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4" r:id="rId8"/>
    <p:sldId id="263" r:id="rId9"/>
    <p:sldId id="266" r:id="rId10"/>
    <p:sldId id="269" r:id="rId11"/>
    <p:sldId id="265" r:id="rId12"/>
    <p:sldId id="267" r:id="rId13"/>
    <p:sldId id="270" r:id="rId14"/>
    <p:sldId id="271" r:id="rId15"/>
    <p:sldId id="273" r:id="rId16"/>
    <p:sldId id="272"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0B2E-80F1-4FDF-9B67-5CC6AFBDF9D0}"/>
              </a:ext>
            </a:extLst>
          </p:cNvPr>
          <p:cNvSpPr>
            <a:spLocks noGrp="1"/>
          </p:cNvSpPr>
          <p:nvPr>
            <p:ph type="ctrTitle"/>
          </p:nvPr>
        </p:nvSpPr>
        <p:spPr/>
        <p:txBody>
          <a:bodyPr/>
          <a:lstStyle/>
          <a:p>
            <a:r>
              <a:rPr lang="en-US" dirty="0"/>
              <a:t>Image Clustering</a:t>
            </a:r>
          </a:p>
        </p:txBody>
      </p:sp>
      <p:sp>
        <p:nvSpPr>
          <p:cNvPr id="3" name="Subtitle 2">
            <a:extLst>
              <a:ext uri="{FF2B5EF4-FFF2-40B4-BE49-F238E27FC236}">
                <a16:creationId xmlns:a16="http://schemas.microsoft.com/office/drawing/2014/main" id="{ED2310CC-2726-4FE0-BB7A-51F3E4C686B3}"/>
              </a:ext>
            </a:extLst>
          </p:cNvPr>
          <p:cNvSpPr>
            <a:spLocks noGrp="1"/>
          </p:cNvSpPr>
          <p:nvPr>
            <p:ph type="subTitle" idx="1"/>
          </p:nvPr>
        </p:nvSpPr>
        <p:spPr/>
        <p:txBody>
          <a:bodyPr/>
          <a:lstStyle/>
          <a:p>
            <a:r>
              <a:rPr lang="en-US" dirty="0"/>
              <a:t>Aditya Mulampally</a:t>
            </a:r>
          </a:p>
          <a:p>
            <a:r>
              <a:rPr lang="en-US" dirty="0"/>
              <a:t>A11816595</a:t>
            </a:r>
          </a:p>
        </p:txBody>
      </p:sp>
    </p:spTree>
    <p:extLst>
      <p:ext uri="{BB962C8B-B14F-4D97-AF65-F5344CB8AC3E}">
        <p14:creationId xmlns:p14="http://schemas.microsoft.com/office/powerpoint/2010/main" val="733139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1066-348C-4BC4-817A-A5109A0B77AD}"/>
              </a:ext>
            </a:extLst>
          </p:cNvPr>
          <p:cNvSpPr>
            <a:spLocks noGrp="1"/>
          </p:cNvSpPr>
          <p:nvPr>
            <p:ph type="title"/>
          </p:nvPr>
        </p:nvSpPr>
        <p:spPr/>
        <p:txBody>
          <a:bodyPr/>
          <a:lstStyle/>
          <a:p>
            <a:endParaRPr lang="en-US"/>
          </a:p>
        </p:txBody>
      </p:sp>
      <p:sp>
        <p:nvSpPr>
          <p:cNvPr id="7" name="TextBox 6">
            <a:extLst>
              <a:ext uri="{FF2B5EF4-FFF2-40B4-BE49-F238E27FC236}">
                <a16:creationId xmlns:a16="http://schemas.microsoft.com/office/drawing/2014/main" id="{9AAE4D20-3167-4825-AFA4-E7CE0C0A84E9}"/>
              </a:ext>
            </a:extLst>
          </p:cNvPr>
          <p:cNvSpPr txBox="1"/>
          <p:nvPr/>
        </p:nvSpPr>
        <p:spPr>
          <a:xfrm>
            <a:off x="4944862" y="2360260"/>
            <a:ext cx="664049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Similar results have been obtained for K means clustering for the second image.</a:t>
            </a:r>
          </a:p>
          <a:p>
            <a:pPr marL="285750" indent="-285750">
              <a:buFont typeface="Arial" panose="020B0604020202020204" pitchFamily="34" charset="0"/>
              <a:buChar char="•"/>
            </a:pPr>
            <a:r>
              <a:rPr lang="en-US" dirty="0"/>
              <a:t>I had found the initialization of the means by randomization and then fixed their positions after obtaining better results.</a:t>
            </a:r>
          </a:p>
          <a:p>
            <a:pPr marL="285750" indent="-285750">
              <a:buFont typeface="Arial" panose="020B0604020202020204" pitchFamily="34" charset="0"/>
              <a:buChar char="•"/>
            </a:pPr>
            <a:r>
              <a:rPr lang="en-US" dirty="0"/>
              <a:t>The second graph is the objective function for 5 iterations</a:t>
            </a:r>
          </a:p>
          <a:p>
            <a:pPr marL="285750" indent="-285750">
              <a:buFont typeface="Arial" panose="020B0604020202020204" pitchFamily="34" charset="0"/>
              <a:buChar char="•"/>
            </a:pPr>
            <a:r>
              <a:rPr lang="en-US" dirty="0"/>
              <a:t>The final graph on the right shows the percentage accuracy vs the iteration.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5BC4A389-995D-4660-86FD-A7617CCEA4E3}"/>
              </a:ext>
            </a:extLst>
          </p:cNvPr>
          <p:cNvPicPr>
            <a:picLocks noChangeAspect="1"/>
          </p:cNvPicPr>
          <p:nvPr/>
        </p:nvPicPr>
        <p:blipFill>
          <a:blip r:embed="rId2"/>
          <a:stretch>
            <a:fillRect/>
          </a:stretch>
        </p:blipFill>
        <p:spPr>
          <a:xfrm>
            <a:off x="916663" y="1449733"/>
            <a:ext cx="3352523" cy="2514392"/>
          </a:xfrm>
          <a:prstGeom prst="rect">
            <a:avLst/>
          </a:prstGeom>
        </p:spPr>
      </p:pic>
      <p:pic>
        <p:nvPicPr>
          <p:cNvPr id="15" name="Picture 14">
            <a:extLst>
              <a:ext uri="{FF2B5EF4-FFF2-40B4-BE49-F238E27FC236}">
                <a16:creationId xmlns:a16="http://schemas.microsoft.com/office/drawing/2014/main" id="{32BB9B8F-2B83-4261-AFEC-EFAACB7D1298}"/>
              </a:ext>
            </a:extLst>
          </p:cNvPr>
          <p:cNvPicPr>
            <a:picLocks noChangeAspect="1"/>
          </p:cNvPicPr>
          <p:nvPr/>
        </p:nvPicPr>
        <p:blipFill>
          <a:blip r:embed="rId3"/>
          <a:stretch>
            <a:fillRect/>
          </a:stretch>
        </p:blipFill>
        <p:spPr>
          <a:xfrm>
            <a:off x="1128757" y="4343885"/>
            <a:ext cx="2928336" cy="2196252"/>
          </a:xfrm>
          <a:prstGeom prst="rect">
            <a:avLst/>
          </a:prstGeom>
        </p:spPr>
      </p:pic>
      <p:sp>
        <p:nvSpPr>
          <p:cNvPr id="16" name="TextBox 15">
            <a:extLst>
              <a:ext uri="{FF2B5EF4-FFF2-40B4-BE49-F238E27FC236}">
                <a16:creationId xmlns:a16="http://schemas.microsoft.com/office/drawing/2014/main" id="{BA093158-3225-4CF4-9D88-355D01B7A3DF}"/>
              </a:ext>
            </a:extLst>
          </p:cNvPr>
          <p:cNvSpPr txBox="1"/>
          <p:nvPr/>
        </p:nvSpPr>
        <p:spPr>
          <a:xfrm>
            <a:off x="1278385" y="6540137"/>
            <a:ext cx="2450237" cy="276999"/>
          </a:xfrm>
          <a:prstGeom prst="rect">
            <a:avLst/>
          </a:prstGeom>
          <a:noFill/>
        </p:spPr>
        <p:txBody>
          <a:bodyPr wrap="square" rtlCol="0">
            <a:spAutoFit/>
          </a:bodyPr>
          <a:lstStyle/>
          <a:p>
            <a:pPr algn="ctr"/>
            <a:r>
              <a:rPr lang="en-US" sz="1200" dirty="0"/>
              <a:t>Percentage </a:t>
            </a:r>
            <a:r>
              <a:rPr lang="en-US" sz="1200" dirty="0" err="1"/>
              <a:t>acc</a:t>
            </a:r>
            <a:r>
              <a:rPr lang="en-US" sz="1200" dirty="0"/>
              <a:t> vs iteration</a:t>
            </a:r>
          </a:p>
        </p:txBody>
      </p:sp>
      <p:sp>
        <p:nvSpPr>
          <p:cNvPr id="17" name="TextBox 16">
            <a:extLst>
              <a:ext uri="{FF2B5EF4-FFF2-40B4-BE49-F238E27FC236}">
                <a16:creationId xmlns:a16="http://schemas.microsoft.com/office/drawing/2014/main" id="{5FCE0650-5CA3-4220-AF98-59C3C99C6E86}"/>
              </a:ext>
            </a:extLst>
          </p:cNvPr>
          <p:cNvSpPr txBox="1"/>
          <p:nvPr/>
        </p:nvSpPr>
        <p:spPr>
          <a:xfrm>
            <a:off x="1496531" y="3964125"/>
            <a:ext cx="2192785" cy="276999"/>
          </a:xfrm>
          <a:prstGeom prst="rect">
            <a:avLst/>
          </a:prstGeom>
          <a:noFill/>
        </p:spPr>
        <p:txBody>
          <a:bodyPr wrap="square" rtlCol="0">
            <a:spAutoFit/>
          </a:bodyPr>
          <a:lstStyle/>
          <a:p>
            <a:pPr algn="ctr"/>
            <a:r>
              <a:rPr lang="en-US" sz="1200" dirty="0"/>
              <a:t>Objective </a:t>
            </a:r>
            <a:r>
              <a:rPr lang="en-US" sz="1200" dirty="0" err="1"/>
              <a:t>fn</a:t>
            </a:r>
            <a:r>
              <a:rPr lang="en-US" sz="1200" dirty="0"/>
              <a:t> vs iteration </a:t>
            </a:r>
          </a:p>
        </p:txBody>
      </p:sp>
      <p:pic>
        <p:nvPicPr>
          <p:cNvPr id="18" name="Picture 17">
            <a:extLst>
              <a:ext uri="{FF2B5EF4-FFF2-40B4-BE49-F238E27FC236}">
                <a16:creationId xmlns:a16="http://schemas.microsoft.com/office/drawing/2014/main" id="{CDA787D2-F11A-4BF7-9263-D632A466523C}"/>
              </a:ext>
            </a:extLst>
          </p:cNvPr>
          <p:cNvPicPr>
            <a:picLocks noChangeAspect="1"/>
          </p:cNvPicPr>
          <p:nvPr/>
        </p:nvPicPr>
        <p:blipFill>
          <a:blip r:embed="rId4"/>
          <a:stretch>
            <a:fillRect/>
          </a:stretch>
        </p:blipFill>
        <p:spPr>
          <a:xfrm>
            <a:off x="9625023" y="4726018"/>
            <a:ext cx="1960336" cy="1952618"/>
          </a:xfrm>
          <a:prstGeom prst="rect">
            <a:avLst/>
          </a:prstGeom>
        </p:spPr>
      </p:pic>
    </p:spTree>
    <p:extLst>
      <p:ext uri="{BB962C8B-B14F-4D97-AF65-F5344CB8AC3E}">
        <p14:creationId xmlns:p14="http://schemas.microsoft.com/office/powerpoint/2010/main" val="3661751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CAFBA-5F4E-41C8-8CE3-8999B777C67D}"/>
              </a:ext>
            </a:extLst>
          </p:cNvPr>
          <p:cNvSpPr>
            <a:spLocks noGrp="1"/>
          </p:cNvSpPr>
          <p:nvPr>
            <p:ph type="title"/>
          </p:nvPr>
        </p:nvSpPr>
        <p:spPr/>
        <p:txBody>
          <a:bodyPr/>
          <a:lstStyle/>
          <a:p>
            <a:r>
              <a:rPr lang="en-US" dirty="0"/>
              <a:t>Experimental Results – EM </a:t>
            </a:r>
          </a:p>
        </p:txBody>
      </p:sp>
      <p:sp>
        <p:nvSpPr>
          <p:cNvPr id="3" name="Content Placeholder 2">
            <a:extLst>
              <a:ext uri="{FF2B5EF4-FFF2-40B4-BE49-F238E27FC236}">
                <a16:creationId xmlns:a16="http://schemas.microsoft.com/office/drawing/2014/main" id="{B57E37FC-B378-43BF-9D3C-6939B8369064}"/>
              </a:ext>
            </a:extLst>
          </p:cNvPr>
          <p:cNvSpPr>
            <a:spLocks noGrp="1"/>
          </p:cNvSpPr>
          <p:nvPr>
            <p:ph idx="1"/>
          </p:nvPr>
        </p:nvSpPr>
        <p:spPr>
          <a:xfrm>
            <a:off x="2592925" y="1905000"/>
            <a:ext cx="8299976" cy="3777622"/>
          </a:xfrm>
        </p:spPr>
        <p:txBody>
          <a:bodyPr/>
          <a:lstStyle/>
          <a:p>
            <a:r>
              <a:rPr lang="en-US" dirty="0"/>
              <a:t>I have observed that the results obtained via this algorithm gives out considerably better results as obtained via K – means</a:t>
            </a:r>
          </a:p>
          <a:p>
            <a:r>
              <a:rPr lang="en-US" dirty="0"/>
              <a:t>I can see that from the first iteration of running of the image, the spotty miss-classification that was there from K means goes away.</a:t>
            </a:r>
          </a:p>
          <a:p>
            <a:r>
              <a:rPr lang="en-US" dirty="0"/>
              <a:t>I have also observed that by the change in the initial means of K means, that are used in turn for EM initialization, causes a significant change in the output obtained.</a:t>
            </a:r>
          </a:p>
          <a:p>
            <a:r>
              <a:rPr lang="en-US" dirty="0"/>
              <a:t>This algorithm also runs faster as compared to the K means algorithm.</a:t>
            </a:r>
          </a:p>
        </p:txBody>
      </p:sp>
    </p:spTree>
    <p:extLst>
      <p:ext uri="{BB962C8B-B14F-4D97-AF65-F5344CB8AC3E}">
        <p14:creationId xmlns:p14="http://schemas.microsoft.com/office/powerpoint/2010/main" val="393290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D46A-BA50-47AF-811B-1ECFB15ABBD0}"/>
              </a:ext>
            </a:extLst>
          </p:cNvPr>
          <p:cNvSpPr>
            <a:spLocks noGrp="1"/>
          </p:cNvSpPr>
          <p:nvPr>
            <p:ph type="title"/>
          </p:nvPr>
        </p:nvSpPr>
        <p:spPr/>
        <p:txBody>
          <a:bodyPr/>
          <a:lstStyle/>
          <a:p>
            <a:r>
              <a:rPr lang="en-US" dirty="0"/>
              <a:t>EM- Results – Mosaic A</a:t>
            </a:r>
          </a:p>
        </p:txBody>
      </p:sp>
      <p:pic>
        <p:nvPicPr>
          <p:cNvPr id="5" name="Content Placeholder 4">
            <a:extLst>
              <a:ext uri="{FF2B5EF4-FFF2-40B4-BE49-F238E27FC236}">
                <a16:creationId xmlns:a16="http://schemas.microsoft.com/office/drawing/2014/main" id="{43A541E6-1314-4B30-AA6C-B2F100626D0B}"/>
              </a:ext>
            </a:extLst>
          </p:cNvPr>
          <p:cNvPicPr>
            <a:picLocks noGrp="1" noChangeAspect="1"/>
          </p:cNvPicPr>
          <p:nvPr>
            <p:ph idx="1"/>
          </p:nvPr>
        </p:nvPicPr>
        <p:blipFill>
          <a:blip r:embed="rId2"/>
          <a:stretch>
            <a:fillRect/>
          </a:stretch>
        </p:blipFill>
        <p:spPr>
          <a:xfrm>
            <a:off x="1056103" y="1700814"/>
            <a:ext cx="3352523" cy="2810024"/>
          </a:xfrm>
        </p:spPr>
      </p:pic>
      <p:sp>
        <p:nvSpPr>
          <p:cNvPr id="6" name="TextBox 5">
            <a:extLst>
              <a:ext uri="{FF2B5EF4-FFF2-40B4-BE49-F238E27FC236}">
                <a16:creationId xmlns:a16="http://schemas.microsoft.com/office/drawing/2014/main" id="{E24ED684-682D-42EC-A689-AB411D65E88B}"/>
              </a:ext>
            </a:extLst>
          </p:cNvPr>
          <p:cNvSpPr txBox="1"/>
          <p:nvPr/>
        </p:nvSpPr>
        <p:spPr>
          <a:xfrm>
            <a:off x="5619565" y="1905000"/>
            <a:ext cx="6081204" cy="384773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54D291F8-108E-4320-B5DC-EB8635570F61}"/>
              </a:ext>
            </a:extLst>
          </p:cNvPr>
          <p:cNvSpPr txBox="1"/>
          <p:nvPr/>
        </p:nvSpPr>
        <p:spPr>
          <a:xfrm>
            <a:off x="1056103" y="4598568"/>
            <a:ext cx="282309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From the percentage accuracy graph that I have obtained, I found that I get my best accuracy when iterated 2 times with the EM algorithm</a:t>
            </a:r>
          </a:p>
        </p:txBody>
      </p:sp>
      <p:pic>
        <p:nvPicPr>
          <p:cNvPr id="10" name="Picture 9">
            <a:extLst>
              <a:ext uri="{FF2B5EF4-FFF2-40B4-BE49-F238E27FC236}">
                <a16:creationId xmlns:a16="http://schemas.microsoft.com/office/drawing/2014/main" id="{E134A23E-9D0F-43C2-A1E6-6C380D9EA488}"/>
              </a:ext>
            </a:extLst>
          </p:cNvPr>
          <p:cNvPicPr>
            <a:picLocks noChangeAspect="1"/>
          </p:cNvPicPr>
          <p:nvPr/>
        </p:nvPicPr>
        <p:blipFill>
          <a:blip r:embed="rId3"/>
          <a:stretch>
            <a:fillRect/>
          </a:stretch>
        </p:blipFill>
        <p:spPr>
          <a:xfrm>
            <a:off x="4698112" y="2077374"/>
            <a:ext cx="2901754" cy="2176315"/>
          </a:xfrm>
          <a:prstGeom prst="rect">
            <a:avLst/>
          </a:prstGeom>
        </p:spPr>
      </p:pic>
      <p:pic>
        <p:nvPicPr>
          <p:cNvPr id="12" name="Picture 11">
            <a:extLst>
              <a:ext uri="{FF2B5EF4-FFF2-40B4-BE49-F238E27FC236}">
                <a16:creationId xmlns:a16="http://schemas.microsoft.com/office/drawing/2014/main" id="{BA32DC54-68FF-42CA-B276-757543B294C2}"/>
              </a:ext>
            </a:extLst>
          </p:cNvPr>
          <p:cNvPicPr>
            <a:picLocks noChangeAspect="1"/>
          </p:cNvPicPr>
          <p:nvPr/>
        </p:nvPicPr>
        <p:blipFill>
          <a:blip r:embed="rId4"/>
          <a:stretch>
            <a:fillRect/>
          </a:stretch>
        </p:blipFill>
        <p:spPr>
          <a:xfrm>
            <a:off x="7681013" y="2077373"/>
            <a:ext cx="4464237" cy="2176315"/>
          </a:xfrm>
          <a:prstGeom prst="rect">
            <a:avLst/>
          </a:prstGeom>
        </p:spPr>
      </p:pic>
      <p:sp>
        <p:nvSpPr>
          <p:cNvPr id="13" name="TextBox 12">
            <a:extLst>
              <a:ext uri="{FF2B5EF4-FFF2-40B4-BE49-F238E27FC236}">
                <a16:creationId xmlns:a16="http://schemas.microsoft.com/office/drawing/2014/main" id="{8F7E3AC5-3821-49D4-92E6-04DD5E689183}"/>
              </a:ext>
            </a:extLst>
          </p:cNvPr>
          <p:cNvSpPr txBox="1"/>
          <p:nvPr/>
        </p:nvSpPr>
        <p:spPr>
          <a:xfrm>
            <a:off x="4847208" y="4758431"/>
            <a:ext cx="6853561" cy="1477328"/>
          </a:xfrm>
          <a:prstGeom prst="rect">
            <a:avLst/>
          </a:prstGeom>
          <a:noFill/>
        </p:spPr>
        <p:txBody>
          <a:bodyPr wrap="square" rtlCol="0">
            <a:spAutoFit/>
          </a:bodyPr>
          <a:lstStyle/>
          <a:p>
            <a:r>
              <a:rPr lang="en-US" dirty="0"/>
              <a:t>The second graph is the percentage accuracy obtained, by seeing which I have decided that the number of iterations have to be reduced to two. </a:t>
            </a:r>
          </a:p>
          <a:p>
            <a:r>
              <a:rPr lang="en-US" dirty="0"/>
              <a:t>The third graph is the objective function vs the number of iterations. </a:t>
            </a:r>
          </a:p>
        </p:txBody>
      </p:sp>
      <p:sp>
        <p:nvSpPr>
          <p:cNvPr id="14" name="TextBox 13">
            <a:extLst>
              <a:ext uri="{FF2B5EF4-FFF2-40B4-BE49-F238E27FC236}">
                <a16:creationId xmlns:a16="http://schemas.microsoft.com/office/drawing/2014/main" id="{915B34F8-AC91-4F2D-BB92-751EDB33761F}"/>
              </a:ext>
            </a:extLst>
          </p:cNvPr>
          <p:cNvSpPr txBox="1"/>
          <p:nvPr/>
        </p:nvSpPr>
        <p:spPr>
          <a:xfrm>
            <a:off x="4923870" y="4218204"/>
            <a:ext cx="2450237" cy="276999"/>
          </a:xfrm>
          <a:prstGeom prst="rect">
            <a:avLst/>
          </a:prstGeom>
          <a:noFill/>
        </p:spPr>
        <p:txBody>
          <a:bodyPr wrap="square" rtlCol="0">
            <a:spAutoFit/>
          </a:bodyPr>
          <a:lstStyle/>
          <a:p>
            <a:pPr algn="ctr"/>
            <a:r>
              <a:rPr lang="en-US" sz="1200" dirty="0"/>
              <a:t>Percentage </a:t>
            </a:r>
            <a:r>
              <a:rPr lang="en-US" sz="1200" dirty="0" err="1"/>
              <a:t>acc</a:t>
            </a:r>
            <a:r>
              <a:rPr lang="en-US" sz="1200" dirty="0"/>
              <a:t> vs iteration</a:t>
            </a:r>
          </a:p>
        </p:txBody>
      </p:sp>
      <p:sp>
        <p:nvSpPr>
          <p:cNvPr id="15" name="Rectangle 14">
            <a:extLst>
              <a:ext uri="{FF2B5EF4-FFF2-40B4-BE49-F238E27FC236}">
                <a16:creationId xmlns:a16="http://schemas.microsoft.com/office/drawing/2014/main" id="{0374D0C9-2E5C-4B4A-9101-63CBE6CAD293}"/>
              </a:ext>
            </a:extLst>
          </p:cNvPr>
          <p:cNvSpPr/>
          <p:nvPr/>
        </p:nvSpPr>
        <p:spPr>
          <a:xfrm>
            <a:off x="8940269" y="4172037"/>
            <a:ext cx="2194832" cy="276999"/>
          </a:xfrm>
          <a:prstGeom prst="rect">
            <a:avLst/>
          </a:prstGeom>
        </p:spPr>
        <p:txBody>
          <a:bodyPr wrap="none">
            <a:spAutoFit/>
          </a:bodyPr>
          <a:lstStyle/>
          <a:p>
            <a:pPr algn="ctr"/>
            <a:r>
              <a:rPr lang="en-US" sz="1200" dirty="0"/>
              <a:t>Log-likely hood vs iteration </a:t>
            </a:r>
          </a:p>
        </p:txBody>
      </p:sp>
    </p:spTree>
    <p:extLst>
      <p:ext uri="{BB962C8B-B14F-4D97-AF65-F5344CB8AC3E}">
        <p14:creationId xmlns:p14="http://schemas.microsoft.com/office/powerpoint/2010/main" val="4152387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484BE-8D18-4119-861F-A097E958E3EA}"/>
              </a:ext>
            </a:extLst>
          </p:cNvPr>
          <p:cNvSpPr>
            <a:spLocks noGrp="1"/>
          </p:cNvSpPr>
          <p:nvPr>
            <p:ph type="title"/>
          </p:nvPr>
        </p:nvSpPr>
        <p:spPr/>
        <p:txBody>
          <a:bodyPr/>
          <a:lstStyle/>
          <a:p>
            <a:r>
              <a:rPr lang="en-US" dirty="0"/>
              <a:t>EM Results – Mosaic B</a:t>
            </a:r>
          </a:p>
        </p:txBody>
      </p:sp>
      <p:sp>
        <p:nvSpPr>
          <p:cNvPr id="3" name="Content Placeholder 2">
            <a:extLst>
              <a:ext uri="{FF2B5EF4-FFF2-40B4-BE49-F238E27FC236}">
                <a16:creationId xmlns:a16="http://schemas.microsoft.com/office/drawing/2014/main" id="{840E91BC-01F7-43CE-8AC4-63D0577DCC9E}"/>
              </a:ext>
            </a:extLst>
          </p:cNvPr>
          <p:cNvSpPr>
            <a:spLocks noGrp="1"/>
          </p:cNvSpPr>
          <p:nvPr>
            <p:ph idx="1"/>
          </p:nvPr>
        </p:nvSpPr>
        <p:spPr>
          <a:xfrm>
            <a:off x="5788241" y="1905000"/>
            <a:ext cx="5716371" cy="2205361"/>
          </a:xfrm>
        </p:spPr>
        <p:txBody>
          <a:bodyPr/>
          <a:lstStyle/>
          <a:p>
            <a:r>
              <a:rPr lang="en-US" dirty="0"/>
              <a:t>Similar to the first image, for the second mosaic I had run it initially for a duration of 7 iterations.</a:t>
            </a:r>
          </a:p>
          <a:p>
            <a:r>
              <a:rPr lang="en-US" dirty="0"/>
              <a:t>But from the percentage accuracy graph I had to adjust the iteration count to a range between 2-5 as the percentage accuracy is almost the same</a:t>
            </a:r>
          </a:p>
        </p:txBody>
      </p:sp>
      <p:sp>
        <p:nvSpPr>
          <p:cNvPr id="6" name="TextBox 5">
            <a:extLst>
              <a:ext uri="{FF2B5EF4-FFF2-40B4-BE49-F238E27FC236}">
                <a16:creationId xmlns:a16="http://schemas.microsoft.com/office/drawing/2014/main" id="{92746E9D-1B00-4FA7-A467-FD8F44B5AEE8}"/>
              </a:ext>
            </a:extLst>
          </p:cNvPr>
          <p:cNvSpPr txBox="1"/>
          <p:nvPr/>
        </p:nvSpPr>
        <p:spPr>
          <a:xfrm>
            <a:off x="1606859" y="5502337"/>
            <a:ext cx="2450237" cy="276999"/>
          </a:xfrm>
          <a:prstGeom prst="rect">
            <a:avLst/>
          </a:prstGeom>
          <a:noFill/>
        </p:spPr>
        <p:txBody>
          <a:bodyPr wrap="square" rtlCol="0">
            <a:spAutoFit/>
          </a:bodyPr>
          <a:lstStyle/>
          <a:p>
            <a:pPr algn="ctr"/>
            <a:r>
              <a:rPr lang="en-US" sz="1200" dirty="0"/>
              <a:t>Percentage </a:t>
            </a:r>
            <a:r>
              <a:rPr lang="en-US" sz="1200" dirty="0" err="1"/>
              <a:t>acc</a:t>
            </a:r>
            <a:r>
              <a:rPr lang="en-US" sz="1200" dirty="0"/>
              <a:t> vs iteration</a:t>
            </a:r>
          </a:p>
        </p:txBody>
      </p:sp>
      <p:pic>
        <p:nvPicPr>
          <p:cNvPr id="8" name="Picture 7">
            <a:extLst>
              <a:ext uri="{FF2B5EF4-FFF2-40B4-BE49-F238E27FC236}">
                <a16:creationId xmlns:a16="http://schemas.microsoft.com/office/drawing/2014/main" id="{D22EBA0B-2158-439D-8F3A-4BFB4E388A6F}"/>
              </a:ext>
            </a:extLst>
          </p:cNvPr>
          <p:cNvPicPr>
            <a:picLocks noChangeAspect="1"/>
          </p:cNvPicPr>
          <p:nvPr/>
        </p:nvPicPr>
        <p:blipFill>
          <a:blip r:embed="rId2"/>
          <a:stretch>
            <a:fillRect/>
          </a:stretch>
        </p:blipFill>
        <p:spPr>
          <a:xfrm>
            <a:off x="306436" y="1589103"/>
            <a:ext cx="5051081" cy="3788311"/>
          </a:xfrm>
          <a:prstGeom prst="rect">
            <a:avLst/>
          </a:prstGeom>
        </p:spPr>
      </p:pic>
    </p:spTree>
    <p:extLst>
      <p:ext uri="{BB962C8B-B14F-4D97-AF65-F5344CB8AC3E}">
        <p14:creationId xmlns:p14="http://schemas.microsoft.com/office/powerpoint/2010/main" val="3259238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5E64-BC01-473D-82AE-419D34521870}"/>
              </a:ext>
            </a:extLst>
          </p:cNvPr>
          <p:cNvSpPr>
            <a:spLocks noGrp="1"/>
          </p:cNvSpPr>
          <p:nvPr>
            <p:ph type="title"/>
          </p:nvPr>
        </p:nvSpPr>
        <p:spPr/>
        <p:txBody>
          <a:bodyPr/>
          <a:lstStyle/>
          <a:p>
            <a:r>
              <a:rPr lang="en-US" dirty="0"/>
              <a:t>EM Results</a:t>
            </a:r>
          </a:p>
        </p:txBody>
      </p:sp>
      <p:sp>
        <p:nvSpPr>
          <p:cNvPr id="8" name="TextBox 7">
            <a:extLst>
              <a:ext uri="{FF2B5EF4-FFF2-40B4-BE49-F238E27FC236}">
                <a16:creationId xmlns:a16="http://schemas.microsoft.com/office/drawing/2014/main" id="{F7157E7E-9FD2-4A52-BF94-9FE8DACAB09D}"/>
              </a:ext>
            </a:extLst>
          </p:cNvPr>
          <p:cNvSpPr txBox="1"/>
          <p:nvPr/>
        </p:nvSpPr>
        <p:spPr>
          <a:xfrm>
            <a:off x="6314931" y="5139175"/>
            <a:ext cx="2246051" cy="276999"/>
          </a:xfrm>
          <a:prstGeom prst="rect">
            <a:avLst/>
          </a:prstGeom>
          <a:noFill/>
        </p:spPr>
        <p:txBody>
          <a:bodyPr wrap="square" rtlCol="0">
            <a:spAutoFit/>
          </a:bodyPr>
          <a:lstStyle/>
          <a:p>
            <a:pPr algn="ctr"/>
            <a:r>
              <a:rPr lang="en-US" sz="1200" dirty="0"/>
              <a:t>Log-likely hood vs iteration </a:t>
            </a:r>
          </a:p>
        </p:txBody>
      </p:sp>
      <p:sp>
        <p:nvSpPr>
          <p:cNvPr id="9" name="TextBox 8">
            <a:extLst>
              <a:ext uri="{FF2B5EF4-FFF2-40B4-BE49-F238E27FC236}">
                <a16:creationId xmlns:a16="http://schemas.microsoft.com/office/drawing/2014/main" id="{031C5510-6D2D-41A2-AD18-EACFE0756E64}"/>
              </a:ext>
            </a:extLst>
          </p:cNvPr>
          <p:cNvSpPr txBox="1"/>
          <p:nvPr/>
        </p:nvSpPr>
        <p:spPr>
          <a:xfrm>
            <a:off x="1553592" y="5717219"/>
            <a:ext cx="10298097" cy="923330"/>
          </a:xfrm>
          <a:prstGeom prst="rect">
            <a:avLst/>
          </a:prstGeom>
          <a:noFill/>
        </p:spPr>
        <p:txBody>
          <a:bodyPr wrap="square" rtlCol="0">
            <a:spAutoFit/>
          </a:bodyPr>
          <a:lstStyle/>
          <a:p>
            <a:r>
              <a:rPr lang="en-US" dirty="0"/>
              <a:t>This is the final result I have obtained on the second image with the EM algorithm, as compared to K means, I can see that the clusters are more closer together with less erroneous classification.</a:t>
            </a:r>
          </a:p>
        </p:txBody>
      </p:sp>
      <p:pic>
        <p:nvPicPr>
          <p:cNvPr id="10" name="Picture 9">
            <a:extLst>
              <a:ext uri="{FF2B5EF4-FFF2-40B4-BE49-F238E27FC236}">
                <a16:creationId xmlns:a16="http://schemas.microsoft.com/office/drawing/2014/main" id="{84D2B736-9F66-4DCA-954E-B918842833C6}"/>
              </a:ext>
            </a:extLst>
          </p:cNvPr>
          <p:cNvPicPr>
            <a:picLocks noChangeAspect="1"/>
          </p:cNvPicPr>
          <p:nvPr/>
        </p:nvPicPr>
        <p:blipFill>
          <a:blip r:embed="rId2"/>
          <a:stretch>
            <a:fillRect/>
          </a:stretch>
        </p:blipFill>
        <p:spPr>
          <a:xfrm>
            <a:off x="2133053" y="2128373"/>
            <a:ext cx="2476500" cy="2486025"/>
          </a:xfrm>
          <a:prstGeom prst="rect">
            <a:avLst/>
          </a:prstGeom>
        </p:spPr>
      </p:pic>
      <p:pic>
        <p:nvPicPr>
          <p:cNvPr id="13" name="Picture 12">
            <a:extLst>
              <a:ext uri="{FF2B5EF4-FFF2-40B4-BE49-F238E27FC236}">
                <a16:creationId xmlns:a16="http://schemas.microsoft.com/office/drawing/2014/main" id="{C8E69FD2-203F-41D0-AFF4-44664ED755B8}"/>
              </a:ext>
            </a:extLst>
          </p:cNvPr>
          <p:cNvPicPr>
            <a:picLocks noChangeAspect="1"/>
          </p:cNvPicPr>
          <p:nvPr/>
        </p:nvPicPr>
        <p:blipFill>
          <a:blip r:embed="rId3"/>
          <a:stretch>
            <a:fillRect/>
          </a:stretch>
        </p:blipFill>
        <p:spPr>
          <a:xfrm>
            <a:off x="5482842" y="1766730"/>
            <a:ext cx="3910228" cy="2932671"/>
          </a:xfrm>
          <a:prstGeom prst="rect">
            <a:avLst/>
          </a:prstGeom>
        </p:spPr>
      </p:pic>
    </p:spTree>
    <p:extLst>
      <p:ext uri="{BB962C8B-B14F-4D97-AF65-F5344CB8AC3E}">
        <p14:creationId xmlns:p14="http://schemas.microsoft.com/office/powerpoint/2010/main" val="2740787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4427-B074-4232-8BE8-AEBA9CF52B1E}"/>
              </a:ext>
            </a:extLst>
          </p:cNvPr>
          <p:cNvSpPr>
            <a:spLocks noGrp="1"/>
          </p:cNvSpPr>
          <p:nvPr>
            <p:ph type="title"/>
          </p:nvPr>
        </p:nvSpPr>
        <p:spPr/>
        <p:txBody>
          <a:bodyPr/>
          <a:lstStyle/>
          <a:p>
            <a:r>
              <a:rPr lang="en-US" dirty="0"/>
              <a:t>Random Initialization</a:t>
            </a:r>
          </a:p>
        </p:txBody>
      </p:sp>
      <p:sp>
        <p:nvSpPr>
          <p:cNvPr id="4" name="TextBox 3">
            <a:extLst>
              <a:ext uri="{FF2B5EF4-FFF2-40B4-BE49-F238E27FC236}">
                <a16:creationId xmlns:a16="http://schemas.microsoft.com/office/drawing/2014/main" id="{815380D9-9F5D-4B02-B49B-6C67CE338F45}"/>
              </a:ext>
            </a:extLst>
          </p:cNvPr>
          <p:cNvSpPr txBox="1"/>
          <p:nvPr/>
        </p:nvSpPr>
        <p:spPr>
          <a:xfrm>
            <a:off x="1917577" y="1722268"/>
            <a:ext cx="869123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 have also tried random initialization of the means for the clustering algorithms.</a:t>
            </a:r>
          </a:p>
          <a:p>
            <a:pPr marL="285750" indent="-285750">
              <a:buFont typeface="Arial" panose="020B0604020202020204" pitchFamily="34" charset="0"/>
              <a:buChar char="•"/>
            </a:pPr>
            <a:r>
              <a:rPr lang="en-US" dirty="0"/>
              <a:t>I have observed that at the initial stages of the clustering it identifies wrong clusters, but given enough number of iterations it does converge to give good results.</a:t>
            </a:r>
          </a:p>
          <a:p>
            <a:pPr marL="285750" indent="-285750">
              <a:buFont typeface="Arial" panose="020B0604020202020204" pitchFamily="34" charset="0"/>
              <a:buChar char="•"/>
            </a:pPr>
            <a:endParaRPr lang="en-US" dirty="0"/>
          </a:p>
        </p:txBody>
      </p:sp>
      <p:pic>
        <p:nvPicPr>
          <p:cNvPr id="5" name="Content Placeholder 4">
            <a:extLst>
              <a:ext uri="{FF2B5EF4-FFF2-40B4-BE49-F238E27FC236}">
                <a16:creationId xmlns:a16="http://schemas.microsoft.com/office/drawing/2014/main" id="{9DEE26F4-DB86-4C79-90CC-678FD1187E67}"/>
              </a:ext>
            </a:extLst>
          </p:cNvPr>
          <p:cNvPicPr>
            <a:picLocks noGrp="1" noChangeAspect="1"/>
          </p:cNvPicPr>
          <p:nvPr>
            <p:ph idx="1"/>
          </p:nvPr>
        </p:nvPicPr>
        <p:blipFill rotWithShape="1">
          <a:blip r:embed="rId2"/>
          <a:srcRect l="20232" t="7941" r="20672" b="21286"/>
          <a:stretch/>
        </p:blipFill>
        <p:spPr>
          <a:xfrm>
            <a:off x="6880194" y="3510022"/>
            <a:ext cx="2334827" cy="2343704"/>
          </a:xfrm>
        </p:spPr>
      </p:pic>
      <p:pic>
        <p:nvPicPr>
          <p:cNvPr id="6" name="Content Placeholder 4">
            <a:extLst>
              <a:ext uri="{FF2B5EF4-FFF2-40B4-BE49-F238E27FC236}">
                <a16:creationId xmlns:a16="http://schemas.microsoft.com/office/drawing/2014/main" id="{49AB0ADB-6EEB-4D9D-9B0B-857EF00B0FBA}"/>
              </a:ext>
            </a:extLst>
          </p:cNvPr>
          <p:cNvPicPr>
            <a:picLocks noChangeAspect="1"/>
          </p:cNvPicPr>
          <p:nvPr/>
        </p:nvPicPr>
        <p:blipFill rotWithShape="1">
          <a:blip r:embed="rId3"/>
          <a:srcRect l="19263" t="4999" r="19301" b="18546"/>
          <a:stretch/>
        </p:blipFill>
        <p:spPr>
          <a:xfrm>
            <a:off x="2139517" y="3500554"/>
            <a:ext cx="2255933" cy="2353172"/>
          </a:xfrm>
          <a:prstGeom prst="rect">
            <a:avLst/>
          </a:prstGeom>
        </p:spPr>
      </p:pic>
      <p:sp>
        <p:nvSpPr>
          <p:cNvPr id="8" name="TextBox 7">
            <a:extLst>
              <a:ext uri="{FF2B5EF4-FFF2-40B4-BE49-F238E27FC236}">
                <a16:creationId xmlns:a16="http://schemas.microsoft.com/office/drawing/2014/main" id="{A3570E67-A07E-4477-AAD3-433C204AED76}"/>
              </a:ext>
            </a:extLst>
          </p:cNvPr>
          <p:cNvSpPr txBox="1"/>
          <p:nvPr/>
        </p:nvSpPr>
        <p:spPr>
          <a:xfrm>
            <a:off x="2512381" y="6036815"/>
            <a:ext cx="1571347" cy="646331"/>
          </a:xfrm>
          <a:prstGeom prst="rect">
            <a:avLst/>
          </a:prstGeom>
          <a:noFill/>
        </p:spPr>
        <p:txBody>
          <a:bodyPr wrap="square" rtlCol="0">
            <a:spAutoFit/>
          </a:bodyPr>
          <a:lstStyle/>
          <a:p>
            <a:r>
              <a:rPr lang="en-US" dirty="0"/>
              <a:t>K means 5 iterations </a:t>
            </a:r>
          </a:p>
        </p:txBody>
      </p:sp>
      <p:sp>
        <p:nvSpPr>
          <p:cNvPr id="9" name="TextBox 8">
            <a:extLst>
              <a:ext uri="{FF2B5EF4-FFF2-40B4-BE49-F238E27FC236}">
                <a16:creationId xmlns:a16="http://schemas.microsoft.com/office/drawing/2014/main" id="{8BE43B3D-6A15-4A8A-98D9-11A5039A7130}"/>
              </a:ext>
            </a:extLst>
          </p:cNvPr>
          <p:cNvSpPr txBox="1"/>
          <p:nvPr/>
        </p:nvSpPr>
        <p:spPr>
          <a:xfrm>
            <a:off x="7084381" y="6116715"/>
            <a:ext cx="1731145" cy="646331"/>
          </a:xfrm>
          <a:prstGeom prst="rect">
            <a:avLst/>
          </a:prstGeom>
          <a:noFill/>
        </p:spPr>
        <p:txBody>
          <a:bodyPr wrap="square" rtlCol="0">
            <a:spAutoFit/>
          </a:bodyPr>
          <a:lstStyle/>
          <a:p>
            <a:r>
              <a:rPr lang="en-US" dirty="0"/>
              <a:t>EM for 6 iterations</a:t>
            </a:r>
          </a:p>
        </p:txBody>
      </p:sp>
    </p:spTree>
    <p:extLst>
      <p:ext uri="{BB962C8B-B14F-4D97-AF65-F5344CB8AC3E}">
        <p14:creationId xmlns:p14="http://schemas.microsoft.com/office/powerpoint/2010/main" val="4291827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7DEE-E25F-4527-8756-017081C2E726}"/>
              </a:ext>
            </a:extLst>
          </p:cNvPr>
          <p:cNvSpPr>
            <a:spLocks noGrp="1"/>
          </p:cNvSpPr>
          <p:nvPr>
            <p:ph type="title"/>
          </p:nvPr>
        </p:nvSpPr>
        <p:spPr/>
        <p:txBody>
          <a:bodyPr/>
          <a:lstStyle/>
          <a:p>
            <a:r>
              <a:rPr lang="en-US" dirty="0"/>
              <a:t>Other Image</a:t>
            </a:r>
          </a:p>
        </p:txBody>
      </p:sp>
      <p:pic>
        <p:nvPicPr>
          <p:cNvPr id="5" name="Content Placeholder 4">
            <a:extLst>
              <a:ext uri="{FF2B5EF4-FFF2-40B4-BE49-F238E27FC236}">
                <a16:creationId xmlns:a16="http://schemas.microsoft.com/office/drawing/2014/main" id="{5A799215-A022-4EAC-8891-F03B4EE9D1FE}"/>
              </a:ext>
            </a:extLst>
          </p:cNvPr>
          <p:cNvPicPr>
            <a:picLocks noGrp="1" noChangeAspect="1"/>
          </p:cNvPicPr>
          <p:nvPr>
            <p:ph idx="1"/>
          </p:nvPr>
        </p:nvPicPr>
        <p:blipFill>
          <a:blip r:embed="rId2"/>
          <a:stretch>
            <a:fillRect/>
          </a:stretch>
        </p:blipFill>
        <p:spPr>
          <a:xfrm>
            <a:off x="845080" y="3991986"/>
            <a:ext cx="2415540" cy="2263140"/>
          </a:xfrm>
        </p:spPr>
      </p:pic>
      <p:pic>
        <p:nvPicPr>
          <p:cNvPr id="7" name="Picture 6">
            <a:extLst>
              <a:ext uri="{FF2B5EF4-FFF2-40B4-BE49-F238E27FC236}">
                <a16:creationId xmlns:a16="http://schemas.microsoft.com/office/drawing/2014/main" id="{E18DCDAF-228A-4C5C-834A-A970D0272FDF}"/>
              </a:ext>
            </a:extLst>
          </p:cNvPr>
          <p:cNvPicPr>
            <a:picLocks noChangeAspect="1"/>
          </p:cNvPicPr>
          <p:nvPr/>
        </p:nvPicPr>
        <p:blipFill>
          <a:blip r:embed="rId3"/>
          <a:stretch>
            <a:fillRect/>
          </a:stretch>
        </p:blipFill>
        <p:spPr>
          <a:xfrm>
            <a:off x="852700" y="1264555"/>
            <a:ext cx="2407920" cy="2263140"/>
          </a:xfrm>
          <a:prstGeom prst="rect">
            <a:avLst/>
          </a:prstGeom>
        </p:spPr>
      </p:pic>
      <p:pic>
        <p:nvPicPr>
          <p:cNvPr id="9" name="Picture 8">
            <a:extLst>
              <a:ext uri="{FF2B5EF4-FFF2-40B4-BE49-F238E27FC236}">
                <a16:creationId xmlns:a16="http://schemas.microsoft.com/office/drawing/2014/main" id="{E7796AB7-CE1A-4DC5-832A-23C0519E2C49}"/>
              </a:ext>
            </a:extLst>
          </p:cNvPr>
          <p:cNvPicPr>
            <a:picLocks noChangeAspect="1"/>
          </p:cNvPicPr>
          <p:nvPr/>
        </p:nvPicPr>
        <p:blipFill>
          <a:blip r:embed="rId4"/>
          <a:stretch>
            <a:fillRect/>
          </a:stretch>
        </p:blipFill>
        <p:spPr>
          <a:xfrm>
            <a:off x="3591511" y="2786847"/>
            <a:ext cx="2063565" cy="2063565"/>
          </a:xfrm>
          <a:prstGeom prst="rect">
            <a:avLst/>
          </a:prstGeom>
        </p:spPr>
      </p:pic>
      <p:sp>
        <p:nvSpPr>
          <p:cNvPr id="10" name="TextBox 9">
            <a:extLst>
              <a:ext uri="{FF2B5EF4-FFF2-40B4-BE49-F238E27FC236}">
                <a16:creationId xmlns:a16="http://schemas.microsoft.com/office/drawing/2014/main" id="{67CEE96D-90F8-4002-9F9D-9DA8E7E6C758}"/>
              </a:ext>
            </a:extLst>
          </p:cNvPr>
          <p:cNvSpPr txBox="1"/>
          <p:nvPr/>
        </p:nvSpPr>
        <p:spPr>
          <a:xfrm>
            <a:off x="6720396" y="1264555"/>
            <a:ext cx="3755255" cy="5262979"/>
          </a:xfrm>
          <a:prstGeom prst="rect">
            <a:avLst/>
          </a:prstGeom>
          <a:noFill/>
        </p:spPr>
        <p:txBody>
          <a:bodyPr wrap="square" rtlCol="0">
            <a:spAutoFit/>
          </a:bodyPr>
          <a:lstStyle/>
          <a:p>
            <a:r>
              <a:rPr lang="en-US" sz="1600" dirty="0"/>
              <a:t>I have also tried clustering a colored image, which is the logo of a popular video game.</a:t>
            </a:r>
          </a:p>
          <a:p>
            <a:endParaRPr lang="en-US" sz="1600" dirty="0"/>
          </a:p>
          <a:p>
            <a:r>
              <a:rPr lang="en-US" sz="1600" dirty="0"/>
              <a:t>I have tried using K = 3 for clustering this image as I could see a darker shade of red on the sides of the image.</a:t>
            </a:r>
          </a:p>
          <a:p>
            <a:endParaRPr lang="en-US" sz="1600" dirty="0"/>
          </a:p>
          <a:p>
            <a:r>
              <a:rPr lang="en-US" sz="1600" dirty="0"/>
              <a:t>The first gray image, is the output of 5 iterations of K means clustering</a:t>
            </a:r>
          </a:p>
          <a:p>
            <a:endParaRPr lang="en-US" sz="1600" dirty="0"/>
          </a:p>
          <a:p>
            <a:r>
              <a:rPr lang="en-US" sz="1600" dirty="0"/>
              <a:t>And the bottom image is the output of 7 iterations of EM clustering.</a:t>
            </a:r>
          </a:p>
          <a:p>
            <a:endParaRPr lang="en-US" sz="1600" dirty="0"/>
          </a:p>
          <a:p>
            <a:r>
              <a:rPr lang="en-US" sz="1600" dirty="0"/>
              <a:t>I believe if I give my program more iterations it will cluster in a better manner, but with the results that are obtained we can see that the major outlines and the features of the image are being clustered.</a:t>
            </a:r>
          </a:p>
        </p:txBody>
      </p:sp>
    </p:spTree>
    <p:extLst>
      <p:ext uri="{BB962C8B-B14F-4D97-AF65-F5344CB8AC3E}">
        <p14:creationId xmlns:p14="http://schemas.microsoft.com/office/powerpoint/2010/main" val="2469159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8C7C4-9636-4FAE-A0D9-F4E2A5269FFB}"/>
              </a:ext>
            </a:extLst>
          </p:cNvPr>
          <p:cNvSpPr>
            <a:spLocks noGrp="1"/>
          </p:cNvSpPr>
          <p:nvPr>
            <p:ph type="title"/>
          </p:nvPr>
        </p:nvSpPr>
        <p:spPr/>
        <p:txBody>
          <a:bodyPr/>
          <a:lstStyle/>
          <a:p>
            <a:r>
              <a:rPr lang="en-US" dirty="0"/>
              <a:t>Final Words</a:t>
            </a:r>
          </a:p>
        </p:txBody>
      </p:sp>
      <p:sp>
        <p:nvSpPr>
          <p:cNvPr id="3" name="Content Placeholder 2">
            <a:extLst>
              <a:ext uri="{FF2B5EF4-FFF2-40B4-BE49-F238E27FC236}">
                <a16:creationId xmlns:a16="http://schemas.microsoft.com/office/drawing/2014/main" id="{DBF5D8C8-B21C-4D12-8B96-5D4329647CD4}"/>
              </a:ext>
            </a:extLst>
          </p:cNvPr>
          <p:cNvSpPr>
            <a:spLocks noGrp="1"/>
          </p:cNvSpPr>
          <p:nvPr>
            <p:ph idx="1"/>
          </p:nvPr>
        </p:nvSpPr>
        <p:spPr/>
        <p:txBody>
          <a:bodyPr/>
          <a:lstStyle/>
          <a:p>
            <a:r>
              <a:rPr lang="en-US" dirty="0"/>
              <a:t>I have read that for the proper convergence of the algorithm,  we have to see for any changes in the current and the previous result that is obtained and to stop the algorithm when no change occurs.</a:t>
            </a:r>
          </a:p>
          <a:p>
            <a:r>
              <a:rPr lang="en-US" dirty="0"/>
              <a:t>But I was not able to do that as my program takes almost 16 minutes to complete the complete process, hence I have experimented with different iteration values and selected the best iteration number that has worked for me.</a:t>
            </a:r>
          </a:p>
          <a:p>
            <a:r>
              <a:rPr lang="en-US" dirty="0"/>
              <a:t>The EM algorithm was harder to implement, but it was worthwhile seeing the better results that it can produce.</a:t>
            </a:r>
          </a:p>
        </p:txBody>
      </p:sp>
    </p:spTree>
    <p:extLst>
      <p:ext uri="{BB962C8B-B14F-4D97-AF65-F5344CB8AC3E}">
        <p14:creationId xmlns:p14="http://schemas.microsoft.com/office/powerpoint/2010/main" val="394647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3F94-A7C8-48BB-8618-40EC340D9430}"/>
              </a:ext>
            </a:extLst>
          </p:cNvPr>
          <p:cNvSpPr>
            <a:spLocks noGrp="1"/>
          </p:cNvSpPr>
          <p:nvPr>
            <p:ph type="title"/>
          </p:nvPr>
        </p:nvSpPr>
        <p:spPr/>
        <p:txBody>
          <a:bodyPr/>
          <a:lstStyle/>
          <a:p>
            <a:r>
              <a:rPr lang="en-US" dirty="0"/>
              <a:t>Goal of the Project</a:t>
            </a:r>
          </a:p>
        </p:txBody>
      </p:sp>
      <p:sp>
        <p:nvSpPr>
          <p:cNvPr id="3" name="Content Placeholder 2">
            <a:extLst>
              <a:ext uri="{FF2B5EF4-FFF2-40B4-BE49-F238E27FC236}">
                <a16:creationId xmlns:a16="http://schemas.microsoft.com/office/drawing/2014/main" id="{F258E155-A9C0-44CB-B03B-13F52408B940}"/>
              </a:ext>
            </a:extLst>
          </p:cNvPr>
          <p:cNvSpPr>
            <a:spLocks noGrp="1"/>
          </p:cNvSpPr>
          <p:nvPr>
            <p:ph idx="1"/>
          </p:nvPr>
        </p:nvSpPr>
        <p:spPr/>
        <p:txBody>
          <a:bodyPr/>
          <a:lstStyle/>
          <a:p>
            <a:r>
              <a:rPr lang="en-US" dirty="0"/>
              <a:t>In this project we are given two mosaic images, which has various textures on it.</a:t>
            </a:r>
          </a:p>
          <a:p>
            <a:r>
              <a:rPr lang="en-US" dirty="0"/>
              <a:t>We are to use the </a:t>
            </a:r>
            <a:r>
              <a:rPr lang="en-US" dirty="0" err="1"/>
              <a:t>gabor</a:t>
            </a:r>
            <a:r>
              <a:rPr lang="en-US" dirty="0"/>
              <a:t> filter to analyze the feature vectors of each pixel of the image, so as to form the ‘clusters’ on the image.</a:t>
            </a:r>
          </a:p>
          <a:p>
            <a:r>
              <a:rPr lang="en-US" dirty="0"/>
              <a:t>These clusters that are formed should ideally belong to the textures they originate from.</a:t>
            </a:r>
          </a:p>
          <a:p>
            <a:r>
              <a:rPr lang="en-US" dirty="0"/>
              <a:t>The image clustering has to be done via two algorithms</a:t>
            </a:r>
          </a:p>
          <a:p>
            <a:pPr lvl="1"/>
            <a:r>
              <a:rPr lang="en-US" dirty="0"/>
              <a:t>K – Means algorithm</a:t>
            </a:r>
          </a:p>
          <a:p>
            <a:pPr lvl="1"/>
            <a:r>
              <a:rPr lang="en-US" dirty="0"/>
              <a:t>EM algorithm</a:t>
            </a:r>
          </a:p>
        </p:txBody>
      </p:sp>
    </p:spTree>
    <p:extLst>
      <p:ext uri="{BB962C8B-B14F-4D97-AF65-F5344CB8AC3E}">
        <p14:creationId xmlns:p14="http://schemas.microsoft.com/office/powerpoint/2010/main" val="40243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C7A0-FF2B-43B3-9DD7-3DF87A799316}"/>
              </a:ext>
            </a:extLst>
          </p:cNvPr>
          <p:cNvSpPr>
            <a:spLocks noGrp="1"/>
          </p:cNvSpPr>
          <p:nvPr>
            <p:ph type="title"/>
          </p:nvPr>
        </p:nvSpPr>
        <p:spPr/>
        <p:txBody>
          <a:bodyPr/>
          <a:lstStyle/>
          <a:p>
            <a:r>
              <a:rPr lang="en-US" dirty="0"/>
              <a:t>K- Means Algorithm</a:t>
            </a:r>
          </a:p>
        </p:txBody>
      </p:sp>
      <p:sp>
        <p:nvSpPr>
          <p:cNvPr id="3" name="Content Placeholder 2">
            <a:extLst>
              <a:ext uri="{FF2B5EF4-FFF2-40B4-BE49-F238E27FC236}">
                <a16:creationId xmlns:a16="http://schemas.microsoft.com/office/drawing/2014/main" id="{E60F7630-F222-4630-8643-19CE9666F705}"/>
              </a:ext>
            </a:extLst>
          </p:cNvPr>
          <p:cNvSpPr>
            <a:spLocks noGrp="1"/>
          </p:cNvSpPr>
          <p:nvPr>
            <p:ph idx="1"/>
          </p:nvPr>
        </p:nvSpPr>
        <p:spPr/>
        <p:txBody>
          <a:bodyPr/>
          <a:lstStyle/>
          <a:p>
            <a:r>
              <a:rPr lang="en-US" dirty="0"/>
              <a:t>In this clustering algorithm, we assume start of with the number of clusters we want.</a:t>
            </a:r>
          </a:p>
          <a:p>
            <a:r>
              <a:rPr lang="en-US" dirty="0"/>
              <a:t>We assume that these clusters centers are known in the image.</a:t>
            </a:r>
          </a:p>
          <a:p>
            <a:r>
              <a:rPr lang="en-US" dirty="0"/>
              <a:t>We iterate through the entire image and try to allocate each data point to the closest cluster center.</a:t>
            </a:r>
          </a:p>
          <a:p>
            <a:r>
              <a:rPr lang="en-US" dirty="0"/>
              <a:t>When the above step is done, we compute the new cluster centers by calculating the mean of the classified clusters.</a:t>
            </a:r>
          </a:p>
          <a:p>
            <a:r>
              <a:rPr lang="en-US" dirty="0"/>
              <a:t>In this way we obtain new centers and try to classify the data points of the entire image in a similar manner.</a:t>
            </a:r>
          </a:p>
        </p:txBody>
      </p:sp>
    </p:spTree>
    <p:extLst>
      <p:ext uri="{BB962C8B-B14F-4D97-AF65-F5344CB8AC3E}">
        <p14:creationId xmlns:p14="http://schemas.microsoft.com/office/powerpoint/2010/main" val="1508257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B038-208B-4653-A0DB-FFE1A7756D8B}"/>
              </a:ext>
            </a:extLst>
          </p:cNvPr>
          <p:cNvSpPr>
            <a:spLocks noGrp="1"/>
          </p:cNvSpPr>
          <p:nvPr>
            <p:ph type="title"/>
          </p:nvPr>
        </p:nvSpPr>
        <p:spPr/>
        <p:txBody>
          <a:bodyPr/>
          <a:lstStyle/>
          <a:p>
            <a:r>
              <a:rPr lang="en-US" dirty="0"/>
              <a:t>K-Means algorithm</a:t>
            </a:r>
          </a:p>
        </p:txBody>
      </p:sp>
      <p:sp>
        <p:nvSpPr>
          <p:cNvPr id="3" name="Content Placeholder 2">
            <a:extLst>
              <a:ext uri="{FF2B5EF4-FFF2-40B4-BE49-F238E27FC236}">
                <a16:creationId xmlns:a16="http://schemas.microsoft.com/office/drawing/2014/main" id="{6020D823-BCBD-4BFA-B5F0-10D61E68FD7A}"/>
              </a:ext>
            </a:extLst>
          </p:cNvPr>
          <p:cNvSpPr>
            <a:spLocks noGrp="1"/>
          </p:cNvSpPr>
          <p:nvPr>
            <p:ph idx="1"/>
          </p:nvPr>
        </p:nvSpPr>
        <p:spPr/>
        <p:txBody>
          <a:bodyPr>
            <a:normAutofit lnSpcReduction="10000"/>
          </a:bodyPr>
          <a:lstStyle/>
          <a:p>
            <a:endParaRPr lang="en-US" dirty="0"/>
          </a:p>
          <a:p>
            <a:endParaRPr lang="en-US" dirty="0"/>
          </a:p>
          <a:p>
            <a:endParaRPr lang="en-US" dirty="0"/>
          </a:p>
          <a:p>
            <a:r>
              <a:rPr lang="en-US" dirty="0"/>
              <a:t>This objective function is used to calculate the distance between the current mean to the sample data point.</a:t>
            </a:r>
          </a:p>
          <a:p>
            <a:r>
              <a:rPr lang="en-US" dirty="0"/>
              <a:t>After the initial clusters are computed, I have separated them into different clusters and I have shown a plot according to the clusters obtained.</a:t>
            </a:r>
          </a:p>
          <a:p>
            <a:r>
              <a:rPr lang="en-US" dirty="0"/>
              <a:t>The average of this matrix has been calculated and then means have been updated.</a:t>
            </a:r>
          </a:p>
          <a:p>
            <a:r>
              <a:rPr lang="en-US" dirty="0"/>
              <a:t>The main goal of this operation is the minimization of the objective function.</a:t>
            </a:r>
          </a:p>
          <a:p>
            <a:r>
              <a:rPr lang="en-US" dirty="0"/>
              <a:t>This process converges to the local minimum eventually.</a:t>
            </a:r>
          </a:p>
        </p:txBody>
      </p:sp>
      <p:pic>
        <p:nvPicPr>
          <p:cNvPr id="4" name="Picture 3">
            <a:extLst>
              <a:ext uri="{FF2B5EF4-FFF2-40B4-BE49-F238E27FC236}">
                <a16:creationId xmlns:a16="http://schemas.microsoft.com/office/drawing/2014/main" id="{1FB206B5-574B-44BF-9085-01432133E306}"/>
              </a:ext>
            </a:extLst>
          </p:cNvPr>
          <p:cNvPicPr>
            <a:picLocks noChangeAspect="1"/>
          </p:cNvPicPr>
          <p:nvPr/>
        </p:nvPicPr>
        <p:blipFill>
          <a:blip r:embed="rId2"/>
          <a:stretch>
            <a:fillRect/>
          </a:stretch>
        </p:blipFill>
        <p:spPr>
          <a:xfrm>
            <a:off x="4570412" y="2133600"/>
            <a:ext cx="4953000" cy="895350"/>
          </a:xfrm>
          <a:prstGeom prst="rect">
            <a:avLst/>
          </a:prstGeom>
        </p:spPr>
      </p:pic>
    </p:spTree>
    <p:extLst>
      <p:ext uri="{BB962C8B-B14F-4D97-AF65-F5344CB8AC3E}">
        <p14:creationId xmlns:p14="http://schemas.microsoft.com/office/powerpoint/2010/main" val="3508480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9B17-2FD5-4B9D-9D42-0EFC9302C115}"/>
              </a:ext>
            </a:extLst>
          </p:cNvPr>
          <p:cNvSpPr>
            <a:spLocks noGrp="1"/>
          </p:cNvSpPr>
          <p:nvPr>
            <p:ph type="title"/>
          </p:nvPr>
        </p:nvSpPr>
        <p:spPr/>
        <p:txBody>
          <a:bodyPr/>
          <a:lstStyle/>
          <a:p>
            <a:r>
              <a:rPr lang="en-US" dirty="0"/>
              <a:t>Expectation Maximization Algorithm</a:t>
            </a:r>
          </a:p>
        </p:txBody>
      </p:sp>
      <p:sp>
        <p:nvSpPr>
          <p:cNvPr id="3" name="Content Placeholder 2">
            <a:extLst>
              <a:ext uri="{FF2B5EF4-FFF2-40B4-BE49-F238E27FC236}">
                <a16:creationId xmlns:a16="http://schemas.microsoft.com/office/drawing/2014/main" id="{BBF6D094-DD07-458E-8C67-9E65B6B6E74D}"/>
              </a:ext>
            </a:extLst>
          </p:cNvPr>
          <p:cNvSpPr>
            <a:spLocks noGrp="1"/>
          </p:cNvSpPr>
          <p:nvPr>
            <p:ph idx="1"/>
          </p:nvPr>
        </p:nvSpPr>
        <p:spPr/>
        <p:txBody>
          <a:bodyPr/>
          <a:lstStyle/>
          <a:p>
            <a:r>
              <a:rPr lang="en-US" dirty="0"/>
              <a:t>The K means algorithm does not consider the spread, structure and the proportion of the different clusters that are formed.</a:t>
            </a:r>
          </a:p>
          <a:p>
            <a:r>
              <a:rPr lang="en-US" dirty="0"/>
              <a:t>It does not work for the case of non-isotropic feature distributions.</a:t>
            </a:r>
          </a:p>
          <a:p>
            <a:r>
              <a:rPr lang="en-US" dirty="0"/>
              <a:t>EM solves these problems by addressing these issues.</a:t>
            </a:r>
          </a:p>
          <a:p>
            <a:r>
              <a:rPr lang="en-US" dirty="0"/>
              <a:t>Here in order to classify the data we compute the probability if data sample y belonging to class x.</a:t>
            </a:r>
          </a:p>
          <a:p>
            <a:r>
              <a:rPr lang="en-US" dirty="0"/>
              <a:t>We then find the maximum of the hence obtained probabilities in order to estimate the class labels for each cluster.</a:t>
            </a:r>
          </a:p>
        </p:txBody>
      </p:sp>
    </p:spTree>
    <p:extLst>
      <p:ext uri="{BB962C8B-B14F-4D97-AF65-F5344CB8AC3E}">
        <p14:creationId xmlns:p14="http://schemas.microsoft.com/office/powerpoint/2010/main" val="217322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9B17-2FD5-4B9D-9D42-0EFC9302C115}"/>
              </a:ext>
            </a:extLst>
          </p:cNvPr>
          <p:cNvSpPr>
            <a:spLocks noGrp="1"/>
          </p:cNvSpPr>
          <p:nvPr>
            <p:ph type="title"/>
          </p:nvPr>
        </p:nvSpPr>
        <p:spPr/>
        <p:txBody>
          <a:bodyPr/>
          <a:lstStyle/>
          <a:p>
            <a:r>
              <a:rPr lang="en-US" dirty="0"/>
              <a:t>Expectation Maximization Algorithm</a:t>
            </a:r>
          </a:p>
        </p:txBody>
      </p:sp>
      <p:sp>
        <p:nvSpPr>
          <p:cNvPr id="3" name="Content Placeholder 2">
            <a:extLst>
              <a:ext uri="{FF2B5EF4-FFF2-40B4-BE49-F238E27FC236}">
                <a16:creationId xmlns:a16="http://schemas.microsoft.com/office/drawing/2014/main" id="{BBF6D094-DD07-458E-8C67-9E65B6B6E74D}"/>
              </a:ext>
            </a:extLst>
          </p:cNvPr>
          <p:cNvSpPr>
            <a:spLocks noGrp="1"/>
          </p:cNvSpPr>
          <p:nvPr>
            <p:ph idx="1"/>
          </p:nvPr>
        </p:nvSpPr>
        <p:spPr>
          <a:xfrm>
            <a:off x="2589211" y="2133599"/>
            <a:ext cx="9616509" cy="4074695"/>
          </a:xfrm>
        </p:spPr>
        <p:txBody>
          <a:bodyPr>
            <a:normAutofit fontScale="92500" lnSpcReduction="10000"/>
          </a:bodyPr>
          <a:lstStyle/>
          <a:p>
            <a:r>
              <a:rPr lang="en-US" dirty="0"/>
              <a:t>The EM method uses the following steps</a:t>
            </a:r>
          </a:p>
          <a:p>
            <a:r>
              <a:rPr lang="en-US" dirty="0"/>
              <a:t>An initialization step, where the prior probabilities of each cluster is obtained.</a:t>
            </a:r>
          </a:p>
          <a:p>
            <a:r>
              <a:rPr lang="en-US" dirty="0"/>
              <a:t>We use the best results obtained from K means algorithm in order to refine its classification and also to obtain the prior probabilities of the clusters.</a:t>
            </a:r>
          </a:p>
          <a:p>
            <a:r>
              <a:rPr lang="en-US" dirty="0"/>
              <a:t>Then comes the Expectation step where by using the initial data we formulate the probabilities of each sample belonging to a specific cluster.</a:t>
            </a:r>
          </a:p>
          <a:p>
            <a:endParaRPr lang="en-US" dirty="0"/>
          </a:p>
          <a:p>
            <a:endParaRPr lang="en-US" dirty="0"/>
          </a:p>
          <a:p>
            <a:endParaRPr lang="en-US" dirty="0"/>
          </a:p>
          <a:p>
            <a:endParaRPr lang="en-US" dirty="0"/>
          </a:p>
          <a:p>
            <a:endParaRPr lang="en-US" dirty="0"/>
          </a:p>
          <a:p>
            <a:r>
              <a:rPr lang="en-US" dirty="0"/>
              <a:t>We use this above formula to proceed with the above said calculations</a:t>
            </a:r>
          </a:p>
          <a:p>
            <a:endParaRPr lang="en-US" dirty="0"/>
          </a:p>
        </p:txBody>
      </p:sp>
      <p:pic>
        <p:nvPicPr>
          <p:cNvPr id="4" name="Picture 3">
            <a:extLst>
              <a:ext uri="{FF2B5EF4-FFF2-40B4-BE49-F238E27FC236}">
                <a16:creationId xmlns:a16="http://schemas.microsoft.com/office/drawing/2014/main" id="{095C4314-C93E-475B-80EA-50DAA71C82C0}"/>
              </a:ext>
            </a:extLst>
          </p:cNvPr>
          <p:cNvPicPr>
            <a:picLocks noChangeAspect="1"/>
          </p:cNvPicPr>
          <p:nvPr/>
        </p:nvPicPr>
        <p:blipFill>
          <a:blip r:embed="rId2"/>
          <a:stretch>
            <a:fillRect/>
          </a:stretch>
        </p:blipFill>
        <p:spPr>
          <a:xfrm>
            <a:off x="3941762" y="4615113"/>
            <a:ext cx="6210300" cy="1028700"/>
          </a:xfrm>
          <a:prstGeom prst="rect">
            <a:avLst/>
          </a:prstGeom>
        </p:spPr>
      </p:pic>
    </p:spTree>
    <p:extLst>
      <p:ext uri="{BB962C8B-B14F-4D97-AF65-F5344CB8AC3E}">
        <p14:creationId xmlns:p14="http://schemas.microsoft.com/office/powerpoint/2010/main" val="330195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9B17-2FD5-4B9D-9D42-0EFC9302C115}"/>
              </a:ext>
            </a:extLst>
          </p:cNvPr>
          <p:cNvSpPr>
            <a:spLocks noGrp="1"/>
          </p:cNvSpPr>
          <p:nvPr>
            <p:ph type="title"/>
          </p:nvPr>
        </p:nvSpPr>
        <p:spPr/>
        <p:txBody>
          <a:bodyPr/>
          <a:lstStyle/>
          <a:p>
            <a:r>
              <a:rPr lang="en-US" dirty="0"/>
              <a:t>Expectation Maximization Algorithm</a:t>
            </a:r>
          </a:p>
        </p:txBody>
      </p:sp>
      <p:sp>
        <p:nvSpPr>
          <p:cNvPr id="3" name="Content Placeholder 2">
            <a:extLst>
              <a:ext uri="{FF2B5EF4-FFF2-40B4-BE49-F238E27FC236}">
                <a16:creationId xmlns:a16="http://schemas.microsoft.com/office/drawing/2014/main" id="{BBF6D094-DD07-458E-8C67-9E65B6B6E74D}"/>
              </a:ext>
            </a:extLst>
          </p:cNvPr>
          <p:cNvSpPr>
            <a:spLocks noGrp="1"/>
          </p:cNvSpPr>
          <p:nvPr>
            <p:ph idx="1"/>
          </p:nvPr>
        </p:nvSpPr>
        <p:spPr/>
        <p:txBody>
          <a:bodyPr>
            <a:normAutofit lnSpcReduction="10000"/>
          </a:bodyPr>
          <a:lstStyle/>
          <a:p>
            <a:r>
              <a:rPr lang="en-US" dirty="0"/>
              <a:t>This is then followed by the Maximization step, where the class label is found by taking the maximum value of the obtained probability estimate for each cluster label.</a:t>
            </a:r>
          </a:p>
          <a:p>
            <a:r>
              <a:rPr lang="en-US" dirty="0"/>
              <a:t>We then update the probability, mean and the co-variance matrix to be used again in the expectation step.</a:t>
            </a:r>
          </a:p>
          <a:p>
            <a:endParaRPr lang="en-US" dirty="0"/>
          </a:p>
          <a:p>
            <a:endParaRPr lang="en-US" dirty="0"/>
          </a:p>
          <a:p>
            <a:endParaRPr lang="en-US" dirty="0"/>
          </a:p>
          <a:p>
            <a:endParaRPr lang="en-US" dirty="0"/>
          </a:p>
          <a:p>
            <a:r>
              <a:rPr lang="en-US" dirty="0"/>
              <a:t>We stop this process after a certain number of iterations or till no change in means are obtained.</a:t>
            </a:r>
          </a:p>
          <a:p>
            <a:endParaRPr lang="en-US" dirty="0"/>
          </a:p>
        </p:txBody>
      </p:sp>
      <p:pic>
        <p:nvPicPr>
          <p:cNvPr id="4" name="Picture 3">
            <a:extLst>
              <a:ext uri="{FF2B5EF4-FFF2-40B4-BE49-F238E27FC236}">
                <a16:creationId xmlns:a16="http://schemas.microsoft.com/office/drawing/2014/main" id="{18B5E016-69F5-4E1B-A1F0-BCBF52D790D6}"/>
              </a:ext>
            </a:extLst>
          </p:cNvPr>
          <p:cNvPicPr>
            <a:picLocks noChangeAspect="1"/>
          </p:cNvPicPr>
          <p:nvPr/>
        </p:nvPicPr>
        <p:blipFill>
          <a:blip r:embed="rId2"/>
          <a:stretch>
            <a:fillRect/>
          </a:stretch>
        </p:blipFill>
        <p:spPr>
          <a:xfrm>
            <a:off x="487696" y="3892966"/>
            <a:ext cx="3333750" cy="676275"/>
          </a:xfrm>
          <a:prstGeom prst="rect">
            <a:avLst/>
          </a:prstGeom>
        </p:spPr>
      </p:pic>
      <p:pic>
        <p:nvPicPr>
          <p:cNvPr id="5" name="Picture 4">
            <a:extLst>
              <a:ext uri="{FF2B5EF4-FFF2-40B4-BE49-F238E27FC236}">
                <a16:creationId xmlns:a16="http://schemas.microsoft.com/office/drawing/2014/main" id="{6ADE8DA2-80EA-4B6A-ABB3-D721F58BC2E9}"/>
              </a:ext>
            </a:extLst>
          </p:cNvPr>
          <p:cNvPicPr>
            <a:picLocks noChangeAspect="1"/>
          </p:cNvPicPr>
          <p:nvPr/>
        </p:nvPicPr>
        <p:blipFill>
          <a:blip r:embed="rId3"/>
          <a:stretch>
            <a:fillRect/>
          </a:stretch>
        </p:blipFill>
        <p:spPr>
          <a:xfrm>
            <a:off x="3987486" y="3837568"/>
            <a:ext cx="3162300" cy="1257300"/>
          </a:xfrm>
          <a:prstGeom prst="rect">
            <a:avLst/>
          </a:prstGeom>
        </p:spPr>
      </p:pic>
      <p:pic>
        <p:nvPicPr>
          <p:cNvPr id="6" name="Picture 5">
            <a:extLst>
              <a:ext uri="{FF2B5EF4-FFF2-40B4-BE49-F238E27FC236}">
                <a16:creationId xmlns:a16="http://schemas.microsoft.com/office/drawing/2014/main" id="{9ACB871A-05EC-475A-B957-49CC1F91508A}"/>
              </a:ext>
            </a:extLst>
          </p:cNvPr>
          <p:cNvPicPr>
            <a:picLocks noChangeAspect="1"/>
          </p:cNvPicPr>
          <p:nvPr/>
        </p:nvPicPr>
        <p:blipFill rotWithShape="1">
          <a:blip r:embed="rId4"/>
          <a:srcRect r="1928"/>
          <a:stretch/>
        </p:blipFill>
        <p:spPr>
          <a:xfrm>
            <a:off x="7315826" y="3602453"/>
            <a:ext cx="4876174" cy="1400175"/>
          </a:xfrm>
          <a:prstGeom prst="rect">
            <a:avLst/>
          </a:prstGeom>
        </p:spPr>
      </p:pic>
    </p:spTree>
    <p:extLst>
      <p:ext uri="{BB962C8B-B14F-4D97-AF65-F5344CB8AC3E}">
        <p14:creationId xmlns:p14="http://schemas.microsoft.com/office/powerpoint/2010/main" val="1372852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BADC-3151-4C6E-B064-AB2A70672908}"/>
              </a:ext>
            </a:extLst>
          </p:cNvPr>
          <p:cNvSpPr>
            <a:spLocks noGrp="1"/>
          </p:cNvSpPr>
          <p:nvPr>
            <p:ph type="title"/>
          </p:nvPr>
        </p:nvSpPr>
        <p:spPr>
          <a:xfrm>
            <a:off x="2592925" y="624110"/>
            <a:ext cx="8911687" cy="1280890"/>
          </a:xfrm>
        </p:spPr>
        <p:txBody>
          <a:bodyPr/>
          <a:lstStyle/>
          <a:p>
            <a:r>
              <a:rPr lang="en-US" dirty="0"/>
              <a:t>Experimental Results – K means</a:t>
            </a:r>
          </a:p>
        </p:txBody>
      </p:sp>
      <p:pic>
        <p:nvPicPr>
          <p:cNvPr id="5" name="Content Placeholder 4">
            <a:extLst>
              <a:ext uri="{FF2B5EF4-FFF2-40B4-BE49-F238E27FC236}">
                <a16:creationId xmlns:a16="http://schemas.microsoft.com/office/drawing/2014/main" id="{4EB10318-C417-41A3-A9A7-2DDE795C34FE}"/>
              </a:ext>
            </a:extLst>
          </p:cNvPr>
          <p:cNvPicPr>
            <a:picLocks noGrp="1" noChangeAspect="1"/>
          </p:cNvPicPr>
          <p:nvPr>
            <p:ph idx="1"/>
          </p:nvPr>
        </p:nvPicPr>
        <p:blipFill>
          <a:blip r:embed="rId2"/>
          <a:stretch>
            <a:fillRect/>
          </a:stretch>
        </p:blipFill>
        <p:spPr>
          <a:xfrm>
            <a:off x="1055325" y="3864142"/>
            <a:ext cx="3352523" cy="2810024"/>
          </a:xfrm>
        </p:spPr>
      </p:pic>
      <p:sp>
        <p:nvSpPr>
          <p:cNvPr id="6" name="TextBox 5">
            <a:extLst>
              <a:ext uri="{FF2B5EF4-FFF2-40B4-BE49-F238E27FC236}">
                <a16:creationId xmlns:a16="http://schemas.microsoft.com/office/drawing/2014/main" id="{361AF4BC-03C8-40E4-9B47-86E3272B907D}"/>
              </a:ext>
            </a:extLst>
          </p:cNvPr>
          <p:cNvSpPr txBox="1"/>
          <p:nvPr/>
        </p:nvSpPr>
        <p:spPr>
          <a:xfrm>
            <a:off x="5470358" y="1905000"/>
            <a:ext cx="580724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I had initially set the K means to run for 7 iterations, I can see that the second cluster does not get labelled correctly.</a:t>
            </a:r>
          </a:p>
          <a:p>
            <a:pPr marL="285750" indent="-285750">
              <a:buFont typeface="Arial" panose="020B0604020202020204" pitchFamily="34" charset="0"/>
              <a:buChar char="•"/>
            </a:pPr>
            <a:r>
              <a:rPr lang="en-US" dirty="0"/>
              <a:t>I tried randomizing and changing the initial start locations of the means, but I got the better results by reducing the number of iterations to 5.</a:t>
            </a:r>
          </a:p>
          <a:p>
            <a:pPr marL="285750" indent="-285750">
              <a:buFont typeface="Arial" panose="020B0604020202020204" pitchFamily="34" charset="0"/>
              <a:buChar char="•"/>
            </a:pPr>
            <a:r>
              <a:rPr lang="en-US" dirty="0"/>
              <a:t>I has also tried by normalizing the feature vector matrix, but I had obtained similar results with non normalized feature vectors.</a:t>
            </a:r>
          </a:p>
          <a:p>
            <a:pPr marL="285750" indent="-285750">
              <a:buFont typeface="Arial" panose="020B0604020202020204" pitchFamily="34" charset="0"/>
              <a:buChar char="•"/>
            </a:pPr>
            <a:r>
              <a:rPr lang="en-US" dirty="0"/>
              <a:t>The main issue I have found with K means clustering is the amount of points that it misses for correct classification.</a:t>
            </a:r>
          </a:p>
          <a:p>
            <a:pPr marL="285750" indent="-285750">
              <a:buFont typeface="Arial" panose="020B0604020202020204" pitchFamily="34" charset="0"/>
              <a:buChar char="•"/>
            </a:pPr>
            <a:r>
              <a:rPr lang="en-US" dirty="0"/>
              <a:t>Here K = 4 as we are intending to cluster 4 textures.</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6F718A1A-C91D-4B51-A4AC-220A014B5E4F}"/>
              </a:ext>
            </a:extLst>
          </p:cNvPr>
          <p:cNvSpPr txBox="1"/>
          <p:nvPr/>
        </p:nvSpPr>
        <p:spPr>
          <a:xfrm>
            <a:off x="1661826" y="6125591"/>
            <a:ext cx="2405849" cy="369332"/>
          </a:xfrm>
          <a:prstGeom prst="rect">
            <a:avLst/>
          </a:prstGeom>
          <a:noFill/>
        </p:spPr>
        <p:txBody>
          <a:bodyPr wrap="square" rtlCol="0">
            <a:spAutoFit/>
          </a:bodyPr>
          <a:lstStyle/>
          <a:p>
            <a:r>
              <a:rPr lang="en-US" dirty="0"/>
              <a:t>7</a:t>
            </a:r>
            <a:r>
              <a:rPr lang="en-US" baseline="30000" dirty="0"/>
              <a:t>th</a:t>
            </a:r>
            <a:r>
              <a:rPr lang="en-US" dirty="0"/>
              <a:t> iteration result</a:t>
            </a:r>
          </a:p>
        </p:txBody>
      </p:sp>
      <p:pic>
        <p:nvPicPr>
          <p:cNvPr id="9" name="Picture 8">
            <a:extLst>
              <a:ext uri="{FF2B5EF4-FFF2-40B4-BE49-F238E27FC236}">
                <a16:creationId xmlns:a16="http://schemas.microsoft.com/office/drawing/2014/main" id="{D669B24E-3B68-4C86-B8EC-7A97A052A506}"/>
              </a:ext>
            </a:extLst>
          </p:cNvPr>
          <p:cNvPicPr>
            <a:picLocks noChangeAspect="1"/>
          </p:cNvPicPr>
          <p:nvPr/>
        </p:nvPicPr>
        <p:blipFill>
          <a:blip r:embed="rId3"/>
          <a:stretch>
            <a:fillRect/>
          </a:stretch>
        </p:blipFill>
        <p:spPr>
          <a:xfrm>
            <a:off x="1055324" y="1264555"/>
            <a:ext cx="3352523" cy="2810024"/>
          </a:xfrm>
          <a:prstGeom prst="rect">
            <a:avLst/>
          </a:prstGeom>
        </p:spPr>
      </p:pic>
      <p:sp>
        <p:nvSpPr>
          <p:cNvPr id="10" name="TextBox 9">
            <a:extLst>
              <a:ext uri="{FF2B5EF4-FFF2-40B4-BE49-F238E27FC236}">
                <a16:creationId xmlns:a16="http://schemas.microsoft.com/office/drawing/2014/main" id="{8CE500C6-C18B-4B89-A3E3-7EA2731B2537}"/>
              </a:ext>
            </a:extLst>
          </p:cNvPr>
          <p:cNvSpPr txBox="1"/>
          <p:nvPr/>
        </p:nvSpPr>
        <p:spPr>
          <a:xfrm>
            <a:off x="1528660" y="3586680"/>
            <a:ext cx="2405849" cy="369332"/>
          </a:xfrm>
          <a:prstGeom prst="rect">
            <a:avLst/>
          </a:prstGeom>
          <a:noFill/>
        </p:spPr>
        <p:txBody>
          <a:bodyPr wrap="square" rtlCol="0">
            <a:spAutoFit/>
          </a:bodyPr>
          <a:lstStyle/>
          <a:p>
            <a:r>
              <a:rPr lang="en-US" dirty="0"/>
              <a:t>5</a:t>
            </a:r>
            <a:r>
              <a:rPr lang="en-US" baseline="30000" dirty="0"/>
              <a:t>Th</a:t>
            </a:r>
            <a:r>
              <a:rPr lang="en-US" dirty="0"/>
              <a:t> Iteration result</a:t>
            </a:r>
          </a:p>
        </p:txBody>
      </p:sp>
    </p:spTree>
    <p:extLst>
      <p:ext uri="{BB962C8B-B14F-4D97-AF65-F5344CB8AC3E}">
        <p14:creationId xmlns:p14="http://schemas.microsoft.com/office/powerpoint/2010/main" val="16087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DDB0-8B95-40A0-B861-35CD2DB1E11F}"/>
              </a:ext>
            </a:extLst>
          </p:cNvPr>
          <p:cNvSpPr>
            <a:spLocks noGrp="1"/>
          </p:cNvSpPr>
          <p:nvPr>
            <p:ph type="title"/>
          </p:nvPr>
        </p:nvSpPr>
        <p:spPr/>
        <p:txBody>
          <a:bodyPr/>
          <a:lstStyle/>
          <a:p>
            <a:endParaRPr lang="en-US" dirty="0"/>
          </a:p>
        </p:txBody>
      </p:sp>
      <p:pic>
        <p:nvPicPr>
          <p:cNvPr id="6" name="Content Placeholder 5">
            <a:extLst>
              <a:ext uri="{FF2B5EF4-FFF2-40B4-BE49-F238E27FC236}">
                <a16:creationId xmlns:a16="http://schemas.microsoft.com/office/drawing/2014/main" id="{BE184B47-A483-44D1-B65F-2A8596E39652}"/>
              </a:ext>
            </a:extLst>
          </p:cNvPr>
          <p:cNvPicPr>
            <a:picLocks noGrp="1" noChangeAspect="1"/>
          </p:cNvPicPr>
          <p:nvPr>
            <p:ph idx="1"/>
          </p:nvPr>
        </p:nvPicPr>
        <p:blipFill>
          <a:blip r:embed="rId2"/>
          <a:stretch>
            <a:fillRect/>
          </a:stretch>
        </p:blipFill>
        <p:spPr>
          <a:xfrm>
            <a:off x="8950679" y="564598"/>
            <a:ext cx="3150280" cy="2362710"/>
          </a:xfrm>
        </p:spPr>
      </p:pic>
      <p:pic>
        <p:nvPicPr>
          <p:cNvPr id="4" name="Picture 3">
            <a:extLst>
              <a:ext uri="{FF2B5EF4-FFF2-40B4-BE49-F238E27FC236}">
                <a16:creationId xmlns:a16="http://schemas.microsoft.com/office/drawing/2014/main" id="{AAA65147-A15C-4036-927B-6945019601D8}"/>
              </a:ext>
            </a:extLst>
          </p:cNvPr>
          <p:cNvPicPr>
            <a:picLocks noChangeAspect="1"/>
          </p:cNvPicPr>
          <p:nvPr/>
        </p:nvPicPr>
        <p:blipFill>
          <a:blip r:embed="rId3"/>
          <a:stretch>
            <a:fillRect/>
          </a:stretch>
        </p:blipFill>
        <p:spPr>
          <a:xfrm>
            <a:off x="816745" y="552772"/>
            <a:ext cx="3150280" cy="2362710"/>
          </a:xfrm>
          <a:prstGeom prst="rect">
            <a:avLst/>
          </a:prstGeom>
        </p:spPr>
      </p:pic>
      <p:pic>
        <p:nvPicPr>
          <p:cNvPr id="8" name="Picture 7">
            <a:extLst>
              <a:ext uri="{FF2B5EF4-FFF2-40B4-BE49-F238E27FC236}">
                <a16:creationId xmlns:a16="http://schemas.microsoft.com/office/drawing/2014/main" id="{F046C9AF-3B3E-4515-AA22-488690032A8D}"/>
              </a:ext>
            </a:extLst>
          </p:cNvPr>
          <p:cNvPicPr>
            <a:picLocks noChangeAspect="1"/>
          </p:cNvPicPr>
          <p:nvPr/>
        </p:nvPicPr>
        <p:blipFill>
          <a:blip r:embed="rId4"/>
          <a:stretch>
            <a:fillRect/>
          </a:stretch>
        </p:blipFill>
        <p:spPr>
          <a:xfrm>
            <a:off x="4927655" y="640714"/>
            <a:ext cx="2726561" cy="2286594"/>
          </a:xfrm>
          <a:prstGeom prst="rect">
            <a:avLst/>
          </a:prstGeom>
        </p:spPr>
      </p:pic>
      <p:sp>
        <p:nvSpPr>
          <p:cNvPr id="9" name="TextBox 8">
            <a:extLst>
              <a:ext uri="{FF2B5EF4-FFF2-40B4-BE49-F238E27FC236}">
                <a16:creationId xmlns:a16="http://schemas.microsoft.com/office/drawing/2014/main" id="{1ED88C4A-E2CC-4708-8371-E3C5FBC02F0A}"/>
              </a:ext>
            </a:extLst>
          </p:cNvPr>
          <p:cNvSpPr txBox="1"/>
          <p:nvPr/>
        </p:nvSpPr>
        <p:spPr>
          <a:xfrm>
            <a:off x="1083076" y="4296794"/>
            <a:ext cx="1130127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first image is the graph of the objective function vs the iteration number. It can be seen that the algorithm attains a minimum at 5 and then proceeds to increase. For this reason I have chosen my iteration numbers to be 5.</a:t>
            </a:r>
          </a:p>
          <a:p>
            <a:pPr marL="285750" indent="-285750">
              <a:buFont typeface="Arial" panose="020B0604020202020204" pitchFamily="34" charset="0"/>
              <a:buChar char="•"/>
            </a:pPr>
            <a:r>
              <a:rPr lang="en-US" dirty="0"/>
              <a:t>The next graph would be the accuracy percentage. As it follows the trend of graph 1, the accuracy of clustering reduces after 5 iterations.</a:t>
            </a:r>
          </a:p>
          <a:p>
            <a:pPr marL="285750" indent="-285750">
              <a:buFont typeface="Arial" panose="020B0604020202020204" pitchFamily="34" charset="0"/>
              <a:buChar char="•"/>
            </a:pPr>
            <a:r>
              <a:rPr lang="en-US" dirty="0"/>
              <a:t>The 3</a:t>
            </a:r>
            <a:r>
              <a:rPr lang="en-US" baseline="30000" dirty="0"/>
              <a:t>rd</a:t>
            </a:r>
            <a:r>
              <a:rPr lang="en-US" dirty="0"/>
              <a:t> graph is again an accuracy graph, but only plotted till 5 iterations.</a:t>
            </a:r>
          </a:p>
        </p:txBody>
      </p:sp>
      <p:sp>
        <p:nvSpPr>
          <p:cNvPr id="10" name="TextBox 9">
            <a:extLst>
              <a:ext uri="{FF2B5EF4-FFF2-40B4-BE49-F238E27FC236}">
                <a16:creationId xmlns:a16="http://schemas.microsoft.com/office/drawing/2014/main" id="{72B76198-9758-4B11-BDCD-80090C34DEAC}"/>
              </a:ext>
            </a:extLst>
          </p:cNvPr>
          <p:cNvSpPr txBox="1"/>
          <p:nvPr/>
        </p:nvSpPr>
        <p:spPr>
          <a:xfrm>
            <a:off x="5086905" y="2991775"/>
            <a:ext cx="2450237" cy="276999"/>
          </a:xfrm>
          <a:prstGeom prst="rect">
            <a:avLst/>
          </a:prstGeom>
          <a:noFill/>
        </p:spPr>
        <p:txBody>
          <a:bodyPr wrap="square" rtlCol="0">
            <a:spAutoFit/>
          </a:bodyPr>
          <a:lstStyle/>
          <a:p>
            <a:pPr algn="ctr"/>
            <a:r>
              <a:rPr lang="en-US" sz="1200" dirty="0"/>
              <a:t>Percentage </a:t>
            </a:r>
            <a:r>
              <a:rPr lang="en-US" sz="1200" dirty="0" err="1"/>
              <a:t>acc</a:t>
            </a:r>
            <a:r>
              <a:rPr lang="en-US" sz="1200" dirty="0"/>
              <a:t> vs iteration</a:t>
            </a:r>
          </a:p>
        </p:txBody>
      </p:sp>
      <p:sp>
        <p:nvSpPr>
          <p:cNvPr id="11" name="TextBox 10">
            <a:extLst>
              <a:ext uri="{FF2B5EF4-FFF2-40B4-BE49-F238E27FC236}">
                <a16:creationId xmlns:a16="http://schemas.microsoft.com/office/drawing/2014/main" id="{B8EB37DD-0B99-4470-A2FA-D49411AC7183}"/>
              </a:ext>
            </a:extLst>
          </p:cNvPr>
          <p:cNvSpPr txBox="1"/>
          <p:nvPr/>
        </p:nvSpPr>
        <p:spPr>
          <a:xfrm>
            <a:off x="9300700" y="3147812"/>
            <a:ext cx="2450237" cy="276999"/>
          </a:xfrm>
          <a:prstGeom prst="rect">
            <a:avLst/>
          </a:prstGeom>
          <a:noFill/>
        </p:spPr>
        <p:txBody>
          <a:bodyPr wrap="square" rtlCol="0">
            <a:spAutoFit/>
          </a:bodyPr>
          <a:lstStyle/>
          <a:p>
            <a:pPr algn="ctr"/>
            <a:r>
              <a:rPr lang="en-US" sz="1200" dirty="0"/>
              <a:t>Percentage </a:t>
            </a:r>
            <a:r>
              <a:rPr lang="en-US" sz="1200" dirty="0" err="1"/>
              <a:t>acc</a:t>
            </a:r>
            <a:r>
              <a:rPr lang="en-US" sz="1200" dirty="0"/>
              <a:t> vs iteration</a:t>
            </a:r>
          </a:p>
        </p:txBody>
      </p:sp>
      <p:sp>
        <p:nvSpPr>
          <p:cNvPr id="12" name="TextBox 11">
            <a:extLst>
              <a:ext uri="{FF2B5EF4-FFF2-40B4-BE49-F238E27FC236}">
                <a16:creationId xmlns:a16="http://schemas.microsoft.com/office/drawing/2014/main" id="{A699FF6C-81CF-4DC5-B61A-12280A26D8B7}"/>
              </a:ext>
            </a:extLst>
          </p:cNvPr>
          <p:cNvSpPr txBox="1"/>
          <p:nvPr/>
        </p:nvSpPr>
        <p:spPr>
          <a:xfrm>
            <a:off x="1295492" y="2915482"/>
            <a:ext cx="2192785" cy="276999"/>
          </a:xfrm>
          <a:prstGeom prst="rect">
            <a:avLst/>
          </a:prstGeom>
          <a:noFill/>
        </p:spPr>
        <p:txBody>
          <a:bodyPr wrap="square" rtlCol="0">
            <a:spAutoFit/>
          </a:bodyPr>
          <a:lstStyle/>
          <a:p>
            <a:pPr algn="ctr"/>
            <a:r>
              <a:rPr lang="en-US" sz="1200" dirty="0"/>
              <a:t>Objective </a:t>
            </a:r>
            <a:r>
              <a:rPr lang="en-US" sz="1200" dirty="0" err="1"/>
              <a:t>fn</a:t>
            </a:r>
            <a:r>
              <a:rPr lang="en-US" sz="1200" dirty="0"/>
              <a:t> vs iteration </a:t>
            </a:r>
          </a:p>
        </p:txBody>
      </p:sp>
    </p:spTree>
    <p:extLst>
      <p:ext uri="{BB962C8B-B14F-4D97-AF65-F5344CB8AC3E}">
        <p14:creationId xmlns:p14="http://schemas.microsoft.com/office/powerpoint/2010/main" val="497575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563</TotalTime>
  <Words>1358</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Image Clustering</vt:lpstr>
      <vt:lpstr>Goal of the Project</vt:lpstr>
      <vt:lpstr>K- Means Algorithm</vt:lpstr>
      <vt:lpstr>K-Means algorithm</vt:lpstr>
      <vt:lpstr>Expectation Maximization Algorithm</vt:lpstr>
      <vt:lpstr>Expectation Maximization Algorithm</vt:lpstr>
      <vt:lpstr>Expectation Maximization Algorithm</vt:lpstr>
      <vt:lpstr>Experimental Results – K means</vt:lpstr>
      <vt:lpstr>PowerPoint Presentation</vt:lpstr>
      <vt:lpstr>PowerPoint Presentation</vt:lpstr>
      <vt:lpstr>Experimental Results – EM </vt:lpstr>
      <vt:lpstr>EM- Results – Mosaic A</vt:lpstr>
      <vt:lpstr>EM Results – Mosaic B</vt:lpstr>
      <vt:lpstr>EM Results</vt:lpstr>
      <vt:lpstr>Random Initialization</vt:lpstr>
      <vt:lpstr>Other Image</vt:lpstr>
      <vt:lpstr>Final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Clustering</dc:title>
  <dc:creator>Mulampally, Aditya</dc:creator>
  <cp:lastModifiedBy>Aditya Mulampally</cp:lastModifiedBy>
  <cp:revision>30</cp:revision>
  <dcterms:created xsi:type="dcterms:W3CDTF">2018-04-06T19:18:12Z</dcterms:created>
  <dcterms:modified xsi:type="dcterms:W3CDTF">2018-04-07T04:41:39Z</dcterms:modified>
</cp:coreProperties>
</file>