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9" r:id="rId13"/>
    <p:sldId id="268" r:id="rId14"/>
    <p:sldId id="277" r:id="rId15"/>
    <p:sldId id="267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7281-261C-433F-B54A-76A9002B862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08AEA-1EED-4431-88A4-187F265F87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line about 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08AEA-1EED-4431-88A4-187F265F876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E9F4C2B-68A6-4E69-8D0F-C24D91D0F5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EEB20B0-7586-4008-98E3-740FE96DFA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a Color to a Greyscale Image (using Pthreads &amp; MPI)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</a:p>
          <a:p>
            <a:endParaRPr lang="en-US" dirty="0" smtClean="0"/>
          </a:p>
          <a:p>
            <a:r>
              <a:rPr lang="en-US" dirty="0" smtClean="0"/>
              <a:t>Aditya  Mulampally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Message Passing Interface</a:t>
            </a:r>
          </a:p>
          <a:p>
            <a:r>
              <a:rPr lang="en-US" dirty="0" smtClean="0"/>
              <a:t>Multiple nodes on the network can collectively work together to perform the task.</a:t>
            </a:r>
          </a:p>
          <a:p>
            <a:r>
              <a:rPr lang="en-US" dirty="0" smtClean="0"/>
              <a:t>Each CPU on the network can perform an individual task so that the overall performance is maximized</a:t>
            </a:r>
          </a:p>
          <a:p>
            <a:r>
              <a:rPr lang="en-US" dirty="0" smtClean="0"/>
              <a:t>MPI can target both shared and distributed memory systems.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Shown in the 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#!/bin/bash   </a:t>
            </a:r>
          </a:p>
          <a:p>
            <a:r>
              <a:rPr lang="en-US" dirty="0" smtClean="0"/>
              <a:t>#PBS -N final</a:t>
            </a:r>
          </a:p>
          <a:p>
            <a:r>
              <a:rPr lang="en-US" dirty="0" smtClean="0"/>
              <a:t>#   name you want to give your job </a:t>
            </a:r>
          </a:p>
          <a:p>
            <a:r>
              <a:rPr lang="en-US" dirty="0" smtClean="0"/>
              <a:t>#   the default output file will use this </a:t>
            </a:r>
          </a:p>
          <a:p>
            <a:r>
              <a:rPr lang="en-US" dirty="0" smtClean="0"/>
              <a:t>#PBS -q batch</a:t>
            </a:r>
          </a:p>
          <a:p>
            <a:r>
              <a:rPr lang="en-US" dirty="0" smtClean="0"/>
              <a:t>#   specify the queue you want to use</a:t>
            </a:r>
          </a:p>
          <a:p>
            <a:r>
              <a:rPr lang="en-US" dirty="0" smtClean="0"/>
              <a:t>#PBS -l nodes=2:ppn=12</a:t>
            </a:r>
          </a:p>
          <a:p>
            <a:r>
              <a:rPr lang="en-US" dirty="0" smtClean="0"/>
              <a:t>#   request 2 nodes w/12 processors per node  </a:t>
            </a:r>
          </a:p>
          <a:p>
            <a:r>
              <a:rPr lang="en-US" dirty="0" smtClean="0"/>
              <a:t>#PBS -l </a:t>
            </a:r>
            <a:r>
              <a:rPr lang="en-US" dirty="0" err="1" smtClean="0"/>
              <a:t>walltime</a:t>
            </a:r>
            <a:r>
              <a:rPr lang="en-US" dirty="0" smtClean="0"/>
              <a:t>=1:00:00</a:t>
            </a:r>
          </a:p>
          <a:p>
            <a:r>
              <a:rPr lang="en-US" dirty="0" smtClean="0"/>
              <a:t>#   request ONE hour of  </a:t>
            </a:r>
            <a:r>
              <a:rPr lang="en-US" dirty="0" err="1" smtClean="0"/>
              <a:t>walltime</a:t>
            </a:r>
            <a:r>
              <a:rPr lang="en-US" dirty="0" smtClean="0"/>
              <a:t>.  your job will be killed if it goes over.  </a:t>
            </a:r>
          </a:p>
          <a:p>
            <a:r>
              <a:rPr lang="en-US" dirty="0" smtClean="0"/>
              <a:t>#   Your job will start sooner, the shorter the </a:t>
            </a:r>
            <a:r>
              <a:rPr lang="en-US" dirty="0" err="1" smtClean="0"/>
              <a:t>walltime</a:t>
            </a:r>
            <a:r>
              <a:rPr lang="en-US" dirty="0" smtClean="0"/>
              <a:t>.</a:t>
            </a:r>
          </a:p>
          <a:p>
            <a:r>
              <a:rPr lang="de-DE" dirty="0" smtClean="0"/>
              <a:t>#   #PBS -m abe -M aditya.mulampally@okstate.edu</a:t>
            </a:r>
          </a:p>
          <a:p>
            <a:r>
              <a:rPr lang="en-US" dirty="0" smtClean="0"/>
              <a:t>#   send me email when job aborts, begins and exits</a:t>
            </a:r>
          </a:p>
          <a:p>
            <a:r>
              <a:rPr lang="en-US" dirty="0" smtClean="0"/>
              <a:t>#PBS -j </a:t>
            </a:r>
            <a:r>
              <a:rPr lang="en-US" dirty="0" err="1" smtClean="0"/>
              <a:t>oe</a:t>
            </a:r>
            <a:endParaRPr lang="en-US" dirty="0" smtClean="0"/>
          </a:p>
          <a:p>
            <a:r>
              <a:rPr lang="en-US" dirty="0" smtClean="0"/>
              <a:t>#    join the output in error file into one file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$PBS_O_WORKDIR</a:t>
            </a:r>
          </a:p>
          <a:p>
            <a:r>
              <a:rPr lang="en-US" dirty="0" smtClean="0"/>
              <a:t>#    change to current working directory </a:t>
            </a:r>
          </a:p>
          <a:p>
            <a:r>
              <a:rPr lang="en-US" dirty="0" smtClean="0"/>
              <a:t>module load openmpi-1.4/</a:t>
            </a:r>
            <a:r>
              <a:rPr lang="en-US" dirty="0" err="1" smtClean="0"/>
              <a:t>intel</a:t>
            </a:r>
            <a:endParaRPr lang="en-US" dirty="0" smtClean="0"/>
          </a:p>
          <a:p>
            <a:r>
              <a:rPr lang="en-US" dirty="0" smtClean="0"/>
              <a:t>#    set environment variables to use the correct </a:t>
            </a:r>
            <a:r>
              <a:rPr lang="en-US" dirty="0" err="1" smtClean="0"/>
              <a:t>mpi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NP=`cat $PBS_NODEFILE | </a:t>
            </a:r>
            <a:r>
              <a:rPr lang="en-US" dirty="0" err="1" smtClean="0"/>
              <a:t>wc</a:t>
            </a:r>
            <a:r>
              <a:rPr lang="en-US" dirty="0" smtClean="0"/>
              <a:t> -l`</a:t>
            </a:r>
          </a:p>
          <a:p>
            <a:r>
              <a:rPr lang="en-US" dirty="0" smtClean="0"/>
              <a:t>#    calculate the total number of processors requested</a:t>
            </a:r>
          </a:p>
          <a:p>
            <a:r>
              <a:rPr lang="en-US" dirty="0" err="1" smtClean="0"/>
              <a:t>mpirun</a:t>
            </a:r>
            <a:r>
              <a:rPr lang="en-US" dirty="0" smtClean="0"/>
              <a:t> -</a:t>
            </a:r>
            <a:r>
              <a:rPr lang="en-US" dirty="0" err="1" smtClean="0"/>
              <a:t>np</a:t>
            </a:r>
            <a:r>
              <a:rPr lang="en-US" dirty="0" smtClean="0"/>
              <a:t> ${NP} ./main2</a:t>
            </a:r>
          </a:p>
          <a:p>
            <a:r>
              <a:rPr lang="en-US" dirty="0" smtClean="0"/>
              <a:t>#    run </a:t>
            </a:r>
            <a:r>
              <a:rPr lang="en-US" dirty="0" err="1" smtClean="0"/>
              <a:t>mpi</a:t>
            </a:r>
            <a:r>
              <a:rPr lang="en-US" dirty="0" smtClean="0"/>
              <a:t> code on NP processors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form for Open Multi Processing.</a:t>
            </a:r>
          </a:p>
          <a:p>
            <a:r>
              <a:rPr lang="en-US" dirty="0" smtClean="0"/>
              <a:t>It targets only Shared Memory Systems.</a:t>
            </a:r>
          </a:p>
          <a:p>
            <a:r>
              <a:rPr lang="en-US" dirty="0" smtClean="0"/>
              <a:t>It is hooked only with the gnu complier. Hence it has only specific implementation.</a:t>
            </a:r>
          </a:p>
          <a:p>
            <a:r>
              <a:rPr lang="en-US" dirty="0" smtClean="0"/>
              <a:t>Fairly easy to implement.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Shown in the IDE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Pthreads </a:t>
            </a:r>
            <a:r>
              <a:rPr lang="en-US" dirty="0" err="1" smtClean="0"/>
              <a:t>vs</a:t>
            </a:r>
            <a:r>
              <a:rPr lang="en-US" dirty="0" smtClean="0"/>
              <a:t>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Pthreads is more complicated to implement, as the programmer has to specify the function where parallel processing has to be done.</a:t>
            </a:r>
          </a:p>
          <a:p>
            <a:r>
              <a:rPr lang="en-US" dirty="0" smtClean="0"/>
              <a:t>In MPI the entire program is treated as parallel, and it is also easier to implement MPI as compared to Pthreads.</a:t>
            </a:r>
          </a:p>
          <a:p>
            <a:r>
              <a:rPr lang="en-US" dirty="0" smtClean="0"/>
              <a:t>MPI is based on the function calls from the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OpenMP is implemented using #</a:t>
            </a:r>
            <a:r>
              <a:rPr lang="en-US" dirty="0" err="1" smtClean="0"/>
              <a:t>pragmas</a:t>
            </a:r>
            <a:r>
              <a:rPr lang="en-US" dirty="0" smtClean="0"/>
              <a:t> followed by the keywords which do the task.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mainly taken 2 images to compare the performance.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image is of the size 27 MB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image is of the size of 242 MB</a:t>
            </a:r>
          </a:p>
          <a:p>
            <a:r>
              <a:rPr lang="en-US" dirty="0" smtClean="0"/>
              <a:t>I obtained the time for the serial code, </a:t>
            </a:r>
            <a:r>
              <a:rPr lang="en-US" dirty="0" err="1" smtClean="0"/>
              <a:t>Pthread</a:t>
            </a:r>
            <a:r>
              <a:rPr lang="en-US" dirty="0" smtClean="0"/>
              <a:t>  implementation, MPI with varying the amount of threads, OpenMP </a:t>
            </a:r>
            <a:r>
              <a:rPr lang="en-US" dirty="0" smtClean="0"/>
              <a:t>with varying the amount of </a:t>
            </a:r>
            <a:r>
              <a:rPr lang="en-US" dirty="0" smtClean="0"/>
              <a:t>threads.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Time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2051" b="66667"/>
          <a:stretch>
            <a:fillRect/>
          </a:stretch>
        </p:blipFill>
        <p:spPr bwMode="auto">
          <a:xfrm>
            <a:off x="228600" y="21336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05400" y="228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242 Mb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r="33630" b="66962"/>
          <a:stretch>
            <a:fillRect/>
          </a:stretch>
        </p:blipFill>
        <p:spPr bwMode="auto">
          <a:xfrm>
            <a:off x="228600" y="3962400"/>
            <a:ext cx="426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05400" y="43434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 Mb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Pthreads Implementation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257800"/>
            <a:ext cx="441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43600" y="25908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threads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10000"/>
            <a:ext cx="44100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43600" y="426720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threads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09800"/>
            <a:ext cx="4295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0" y="556260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threads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8 threads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0" y="2601913"/>
            <a:ext cx="58293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Motive of the project is the speeding up of the conversion process  using parallelization.</a:t>
            </a:r>
          </a:p>
          <a:p>
            <a:r>
              <a:rPr lang="en-US" dirty="0" smtClean="0"/>
              <a:t>A bmp file format of image was chosen for this project.</a:t>
            </a:r>
          </a:p>
          <a:p>
            <a:r>
              <a:rPr lang="en-US" dirty="0" smtClean="0"/>
              <a:t>A bmp or bitmap image is an image format capable of  storing 2-D image.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60 threads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14600"/>
            <a:ext cx="57721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thread[0] = 10.338265895843505859375</a:t>
            </a:r>
          </a:p>
          <a:p>
            <a:r>
              <a:rPr lang="en-US" dirty="0" smtClean="0"/>
              <a:t>thread[1] = 13.29946994781494140625</a:t>
            </a:r>
          </a:p>
          <a:p>
            <a:r>
              <a:rPr lang="en-US" dirty="0" smtClean="0"/>
              <a:t>thread[1] = 12.9938290119171142578125</a:t>
            </a:r>
          </a:p>
          <a:p>
            <a:r>
              <a:rPr lang="en-US" dirty="0" smtClean="0"/>
              <a:t>thread[2] = 13.2419159412384033203125</a:t>
            </a:r>
          </a:p>
          <a:p>
            <a:r>
              <a:rPr lang="en-US" dirty="0" smtClean="0"/>
              <a:t>thread[1] = 12.267545223236083984375</a:t>
            </a:r>
          </a:p>
          <a:p>
            <a:r>
              <a:rPr lang="en-US" dirty="0" smtClean="0"/>
              <a:t>thread[0] = 12.2956941127777099609375</a:t>
            </a:r>
          </a:p>
          <a:p>
            <a:r>
              <a:rPr lang="en-US" dirty="0" smtClean="0"/>
              <a:t>thread[1] = 12.292892932891845703125</a:t>
            </a:r>
          </a:p>
          <a:p>
            <a:r>
              <a:rPr lang="en-US" dirty="0" smtClean="0"/>
              <a:t>thread[1] = 11.872180938720703125</a:t>
            </a:r>
          </a:p>
          <a:p>
            <a:r>
              <a:rPr lang="en-US" dirty="0" smtClean="0"/>
              <a:t>thread[4] = 13.4783980846405029296875</a:t>
            </a:r>
          </a:p>
          <a:p>
            <a:r>
              <a:rPr lang="en-US" dirty="0" smtClean="0"/>
              <a:t>thread[4] = 13.8721408843994140625</a:t>
            </a:r>
          </a:p>
          <a:p>
            <a:r>
              <a:rPr lang="en-US" dirty="0" smtClean="0"/>
              <a:t>thread[1] = 12.8840191364288330078125</a:t>
            </a:r>
          </a:p>
          <a:p>
            <a:r>
              <a:rPr lang="en-US" dirty="0" smtClean="0"/>
              <a:t>thread[0] = 14.3195438385009765625</a:t>
            </a:r>
          </a:p>
          <a:p>
            <a:r>
              <a:rPr lang="en-US" dirty="0" smtClean="0"/>
              <a:t>thread[3] = 13.84622097015380859375</a:t>
            </a:r>
          </a:p>
          <a:p>
            <a:r>
              <a:rPr lang="en-US" dirty="0" smtClean="0"/>
              <a:t>thread[3] = 14.2419230937957763671875</a:t>
            </a:r>
          </a:p>
          <a:p>
            <a:r>
              <a:rPr lang="en-US" dirty="0" smtClean="0"/>
              <a:t>thread[0] = 13.413174152374267578125</a:t>
            </a:r>
          </a:p>
          <a:p>
            <a:r>
              <a:rPr lang="en-US" dirty="0" smtClean="0"/>
              <a:t>thread[0] = 15.2872169017791748046875</a:t>
            </a:r>
          </a:p>
          <a:p>
            <a:r>
              <a:rPr lang="en-US" dirty="0" smtClean="0"/>
              <a:t>thread[0] = 13.5199549198150634765625</a:t>
            </a:r>
          </a:p>
          <a:p>
            <a:r>
              <a:rPr lang="en-US" dirty="0" smtClean="0"/>
              <a:t>thread[2] = 13.5350239276885986328125</a:t>
            </a:r>
          </a:p>
          <a:p>
            <a:r>
              <a:rPr lang="en-US" dirty="0" smtClean="0"/>
              <a:t>thread[2] = 14.8349530696868896484375</a:t>
            </a:r>
          </a:p>
          <a:p>
            <a:r>
              <a:rPr lang="en-US" dirty="0" smtClean="0"/>
              <a:t>thread[2] = 14.7811949253082275390625</a:t>
            </a:r>
          </a:p>
          <a:p>
            <a:r>
              <a:rPr lang="en-US" dirty="0" smtClean="0"/>
              <a:t>thread[1] = 15.1787149906158447265625</a:t>
            </a:r>
          </a:p>
          <a:p>
            <a:r>
              <a:rPr lang="en-US" dirty="0" smtClean="0"/>
              <a:t>thread[4] = </a:t>
            </a:r>
            <a:r>
              <a:rPr lang="en-US" dirty="0" smtClean="0"/>
              <a:t>14.46957683563232421875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is the fastest among all the 3.</a:t>
            </a:r>
          </a:p>
          <a:p>
            <a:r>
              <a:rPr lang="en-US" dirty="0" smtClean="0"/>
              <a:t>I have observed that as the number of threads increases the total execution time slightly reduces.</a:t>
            </a:r>
          </a:p>
          <a:p>
            <a:r>
              <a:rPr lang="en-US" dirty="0" smtClean="0"/>
              <a:t>I think this is because, this is a pure iterative process, the more number of people to help, the faster we can complete the problem.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Inside BMP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BMP file format has the following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BMP </a:t>
            </a:r>
            <a:r>
              <a:rPr lang="en-US" dirty="0" smtClean="0"/>
              <a:t>File</a:t>
            </a:r>
            <a:r>
              <a:rPr lang="en-US" dirty="0" smtClean="0"/>
              <a:t> Header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BMP Info Header</a:t>
            </a:r>
          </a:p>
          <a:p>
            <a:pPr marL="633222" indent="-514350"/>
            <a:r>
              <a:rPr lang="en-US" dirty="0" smtClean="0"/>
              <a:t>The file header mainly gives info regarding file size and the starting point of the pixel values.</a:t>
            </a:r>
          </a:p>
          <a:p>
            <a:pPr marL="633222" indent="-514350"/>
            <a:r>
              <a:rPr lang="en-US" dirty="0" smtClean="0"/>
              <a:t>The info header gives information regarding width, height, compression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File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1" y="3124200"/>
            <a:ext cx="913344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Info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71800"/>
            <a:ext cx="863787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Depiction</a:t>
            </a:r>
            <a:endParaRPr lang="en-US" dirty="0"/>
          </a:p>
        </p:txBody>
      </p:sp>
      <p:pic>
        <p:nvPicPr>
          <p:cNvPr id="4" name="Content Placeholder 3" descr="ajju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5776" y="2249488"/>
            <a:ext cx="2432447" cy="4324350"/>
          </a:xfrm>
        </p:spPr>
      </p:pic>
      <p:sp>
        <p:nvSpPr>
          <p:cNvPr id="7" name="Rectangle 6"/>
          <p:cNvSpPr/>
          <p:nvPr/>
        </p:nvSpPr>
        <p:spPr>
          <a:xfrm>
            <a:off x="3048000" y="3048000"/>
            <a:ext cx="3124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4267200"/>
            <a:ext cx="3124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5791200"/>
            <a:ext cx="3124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251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1  -&gt;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3581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2  -&gt;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480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3  -&gt;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4  -&gt;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+ Formula For Conversion </a:t>
            </a:r>
            <a:endParaRPr lang="en-US" dirty="0"/>
          </a:p>
        </p:txBody>
      </p:sp>
      <p:pic>
        <p:nvPicPr>
          <p:cNvPr id="5" name="Content Placeholder 4" descr="ajji out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2432447" cy="4324350"/>
          </a:xfrm>
        </p:spPr>
      </p:pic>
      <p:sp>
        <p:nvSpPr>
          <p:cNvPr id="6" name="TextBox 5"/>
          <p:cNvSpPr txBox="1"/>
          <p:nvPr/>
        </p:nvSpPr>
        <p:spPr>
          <a:xfrm>
            <a:off x="3657600" y="3429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((0.30 *r)+(0.59 *g)+(0.11* b))/3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 POSIX  Threads.</a:t>
            </a:r>
          </a:p>
          <a:p>
            <a:r>
              <a:rPr lang="en-US" dirty="0" smtClean="0"/>
              <a:t>This allows us to control multiple workflows within the same program.</a:t>
            </a:r>
          </a:p>
          <a:p>
            <a:r>
              <a:rPr lang="en-US" dirty="0" smtClean="0"/>
              <a:t>Workflows are known as “threads”</a:t>
            </a:r>
          </a:p>
          <a:p>
            <a:r>
              <a:rPr lang="en-US" dirty="0" smtClean="0"/>
              <a:t>Main parts of the program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b="1" dirty="0" err="1" smtClean="0"/>
              <a:t>pthread_create</a:t>
            </a:r>
            <a:endParaRPr lang="en-US" b="1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b="1" dirty="0" err="1" smtClean="0"/>
              <a:t>pthread_join</a:t>
            </a:r>
            <a:endParaRPr lang="en-US" b="1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b="1" dirty="0" err="1" smtClean="0"/>
              <a:t>compute_parallel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shown in 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490</TotalTime>
  <Words>761</Words>
  <Application>Microsoft Office PowerPoint</Application>
  <PresentationFormat>On-screen Show (4:3)</PresentationFormat>
  <Paragraphs>120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Conversion of a Color to a Greyscale Image (using Pthreads &amp; MPI)</vt:lpstr>
      <vt:lpstr>Introduction</vt:lpstr>
      <vt:lpstr>A Look Inside BMP file Format</vt:lpstr>
      <vt:lpstr>Bitmap File Header</vt:lpstr>
      <vt:lpstr>Bitmap Info Header</vt:lpstr>
      <vt:lpstr>Parallelism Depiction</vt:lpstr>
      <vt:lpstr>Output + Formula For Conversion </vt:lpstr>
      <vt:lpstr>PThreads</vt:lpstr>
      <vt:lpstr>Code</vt:lpstr>
      <vt:lpstr>MPI</vt:lpstr>
      <vt:lpstr>Code</vt:lpstr>
      <vt:lpstr>Batch File</vt:lpstr>
      <vt:lpstr>OpenMP</vt:lpstr>
      <vt:lpstr>Code</vt:lpstr>
      <vt:lpstr>Pthreads vs MPI</vt:lpstr>
      <vt:lpstr>Performance Comparison</vt:lpstr>
      <vt:lpstr>Serial Time</vt:lpstr>
      <vt:lpstr>Pthreads Implementation</vt:lpstr>
      <vt:lpstr>MPI 8 threads</vt:lpstr>
      <vt:lpstr>MPI 60 threads</vt:lpstr>
      <vt:lpstr>OpenMP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a Color to a Greyscale Image (using Pthreads &amp; MPI)</dc:title>
  <dc:creator>ADITYA</dc:creator>
  <cp:lastModifiedBy>ADITYA</cp:lastModifiedBy>
  <cp:revision>52</cp:revision>
  <dcterms:created xsi:type="dcterms:W3CDTF">2016-11-29T01:00:03Z</dcterms:created>
  <dcterms:modified xsi:type="dcterms:W3CDTF">2016-11-29T09:10:48Z</dcterms:modified>
</cp:coreProperties>
</file>