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67"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50F9B5-55F8-4125-A469-8ED0C34998CD}" type="datetimeFigureOut">
              <a:rPr lang="en-US" smtClean="0"/>
              <a:t>5/11/2019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CAD27B-BF10-4EB1-99E0-EA1FD1D09802}" type="slidenum">
              <a:rPr lang="en-US" smtClean="0"/>
              <a:t>‹#›</a:t>
            </a:fld>
            <a:endParaRPr lang="en-US"/>
          </a:p>
        </p:txBody>
      </p:sp>
    </p:spTree>
    <p:extLst>
      <p:ext uri="{BB962C8B-B14F-4D97-AF65-F5344CB8AC3E}">
        <p14:creationId xmlns:p14="http://schemas.microsoft.com/office/powerpoint/2010/main" val="2306496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7F2E6A-8B1F-47B3-A5E7-47E4719CEDFE}" type="datetime2">
              <a:rPr lang="en-US" smtClean="0"/>
              <a:t>Saturday, May 11,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17DD1-F30A-43B1-A490-2888638231D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1315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5FF0765-2DF7-4859-8840-41EB8D24287F}" type="datetime2">
              <a:rPr lang="en-US" smtClean="0"/>
              <a:t>Saturday, May 11, 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17DD1-F30A-43B1-A490-2888638231D6}" type="slidenum">
              <a:rPr lang="en-US" smtClean="0"/>
              <a:t>‹#›</a:t>
            </a:fld>
            <a:endParaRPr lang="en-US"/>
          </a:p>
        </p:txBody>
      </p:sp>
    </p:spTree>
    <p:extLst>
      <p:ext uri="{BB962C8B-B14F-4D97-AF65-F5344CB8AC3E}">
        <p14:creationId xmlns:p14="http://schemas.microsoft.com/office/powerpoint/2010/main" val="334980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444002-CB37-4CE7-8447-9939A4C8D12A}" type="datetime2">
              <a:rPr lang="en-US" smtClean="0"/>
              <a:t>Saturday, May 11,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17DD1-F30A-43B1-A490-2888638231D6}" type="slidenum">
              <a:rPr lang="en-US" smtClean="0"/>
              <a:t>‹#›</a:t>
            </a:fld>
            <a:endParaRPr lang="en-US"/>
          </a:p>
        </p:txBody>
      </p:sp>
    </p:spTree>
    <p:extLst>
      <p:ext uri="{BB962C8B-B14F-4D97-AF65-F5344CB8AC3E}">
        <p14:creationId xmlns:p14="http://schemas.microsoft.com/office/powerpoint/2010/main" val="132089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130AA3-8028-43B6-BF4F-FBC1C8A4E468}" type="datetime2">
              <a:rPr lang="en-US" smtClean="0"/>
              <a:t>Saturday, May 11,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17DD1-F30A-43B1-A490-2888638231D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43599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23CC6-02C2-49C6-9343-C40438894855}" type="datetime2">
              <a:rPr lang="en-US" smtClean="0"/>
              <a:t>Saturday, May 11,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17DD1-F30A-43B1-A490-2888638231D6}" type="slidenum">
              <a:rPr lang="en-US" smtClean="0"/>
              <a:t>‹#›</a:t>
            </a:fld>
            <a:endParaRPr lang="en-US"/>
          </a:p>
        </p:txBody>
      </p:sp>
    </p:spTree>
    <p:extLst>
      <p:ext uri="{BB962C8B-B14F-4D97-AF65-F5344CB8AC3E}">
        <p14:creationId xmlns:p14="http://schemas.microsoft.com/office/powerpoint/2010/main" val="115947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2CAF1A-F791-4402-93E4-F3340F91A418}" type="datetime2">
              <a:rPr lang="en-US" smtClean="0"/>
              <a:t>Saturday, May 11,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17DD1-F30A-43B1-A490-2888638231D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31203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E0E658-CD1A-4FC0-9644-0CDEC0D15F5C}" type="datetime2">
              <a:rPr lang="en-US" smtClean="0"/>
              <a:t>Saturday, May 11,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17DD1-F30A-43B1-A490-2888638231D6}" type="slidenum">
              <a:rPr lang="en-US" smtClean="0"/>
              <a:t>‹#›</a:t>
            </a:fld>
            <a:endParaRPr lang="en-US"/>
          </a:p>
        </p:txBody>
      </p:sp>
    </p:spTree>
    <p:extLst>
      <p:ext uri="{BB962C8B-B14F-4D97-AF65-F5344CB8AC3E}">
        <p14:creationId xmlns:p14="http://schemas.microsoft.com/office/powerpoint/2010/main" val="147939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C58CF-0E15-4E4F-90CD-7EDF73B47340}" type="datetime2">
              <a:rPr lang="en-US" smtClean="0"/>
              <a:t>Saturday, May 11,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17DD1-F30A-43B1-A490-2888638231D6}" type="slidenum">
              <a:rPr lang="en-US" smtClean="0"/>
              <a:t>‹#›</a:t>
            </a:fld>
            <a:endParaRPr lang="en-US"/>
          </a:p>
        </p:txBody>
      </p:sp>
    </p:spTree>
    <p:extLst>
      <p:ext uri="{BB962C8B-B14F-4D97-AF65-F5344CB8AC3E}">
        <p14:creationId xmlns:p14="http://schemas.microsoft.com/office/powerpoint/2010/main" val="3278585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DE8D9-974C-438C-9452-039A5A7B4BA0}" type="datetime2">
              <a:rPr lang="en-US" smtClean="0"/>
              <a:t>Saturday, May 11,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17DD1-F30A-43B1-A490-2888638231D6}" type="slidenum">
              <a:rPr lang="en-US" smtClean="0"/>
              <a:t>‹#›</a:t>
            </a:fld>
            <a:endParaRPr lang="en-US"/>
          </a:p>
        </p:txBody>
      </p:sp>
    </p:spTree>
    <p:extLst>
      <p:ext uri="{BB962C8B-B14F-4D97-AF65-F5344CB8AC3E}">
        <p14:creationId xmlns:p14="http://schemas.microsoft.com/office/powerpoint/2010/main" val="114218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7436C-9AE4-4AAD-86A4-FC2E5FEC856C}" type="datetime2">
              <a:rPr lang="en-US" smtClean="0"/>
              <a:t>Saturday, May 11,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17DD1-F30A-43B1-A490-2888638231D6}" type="slidenum">
              <a:rPr lang="en-US" smtClean="0"/>
              <a:t>‹#›</a:t>
            </a:fld>
            <a:endParaRPr lang="en-US"/>
          </a:p>
        </p:txBody>
      </p:sp>
    </p:spTree>
    <p:extLst>
      <p:ext uri="{BB962C8B-B14F-4D97-AF65-F5344CB8AC3E}">
        <p14:creationId xmlns:p14="http://schemas.microsoft.com/office/powerpoint/2010/main" val="3587528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8E81B-5674-4AB5-9028-B77327B85779}" type="datetime2">
              <a:rPr lang="en-US" smtClean="0"/>
              <a:t>Saturday, May 11,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17DD1-F30A-43B1-A490-2888638231D6}" type="slidenum">
              <a:rPr lang="en-US" smtClean="0"/>
              <a:t>‹#›</a:t>
            </a:fld>
            <a:endParaRPr lang="en-US"/>
          </a:p>
        </p:txBody>
      </p:sp>
    </p:spTree>
    <p:extLst>
      <p:ext uri="{BB962C8B-B14F-4D97-AF65-F5344CB8AC3E}">
        <p14:creationId xmlns:p14="http://schemas.microsoft.com/office/powerpoint/2010/main" val="337571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4ECDC4-C112-4ACF-B234-47D4ED4EC248}" type="datetime2">
              <a:rPr lang="en-US" smtClean="0"/>
              <a:t>Saturday, May 11,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17DD1-F30A-43B1-A490-2888638231D6}" type="slidenum">
              <a:rPr lang="en-US" smtClean="0"/>
              <a:t>‹#›</a:t>
            </a:fld>
            <a:endParaRPr lang="en-US"/>
          </a:p>
        </p:txBody>
      </p:sp>
    </p:spTree>
    <p:extLst>
      <p:ext uri="{BB962C8B-B14F-4D97-AF65-F5344CB8AC3E}">
        <p14:creationId xmlns:p14="http://schemas.microsoft.com/office/powerpoint/2010/main" val="406425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C3A4F4-8739-49C1-8D9A-27E7EBA87B85}" type="datetime2">
              <a:rPr lang="en-US" smtClean="0"/>
              <a:t>Saturday, May 11, 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17DD1-F30A-43B1-A490-2888638231D6}" type="slidenum">
              <a:rPr lang="en-US" smtClean="0"/>
              <a:t>‹#›</a:t>
            </a:fld>
            <a:endParaRPr lang="en-US"/>
          </a:p>
        </p:txBody>
      </p:sp>
    </p:spTree>
    <p:extLst>
      <p:ext uri="{BB962C8B-B14F-4D97-AF65-F5344CB8AC3E}">
        <p14:creationId xmlns:p14="http://schemas.microsoft.com/office/powerpoint/2010/main" val="151079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39E822-BADA-450A-88A0-64E972E88335}" type="datetime2">
              <a:rPr lang="en-US" smtClean="0"/>
              <a:t>Saturday, May 11, 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17DD1-F30A-43B1-A490-2888638231D6}" type="slidenum">
              <a:rPr lang="en-US" smtClean="0"/>
              <a:t>‹#›</a:t>
            </a:fld>
            <a:endParaRPr lang="en-US"/>
          </a:p>
        </p:txBody>
      </p:sp>
    </p:spTree>
    <p:extLst>
      <p:ext uri="{BB962C8B-B14F-4D97-AF65-F5344CB8AC3E}">
        <p14:creationId xmlns:p14="http://schemas.microsoft.com/office/powerpoint/2010/main" val="4133829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8BBBDF-2B30-4C90-AB4B-EF583CBA9961}" type="datetime2">
              <a:rPr lang="en-US" smtClean="0"/>
              <a:t>Saturday, May 11, 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17DD1-F30A-43B1-A490-2888638231D6}" type="slidenum">
              <a:rPr lang="en-US" smtClean="0"/>
              <a:t>‹#›</a:t>
            </a:fld>
            <a:endParaRPr lang="en-US"/>
          </a:p>
        </p:txBody>
      </p:sp>
    </p:spTree>
    <p:extLst>
      <p:ext uri="{BB962C8B-B14F-4D97-AF65-F5344CB8AC3E}">
        <p14:creationId xmlns:p14="http://schemas.microsoft.com/office/powerpoint/2010/main" val="20821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4FBCA0-D814-4195-8700-3DDAA9FA5D06}" type="datetime2">
              <a:rPr lang="en-US" smtClean="0"/>
              <a:t>Saturday, May 11,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17DD1-F30A-43B1-A490-2888638231D6}" type="slidenum">
              <a:rPr lang="en-US" smtClean="0"/>
              <a:t>‹#›</a:t>
            </a:fld>
            <a:endParaRPr lang="en-US"/>
          </a:p>
        </p:txBody>
      </p:sp>
    </p:spTree>
    <p:extLst>
      <p:ext uri="{BB962C8B-B14F-4D97-AF65-F5344CB8AC3E}">
        <p14:creationId xmlns:p14="http://schemas.microsoft.com/office/powerpoint/2010/main" val="3689926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BF43CF-AD29-46FD-81BE-53991EEEFD8A}" type="datetime2">
              <a:rPr lang="en-US" smtClean="0"/>
              <a:t>Saturday, May 11,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17DD1-F30A-43B1-A490-2888638231D6}" type="slidenum">
              <a:rPr lang="en-US" smtClean="0"/>
              <a:t>‹#›</a:t>
            </a:fld>
            <a:endParaRPr lang="en-US"/>
          </a:p>
        </p:txBody>
      </p:sp>
    </p:spTree>
    <p:extLst>
      <p:ext uri="{BB962C8B-B14F-4D97-AF65-F5344CB8AC3E}">
        <p14:creationId xmlns:p14="http://schemas.microsoft.com/office/powerpoint/2010/main" val="233877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FAC2DFF-1BA2-495E-B21E-4519317DD779}" type="datetime2">
              <a:rPr lang="en-US" smtClean="0"/>
              <a:t>Saturday, May 11, 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BD17DD1-F30A-43B1-A490-2888638231D6}" type="slidenum">
              <a:rPr lang="en-US" smtClean="0"/>
              <a:t>‹#›</a:t>
            </a:fld>
            <a:endParaRPr lang="en-US"/>
          </a:p>
        </p:txBody>
      </p:sp>
    </p:spTree>
    <p:extLst>
      <p:ext uri="{BB962C8B-B14F-4D97-AF65-F5344CB8AC3E}">
        <p14:creationId xmlns:p14="http://schemas.microsoft.com/office/powerpoint/2010/main" val="42091578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B8F5-2AC8-4643-A11C-765F54B6DE43}"/>
              </a:ext>
            </a:extLst>
          </p:cNvPr>
          <p:cNvSpPr>
            <a:spLocks noGrp="1"/>
          </p:cNvSpPr>
          <p:nvPr>
            <p:ph type="ctrTitle"/>
          </p:nvPr>
        </p:nvSpPr>
        <p:spPr>
          <a:xfrm>
            <a:off x="638176" y="752474"/>
            <a:ext cx="11220450" cy="2971801"/>
          </a:xfrm>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Image Captioning using Deep     					Learning Framework</a:t>
            </a:r>
            <a:br>
              <a:rPr lang="en-US" b="1" dirty="0"/>
            </a:br>
            <a:endParaRPr lang="en-US" b="1" dirty="0"/>
          </a:p>
        </p:txBody>
      </p:sp>
      <p:sp>
        <p:nvSpPr>
          <p:cNvPr id="3" name="Subtitle 2">
            <a:extLst>
              <a:ext uri="{FF2B5EF4-FFF2-40B4-BE49-F238E27FC236}">
                <a16:creationId xmlns:a16="http://schemas.microsoft.com/office/drawing/2014/main" id="{ABF9C0F2-228C-452A-89F8-88E7D1025937}"/>
              </a:ext>
            </a:extLst>
          </p:cNvPr>
          <p:cNvSpPr>
            <a:spLocks noGrp="1"/>
          </p:cNvSpPr>
          <p:nvPr>
            <p:ph type="subTitle" idx="1"/>
          </p:nvPr>
        </p:nvSpPr>
        <p:spPr>
          <a:xfrm>
            <a:off x="5313362" y="3724275"/>
            <a:ext cx="6400800" cy="1947333"/>
          </a:xfrm>
        </p:spPr>
        <p:txBody>
          <a:bodyPr/>
          <a:lstStyle/>
          <a:p>
            <a:pPr algn="ctr"/>
            <a:r>
              <a:rPr lang="en-US" b="1" dirty="0"/>
              <a:t>Sai Aditya Thalluri</a:t>
            </a:r>
          </a:p>
          <a:p>
            <a:r>
              <a:rPr lang="en-US" dirty="0"/>
              <a:t>					</a:t>
            </a:r>
          </a:p>
        </p:txBody>
      </p:sp>
      <p:sp>
        <p:nvSpPr>
          <p:cNvPr id="4" name="Date Placeholder 3">
            <a:extLst>
              <a:ext uri="{FF2B5EF4-FFF2-40B4-BE49-F238E27FC236}">
                <a16:creationId xmlns:a16="http://schemas.microsoft.com/office/drawing/2014/main" id="{B2868667-C53F-4318-A7AA-48F9F6DC05CB}"/>
              </a:ext>
            </a:extLst>
          </p:cNvPr>
          <p:cNvSpPr>
            <a:spLocks noGrp="1"/>
          </p:cNvSpPr>
          <p:nvPr>
            <p:ph type="dt" sz="half" idx="10"/>
          </p:nvPr>
        </p:nvSpPr>
        <p:spPr/>
        <p:txBody>
          <a:bodyPr/>
          <a:lstStyle/>
          <a:p>
            <a:fld id="{933DB55B-F507-4781-A08F-092ACF7D6987}" type="datetime2">
              <a:rPr lang="en-US" smtClean="0"/>
              <a:t>Saturday, May 11, 2019</a:t>
            </a:fld>
            <a:endParaRPr lang="en-US" dirty="0"/>
          </a:p>
        </p:txBody>
      </p:sp>
    </p:spTree>
    <p:extLst>
      <p:ext uri="{BB962C8B-B14F-4D97-AF65-F5344CB8AC3E}">
        <p14:creationId xmlns:p14="http://schemas.microsoft.com/office/powerpoint/2010/main" val="3441324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19F6-E5BE-44F8-8FDC-C7707B034796}"/>
              </a:ext>
            </a:extLst>
          </p:cNvPr>
          <p:cNvSpPr>
            <a:spLocks noGrp="1"/>
          </p:cNvSpPr>
          <p:nvPr>
            <p:ph type="title"/>
          </p:nvPr>
        </p:nvSpPr>
        <p:spPr>
          <a:xfrm>
            <a:off x="806760" y="480930"/>
            <a:ext cx="8534400" cy="1507067"/>
          </a:xfrm>
        </p:spPr>
        <p:txBody>
          <a:bodyPr/>
          <a:lstStyle/>
          <a:p>
            <a:r>
              <a:rPr lang="en-US" dirty="0" err="1"/>
              <a:t>fEEDback</a:t>
            </a:r>
            <a:endParaRPr lang="en-US" dirty="0"/>
          </a:p>
        </p:txBody>
      </p:sp>
      <p:pic>
        <p:nvPicPr>
          <p:cNvPr id="6" name="Content Placeholder 5" descr="A close up of text on a whiteboard&#10;&#10;Description automatically generated">
            <a:extLst>
              <a:ext uri="{FF2B5EF4-FFF2-40B4-BE49-F238E27FC236}">
                <a16:creationId xmlns:a16="http://schemas.microsoft.com/office/drawing/2014/main" id="{949EEB2B-1BB0-43F8-A0C0-1690268C8D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7654" y="2246313"/>
            <a:ext cx="5535827" cy="4291012"/>
          </a:xfrm>
        </p:spPr>
      </p:pic>
      <p:sp>
        <p:nvSpPr>
          <p:cNvPr id="4" name="Date Placeholder 3">
            <a:extLst>
              <a:ext uri="{FF2B5EF4-FFF2-40B4-BE49-F238E27FC236}">
                <a16:creationId xmlns:a16="http://schemas.microsoft.com/office/drawing/2014/main" id="{7E984EAD-65E7-4CA6-BFD4-D9D01C87FBBF}"/>
              </a:ext>
            </a:extLst>
          </p:cNvPr>
          <p:cNvSpPr>
            <a:spLocks noGrp="1"/>
          </p:cNvSpPr>
          <p:nvPr>
            <p:ph type="dt" sz="half" idx="10"/>
          </p:nvPr>
        </p:nvSpPr>
        <p:spPr/>
        <p:txBody>
          <a:bodyPr/>
          <a:lstStyle/>
          <a:p>
            <a:fld id="{5E57436C-9AE4-4AAD-86A4-FC2E5FEC856C}" type="datetime2">
              <a:rPr lang="en-US" smtClean="0"/>
              <a:t>Saturday, May 11, 2019</a:t>
            </a:fld>
            <a:endParaRPr lang="en-US"/>
          </a:p>
        </p:txBody>
      </p:sp>
    </p:spTree>
    <p:extLst>
      <p:ext uri="{BB962C8B-B14F-4D97-AF65-F5344CB8AC3E}">
        <p14:creationId xmlns:p14="http://schemas.microsoft.com/office/powerpoint/2010/main" val="9932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A65659-00B8-47BF-B4E8-A6A28F9A8943}"/>
              </a:ext>
            </a:extLst>
          </p:cNvPr>
          <p:cNvSpPr>
            <a:spLocks noGrp="1"/>
          </p:cNvSpPr>
          <p:nvPr>
            <p:ph type="title"/>
          </p:nvPr>
        </p:nvSpPr>
        <p:spPr>
          <a:xfrm>
            <a:off x="959515" y="328287"/>
            <a:ext cx="8534400" cy="1507067"/>
          </a:xfrm>
        </p:spPr>
        <p:txBody>
          <a:bodyPr/>
          <a:lstStyle/>
          <a:p>
            <a:r>
              <a:rPr lang="en-US" b="1" cap="none" dirty="0">
                <a:solidFill>
                  <a:schemeClr val="bg1"/>
                </a:solidFill>
                <a:latin typeface="Times New Roman" panose="02020603050405020304" pitchFamily="18" charset="0"/>
                <a:cs typeface="Times New Roman" panose="02020603050405020304" pitchFamily="18" charset="0"/>
              </a:rPr>
              <a:t>OUTLINE</a:t>
            </a:r>
          </a:p>
        </p:txBody>
      </p:sp>
      <p:sp>
        <p:nvSpPr>
          <p:cNvPr id="6" name="Content Placeholder 5">
            <a:extLst>
              <a:ext uri="{FF2B5EF4-FFF2-40B4-BE49-F238E27FC236}">
                <a16:creationId xmlns:a16="http://schemas.microsoft.com/office/drawing/2014/main" id="{42B66E12-238D-41BB-8F94-72E14CDBAC4D}"/>
              </a:ext>
            </a:extLst>
          </p:cNvPr>
          <p:cNvSpPr>
            <a:spLocks noGrp="1"/>
          </p:cNvSpPr>
          <p:nvPr>
            <p:ph idx="1"/>
          </p:nvPr>
        </p:nvSpPr>
        <p:spPr>
          <a:xfrm>
            <a:off x="830307" y="1407380"/>
            <a:ext cx="8534400" cy="3615267"/>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Introduction</a:t>
            </a:r>
          </a:p>
          <a:p>
            <a:r>
              <a:rPr lang="en-US" sz="2400" dirty="0">
                <a:solidFill>
                  <a:schemeClr val="bg1"/>
                </a:solidFill>
                <a:latin typeface="Times New Roman" panose="02020603050405020304" pitchFamily="18" charset="0"/>
                <a:cs typeface="Times New Roman" panose="02020603050405020304" pitchFamily="18" charset="0"/>
              </a:rPr>
              <a:t>Background</a:t>
            </a:r>
          </a:p>
          <a:p>
            <a:r>
              <a:rPr lang="en-US" sz="2400" dirty="0">
                <a:solidFill>
                  <a:schemeClr val="bg1"/>
                </a:solidFill>
                <a:latin typeface="Times New Roman" panose="02020603050405020304" pitchFamily="18" charset="0"/>
                <a:cs typeface="Times New Roman" panose="02020603050405020304" pitchFamily="18" charset="0"/>
              </a:rPr>
              <a:t>Proposed Method</a:t>
            </a:r>
          </a:p>
          <a:p>
            <a:r>
              <a:rPr lang="en-US" sz="2400" dirty="0">
                <a:solidFill>
                  <a:schemeClr val="bg1"/>
                </a:solidFill>
                <a:latin typeface="Times New Roman" panose="02020603050405020304" pitchFamily="18" charset="0"/>
                <a:cs typeface="Times New Roman" panose="02020603050405020304" pitchFamily="18" charset="0"/>
              </a:rPr>
              <a:t>Results &amp; Discussion</a:t>
            </a:r>
          </a:p>
        </p:txBody>
      </p:sp>
      <p:sp>
        <p:nvSpPr>
          <p:cNvPr id="4" name="Date Placeholder 3">
            <a:extLst>
              <a:ext uri="{FF2B5EF4-FFF2-40B4-BE49-F238E27FC236}">
                <a16:creationId xmlns:a16="http://schemas.microsoft.com/office/drawing/2014/main" id="{8FD9FB96-67F1-481C-98A6-5A09CDAF0F31}"/>
              </a:ext>
            </a:extLst>
          </p:cNvPr>
          <p:cNvSpPr>
            <a:spLocks noGrp="1"/>
          </p:cNvSpPr>
          <p:nvPr>
            <p:ph type="dt" sz="half" idx="10"/>
          </p:nvPr>
        </p:nvSpPr>
        <p:spPr/>
        <p:txBody>
          <a:bodyPr/>
          <a:lstStyle/>
          <a:p>
            <a:fld id="{5E57436C-9AE4-4AAD-86A4-FC2E5FEC856C}" type="datetime2">
              <a:rPr lang="en-US" smtClean="0"/>
              <a:t>Saturday, May 11, 2019</a:t>
            </a:fld>
            <a:endParaRPr lang="en-US"/>
          </a:p>
        </p:txBody>
      </p:sp>
    </p:spTree>
    <p:extLst>
      <p:ext uri="{BB962C8B-B14F-4D97-AF65-F5344CB8AC3E}">
        <p14:creationId xmlns:p14="http://schemas.microsoft.com/office/powerpoint/2010/main" val="1346885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BD1FD-2E36-44A2-B9B1-04A1A60332D8}"/>
              </a:ext>
            </a:extLst>
          </p:cNvPr>
          <p:cNvSpPr>
            <a:spLocks noGrp="1"/>
          </p:cNvSpPr>
          <p:nvPr>
            <p:ph type="title"/>
          </p:nvPr>
        </p:nvSpPr>
        <p:spPr>
          <a:xfrm>
            <a:off x="336342" y="-213876"/>
            <a:ext cx="8534400" cy="1507067"/>
          </a:xfrm>
        </p:spPr>
        <p:txBody>
          <a:bodyPr/>
          <a:lstStyle/>
          <a:p>
            <a:r>
              <a:rPr lang="en-US" b="1" dirty="0">
                <a:solidFill>
                  <a:schemeClr val="bg1"/>
                </a:solidFill>
                <a:latin typeface="Times New Roman" panose="02020603050405020304" pitchFamily="18" charset="0"/>
                <a:cs typeface="Times New Roman" panose="02020603050405020304" pitchFamily="18" charset="0"/>
              </a:rPr>
              <a:t>INTRODUCTION &amp; Motivation</a:t>
            </a:r>
          </a:p>
        </p:txBody>
      </p:sp>
      <p:sp>
        <p:nvSpPr>
          <p:cNvPr id="3" name="Content Placeholder 2">
            <a:extLst>
              <a:ext uri="{FF2B5EF4-FFF2-40B4-BE49-F238E27FC236}">
                <a16:creationId xmlns:a16="http://schemas.microsoft.com/office/drawing/2014/main" id="{58BEB849-3011-4A9F-B72E-86DB62AFBFAB}"/>
              </a:ext>
            </a:extLst>
          </p:cNvPr>
          <p:cNvSpPr>
            <a:spLocks noGrp="1"/>
          </p:cNvSpPr>
          <p:nvPr>
            <p:ph idx="1"/>
          </p:nvPr>
        </p:nvSpPr>
        <p:spPr>
          <a:xfrm>
            <a:off x="336342" y="783028"/>
            <a:ext cx="11640310" cy="5788900"/>
          </a:xfrm>
        </p:spPr>
        <p:txBody>
          <a:bodyPr>
            <a:normAutofit fontScale="92500" lnSpcReduction="20000"/>
          </a:bodyPr>
          <a:lstStyle/>
          <a:p>
            <a:endParaRPr lang="en-US" dirty="0">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Captioning an image is so easy for humans. Looking at a picture, we can describe it in many ways.  But it is not that simple for computers. </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Image captioning project is to train computers to describes the images in natural language. It’s interesting because it concerns what we understand about perception with respect to machines.</a:t>
            </a:r>
          </a:p>
          <a:p>
            <a:pPr algn="just"/>
            <a:r>
              <a:rPr lang="en-US" sz="2400" dirty="0">
                <a:solidFill>
                  <a:schemeClr val="bg1"/>
                </a:solidFill>
                <a:latin typeface="Times New Roman" panose="02020603050405020304" pitchFamily="18" charset="0"/>
                <a:cs typeface="Times New Roman" panose="02020603050405020304" pitchFamily="18" charset="0"/>
              </a:rPr>
              <a:t>We must first understand how important this problem is to real world scenarios. Below are the few applications where a solution to this problem can be very useful.</a:t>
            </a:r>
          </a:p>
          <a:p>
            <a:pPr marL="1371600" lvl="2" indent="-457200">
              <a:buFont typeface="+mj-lt"/>
              <a:buAutoNum type="arabicPeriod"/>
            </a:pPr>
            <a:r>
              <a:rPr lang="en-US" sz="1900" dirty="0">
                <a:solidFill>
                  <a:schemeClr val="bg1"/>
                </a:solidFill>
                <a:latin typeface="Times New Roman" panose="02020603050405020304" pitchFamily="18" charset="0"/>
                <a:cs typeface="Times New Roman" panose="02020603050405020304" pitchFamily="18" charset="0"/>
              </a:rPr>
              <a:t>Self driving cars </a:t>
            </a:r>
          </a:p>
          <a:p>
            <a:pPr marL="1371600" lvl="2" indent="-457200">
              <a:buFont typeface="+mj-lt"/>
              <a:buAutoNum type="arabicPeriod"/>
            </a:pPr>
            <a:r>
              <a:rPr lang="en-US" sz="1900" dirty="0">
                <a:solidFill>
                  <a:schemeClr val="bg1"/>
                </a:solidFill>
                <a:latin typeface="Times New Roman" panose="02020603050405020304" pitchFamily="18" charset="0"/>
                <a:cs typeface="Times New Roman" panose="02020603050405020304" pitchFamily="18" charset="0"/>
              </a:rPr>
              <a:t>CCTV cameras </a:t>
            </a:r>
          </a:p>
          <a:p>
            <a:pPr marL="1371600" lvl="2" indent="-457200">
              <a:buFont typeface="+mj-lt"/>
              <a:buAutoNum type="arabicPeriod"/>
            </a:pPr>
            <a:r>
              <a:rPr lang="en-US" sz="1900" dirty="0">
                <a:solidFill>
                  <a:schemeClr val="bg1"/>
                </a:solidFill>
                <a:latin typeface="Times New Roman" panose="02020603050405020304" pitchFamily="18" charset="0"/>
                <a:cs typeface="Times New Roman" panose="02020603050405020304" pitchFamily="18" charset="0"/>
              </a:rPr>
              <a:t>Automatic Captioning  for Image search </a:t>
            </a:r>
          </a:p>
          <a:p>
            <a:pPr marL="1371600" lvl="2" indent="-457200">
              <a:buFont typeface="+mj-lt"/>
              <a:buAutoNum type="arabicPeriod"/>
            </a:pPr>
            <a:r>
              <a:rPr lang="en-US" sz="1900" dirty="0">
                <a:solidFill>
                  <a:schemeClr val="bg1"/>
                </a:solidFill>
                <a:latin typeface="Times New Roman" panose="02020603050405020304" pitchFamily="18" charset="0"/>
                <a:cs typeface="Times New Roman" panose="02020603050405020304" pitchFamily="18" charset="0"/>
              </a:rPr>
              <a:t>Aid to the blind 	</a:t>
            </a:r>
            <a:r>
              <a:rPr lang="en-US" dirty="0">
                <a:solidFill>
                  <a:schemeClr val="bg1"/>
                </a:solidFill>
              </a:rPr>
              <a:t>	</a:t>
            </a:r>
          </a:p>
        </p:txBody>
      </p:sp>
      <p:sp>
        <p:nvSpPr>
          <p:cNvPr id="4" name="Date Placeholder 3">
            <a:extLst>
              <a:ext uri="{FF2B5EF4-FFF2-40B4-BE49-F238E27FC236}">
                <a16:creationId xmlns:a16="http://schemas.microsoft.com/office/drawing/2014/main" id="{2B13BF83-4D73-477F-8F0E-1CC67BDCD1E5}"/>
              </a:ext>
            </a:extLst>
          </p:cNvPr>
          <p:cNvSpPr>
            <a:spLocks noGrp="1"/>
          </p:cNvSpPr>
          <p:nvPr>
            <p:ph type="dt" sz="half" idx="10"/>
          </p:nvPr>
        </p:nvSpPr>
        <p:spPr/>
        <p:txBody>
          <a:bodyPr/>
          <a:lstStyle/>
          <a:p>
            <a:fld id="{5E57436C-9AE4-4AAD-86A4-FC2E5FEC856C}" type="datetime2">
              <a:rPr lang="en-US" smtClean="0"/>
              <a:t>Saturday, May 11, 2019</a:t>
            </a:fld>
            <a:endParaRPr lang="en-US"/>
          </a:p>
        </p:txBody>
      </p:sp>
      <p:pic>
        <p:nvPicPr>
          <p:cNvPr id="6" name="Picture 5">
            <a:extLst>
              <a:ext uri="{FF2B5EF4-FFF2-40B4-BE49-F238E27FC236}">
                <a16:creationId xmlns:a16="http://schemas.microsoft.com/office/drawing/2014/main" id="{BAB0900D-03FC-4BA8-9A2F-CD5EE2F8A739}"/>
              </a:ext>
            </a:extLst>
          </p:cNvPr>
          <p:cNvPicPr>
            <a:picLocks noChangeAspect="1"/>
          </p:cNvPicPr>
          <p:nvPr/>
        </p:nvPicPr>
        <p:blipFill>
          <a:blip r:embed="rId2"/>
          <a:stretch>
            <a:fillRect/>
          </a:stretch>
        </p:blipFill>
        <p:spPr>
          <a:xfrm>
            <a:off x="2688601" y="1893955"/>
            <a:ext cx="5744819" cy="1425714"/>
          </a:xfrm>
          <a:prstGeom prst="rect">
            <a:avLst/>
          </a:prstGeom>
        </p:spPr>
      </p:pic>
    </p:spTree>
    <p:extLst>
      <p:ext uri="{BB962C8B-B14F-4D97-AF65-F5344CB8AC3E}">
        <p14:creationId xmlns:p14="http://schemas.microsoft.com/office/powerpoint/2010/main" val="2660324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F720-AC41-46A6-AC8D-C22F765908F8}"/>
              </a:ext>
            </a:extLst>
          </p:cNvPr>
          <p:cNvSpPr>
            <a:spLocks noGrp="1"/>
          </p:cNvSpPr>
          <p:nvPr>
            <p:ph type="title"/>
          </p:nvPr>
        </p:nvSpPr>
        <p:spPr>
          <a:xfrm>
            <a:off x="775252" y="262099"/>
            <a:ext cx="8534400" cy="1507067"/>
          </a:xfrm>
        </p:spPr>
        <p:txBody>
          <a:bodyPr/>
          <a:lstStyle/>
          <a:p>
            <a:r>
              <a:rPr lang="en-US" b="1" dirty="0">
                <a:solidFill>
                  <a:schemeClr val="bg1"/>
                </a:solidFill>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C7DFF38A-0613-49BF-8A4C-BD944FCB160A}"/>
              </a:ext>
            </a:extLst>
          </p:cNvPr>
          <p:cNvSpPr>
            <a:spLocks noGrp="1"/>
          </p:cNvSpPr>
          <p:nvPr>
            <p:ph idx="1"/>
          </p:nvPr>
        </p:nvSpPr>
        <p:spPr>
          <a:xfrm>
            <a:off x="775252" y="1769166"/>
            <a:ext cx="10545418" cy="3615267"/>
          </a:xfrm>
        </p:spPr>
        <p:txBody>
          <a:bodyPr>
            <a:norm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Prior to the recent development of Deep Neural Networks this problem was inconceivable even by the most advanced researchers in Computer Vision.</a:t>
            </a:r>
          </a:p>
          <a:p>
            <a:pPr algn="just"/>
            <a:r>
              <a:rPr lang="en-US" sz="2400" dirty="0">
                <a:solidFill>
                  <a:schemeClr val="bg1"/>
                </a:solidFill>
                <a:latin typeface="Times New Roman" panose="02020603050405020304" pitchFamily="18" charset="0"/>
                <a:cs typeface="Times New Roman" panose="02020603050405020304" pitchFamily="18" charset="0"/>
              </a:rPr>
              <a:t>But with the advent of Deep Learning this problem can be solved very easily if we have the required dataset.</a:t>
            </a:r>
          </a:p>
          <a:p>
            <a:pPr algn="just"/>
            <a:r>
              <a:rPr lang="en-US" sz="2400" dirty="0">
                <a:solidFill>
                  <a:schemeClr val="bg1"/>
                </a:solidFill>
                <a:latin typeface="Times New Roman" panose="02020603050405020304" pitchFamily="18" charset="0"/>
                <a:cs typeface="Times New Roman" panose="02020603050405020304" pitchFamily="18" charset="0"/>
              </a:rPr>
              <a:t>This problem was well researched by </a:t>
            </a:r>
            <a:r>
              <a:rPr lang="en-US" sz="2400" b="1" dirty="0">
                <a:solidFill>
                  <a:schemeClr val="bg1"/>
                </a:solidFill>
                <a:latin typeface="Times New Roman" panose="02020603050405020304" pitchFamily="18" charset="0"/>
                <a:cs typeface="Times New Roman" panose="02020603050405020304" pitchFamily="18" charset="0"/>
              </a:rPr>
              <a:t>Andrej Karapathy</a:t>
            </a:r>
            <a:r>
              <a:rPr lang="en-US" sz="2400" dirty="0">
                <a:solidFill>
                  <a:schemeClr val="bg1"/>
                </a:solidFill>
                <a:latin typeface="Times New Roman" panose="02020603050405020304" pitchFamily="18" charset="0"/>
                <a:cs typeface="Times New Roman" panose="02020603050405020304" pitchFamily="18" charset="0"/>
              </a:rPr>
              <a:t> in his PhD thesis at Stanford, who is also now the </a:t>
            </a:r>
            <a:r>
              <a:rPr lang="en-US" sz="2400" b="1" dirty="0">
                <a:solidFill>
                  <a:schemeClr val="bg1"/>
                </a:solidFill>
                <a:latin typeface="Times New Roman" panose="02020603050405020304" pitchFamily="18" charset="0"/>
                <a:cs typeface="Times New Roman" panose="02020603050405020304" pitchFamily="18" charset="0"/>
              </a:rPr>
              <a:t>Director of AI at Tesla.</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5458083-5433-4D1E-91E3-153D1B475AEE}"/>
              </a:ext>
            </a:extLst>
          </p:cNvPr>
          <p:cNvSpPr>
            <a:spLocks noGrp="1"/>
          </p:cNvSpPr>
          <p:nvPr>
            <p:ph type="dt" sz="half" idx="10"/>
          </p:nvPr>
        </p:nvSpPr>
        <p:spPr/>
        <p:txBody>
          <a:bodyPr/>
          <a:lstStyle/>
          <a:p>
            <a:fld id="{5E57436C-9AE4-4AAD-86A4-FC2E5FEC856C}" type="datetime2">
              <a:rPr lang="en-US" smtClean="0"/>
              <a:t>Saturday, May 11, 2019</a:t>
            </a:fld>
            <a:endParaRPr lang="en-US"/>
          </a:p>
        </p:txBody>
      </p:sp>
    </p:spTree>
    <p:extLst>
      <p:ext uri="{BB962C8B-B14F-4D97-AF65-F5344CB8AC3E}">
        <p14:creationId xmlns:p14="http://schemas.microsoft.com/office/powerpoint/2010/main" val="120303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99DA3-65AD-45D3-9200-FBA377EA78BC}"/>
              </a:ext>
            </a:extLst>
          </p:cNvPr>
          <p:cNvSpPr>
            <a:spLocks noGrp="1"/>
          </p:cNvSpPr>
          <p:nvPr>
            <p:ph type="title"/>
          </p:nvPr>
        </p:nvSpPr>
        <p:spPr>
          <a:xfrm>
            <a:off x="658813" y="42285"/>
            <a:ext cx="8534400" cy="1507067"/>
          </a:xfrm>
        </p:spPr>
        <p:txBody>
          <a:bodyPr/>
          <a:lstStyle/>
          <a:p>
            <a:r>
              <a:rPr lang="en-US" b="1" dirty="0">
                <a:solidFill>
                  <a:schemeClr val="bg1"/>
                </a:solidFill>
                <a:latin typeface="Times New Roman" panose="02020603050405020304" pitchFamily="18" charset="0"/>
                <a:cs typeface="Times New Roman" panose="02020603050405020304" pitchFamily="18" charset="0"/>
              </a:rPr>
              <a:t>Proposed</a:t>
            </a:r>
            <a:r>
              <a:rPr lang="en-US" b="1" dirty="0">
                <a:solidFill>
                  <a:schemeClr val="bg1"/>
                </a:solidFill>
              </a:rPr>
              <a:t> method</a:t>
            </a:r>
          </a:p>
        </p:txBody>
      </p:sp>
      <p:sp>
        <p:nvSpPr>
          <p:cNvPr id="4" name="Date Placeholder 3">
            <a:extLst>
              <a:ext uri="{FF2B5EF4-FFF2-40B4-BE49-F238E27FC236}">
                <a16:creationId xmlns:a16="http://schemas.microsoft.com/office/drawing/2014/main" id="{333CCF91-7B1B-4457-80AC-8337074EA4C8}"/>
              </a:ext>
            </a:extLst>
          </p:cNvPr>
          <p:cNvSpPr>
            <a:spLocks noGrp="1"/>
          </p:cNvSpPr>
          <p:nvPr>
            <p:ph type="dt" sz="half" idx="10"/>
          </p:nvPr>
        </p:nvSpPr>
        <p:spPr>
          <a:xfrm>
            <a:off x="9904412" y="6172200"/>
            <a:ext cx="1600200" cy="365125"/>
          </a:xfrm>
        </p:spPr>
        <p:txBody>
          <a:bodyPr/>
          <a:lstStyle/>
          <a:p>
            <a:fld id="{5E57436C-9AE4-4AAD-86A4-FC2E5FEC856C}" type="datetime2">
              <a:rPr lang="en-US" smtClean="0"/>
              <a:t>Saturday, May 11, 2019</a:t>
            </a:fld>
            <a:endParaRPr lang="en-US"/>
          </a:p>
        </p:txBody>
      </p:sp>
      <p:sp>
        <p:nvSpPr>
          <p:cNvPr id="6" name="Content Placeholder 5">
            <a:extLst>
              <a:ext uri="{FF2B5EF4-FFF2-40B4-BE49-F238E27FC236}">
                <a16:creationId xmlns:a16="http://schemas.microsoft.com/office/drawing/2014/main" id="{20702963-4C53-4B82-B398-4D9200EE8FBC}"/>
              </a:ext>
            </a:extLst>
          </p:cNvPr>
          <p:cNvSpPr>
            <a:spLocks noGrp="1"/>
          </p:cNvSpPr>
          <p:nvPr>
            <p:ph idx="1"/>
          </p:nvPr>
        </p:nvSpPr>
        <p:spPr>
          <a:xfrm>
            <a:off x="550910" y="2103414"/>
            <a:ext cx="7969595" cy="4747178"/>
          </a:xfrm>
        </p:spPr>
        <p:txBody>
          <a:bodyPr>
            <a:no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In this project, we will be using Flickr_8k dataset among which 6k images are for training, 1k for validation and 1k for testing.</a:t>
            </a:r>
          </a:p>
          <a:p>
            <a:pPr algn="just"/>
            <a:r>
              <a:rPr lang="en-US" sz="2400" dirty="0">
                <a:solidFill>
                  <a:schemeClr val="bg1"/>
                </a:solidFill>
                <a:latin typeface="Times New Roman" panose="02020603050405020304" pitchFamily="18" charset="0"/>
                <a:cs typeface="Times New Roman" panose="02020603050405020304" pitchFamily="18" charset="0"/>
              </a:rPr>
              <a:t>First we will extract the features of all the images and token the corresponding descriptions using natural language tool kit. </a:t>
            </a:r>
          </a:p>
          <a:p>
            <a:pPr algn="just"/>
            <a:r>
              <a:rPr lang="en-US" sz="2400" dirty="0">
                <a:solidFill>
                  <a:schemeClr val="bg1"/>
                </a:solidFill>
                <a:latin typeface="Times New Roman" panose="02020603050405020304" pitchFamily="18" charset="0"/>
                <a:cs typeface="Times New Roman" panose="02020603050405020304" pitchFamily="18" charset="0"/>
              </a:rPr>
              <a:t>Feed the clean descriptions to the selected model in multiple epochs. Since it is unsupervised learning, batch size in each epoch must be high to get more accuracy. </a:t>
            </a:r>
          </a:p>
          <a:p>
            <a:pPr algn="just"/>
            <a:r>
              <a:rPr lang="en-US" sz="2400" dirty="0">
                <a:solidFill>
                  <a:schemeClr val="bg1"/>
                </a:solidFill>
                <a:latin typeface="Times New Roman" panose="02020603050405020304" pitchFamily="18" charset="0"/>
                <a:cs typeface="Times New Roman" panose="02020603050405020304" pitchFamily="18" charset="0"/>
              </a:rPr>
              <a:t>Started with VGGNet Model. As it is very slow, applied transfer learning on the Inception V3 Model.</a:t>
            </a:r>
          </a:p>
          <a:p>
            <a:pPr algn="just"/>
            <a:r>
              <a:rPr lang="en-US" sz="2400" dirty="0">
                <a:solidFill>
                  <a:schemeClr val="bg1"/>
                </a:solidFill>
                <a:latin typeface="Times New Roman" panose="02020603050405020304" pitchFamily="18" charset="0"/>
                <a:cs typeface="Times New Roman" panose="02020603050405020304" pitchFamily="18" charset="0"/>
              </a:rPr>
              <a:t>As is involves text sequences, keras classes LSTM and Embedding are included in the model.</a:t>
            </a: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21" name="Content Placeholder 4">
            <a:extLst>
              <a:ext uri="{FF2B5EF4-FFF2-40B4-BE49-F238E27FC236}">
                <a16:creationId xmlns:a16="http://schemas.microsoft.com/office/drawing/2014/main" id="{B09B15E8-CC01-4266-ABE2-B64966F48C92}"/>
              </a:ext>
            </a:extLst>
          </p:cNvPr>
          <p:cNvPicPr>
            <a:picLocks noChangeAspect="1"/>
          </p:cNvPicPr>
          <p:nvPr/>
        </p:nvPicPr>
        <p:blipFill>
          <a:blip r:embed="rId2"/>
          <a:stretch>
            <a:fillRect/>
          </a:stretch>
        </p:blipFill>
        <p:spPr>
          <a:xfrm>
            <a:off x="8955157" y="283080"/>
            <a:ext cx="2984107" cy="6366198"/>
          </a:xfrm>
          <a:prstGeom prst="rect">
            <a:avLst/>
          </a:prstGeom>
        </p:spPr>
      </p:pic>
    </p:spTree>
    <p:extLst>
      <p:ext uri="{BB962C8B-B14F-4D97-AF65-F5344CB8AC3E}">
        <p14:creationId xmlns:p14="http://schemas.microsoft.com/office/powerpoint/2010/main" val="3792695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31FC-DC4B-4190-BC1E-EA3ED1CE9DD1}"/>
              </a:ext>
            </a:extLst>
          </p:cNvPr>
          <p:cNvSpPr>
            <a:spLocks noGrp="1"/>
          </p:cNvSpPr>
          <p:nvPr>
            <p:ph type="title"/>
          </p:nvPr>
        </p:nvSpPr>
        <p:spPr>
          <a:xfrm>
            <a:off x="684212" y="182032"/>
            <a:ext cx="8534400" cy="1507067"/>
          </a:xfrm>
        </p:spPr>
        <p:txBody>
          <a:bodyPr/>
          <a:lstStyle/>
          <a:p>
            <a:r>
              <a:rPr lang="en-US" b="1" dirty="0">
                <a:solidFill>
                  <a:schemeClr val="bg1"/>
                </a:solidFill>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1D0B7A94-D2C0-4E63-96EC-4CEE85F55276}"/>
              </a:ext>
            </a:extLst>
          </p:cNvPr>
          <p:cNvSpPr>
            <a:spLocks noGrp="1"/>
          </p:cNvSpPr>
          <p:nvPr>
            <p:ph idx="1"/>
          </p:nvPr>
        </p:nvSpPr>
        <p:spPr>
          <a:xfrm>
            <a:off x="684212" y="1383241"/>
            <a:ext cx="10707688" cy="1321859"/>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After fitting the model with training and validation datasets for 100 epochs, got the below loss and accuracies for training and validation sets. As we can see that, loss keeps decreasing and accuracy keeps increasing gradually.</a:t>
            </a:r>
          </a:p>
        </p:txBody>
      </p:sp>
      <p:sp>
        <p:nvSpPr>
          <p:cNvPr id="4" name="Date Placeholder 3">
            <a:extLst>
              <a:ext uri="{FF2B5EF4-FFF2-40B4-BE49-F238E27FC236}">
                <a16:creationId xmlns:a16="http://schemas.microsoft.com/office/drawing/2014/main" id="{D508AD82-125C-4D10-A6FE-093CC0901E53}"/>
              </a:ext>
            </a:extLst>
          </p:cNvPr>
          <p:cNvSpPr>
            <a:spLocks noGrp="1"/>
          </p:cNvSpPr>
          <p:nvPr>
            <p:ph type="dt" sz="half" idx="10"/>
          </p:nvPr>
        </p:nvSpPr>
        <p:spPr/>
        <p:txBody>
          <a:bodyPr/>
          <a:lstStyle/>
          <a:p>
            <a:fld id="{5E57436C-9AE4-4AAD-86A4-FC2E5FEC856C}" type="datetime2">
              <a:rPr lang="en-US" smtClean="0"/>
              <a:t>Saturday, May 11, 2019</a:t>
            </a:fld>
            <a:endParaRPr lang="en-US"/>
          </a:p>
        </p:txBody>
      </p:sp>
      <p:pic>
        <p:nvPicPr>
          <p:cNvPr id="5" name="Picture 4">
            <a:extLst>
              <a:ext uri="{FF2B5EF4-FFF2-40B4-BE49-F238E27FC236}">
                <a16:creationId xmlns:a16="http://schemas.microsoft.com/office/drawing/2014/main" id="{E5220754-4088-4EF5-9C8B-C705757A3E4C}"/>
              </a:ext>
            </a:extLst>
          </p:cNvPr>
          <p:cNvPicPr>
            <a:picLocks noChangeAspect="1"/>
          </p:cNvPicPr>
          <p:nvPr/>
        </p:nvPicPr>
        <p:blipFill>
          <a:blip r:embed="rId2"/>
          <a:stretch>
            <a:fillRect/>
          </a:stretch>
        </p:blipFill>
        <p:spPr>
          <a:xfrm>
            <a:off x="885031" y="2743200"/>
            <a:ext cx="5153025" cy="3390900"/>
          </a:xfrm>
          <a:prstGeom prst="rect">
            <a:avLst/>
          </a:prstGeom>
        </p:spPr>
      </p:pic>
      <p:pic>
        <p:nvPicPr>
          <p:cNvPr id="6" name="Picture 5">
            <a:extLst>
              <a:ext uri="{FF2B5EF4-FFF2-40B4-BE49-F238E27FC236}">
                <a16:creationId xmlns:a16="http://schemas.microsoft.com/office/drawing/2014/main" id="{084BEAC8-10B9-4BA6-B475-6819781B23B8}"/>
              </a:ext>
            </a:extLst>
          </p:cNvPr>
          <p:cNvPicPr>
            <a:picLocks noChangeAspect="1"/>
          </p:cNvPicPr>
          <p:nvPr/>
        </p:nvPicPr>
        <p:blipFill>
          <a:blip r:embed="rId3"/>
          <a:stretch>
            <a:fillRect/>
          </a:stretch>
        </p:blipFill>
        <p:spPr>
          <a:xfrm>
            <a:off x="6380162" y="2743200"/>
            <a:ext cx="5124450" cy="3343275"/>
          </a:xfrm>
          <a:prstGeom prst="rect">
            <a:avLst/>
          </a:prstGeom>
        </p:spPr>
      </p:pic>
    </p:spTree>
    <p:extLst>
      <p:ext uri="{BB962C8B-B14F-4D97-AF65-F5344CB8AC3E}">
        <p14:creationId xmlns:p14="http://schemas.microsoft.com/office/powerpoint/2010/main" val="3556236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9E34-ED1F-464D-B7ED-06EF0453E9C1}"/>
              </a:ext>
            </a:extLst>
          </p:cNvPr>
          <p:cNvSpPr>
            <a:spLocks noGrp="1"/>
          </p:cNvSpPr>
          <p:nvPr>
            <p:ph type="title"/>
          </p:nvPr>
        </p:nvSpPr>
        <p:spPr>
          <a:xfrm>
            <a:off x="407987" y="0"/>
            <a:ext cx="8534400" cy="981075"/>
          </a:xfrm>
        </p:spPr>
        <p:txBody>
          <a:bodyPr/>
          <a:lstStyle/>
          <a:p>
            <a:r>
              <a:rPr lang="en-US" b="1" dirty="0">
                <a:solidFill>
                  <a:schemeClr val="bg1"/>
                </a:solidFill>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2958AA77-F009-40A9-9243-80F72C659F28}"/>
              </a:ext>
            </a:extLst>
          </p:cNvPr>
          <p:cNvSpPr>
            <a:spLocks noGrp="1"/>
          </p:cNvSpPr>
          <p:nvPr>
            <p:ph idx="1"/>
          </p:nvPr>
        </p:nvSpPr>
        <p:spPr>
          <a:xfrm>
            <a:off x="493711" y="981075"/>
            <a:ext cx="11290301" cy="3615267"/>
          </a:xfrm>
        </p:spPr>
        <p:txBody>
          <a:bodyPr/>
          <a:lstStyle/>
          <a:p>
            <a:pPr algn="just"/>
            <a:r>
              <a:rPr lang="en-US" dirty="0">
                <a:solidFill>
                  <a:schemeClr val="bg1"/>
                </a:solidFill>
                <a:latin typeface="Times New Roman" panose="02020603050405020304" pitchFamily="18" charset="0"/>
                <a:cs typeface="Times New Roman" panose="02020603050405020304" pitchFamily="18" charset="0"/>
              </a:rPr>
              <a:t>Since it is not a classification problem, ROC curves are not possible.</a:t>
            </a:r>
          </a:p>
          <a:p>
            <a:pPr algn="just"/>
            <a:r>
              <a:rPr lang="en-US" dirty="0">
                <a:solidFill>
                  <a:schemeClr val="bg1"/>
                </a:solidFill>
                <a:latin typeface="Times New Roman" panose="02020603050405020304" pitchFamily="18" charset="0"/>
                <a:cs typeface="Times New Roman" panose="02020603050405020304" pitchFamily="18" charset="0"/>
              </a:rPr>
              <a:t>For this kind of problems we have metrics such as BLEU SCORE, CHRF in  natural language tool kit to determine test accuracy.</a:t>
            </a:r>
          </a:p>
          <a:p>
            <a:pPr algn="just"/>
            <a:r>
              <a:rPr lang="en-US" dirty="0">
                <a:solidFill>
                  <a:schemeClr val="bg1"/>
                </a:solidFill>
                <a:latin typeface="Times New Roman" panose="02020603050405020304" pitchFamily="18" charset="0"/>
                <a:cs typeface="Times New Roman" panose="02020603050405020304" pitchFamily="18" charset="0"/>
              </a:rPr>
              <a:t>BLEU SCORE: Bilingual Evaluation Understudy, is a </a:t>
            </a:r>
            <a:r>
              <a:rPr lang="en-US" b="1" dirty="0">
                <a:solidFill>
                  <a:schemeClr val="bg1"/>
                </a:solidFill>
                <a:latin typeface="Times New Roman" panose="02020603050405020304" pitchFamily="18" charset="0"/>
                <a:cs typeface="Times New Roman" panose="02020603050405020304" pitchFamily="18" charset="0"/>
              </a:rPr>
              <a:t>score</a:t>
            </a:r>
            <a:r>
              <a:rPr lang="en-US" dirty="0">
                <a:solidFill>
                  <a:schemeClr val="bg1"/>
                </a:solidFill>
                <a:latin typeface="Times New Roman" panose="02020603050405020304" pitchFamily="18" charset="0"/>
                <a:cs typeface="Times New Roman" panose="02020603050405020304" pitchFamily="18" charset="0"/>
              </a:rPr>
              <a:t> for comparing predicted  translation of text to one or more reference translations.</a:t>
            </a:r>
          </a:p>
          <a:p>
            <a:pPr algn="just"/>
            <a:r>
              <a:rPr lang="en-US" dirty="0">
                <a:solidFill>
                  <a:schemeClr val="bg1"/>
                </a:solidFill>
                <a:latin typeface="Times New Roman" panose="02020603050405020304" pitchFamily="18" charset="0"/>
                <a:cs typeface="Times New Roman" panose="02020603050405020304" pitchFamily="18" charset="0"/>
              </a:rPr>
              <a:t>CHRF: Determines the True positive percentage between the predicted image description and its original descriptions.</a:t>
            </a:r>
          </a:p>
          <a:p>
            <a:pPr algn="just"/>
            <a:r>
              <a:rPr lang="en-US" dirty="0">
                <a:solidFill>
                  <a:schemeClr val="bg1"/>
                </a:solidFill>
                <a:latin typeface="Times New Roman" panose="02020603050405020304" pitchFamily="18" charset="0"/>
                <a:cs typeface="Times New Roman" panose="02020603050405020304" pitchFamily="18" charset="0"/>
              </a:rPr>
              <a:t>Below plots are the test results of the model.</a:t>
            </a:r>
          </a:p>
          <a:p>
            <a:pPr marL="0" indent="0" algn="just">
              <a:buNone/>
            </a:pPr>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45837E1-FC97-41B0-887D-05592864D097}"/>
              </a:ext>
            </a:extLst>
          </p:cNvPr>
          <p:cNvSpPr>
            <a:spLocks noGrp="1"/>
          </p:cNvSpPr>
          <p:nvPr>
            <p:ph type="dt" sz="half" idx="10"/>
          </p:nvPr>
        </p:nvSpPr>
        <p:spPr/>
        <p:txBody>
          <a:bodyPr/>
          <a:lstStyle/>
          <a:p>
            <a:fld id="{5E57436C-9AE4-4AAD-86A4-FC2E5FEC856C}" type="datetime2">
              <a:rPr lang="en-US" smtClean="0"/>
              <a:t>Saturday, May 11, 2019</a:t>
            </a:fld>
            <a:endParaRPr lang="en-US"/>
          </a:p>
        </p:txBody>
      </p:sp>
      <p:pic>
        <p:nvPicPr>
          <p:cNvPr id="5" name="Picture 4">
            <a:extLst>
              <a:ext uri="{FF2B5EF4-FFF2-40B4-BE49-F238E27FC236}">
                <a16:creationId xmlns:a16="http://schemas.microsoft.com/office/drawing/2014/main" id="{01FDE34A-9AB0-4356-B379-762D546E1403}"/>
              </a:ext>
            </a:extLst>
          </p:cNvPr>
          <p:cNvPicPr>
            <a:picLocks noChangeAspect="1"/>
          </p:cNvPicPr>
          <p:nvPr/>
        </p:nvPicPr>
        <p:blipFill>
          <a:blip r:embed="rId2"/>
          <a:stretch>
            <a:fillRect/>
          </a:stretch>
        </p:blipFill>
        <p:spPr>
          <a:xfrm>
            <a:off x="6943725" y="3959603"/>
            <a:ext cx="4457700" cy="2705100"/>
          </a:xfrm>
          <a:prstGeom prst="rect">
            <a:avLst/>
          </a:prstGeom>
        </p:spPr>
      </p:pic>
      <p:pic>
        <p:nvPicPr>
          <p:cNvPr id="6" name="Picture 5">
            <a:extLst>
              <a:ext uri="{FF2B5EF4-FFF2-40B4-BE49-F238E27FC236}">
                <a16:creationId xmlns:a16="http://schemas.microsoft.com/office/drawing/2014/main" id="{7B6C32A8-AD85-4D7D-900E-1E6882C6C7A7}"/>
              </a:ext>
            </a:extLst>
          </p:cNvPr>
          <p:cNvPicPr>
            <a:picLocks noChangeAspect="1"/>
          </p:cNvPicPr>
          <p:nvPr/>
        </p:nvPicPr>
        <p:blipFill>
          <a:blip r:embed="rId3"/>
          <a:stretch>
            <a:fillRect/>
          </a:stretch>
        </p:blipFill>
        <p:spPr>
          <a:xfrm>
            <a:off x="1471612" y="3959603"/>
            <a:ext cx="4856003" cy="2705100"/>
          </a:xfrm>
          <a:prstGeom prst="rect">
            <a:avLst/>
          </a:prstGeom>
        </p:spPr>
      </p:pic>
    </p:spTree>
    <p:extLst>
      <p:ext uri="{BB962C8B-B14F-4D97-AF65-F5344CB8AC3E}">
        <p14:creationId xmlns:p14="http://schemas.microsoft.com/office/powerpoint/2010/main" val="1870311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526C5-26FB-406D-BCCE-00C3B9FA6DF9}"/>
              </a:ext>
            </a:extLst>
          </p:cNvPr>
          <p:cNvSpPr>
            <a:spLocks noGrp="1"/>
          </p:cNvSpPr>
          <p:nvPr>
            <p:ph type="title"/>
          </p:nvPr>
        </p:nvSpPr>
        <p:spPr>
          <a:xfrm>
            <a:off x="903287" y="220132"/>
            <a:ext cx="8534400" cy="1507067"/>
          </a:xfrm>
        </p:spPr>
        <p:txBody>
          <a:bodyPr/>
          <a:lstStyle/>
          <a:p>
            <a:r>
              <a:rPr lang="en-US" b="1" dirty="0">
                <a:solidFill>
                  <a:schemeClr val="bg1"/>
                </a:solidFill>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0E8AED59-2DC1-4FD2-B38F-F0B942C9DB10}"/>
              </a:ext>
            </a:extLst>
          </p:cNvPr>
          <p:cNvSpPr>
            <a:spLocks noGrp="1"/>
          </p:cNvSpPr>
          <p:nvPr>
            <p:ph idx="1"/>
          </p:nvPr>
        </p:nvSpPr>
        <p:spPr>
          <a:xfrm>
            <a:off x="779462" y="0"/>
            <a:ext cx="11412538" cy="3615267"/>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Below is one of the test image and its caption as predicted by the model.</a:t>
            </a:r>
          </a:p>
        </p:txBody>
      </p:sp>
      <p:sp>
        <p:nvSpPr>
          <p:cNvPr id="4" name="Date Placeholder 3">
            <a:extLst>
              <a:ext uri="{FF2B5EF4-FFF2-40B4-BE49-F238E27FC236}">
                <a16:creationId xmlns:a16="http://schemas.microsoft.com/office/drawing/2014/main" id="{97711476-B81C-4109-BB91-C9FB61BC69E3}"/>
              </a:ext>
            </a:extLst>
          </p:cNvPr>
          <p:cNvSpPr>
            <a:spLocks noGrp="1"/>
          </p:cNvSpPr>
          <p:nvPr>
            <p:ph type="dt" sz="half" idx="10"/>
          </p:nvPr>
        </p:nvSpPr>
        <p:spPr/>
        <p:txBody>
          <a:bodyPr/>
          <a:lstStyle/>
          <a:p>
            <a:fld id="{5E57436C-9AE4-4AAD-86A4-FC2E5FEC856C}" type="datetime2">
              <a:rPr lang="en-US" smtClean="0"/>
              <a:t>Saturday, May 11, 2019</a:t>
            </a:fld>
            <a:endParaRPr lang="en-US"/>
          </a:p>
        </p:txBody>
      </p:sp>
      <p:pic>
        <p:nvPicPr>
          <p:cNvPr id="5" name="Picture 4">
            <a:extLst>
              <a:ext uri="{FF2B5EF4-FFF2-40B4-BE49-F238E27FC236}">
                <a16:creationId xmlns:a16="http://schemas.microsoft.com/office/drawing/2014/main" id="{65E3180B-6055-4054-82AD-B66F8B881BE0}"/>
              </a:ext>
            </a:extLst>
          </p:cNvPr>
          <p:cNvPicPr>
            <a:picLocks noChangeAspect="1"/>
          </p:cNvPicPr>
          <p:nvPr/>
        </p:nvPicPr>
        <p:blipFill>
          <a:blip r:embed="rId2"/>
          <a:stretch>
            <a:fillRect/>
          </a:stretch>
        </p:blipFill>
        <p:spPr>
          <a:xfrm>
            <a:off x="2328862" y="2476500"/>
            <a:ext cx="5400675" cy="3429000"/>
          </a:xfrm>
          <a:prstGeom prst="rect">
            <a:avLst/>
          </a:prstGeom>
        </p:spPr>
      </p:pic>
    </p:spTree>
    <p:extLst>
      <p:ext uri="{BB962C8B-B14F-4D97-AF65-F5344CB8AC3E}">
        <p14:creationId xmlns:p14="http://schemas.microsoft.com/office/powerpoint/2010/main" val="2139995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FD32A-0C35-4978-8EF6-9C892FD4EFF2}"/>
              </a:ext>
            </a:extLst>
          </p:cNvPr>
          <p:cNvSpPr>
            <a:spLocks noGrp="1"/>
          </p:cNvSpPr>
          <p:nvPr>
            <p:ph type="title"/>
          </p:nvPr>
        </p:nvSpPr>
        <p:spPr>
          <a:xfrm>
            <a:off x="741362" y="343957"/>
            <a:ext cx="8534400" cy="1507067"/>
          </a:xfrm>
        </p:spPr>
        <p:txBody>
          <a:bodyPr/>
          <a:lstStyle/>
          <a:p>
            <a:r>
              <a:rPr lang="en-US" b="1" dirty="0">
                <a:solidFill>
                  <a:schemeClr val="bg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6FE033B-5243-4707-95AF-5390FADE8860}"/>
              </a:ext>
            </a:extLst>
          </p:cNvPr>
          <p:cNvSpPr>
            <a:spLocks noGrp="1"/>
          </p:cNvSpPr>
          <p:nvPr>
            <p:ph idx="1"/>
          </p:nvPr>
        </p:nvSpPr>
        <p:spPr>
          <a:xfrm>
            <a:off x="560386" y="1621366"/>
            <a:ext cx="10812463" cy="3615267"/>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So far, I have completed the whole process of  training the model and testing with corresponding measures. </a:t>
            </a:r>
          </a:p>
          <a:p>
            <a:r>
              <a:rPr lang="en-US" sz="2400" dirty="0">
                <a:solidFill>
                  <a:schemeClr val="bg1"/>
                </a:solidFill>
                <a:latin typeface="Times New Roman" panose="02020603050405020304" pitchFamily="18" charset="0"/>
                <a:cs typeface="Times New Roman" panose="02020603050405020304" pitchFamily="18" charset="0"/>
              </a:rPr>
              <a:t>But this project needs a lot of training to get as more accuracy as possible. Model has to go through all kinds of images in multiple iterations to analyze the objects in images and map their actions.</a:t>
            </a:r>
          </a:p>
          <a:p>
            <a:r>
              <a:rPr lang="en-US" sz="2400" dirty="0">
                <a:solidFill>
                  <a:schemeClr val="bg1"/>
                </a:solidFill>
                <a:latin typeface="Times New Roman" panose="02020603050405020304" pitchFamily="18" charset="0"/>
                <a:cs typeface="Times New Roman" panose="02020603050405020304" pitchFamily="18" charset="0"/>
              </a:rPr>
              <a:t>As a future work, this can be extended to videos where computers can caption continuous frames in videos which can be useful in many more real time applications. </a:t>
            </a:r>
          </a:p>
          <a:p>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FFDE6B4-FDA0-40F0-9778-832D473730D1}"/>
              </a:ext>
            </a:extLst>
          </p:cNvPr>
          <p:cNvSpPr>
            <a:spLocks noGrp="1"/>
          </p:cNvSpPr>
          <p:nvPr>
            <p:ph type="dt" sz="half" idx="10"/>
          </p:nvPr>
        </p:nvSpPr>
        <p:spPr/>
        <p:txBody>
          <a:bodyPr/>
          <a:lstStyle/>
          <a:p>
            <a:fld id="{5E57436C-9AE4-4AAD-86A4-FC2E5FEC856C}" type="datetime2">
              <a:rPr lang="en-US" smtClean="0"/>
              <a:t>Saturday, May 11, 2019</a:t>
            </a:fld>
            <a:endParaRPr lang="en-US"/>
          </a:p>
        </p:txBody>
      </p:sp>
    </p:spTree>
    <p:extLst>
      <p:ext uri="{BB962C8B-B14F-4D97-AF65-F5344CB8AC3E}">
        <p14:creationId xmlns:p14="http://schemas.microsoft.com/office/powerpoint/2010/main" val="89076292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513</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Century Gothic</vt:lpstr>
      <vt:lpstr>Times New Roman</vt:lpstr>
      <vt:lpstr>Wingdings 3</vt:lpstr>
      <vt:lpstr>Slice</vt:lpstr>
      <vt:lpstr>Image Captioning using Deep          Learning Framework </vt:lpstr>
      <vt:lpstr>OUTLINE</vt:lpstr>
      <vt:lpstr>INTRODUCTION &amp; Motivation</vt:lpstr>
      <vt:lpstr>BACKGROUND</vt:lpstr>
      <vt:lpstr>Proposed method</vt:lpstr>
      <vt:lpstr>Results</vt:lpstr>
      <vt:lpstr>RESULTS</vt:lpstr>
      <vt:lpstr>RESULTS</vt:lpstr>
      <vt:lpstr>Conclusion</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Deep          Learning Framework</dc:title>
  <dc:creator>Sai Aditya Thalluri</dc:creator>
  <cp:lastModifiedBy> </cp:lastModifiedBy>
  <cp:revision>28</cp:revision>
  <dcterms:created xsi:type="dcterms:W3CDTF">2019-05-09T02:21:51Z</dcterms:created>
  <dcterms:modified xsi:type="dcterms:W3CDTF">2019-05-12T05:38:46Z</dcterms:modified>
</cp:coreProperties>
</file>