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2"/>
  </p:notesMasterIdLst>
  <p:sldIdLst>
    <p:sldId id="256" r:id="rId2"/>
    <p:sldId id="258" r:id="rId3"/>
    <p:sldId id="262" r:id="rId4"/>
    <p:sldId id="259" r:id="rId5"/>
    <p:sldId id="260" r:id="rId6"/>
    <p:sldId id="267" r:id="rId7"/>
    <p:sldId id="268" r:id="rId8"/>
    <p:sldId id="266" r:id="rId9"/>
    <p:sldId id="264" r:id="rId10"/>
    <p:sldId id="25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639C0E-3A94-48EA-B5EC-36607136EBC0}" type="datetimeFigureOut">
              <a:rPr lang="en-US" smtClean="0"/>
              <a:pPr/>
              <a:t>12/25/2016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9E8773-1FB5-4CCF-B329-69C70287B91F}" type="slidenum">
              <a:rPr lang="en-US" smtClean="0"/>
              <a:pPr/>
              <a:t>‹#›</a:t>
            </a:fld>
            <a:endParaRPr lang="en-US"/>
          </a:p>
        </p:txBody>
      </p:sp>
    </p:spTree>
    <p:extLst>
      <p:ext uri="{BB962C8B-B14F-4D97-AF65-F5344CB8AC3E}">
        <p14:creationId xmlns:p14="http://schemas.microsoft.com/office/powerpoint/2010/main" xmlns="" val="3936554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descr="2048x1536-white-smoke-solid-color-background1.jpg"/>
          <p:cNvPicPr>
            <a:picLocks noChangeAspect="1"/>
          </p:cNvPicPr>
          <p:nvPr/>
        </p:nvPicPr>
        <p:blipFill>
          <a:blip r:embed="rId2"/>
          <a:stretch>
            <a:fillRect/>
          </a:stretch>
        </p:blipFill>
        <p:spPr>
          <a:xfrm>
            <a:off x="0" y="228600"/>
            <a:ext cx="9144000" cy="6858000"/>
          </a:xfrm>
          <a:prstGeom prst="rect">
            <a:avLst/>
          </a:prstGeom>
        </p:spPr>
      </p:pic>
      <p:sp>
        <p:nvSpPr>
          <p:cNvPr id="5" name="TextBox 4"/>
          <p:cNvSpPr txBox="1"/>
          <p:nvPr/>
        </p:nvSpPr>
        <p:spPr>
          <a:xfrm>
            <a:off x="1038222" y="1692275"/>
            <a:ext cx="7080977" cy="1077218"/>
          </a:xfrm>
          <a:prstGeom prst="rect">
            <a:avLst/>
          </a:prstGeom>
          <a:noFill/>
        </p:spPr>
        <p:txBody>
          <a:bodyPr wrap="none" rtlCol="0">
            <a:spAutoFit/>
          </a:bodyPr>
          <a:lstStyle/>
          <a:p>
            <a:r>
              <a:rPr lang="en-US" sz="3200" b="1" dirty="0" smtClean="0"/>
              <a:t>Texture Feature Extraction </a:t>
            </a:r>
            <a:r>
              <a:rPr lang="en-US" sz="3200" b="1" dirty="0" smtClean="0"/>
              <a:t>for Ear </a:t>
            </a:r>
            <a:r>
              <a:rPr lang="en-US" sz="3200" b="1" dirty="0" smtClean="0"/>
              <a:t>based </a:t>
            </a:r>
            <a:endParaRPr lang="en-US" sz="3200" b="1" dirty="0" smtClean="0"/>
          </a:p>
          <a:p>
            <a:r>
              <a:rPr lang="en-US" sz="3200" b="1" dirty="0" smtClean="0"/>
              <a:t> </a:t>
            </a:r>
            <a:r>
              <a:rPr lang="en-US" sz="3200" b="1" dirty="0" smtClean="0"/>
              <a:t>               Human </a:t>
            </a:r>
            <a:r>
              <a:rPr lang="en-US" sz="3200" b="1" dirty="0" smtClean="0"/>
              <a:t>Recognition</a:t>
            </a:r>
            <a:endParaRPr lang="en-US" sz="3200" dirty="0"/>
          </a:p>
        </p:txBody>
      </p:sp>
      <p:sp>
        <p:nvSpPr>
          <p:cNvPr id="6" name="TextBox 5"/>
          <p:cNvSpPr txBox="1"/>
          <p:nvPr/>
        </p:nvSpPr>
        <p:spPr>
          <a:xfrm>
            <a:off x="228600" y="4038600"/>
            <a:ext cx="3671295" cy="1631216"/>
          </a:xfrm>
          <a:prstGeom prst="rect">
            <a:avLst/>
          </a:prstGeom>
          <a:noFill/>
        </p:spPr>
        <p:txBody>
          <a:bodyPr wrap="square" rtlCol="0">
            <a:spAutoFit/>
          </a:bodyPr>
          <a:lstStyle/>
          <a:p>
            <a:pPr algn="ct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by</a:t>
            </a:r>
          </a:p>
          <a:p>
            <a:pPr algn="ct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 </a:t>
            </a:r>
            <a:r>
              <a:rPr lang="en-US" sz="2000" dirty="0" err="1" smtClean="0">
                <a:latin typeface="Times New Roman" pitchFamily="18" charset="0"/>
                <a:cs typeface="Times New Roman" pitchFamily="18" charset="0"/>
              </a:rPr>
              <a:t>Prem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Chand</a:t>
            </a:r>
            <a:r>
              <a:rPr lang="en-US" sz="2000" dirty="0" smtClean="0">
                <a:latin typeface="Times New Roman" pitchFamily="18" charset="0"/>
                <a:cs typeface="Times New Roman" pitchFamily="18" charset="0"/>
              </a:rPr>
              <a:t>(138w1a0564)</a:t>
            </a:r>
          </a:p>
          <a:p>
            <a:pPr algn="r"/>
            <a:r>
              <a:rPr lang="en-US" sz="2000" dirty="0" smtClean="0">
                <a:latin typeface="Times New Roman" pitchFamily="18" charset="0"/>
                <a:cs typeface="Times New Roman" pitchFamily="18" charset="0"/>
              </a:rPr>
              <a:t>  T. </a:t>
            </a:r>
            <a:r>
              <a:rPr lang="en-US" sz="2000" dirty="0" err="1" smtClean="0">
                <a:latin typeface="Times New Roman" pitchFamily="18" charset="0"/>
                <a:cs typeface="Times New Roman" pitchFamily="18" charset="0"/>
              </a:rPr>
              <a:t>Sai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Aditya</a:t>
            </a:r>
            <a:r>
              <a:rPr lang="en-US" sz="2000" dirty="0" smtClean="0">
                <a:latin typeface="Times New Roman" pitchFamily="18" charset="0"/>
                <a:cs typeface="Times New Roman" pitchFamily="18" charset="0"/>
              </a:rPr>
              <a:t> (138w1a05b5)  </a:t>
            </a:r>
          </a:p>
          <a:p>
            <a:pPr algn="r"/>
            <a:r>
              <a:rPr lang="en-US" sz="2000" dirty="0" smtClean="0">
                <a:latin typeface="Times New Roman" pitchFamily="18" charset="0"/>
                <a:cs typeface="Times New Roman" pitchFamily="18" charset="0"/>
              </a:rPr>
              <a:t>Ch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Sai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Nukanth</a:t>
            </a:r>
            <a:r>
              <a:rPr lang="en-US" sz="2000" dirty="0" smtClean="0">
                <a:latin typeface="Times New Roman" pitchFamily="18" charset="0"/>
                <a:cs typeface="Times New Roman" pitchFamily="18" charset="0"/>
              </a:rPr>
              <a:t>(148w5a0515)</a:t>
            </a:r>
          </a:p>
          <a:p>
            <a:pPr algn="r"/>
            <a:r>
              <a:rPr lang="en-US" sz="2000" dirty="0" smtClean="0">
                <a:latin typeface="Times New Roman" pitchFamily="18" charset="0"/>
                <a:cs typeface="Times New Roman" pitchFamily="18" charset="0"/>
              </a:rPr>
              <a:t>V. Samba Siva Rao148w5a0524) </a:t>
            </a:r>
            <a:endParaRPr lang="en-US" sz="2000" dirty="0">
              <a:latin typeface="Times New Roman" pitchFamily="18" charset="0"/>
              <a:cs typeface="Times New Roman" pitchFamily="18" charset="0"/>
            </a:endParaRPr>
          </a:p>
        </p:txBody>
      </p:sp>
      <p:sp>
        <p:nvSpPr>
          <p:cNvPr id="7" name="TextBox 6"/>
          <p:cNvSpPr txBox="1"/>
          <p:nvPr/>
        </p:nvSpPr>
        <p:spPr>
          <a:xfrm>
            <a:off x="5052687" y="5486400"/>
            <a:ext cx="4091313" cy="707886"/>
          </a:xfrm>
          <a:prstGeom prst="rect">
            <a:avLst/>
          </a:prstGeom>
          <a:noFill/>
        </p:spPr>
        <p:txBody>
          <a:bodyPr wrap="none" rtlCol="0">
            <a:spAutoFit/>
          </a:bodyPr>
          <a:lstStyle/>
          <a:p>
            <a:r>
              <a:rPr lang="en-US" sz="2000" b="1" dirty="0" smtClean="0">
                <a:latin typeface="Times New Roman" pitchFamily="18" charset="0"/>
                <a:cs typeface="Times New Roman" pitchFamily="18" charset="0"/>
              </a:rPr>
              <a:t>              Team </a:t>
            </a:r>
            <a:r>
              <a:rPr lang="en-US" sz="2000" b="1" dirty="0" smtClean="0">
                <a:latin typeface="Times New Roman" pitchFamily="18" charset="0"/>
                <a:cs typeface="Times New Roman" pitchFamily="18" charset="0"/>
              </a:rPr>
              <a:t>Guide</a:t>
            </a:r>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P. </a:t>
            </a:r>
            <a:r>
              <a:rPr lang="en-US" sz="2000" b="1" dirty="0" err="1" smtClean="0">
                <a:latin typeface="Times New Roman" pitchFamily="18" charset="0"/>
                <a:cs typeface="Times New Roman" pitchFamily="18" charset="0"/>
              </a:rPr>
              <a:t>Ramesh</a:t>
            </a:r>
            <a:r>
              <a:rPr lang="en-US" sz="2000" b="1" dirty="0" smtClean="0">
                <a:latin typeface="Times New Roman" pitchFamily="18" charset="0"/>
                <a:cs typeface="Times New Roman" pitchFamily="18" charset="0"/>
              </a:rPr>
              <a:t> Kumar, M. Tech, (Ph. D)</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185002046.jpg"/>
          <p:cNvPicPr>
            <a:picLocks noGrp="1" noChangeAspect="1"/>
          </p:cNvPicPr>
          <p:nvPr>
            <p:ph idx="1"/>
          </p:nvPr>
        </p:nvPicPr>
        <p:blipFill>
          <a:blip r:embed="rId2"/>
          <a:stretch>
            <a:fillRect/>
          </a:stretch>
        </p:blipFill>
        <p:spPr>
          <a:xfrm>
            <a:off x="0" y="0"/>
            <a:ext cx="9136861" cy="6858000"/>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smtClean="0"/>
              <a:t>ABSTRACT</a:t>
            </a:r>
            <a:endParaRPr lang="en-US" sz="3000" dirty="0"/>
          </a:p>
        </p:txBody>
      </p:sp>
      <p:sp>
        <p:nvSpPr>
          <p:cNvPr id="3" name="Content Placeholder 2"/>
          <p:cNvSpPr>
            <a:spLocks noGrp="1"/>
          </p:cNvSpPr>
          <p:nvPr>
            <p:ph idx="1"/>
          </p:nvPr>
        </p:nvSpPr>
        <p:spPr/>
        <p:txBody>
          <a:bodyPr>
            <a:normAutofit fontScale="92500" lnSpcReduction="10000"/>
          </a:bodyPr>
          <a:lstStyle/>
          <a:p>
            <a:pPr algn="just">
              <a:buNone/>
            </a:pPr>
            <a:r>
              <a:rPr lang="en-US" sz="2000" dirty="0" smtClean="0">
                <a:latin typeface="Times New Roman" pitchFamily="18" charset="0"/>
                <a:cs typeface="Times New Roman" pitchFamily="18" charset="0"/>
              </a:rPr>
              <a:t>      </a:t>
            </a:r>
            <a:r>
              <a:rPr lang="en-US" sz="2000" dirty="0" smtClean="0"/>
              <a:t>Feature </a:t>
            </a:r>
            <a:r>
              <a:rPr lang="en-US" sz="2000" dirty="0" smtClean="0"/>
              <a:t>Extraction is a method of capturing visual content of images for indexing &amp; retrieval. Primitive or low level image features can be either general features, such as extraction of color, texture and shape or domain specific features. Ear is a new class of relatively stable biometric that is invariant from childhood to old age. It is not affected with facial expressions, cosmetics and eye glasses. Human ear is one of the representative human biometrics with uniqueness and stability. Ear Recognition for Personal Identification using 2-D ear from a side face image is a challenging problem. By applying gray level co-occurrence matrix (GLCM) and extracting second order statistical texture features for motion estimation of images namely Angular Second Moment, Correlation, Inverse Difference Moment, and Entropy are computed. Firstly, we analyze the textures of various ear images in </a:t>
            </a:r>
            <a:r>
              <a:rPr lang="en-US" sz="2000" dirty="0" err="1" smtClean="0"/>
              <a:t>OpenCV</a:t>
            </a:r>
            <a:r>
              <a:rPr lang="en-US" sz="2000" dirty="0" smtClean="0"/>
              <a:t> and they are stored in a file as a database. Then we perform identification and validation on ear database by sending a test image.  </a:t>
            </a:r>
          </a:p>
          <a:p>
            <a:pPr algn="just">
              <a:buNone/>
            </a:pPr>
            <a:r>
              <a:rPr lang="en-US" sz="2000" b="1" dirty="0" smtClean="0"/>
              <a:t>     Keywords</a:t>
            </a:r>
            <a:r>
              <a:rPr lang="en-US" sz="2000" dirty="0" smtClean="0"/>
              <a:t>: Feature extraction, biometrics, ear recognition, gray level co-occurrence matrix</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smtClean="0">
                <a:latin typeface="Times New Roman" pitchFamily="18" charset="0"/>
                <a:cs typeface="Times New Roman" pitchFamily="18" charset="0"/>
              </a:rPr>
              <a:t>Title Justification</a:t>
            </a: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000" dirty="0" smtClean="0">
                <a:latin typeface="Times New Roman" pitchFamily="18" charset="0"/>
                <a:cs typeface="Times New Roman" pitchFamily="18" charset="0"/>
              </a:rPr>
              <a:t> Features  often contain information relative color, texture, shape or context. The process of transforming the input dataset into a set of features is called feature extraction.</a:t>
            </a:r>
          </a:p>
          <a:p>
            <a:pPr algn="just"/>
            <a:r>
              <a:rPr lang="en-US" sz="2000" dirty="0" smtClean="0">
                <a:latin typeface="Times New Roman" pitchFamily="18" charset="0"/>
                <a:cs typeface="Times New Roman" pitchFamily="18" charset="0"/>
              </a:rPr>
              <a:t>Human </a:t>
            </a:r>
            <a:r>
              <a:rPr lang="en-US" sz="2000" dirty="0" smtClean="0">
                <a:latin typeface="Times New Roman" pitchFamily="18" charset="0"/>
                <a:cs typeface="Times New Roman" pitchFamily="18" charset="0"/>
              </a:rPr>
              <a:t>ear is one of the representative human biometrics with uniqueness and </a:t>
            </a:r>
            <a:r>
              <a:rPr lang="en-US" sz="2000" dirty="0" smtClean="0">
                <a:latin typeface="Times New Roman" pitchFamily="18" charset="0"/>
                <a:cs typeface="Times New Roman" pitchFamily="18" charset="0"/>
              </a:rPr>
              <a:t>stability.  Ear texture features have high discrimination accuracy, requires less computation time and can be used for Human recognition and other applications.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smtClean="0">
                <a:latin typeface="Times New Roman" pitchFamily="18" charset="0"/>
                <a:cs typeface="Times New Roman" pitchFamily="18" charset="0"/>
              </a:rPr>
              <a:t>OBJECTIVE AND SCOPE</a:t>
            </a: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000" b="1" dirty="0" smtClean="0">
                <a:latin typeface="Times New Roman" pitchFamily="18" charset="0"/>
                <a:cs typeface="Times New Roman" pitchFamily="18" charset="0"/>
              </a:rPr>
              <a:t>OBJECTIVE:</a:t>
            </a:r>
          </a:p>
          <a:p>
            <a:pPr algn="just"/>
            <a:r>
              <a:rPr lang="en-US" sz="2000" dirty="0" smtClean="0">
                <a:latin typeface="Times New Roman" pitchFamily="18" charset="0"/>
                <a:cs typeface="Times New Roman" pitchFamily="18" charset="0"/>
              </a:rPr>
              <a:t>Ear Recognition for Personal Identification using 2-D ear from a side face image is a challenging problem</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By the application of analyzing method like Gray level co-occurrence matrix (GLCM), we can extract the second order texture features of ear images namely </a:t>
            </a:r>
            <a:r>
              <a:rPr lang="en-US" sz="2000" dirty="0" smtClean="0">
                <a:latin typeface="Times New Roman" pitchFamily="18" charset="0"/>
                <a:cs typeface="Times New Roman" pitchFamily="18" charset="0"/>
              </a:rPr>
              <a:t>Angular Second Moment, Correlation, Inverse Difference Moment, and </a:t>
            </a:r>
            <a:r>
              <a:rPr lang="en-US" sz="2000" dirty="0" smtClean="0">
                <a:latin typeface="Times New Roman" pitchFamily="18" charset="0"/>
                <a:cs typeface="Times New Roman" pitchFamily="18" charset="0"/>
              </a:rPr>
              <a:t>Entropy</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SCOPE:</a:t>
            </a:r>
          </a:p>
          <a:p>
            <a:pPr algn="just"/>
            <a:r>
              <a:rPr lang="en-US" sz="2000" dirty="0" smtClean="0">
                <a:latin typeface="Times New Roman" pitchFamily="18" charset="0"/>
                <a:cs typeface="Times New Roman" pitchFamily="18" charset="0"/>
              </a:rPr>
              <a:t>The texture features of various </a:t>
            </a:r>
            <a:r>
              <a:rPr lang="en-US" sz="2000" dirty="0" smtClean="0">
                <a:latin typeface="Times New Roman" pitchFamily="18" charset="0"/>
                <a:cs typeface="Times New Roman" pitchFamily="18" charset="0"/>
              </a:rPr>
              <a:t>ear images are calculated and are stored in a file as a database.</a:t>
            </a:r>
          </a:p>
          <a:p>
            <a:pPr algn="just"/>
            <a:r>
              <a:rPr lang="en-US" sz="2000" dirty="0" smtClean="0">
                <a:latin typeface="Times New Roman" pitchFamily="18" charset="0"/>
                <a:cs typeface="Times New Roman" pitchFamily="18" charset="0"/>
              </a:rPr>
              <a:t>Then by sending a test image we perform identification and validation on the ear database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Texture Feature </a:t>
            </a:r>
            <a:r>
              <a:rPr lang="en-US" dirty="0" smtClean="0"/>
              <a:t>Extraction</a:t>
            </a:r>
            <a:endParaRPr lang="en-US" dirty="0"/>
          </a:p>
        </p:txBody>
      </p:sp>
      <p:sp>
        <p:nvSpPr>
          <p:cNvPr id="3" name="Content Placeholder 2"/>
          <p:cNvSpPr>
            <a:spLocks noGrp="1"/>
          </p:cNvSpPr>
          <p:nvPr>
            <p:ph idx="1"/>
          </p:nvPr>
        </p:nvSpPr>
        <p:spPr/>
        <p:txBody>
          <a:bodyPr>
            <a:normAutofit fontScale="92500"/>
          </a:bodyPr>
          <a:lstStyle/>
          <a:p>
            <a:pPr algn="just"/>
            <a:r>
              <a:rPr lang="en-US" sz="2000" dirty="0" smtClean="0">
                <a:latin typeface="Times New Roman" pitchFamily="18" charset="0"/>
                <a:cs typeface="Times New Roman" pitchFamily="18" charset="0"/>
              </a:rPr>
              <a:t>The process of transforming the input data into a set of features is called feature extraction. Features often contain information relative to color, shape, texture or context. texture features can be extracted using several methods such as statistical, structural, model-based and transform </a:t>
            </a:r>
            <a:r>
              <a:rPr lang="en-US" sz="2000" dirty="0" smtClean="0">
                <a:latin typeface="Times New Roman" pitchFamily="18" charset="0"/>
                <a:cs typeface="Times New Roman" pitchFamily="18" charset="0"/>
              </a:rPr>
              <a:t>information</a:t>
            </a:r>
          </a:p>
          <a:p>
            <a:pPr algn="just"/>
            <a:r>
              <a:rPr lang="en-US" sz="2000" dirty="0" smtClean="0">
                <a:latin typeface="Times New Roman" pitchFamily="18" charset="0"/>
                <a:cs typeface="Times New Roman" pitchFamily="18" charset="0"/>
              </a:rPr>
              <a:t>Statistical methods analyze the spatial distribution of gray values, by computing local features at each point in the image, and deriving a set of statistics from the distributions of the local features. The reason behind this is the fact that the spatial distribution of gray values is one of the defining qualities of texture. Depending on the number of pixels defining the local feature, statistical methods can be further classified into first order (one pixel), second-order (two pixels) and higher-order (three or more pixels) statistics. The basic difference is that first-order statistics estimate properties (e.g. average and variance) of individual pixel values, ignoring the spatial interaction between image pixels, whereas second- and higher order statistics estimate properties of two or more pixel values occurring at specific locations relative to each other</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Second order Statistical Texture Analysis by GLCM</a:t>
            </a:r>
            <a:endParaRPr lang="en-US" dirty="0"/>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A GLCM is a matrix where the number of rows and columns is equal to the number of gray levels, G, in the image. The matrix element P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j | ∆x, ∆y) is the relative frequency with which two pixels, separated by a pixel distance (∆x, ∆y), occur within a given neighborhood, one with intensity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and the other with intensity j. One may also say that the matrix element P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 j | d, θ) contains the second order statistical probability values for changes between gray levels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and j at a particular displacement distance d and at a particular angle (θ</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Due to their large dimensionality, the GLCM’s are very sensitive to the size of the texture samples on which they are estimated. Thus, the number of gray levels is often </a:t>
            </a:r>
            <a:r>
              <a:rPr lang="en-US" sz="2000" dirty="0" smtClean="0">
                <a:latin typeface="Times New Roman" pitchFamily="18" charset="0"/>
                <a:cs typeface="Times New Roman" pitchFamily="18" charset="0"/>
              </a:rPr>
              <a:t>reduced.</a:t>
            </a:r>
            <a:endParaRPr lang="en-US"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Texture Features from GLCM</a:t>
            </a:r>
            <a:endParaRPr lang="en-US" dirty="0"/>
          </a:p>
        </p:txBody>
      </p:sp>
      <p:sp>
        <p:nvSpPr>
          <p:cNvPr id="3" name="Content Placeholder 2"/>
          <p:cNvSpPr>
            <a:spLocks noGrp="1"/>
          </p:cNvSpPr>
          <p:nvPr>
            <p:ph idx="1"/>
          </p:nvPr>
        </p:nvSpPr>
        <p:spPr/>
        <p:txBody>
          <a:bodyPr>
            <a:normAutofit/>
          </a:bodyPr>
          <a:lstStyle/>
          <a:p>
            <a:r>
              <a:rPr lang="en-US" sz="2000" i="1" dirty="0" smtClean="0">
                <a:latin typeface="Times New Roman" pitchFamily="18" charset="0"/>
                <a:cs typeface="Times New Roman" pitchFamily="18" charset="0"/>
              </a:rPr>
              <a:t>G </a:t>
            </a:r>
            <a:r>
              <a:rPr lang="en-US" sz="2000" dirty="0" smtClean="0">
                <a:latin typeface="Times New Roman" pitchFamily="18" charset="0"/>
                <a:cs typeface="Times New Roman" pitchFamily="18" charset="0"/>
              </a:rPr>
              <a:t>is the number of gray levels used.</a:t>
            </a:r>
          </a:p>
          <a:p>
            <a:r>
              <a:rPr lang="en-US" sz="2000" i="1" dirty="0" smtClean="0">
                <a:latin typeface="Times New Roman" pitchFamily="18" charset="0"/>
                <a:cs typeface="Times New Roman" pitchFamily="18" charset="0"/>
              </a:rPr>
              <a:t>µ </a:t>
            </a:r>
            <a:r>
              <a:rPr lang="en-US" sz="2000" dirty="0" smtClean="0">
                <a:latin typeface="Times New Roman" pitchFamily="18" charset="0"/>
                <a:cs typeface="Times New Roman" pitchFamily="18" charset="0"/>
              </a:rPr>
              <a:t>is the mean value of </a:t>
            </a:r>
            <a:r>
              <a:rPr lang="en-US" sz="2000" i="1" dirty="0" smtClean="0">
                <a:latin typeface="Times New Roman" pitchFamily="18" charset="0"/>
                <a:cs typeface="Times New Roman" pitchFamily="18" charset="0"/>
              </a:rPr>
              <a:t>P</a:t>
            </a:r>
            <a:r>
              <a:rPr lang="en-US" sz="2000" dirty="0" smtClean="0">
                <a:latin typeface="Times New Roman" pitchFamily="18" charset="0"/>
                <a:cs typeface="Times New Roman" pitchFamily="18" charset="0"/>
              </a:rPr>
              <a:t>.</a:t>
            </a:r>
          </a:p>
          <a:p>
            <a:r>
              <a:rPr lang="en-US" sz="2000" i="1" dirty="0" smtClean="0">
                <a:latin typeface="Times New Roman" pitchFamily="18" charset="0"/>
                <a:cs typeface="Times New Roman" pitchFamily="18" charset="0"/>
              </a:rPr>
              <a:t>µ</a:t>
            </a:r>
            <a:r>
              <a:rPr lang="en-US" sz="2000" i="1" baseline="-25000" dirty="0" smtClean="0">
                <a:latin typeface="Times New Roman" pitchFamily="18" charset="0"/>
                <a:cs typeface="Times New Roman" pitchFamily="18" charset="0"/>
              </a:rPr>
              <a:t>x</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µ</a:t>
            </a:r>
            <a:r>
              <a:rPr lang="en-US" sz="2000" i="1" baseline="-25000" dirty="0" smtClean="0">
                <a:latin typeface="Times New Roman" pitchFamily="18" charset="0"/>
                <a:cs typeface="Times New Roman" pitchFamily="18" charset="0"/>
              </a:rPr>
              <a:t>y</a:t>
            </a:r>
            <a:r>
              <a:rPr lang="en-US" sz="2000" dirty="0" smtClean="0">
                <a:latin typeface="Times New Roman" pitchFamily="18" charset="0"/>
                <a:cs typeface="Times New Roman" pitchFamily="18" charset="0"/>
              </a:rPr>
              <a:t>, </a:t>
            </a:r>
            <a:r>
              <a:rPr lang="en-US" sz="2000" i="1" dirty="0" err="1" smtClean="0">
                <a:latin typeface="Times New Roman" pitchFamily="18" charset="0"/>
                <a:cs typeface="Times New Roman" pitchFamily="18" charset="0"/>
              </a:rPr>
              <a:t>σ</a:t>
            </a:r>
            <a:r>
              <a:rPr lang="en-US" sz="2000" i="1" baseline="-25000" dirty="0" err="1" smtClean="0">
                <a:latin typeface="Times New Roman" pitchFamily="18" charset="0"/>
                <a:cs typeface="Times New Roman" pitchFamily="18" charset="0"/>
              </a:rPr>
              <a:t>x</a:t>
            </a:r>
            <a:r>
              <a:rPr lang="en-US" sz="2000" i="1" baseline="-25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and </a:t>
            </a:r>
            <a:r>
              <a:rPr lang="en-US" sz="2000" i="1" dirty="0" err="1" smtClean="0">
                <a:latin typeface="Times New Roman" pitchFamily="18" charset="0"/>
                <a:cs typeface="Times New Roman" pitchFamily="18" charset="0"/>
              </a:rPr>
              <a:t>σ</a:t>
            </a:r>
            <a:r>
              <a:rPr lang="en-US" sz="2000" i="1" baseline="-25000" dirty="0" err="1" smtClean="0">
                <a:latin typeface="Times New Roman" pitchFamily="18" charset="0"/>
                <a:cs typeface="Times New Roman" pitchFamily="18" charset="0"/>
              </a:rPr>
              <a:t>y</a:t>
            </a:r>
            <a:r>
              <a:rPr lang="en-US" sz="2000" i="1" baseline="-25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are the means and standard deviations of </a:t>
            </a:r>
            <a:r>
              <a:rPr lang="en-US" sz="2000" i="1" dirty="0" err="1" smtClean="0">
                <a:latin typeface="Times New Roman" pitchFamily="18" charset="0"/>
                <a:cs typeface="Times New Roman" pitchFamily="18" charset="0"/>
              </a:rPr>
              <a:t>P</a:t>
            </a:r>
            <a:r>
              <a:rPr lang="en-US" sz="2000" i="1" baseline="-25000" dirty="0" err="1" smtClean="0">
                <a:latin typeface="Times New Roman" pitchFamily="18" charset="0"/>
                <a:cs typeface="Times New Roman" pitchFamily="18" charset="0"/>
              </a:rPr>
              <a:t>x</a:t>
            </a:r>
            <a:r>
              <a:rPr lang="en-US" sz="2000" i="1" baseline="-25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and </a:t>
            </a:r>
            <a:r>
              <a:rPr lang="en-US" sz="2000" i="1" dirty="0" err="1" smtClean="0">
                <a:latin typeface="Times New Roman" pitchFamily="18" charset="0"/>
                <a:cs typeface="Times New Roman" pitchFamily="18" charset="0"/>
              </a:rPr>
              <a:t>P</a:t>
            </a:r>
            <a:r>
              <a:rPr lang="en-US" sz="2000" i="1" baseline="-25000" dirty="0" err="1" smtClean="0">
                <a:latin typeface="Times New Roman" pitchFamily="18" charset="0"/>
                <a:cs typeface="Times New Roman" pitchFamily="18" charset="0"/>
              </a:rPr>
              <a:t>y</a:t>
            </a:r>
            <a:r>
              <a:rPr lang="en-US" sz="2000" dirty="0" smtClean="0">
                <a:latin typeface="Times New Roman" pitchFamily="18" charset="0"/>
                <a:cs typeface="Times New Roman" pitchFamily="18" charset="0"/>
              </a:rPr>
              <a:t>. </a:t>
            </a:r>
            <a:r>
              <a:rPr lang="en-US" sz="2000" i="1" dirty="0" err="1" smtClean="0">
                <a:latin typeface="Times New Roman" pitchFamily="18" charset="0"/>
                <a:cs typeface="Times New Roman" pitchFamily="18" charset="0"/>
              </a:rPr>
              <a:t>P</a:t>
            </a:r>
            <a:r>
              <a:rPr lang="en-US" sz="2000" i="1" baseline="-25000" dirty="0" err="1" smtClean="0">
                <a:latin typeface="Times New Roman" pitchFamily="18" charset="0"/>
                <a:cs typeface="Times New Roman" pitchFamily="18" charset="0"/>
              </a:rPr>
              <a:t>x</a:t>
            </a:r>
            <a:r>
              <a:rPr lang="en-US" sz="2000" dirty="0" smtClean="0">
                <a:latin typeface="Times New Roman" pitchFamily="18" charset="0"/>
                <a:cs typeface="Times New Roman" pitchFamily="18" charset="0"/>
              </a:rPr>
              <a:t>(</a:t>
            </a:r>
            <a:r>
              <a:rPr lang="en-US" sz="2000" i="1"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is the </a:t>
            </a:r>
            <a:r>
              <a:rPr lang="en-US" sz="2000" i="1" dirty="0" err="1" smtClean="0">
                <a:latin typeface="Times New Roman" pitchFamily="18" charset="0"/>
                <a:cs typeface="Times New Roman" pitchFamily="18" charset="0"/>
              </a:rPr>
              <a:t>i</a:t>
            </a:r>
            <a:r>
              <a:rPr lang="en-US" sz="2000" dirty="0" err="1" smtClean="0">
                <a:latin typeface="Times New Roman" pitchFamily="18" charset="0"/>
                <a:cs typeface="Times New Roman" pitchFamily="18" charset="0"/>
              </a:rPr>
              <a:t>th</a:t>
            </a:r>
            <a:r>
              <a:rPr lang="en-US" sz="2000" dirty="0" smtClean="0">
                <a:latin typeface="Times New Roman" pitchFamily="18" charset="0"/>
                <a:cs typeface="Times New Roman" pitchFamily="18" charset="0"/>
              </a:rPr>
              <a:t> entry in the marginal </a:t>
            </a:r>
            <a:r>
              <a:rPr lang="en-US" sz="2000" dirty="0" smtClean="0">
                <a:latin typeface="Times New Roman" pitchFamily="18" charset="0"/>
                <a:cs typeface="Times New Roman" pitchFamily="18" charset="0"/>
              </a:rPr>
              <a:t>.</a:t>
            </a:r>
          </a:p>
          <a:p>
            <a:pPr>
              <a:buNone/>
            </a:pPr>
            <a:r>
              <a:rPr lang="en-US" sz="2000" dirty="0" smtClean="0"/>
              <a:t>• </a:t>
            </a:r>
            <a:endParaRPr lang="en-US" sz="2000" dirty="0" smtClean="0"/>
          </a:p>
          <a:p>
            <a:pPr>
              <a:buNone/>
            </a:pPr>
            <a:r>
              <a:rPr lang="en-US" sz="2000" dirty="0" smtClean="0"/>
              <a:t>    </a:t>
            </a: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ownload.png"/>
          <p:cNvPicPr>
            <a:picLocks noGrp="1" noChangeAspect="1"/>
          </p:cNvPicPr>
          <p:nvPr>
            <p:ph idx="1"/>
          </p:nvPr>
        </p:nvPicPr>
        <p:blipFill>
          <a:blip r:embed="rId2"/>
          <a:stretch>
            <a:fillRect/>
          </a:stretch>
        </p:blipFill>
        <p:spPr>
          <a:xfrm>
            <a:off x="0" y="0"/>
            <a:ext cx="9144000" cy="6858000"/>
          </a:xfrm>
        </p:spPr>
      </p:pic>
      <p:sp>
        <p:nvSpPr>
          <p:cNvPr id="5" name="TextBox 4"/>
          <p:cNvSpPr txBox="1"/>
          <p:nvPr/>
        </p:nvSpPr>
        <p:spPr>
          <a:xfrm>
            <a:off x="685800" y="762000"/>
            <a:ext cx="8305800" cy="1938992"/>
          </a:xfrm>
          <a:prstGeom prst="rect">
            <a:avLst/>
          </a:prstGeom>
          <a:noFill/>
        </p:spPr>
        <p:txBody>
          <a:bodyPr wrap="square" rtlCol="0">
            <a:spAutoFit/>
          </a:bodyPr>
          <a:lstStyle/>
          <a:p>
            <a:pPr algn="just"/>
            <a:r>
              <a:rPr lang="en-US" sz="2000" dirty="0" smtClean="0">
                <a:latin typeface="Times New Roman" pitchFamily="18" charset="0"/>
                <a:cs typeface="Times New Roman" pitchFamily="18" charset="0"/>
              </a:rPr>
              <a:t>MQ-135: (air quality)</a:t>
            </a:r>
          </a:p>
          <a:p>
            <a:pPr algn="just"/>
            <a:endParaRPr lang="en-IN"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Sensitive for benzene, alcohol, smoke.</a:t>
            </a:r>
          </a:p>
          <a:p>
            <a:pPr algn="just"/>
            <a:r>
              <a:rPr lang="en-US" sz="2000" dirty="0" smtClean="0">
                <a:latin typeface="Times New Roman" pitchFamily="18" charset="0"/>
                <a:cs typeface="Times New Roman" pitchFamily="18" charset="0"/>
              </a:rPr>
              <a:t>Output voltage boosts along with the concentration of the measured gases increases</a:t>
            </a:r>
          </a:p>
          <a:p>
            <a:pPr algn="just"/>
            <a:endParaRPr lang="en-US" sz="2000" dirty="0">
              <a:latin typeface="Times New Roman" pitchFamily="18" charset="0"/>
              <a:cs typeface="Times New Roman" pitchFamily="18" charset="0"/>
            </a:endParaRPr>
          </a:p>
        </p:txBody>
      </p:sp>
      <p:pic>
        <p:nvPicPr>
          <p:cNvPr id="6" name="Picture 5" descr="download (3).jpg"/>
          <p:cNvPicPr>
            <a:picLocks noChangeAspect="1"/>
          </p:cNvPicPr>
          <p:nvPr/>
        </p:nvPicPr>
        <p:blipFill>
          <a:blip r:embed="rId3"/>
          <a:stretch>
            <a:fillRect/>
          </a:stretch>
        </p:blipFill>
        <p:spPr>
          <a:xfrm>
            <a:off x="3352800" y="2286000"/>
            <a:ext cx="1390650" cy="1162050"/>
          </a:xfrm>
          <a:prstGeom prst="rect">
            <a:avLst/>
          </a:prstGeom>
        </p:spPr>
      </p:pic>
      <p:sp>
        <p:nvSpPr>
          <p:cNvPr id="8" name="TextBox 7"/>
          <p:cNvSpPr txBox="1"/>
          <p:nvPr/>
        </p:nvSpPr>
        <p:spPr>
          <a:xfrm>
            <a:off x="609600" y="3429000"/>
            <a:ext cx="8077200" cy="1631216"/>
          </a:xfrm>
          <a:prstGeom prst="rect">
            <a:avLst/>
          </a:prstGeom>
          <a:noFill/>
        </p:spPr>
        <p:txBody>
          <a:bodyPr wrap="square" rtlCol="0">
            <a:spAutoFit/>
          </a:bodyPr>
          <a:lstStyle/>
          <a:p>
            <a:pPr algn="just"/>
            <a:r>
              <a:rPr lang="en-US" sz="2000" dirty="0" smtClean="0">
                <a:latin typeface="Times New Roman" pitchFamily="18" charset="0"/>
                <a:cs typeface="Times New Roman" pitchFamily="18" charset="0"/>
              </a:rPr>
              <a:t>DHT11: (Temperature and humidity)</a:t>
            </a:r>
          </a:p>
          <a:p>
            <a:pPr algn="just"/>
            <a:endParaRPr lang="en-IN"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DHT11 is a basic, ultra low-cost digital temperature and humidity sensor. It uses a capacitive humidity sensor and a </a:t>
            </a:r>
            <a:r>
              <a:rPr lang="en-US" sz="2000" dirty="0" err="1" smtClean="0">
                <a:latin typeface="Times New Roman" pitchFamily="18" charset="0"/>
                <a:cs typeface="Times New Roman" pitchFamily="18" charset="0"/>
              </a:rPr>
              <a:t>thermistor</a:t>
            </a:r>
            <a:r>
              <a:rPr lang="en-US" sz="2000" dirty="0" smtClean="0">
                <a:latin typeface="Times New Roman" pitchFamily="18" charset="0"/>
                <a:cs typeface="Times New Roman" pitchFamily="18" charset="0"/>
              </a:rPr>
              <a:t> to measure the surrounding air.</a:t>
            </a:r>
            <a:endParaRPr lang="en-US" sz="2000" dirty="0">
              <a:latin typeface="Times New Roman" pitchFamily="18" charset="0"/>
              <a:cs typeface="Times New Roman" pitchFamily="18" charset="0"/>
            </a:endParaRPr>
          </a:p>
        </p:txBody>
      </p:sp>
      <p:pic>
        <p:nvPicPr>
          <p:cNvPr id="9" name="Picture 8" descr="download (4).jpg"/>
          <p:cNvPicPr>
            <a:picLocks noChangeAspect="1"/>
          </p:cNvPicPr>
          <p:nvPr/>
        </p:nvPicPr>
        <p:blipFill>
          <a:blip r:embed="rId4"/>
          <a:stretch>
            <a:fillRect/>
          </a:stretch>
        </p:blipFill>
        <p:spPr>
          <a:xfrm>
            <a:off x="3352800" y="5029200"/>
            <a:ext cx="1600200" cy="13335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38400" y="2133600"/>
            <a:ext cx="4572000" cy="646331"/>
          </a:xfrm>
          <a:prstGeom prst="rect">
            <a:avLst/>
          </a:prstGeom>
        </p:spPr>
        <p:txBody>
          <a:bodyPr>
            <a:spAutoFit/>
          </a:bodyPr>
          <a:lstStyle/>
          <a:p>
            <a:r>
              <a:rPr lang="en-US" dirty="0" smtClean="0"/>
              <a:t/>
            </a:r>
            <a:br>
              <a:rPr lang="en-US" dirty="0" smtClean="0"/>
            </a:br>
            <a:endParaRPr lang="en-US" dirty="0"/>
          </a:p>
        </p:txBody>
      </p:sp>
      <p:graphicFrame>
        <p:nvGraphicFramePr>
          <p:cNvPr id="6" name="Table 5"/>
          <p:cNvGraphicFramePr>
            <a:graphicFrameLocks noGrp="1"/>
          </p:cNvGraphicFramePr>
          <p:nvPr/>
        </p:nvGraphicFramePr>
        <p:xfrm>
          <a:off x="1219200" y="2209800"/>
          <a:ext cx="6934200" cy="4133849"/>
        </p:xfrm>
        <a:graphic>
          <a:graphicData uri="http://schemas.openxmlformats.org/drawingml/2006/table">
            <a:tbl>
              <a:tblPr firstRow="1" bandRow="1">
                <a:tableStyleId>{5C22544A-7EE6-4342-B048-85BDC9FD1C3A}</a:tableStyleId>
              </a:tblPr>
              <a:tblGrid>
                <a:gridCol w="1447800"/>
                <a:gridCol w="3733800"/>
                <a:gridCol w="1752600"/>
              </a:tblGrid>
              <a:tr h="761999">
                <a:tc>
                  <a:txBody>
                    <a:bodyPr/>
                    <a:lstStyle/>
                    <a:p>
                      <a:r>
                        <a:rPr lang="en-US" dirty="0" smtClean="0"/>
                        <a:t>    S.NO</a:t>
                      </a:r>
                      <a:endParaRPr lang="en-US" dirty="0"/>
                    </a:p>
                  </a:txBody>
                  <a:tcPr/>
                </a:tc>
                <a:tc>
                  <a:txBody>
                    <a:bodyPr/>
                    <a:lstStyle/>
                    <a:p>
                      <a:r>
                        <a:rPr lang="en-US" dirty="0" smtClean="0"/>
                        <a:t>         TASKS</a:t>
                      </a:r>
                      <a:r>
                        <a:rPr lang="en-US" baseline="0" dirty="0" smtClean="0"/>
                        <a:t> TO BE COMPLETED</a:t>
                      </a:r>
                      <a:endParaRPr lang="en-US" dirty="0"/>
                    </a:p>
                  </a:txBody>
                  <a:tcPr/>
                </a:tc>
                <a:tc>
                  <a:txBody>
                    <a:bodyPr/>
                    <a:lstStyle/>
                    <a:p>
                      <a:r>
                        <a:rPr lang="en-US" dirty="0" smtClean="0"/>
                        <a:t>   DATES</a:t>
                      </a:r>
                      <a:endParaRPr lang="en-US" dirty="0"/>
                    </a:p>
                  </a:txBody>
                  <a:tcPr/>
                </a:tc>
              </a:tr>
              <a:tr h="1123950">
                <a:tc>
                  <a:txBody>
                    <a:bodyPr/>
                    <a:lstStyle/>
                    <a:p>
                      <a:r>
                        <a:rPr lang="en-US" dirty="0" smtClean="0"/>
                        <a:t>       1</a:t>
                      </a:r>
                      <a:endParaRPr lang="en-US" dirty="0"/>
                    </a:p>
                  </a:txBody>
                  <a:tcPr/>
                </a:tc>
                <a:tc>
                  <a:txBody>
                    <a:bodyPr/>
                    <a:lstStyle/>
                    <a:p>
                      <a:r>
                        <a:rPr lang="en-US" dirty="0" smtClean="0"/>
                        <a:t> Procuring the requirements</a:t>
                      </a:r>
                      <a:endParaRPr lang="en-US" dirty="0"/>
                    </a:p>
                  </a:txBody>
                  <a:tcPr/>
                </a:tc>
                <a:tc>
                  <a:txBody>
                    <a:bodyPr/>
                    <a:lstStyle/>
                    <a:p>
                      <a:r>
                        <a:rPr lang="en-US" dirty="0" smtClean="0"/>
                        <a:t>01-09-2016</a:t>
                      </a:r>
                      <a:endParaRPr lang="en-US" dirty="0"/>
                    </a:p>
                  </a:txBody>
                  <a:tcPr/>
                </a:tc>
              </a:tr>
              <a:tr h="1123950">
                <a:tc>
                  <a:txBody>
                    <a:bodyPr/>
                    <a:lstStyle/>
                    <a:p>
                      <a:r>
                        <a:rPr lang="en-US" dirty="0" smtClean="0"/>
                        <a:t>       2</a:t>
                      </a:r>
                      <a:endParaRPr lang="en-US" dirty="0"/>
                    </a:p>
                  </a:txBody>
                  <a:tcPr/>
                </a:tc>
                <a:tc>
                  <a:txBody>
                    <a:bodyPr/>
                    <a:lstStyle/>
                    <a:p>
                      <a:r>
                        <a:rPr lang="en-US" dirty="0" smtClean="0"/>
                        <a:t>Integrating</a:t>
                      </a:r>
                      <a:r>
                        <a:rPr lang="en-US" baseline="0" dirty="0" smtClean="0"/>
                        <a:t> sensors with </a:t>
                      </a:r>
                      <a:r>
                        <a:rPr lang="en-US" baseline="0" dirty="0" err="1" smtClean="0"/>
                        <a:t>arduino</a:t>
                      </a:r>
                      <a:r>
                        <a:rPr lang="en-US" baseline="0" dirty="0" smtClean="0"/>
                        <a:t> and programming it.</a:t>
                      </a:r>
                      <a:endParaRPr lang="en-US" dirty="0"/>
                    </a:p>
                  </a:txBody>
                  <a:tcPr/>
                </a:tc>
                <a:tc>
                  <a:txBody>
                    <a:bodyPr/>
                    <a:lstStyle/>
                    <a:p>
                      <a:r>
                        <a:rPr lang="en-US" dirty="0" smtClean="0"/>
                        <a:t>01-10-2016</a:t>
                      </a:r>
                      <a:endParaRPr lang="en-US" dirty="0"/>
                    </a:p>
                  </a:txBody>
                  <a:tcPr/>
                </a:tc>
              </a:tr>
              <a:tr h="1123950">
                <a:tc>
                  <a:txBody>
                    <a:bodyPr/>
                    <a:lstStyle/>
                    <a:p>
                      <a:r>
                        <a:rPr lang="en-US" dirty="0" smtClean="0"/>
                        <a:t>       3</a:t>
                      </a:r>
                      <a:endParaRPr lang="en-US" dirty="0"/>
                    </a:p>
                  </a:txBody>
                  <a:tcPr/>
                </a:tc>
                <a:tc>
                  <a:txBody>
                    <a:bodyPr/>
                    <a:lstStyle/>
                    <a:p>
                      <a:r>
                        <a:rPr lang="en-US" dirty="0" smtClean="0"/>
                        <a:t>Processing</a:t>
                      </a:r>
                      <a:r>
                        <a:rPr lang="en-US" baseline="0" dirty="0" smtClean="0"/>
                        <a:t> the  sensor data and visualizing it. </a:t>
                      </a:r>
                      <a:endParaRPr lang="en-US" dirty="0"/>
                    </a:p>
                  </a:txBody>
                  <a:tcPr/>
                </a:tc>
                <a:tc>
                  <a:txBody>
                    <a:bodyPr/>
                    <a:lstStyle/>
                    <a:p>
                      <a:r>
                        <a:rPr lang="en-US" dirty="0" smtClean="0"/>
                        <a:t>01-11-2016</a:t>
                      </a:r>
                      <a:endParaRPr lang="en-US" dirty="0"/>
                    </a:p>
                  </a:txBody>
                  <a:tcPr/>
                </a:tc>
              </a:tr>
            </a:tbl>
          </a:graphicData>
        </a:graphic>
      </p:graphicFrame>
      <p:sp>
        <p:nvSpPr>
          <p:cNvPr id="7" name="Rectangle 6"/>
          <p:cNvSpPr/>
          <p:nvPr/>
        </p:nvSpPr>
        <p:spPr>
          <a:xfrm>
            <a:off x="2438400" y="762000"/>
            <a:ext cx="3666388" cy="923330"/>
          </a:xfrm>
          <a:prstGeom prst="rect">
            <a:avLst/>
          </a:prstGeom>
          <a:noFill/>
        </p:spPr>
        <p:txBody>
          <a:bodyPr wrap="none" lIns="91440" tIns="45720" rIns="91440" bIns="45720">
            <a:spAutoFit/>
          </a:bodyPr>
          <a:lstStyle/>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TIME PLAN</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TotalTime>
  <Words>942</Words>
  <Application>Microsoft Office PowerPoint</Application>
  <PresentationFormat>On-screen Show (4:3)</PresentationFormat>
  <Paragraphs>56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ABSTRACT</vt:lpstr>
      <vt:lpstr>Title Justification</vt:lpstr>
      <vt:lpstr>OBJECTIVE AND SCOPE</vt:lpstr>
      <vt:lpstr>Texture Feature Extraction</vt:lpstr>
      <vt:lpstr>Second order Statistical Texture Analysis by GLCM</vt:lpstr>
      <vt:lpstr>Texture Features from GLCM</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POLLUTION MONITORING USING IOT</dc:title>
  <dc:creator>148w5a0524</dc:creator>
  <cp:lastModifiedBy>krishna</cp:lastModifiedBy>
  <cp:revision>32</cp:revision>
  <dcterms:created xsi:type="dcterms:W3CDTF">2006-08-16T00:00:00Z</dcterms:created>
  <dcterms:modified xsi:type="dcterms:W3CDTF">2016-12-25T17:55:11Z</dcterms:modified>
</cp:coreProperties>
</file>