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3"/>
    <p:sldMasterId id="2147483652"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10299700" cx="183007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2256ab6b5_0_1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g2d2256ab6b5_0_1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d2256ab6b5_0_24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99" name="Google Shape;99;g2d2256ab6b5_0_24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2256ab6b5_0_5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2256ab6b5_0_5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1438200" y="1929240"/>
            <a:ext cx="4710600" cy="12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 name="Google Shape;14;p2"/>
          <p:cNvSpPr txBox="1"/>
          <p:nvPr>
            <p:ph idx="1" type="body"/>
          </p:nvPr>
        </p:nvSpPr>
        <p:spPr>
          <a:xfrm>
            <a:off x="915120" y="2368800"/>
            <a:ext cx="16470300" cy="6797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15" name="Google Shape;15;p2"/>
          <p:cNvSpPr txBox="1"/>
          <p:nvPr>
            <p:ph idx="11" type="ftr"/>
          </p:nvPr>
        </p:nvSpPr>
        <p:spPr>
          <a:xfrm>
            <a:off x="6222240" y="9578880"/>
            <a:ext cx="5855700" cy="5148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2"/>
          <p:cNvSpPr txBox="1"/>
          <p:nvPr>
            <p:ph idx="12" type="sldNum"/>
          </p:nvPr>
        </p:nvSpPr>
        <p:spPr>
          <a:xfrm>
            <a:off x="13176360" y="9578880"/>
            <a:ext cx="4208700" cy="514800"/>
          </a:xfrm>
          <a:prstGeom prst="rect">
            <a:avLst/>
          </a:prstGeom>
          <a:noFill/>
          <a:ln>
            <a:noFill/>
          </a:ln>
        </p:spPr>
        <p:txBody>
          <a:bodyPr anchorCtr="0" anchor="t" bIns="0" lIns="0" spcFirstLastPara="1" rIns="0" wrap="square" tIns="0">
            <a:noAutofit/>
          </a:bodyPr>
          <a:lstStyle>
            <a:lvl1pPr indent="0" lvl="0"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1pPr>
            <a:lvl2pPr indent="0" lvl="1"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2pPr>
            <a:lvl3pPr indent="0" lvl="2"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3pPr>
            <a:lvl4pPr indent="0" lvl="3"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4pPr>
            <a:lvl5pPr indent="0" lvl="4"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5pPr>
            <a:lvl6pPr indent="0" lvl="5"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6pPr>
            <a:lvl7pPr indent="0" lvl="6"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7pPr>
            <a:lvl8pPr indent="0" lvl="7"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8pPr>
            <a:lvl9pPr indent="0" lvl="8"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17" name="Google Shape;17;p2"/>
          <p:cNvSpPr txBox="1"/>
          <p:nvPr>
            <p:ph idx="10" type="dt"/>
          </p:nvPr>
        </p:nvSpPr>
        <p:spPr>
          <a:xfrm>
            <a:off x="915120" y="9578880"/>
            <a:ext cx="4208700" cy="514800"/>
          </a:xfrm>
          <a:prstGeom prst="rect">
            <a:avLst/>
          </a:prstGeom>
          <a:noFill/>
          <a:ln>
            <a:noFill/>
          </a:ln>
        </p:spPr>
        <p:txBody>
          <a:bodyPr anchorCtr="0" anchor="t" bIns="0" lIns="0" spcFirstLastPara="1" rIns="0" wrap="square" tIns="0">
            <a:noAutofit/>
          </a:bodyPr>
          <a:lstStyle>
            <a:lvl1pPr lvl="0" rtl="0" algn="l">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4"/>
          <p:cNvSpPr txBox="1"/>
          <p:nvPr>
            <p:ph type="title"/>
          </p:nvPr>
        </p:nvSpPr>
        <p:spPr>
          <a:xfrm>
            <a:off x="1438200" y="1929240"/>
            <a:ext cx="4710600" cy="12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4"/>
          <p:cNvSpPr txBox="1"/>
          <p:nvPr>
            <p:ph idx="1" type="body"/>
          </p:nvPr>
        </p:nvSpPr>
        <p:spPr>
          <a:xfrm>
            <a:off x="915120" y="2368800"/>
            <a:ext cx="16470300" cy="6797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7" name="Google Shape;27;p4"/>
          <p:cNvSpPr txBox="1"/>
          <p:nvPr>
            <p:ph idx="11" type="ftr"/>
          </p:nvPr>
        </p:nvSpPr>
        <p:spPr>
          <a:xfrm>
            <a:off x="6222240" y="9578880"/>
            <a:ext cx="5855700" cy="5148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4"/>
          <p:cNvSpPr txBox="1"/>
          <p:nvPr>
            <p:ph idx="12" type="sldNum"/>
          </p:nvPr>
        </p:nvSpPr>
        <p:spPr>
          <a:xfrm>
            <a:off x="13176360" y="9578880"/>
            <a:ext cx="4208700" cy="514800"/>
          </a:xfrm>
          <a:prstGeom prst="rect">
            <a:avLst/>
          </a:prstGeom>
          <a:noFill/>
          <a:ln>
            <a:noFill/>
          </a:ln>
        </p:spPr>
        <p:txBody>
          <a:bodyPr anchorCtr="0" anchor="t" bIns="0" lIns="0" spcFirstLastPara="1" rIns="0" wrap="square" tIns="0">
            <a:noAutofit/>
          </a:bodyPr>
          <a:lstStyle>
            <a:lvl1pPr indent="0" lvl="0"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1pPr>
            <a:lvl2pPr indent="0" lvl="1"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2pPr>
            <a:lvl3pPr indent="0" lvl="2"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3pPr>
            <a:lvl4pPr indent="0" lvl="3"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4pPr>
            <a:lvl5pPr indent="0" lvl="4"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5pPr>
            <a:lvl6pPr indent="0" lvl="5"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6pPr>
            <a:lvl7pPr indent="0" lvl="6"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7pPr>
            <a:lvl8pPr indent="0" lvl="7"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8pPr>
            <a:lvl9pPr indent="0" lvl="8"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29" name="Google Shape;29;p4"/>
          <p:cNvSpPr txBox="1"/>
          <p:nvPr>
            <p:ph idx="10" type="dt"/>
          </p:nvPr>
        </p:nvSpPr>
        <p:spPr>
          <a:xfrm>
            <a:off x="915120" y="9578880"/>
            <a:ext cx="4208700" cy="514800"/>
          </a:xfrm>
          <a:prstGeom prst="rect">
            <a:avLst/>
          </a:prstGeom>
          <a:noFill/>
          <a:ln>
            <a:noFill/>
          </a:ln>
        </p:spPr>
        <p:txBody>
          <a:bodyPr anchorCtr="0" anchor="t" bIns="0" lIns="0" spcFirstLastPara="1" rIns="0" wrap="square" tIns="0">
            <a:noAutofit/>
          </a:bodyPr>
          <a:lstStyle>
            <a:lvl1pPr lvl="0" rtl="0" algn="l">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38" name="Shape 38"/>
        <p:cNvGrpSpPr/>
        <p:nvPr/>
      </p:nvGrpSpPr>
      <p:grpSpPr>
        <a:xfrm>
          <a:off x="0" y="0"/>
          <a:ext cx="0" cy="0"/>
          <a:chOff x="0" y="0"/>
          <a:chExt cx="0" cy="0"/>
        </a:xfrm>
      </p:grpSpPr>
      <p:sp>
        <p:nvSpPr>
          <p:cNvPr id="39" name="Google Shape;39;p6"/>
          <p:cNvSpPr txBox="1"/>
          <p:nvPr>
            <p:ph type="title"/>
          </p:nvPr>
        </p:nvSpPr>
        <p:spPr>
          <a:xfrm>
            <a:off x="1438200" y="1929240"/>
            <a:ext cx="4710600" cy="12822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6"/>
          <p:cNvSpPr txBox="1"/>
          <p:nvPr>
            <p:ph idx="1" type="body"/>
          </p:nvPr>
        </p:nvSpPr>
        <p:spPr>
          <a:xfrm>
            <a:off x="915120" y="2368800"/>
            <a:ext cx="16470300" cy="6797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1" name="Google Shape;41;p6"/>
          <p:cNvSpPr txBox="1"/>
          <p:nvPr>
            <p:ph idx="11" type="ftr"/>
          </p:nvPr>
        </p:nvSpPr>
        <p:spPr>
          <a:xfrm>
            <a:off x="6222240" y="9578880"/>
            <a:ext cx="5855700" cy="5148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6"/>
          <p:cNvSpPr txBox="1"/>
          <p:nvPr>
            <p:ph idx="12" type="sldNum"/>
          </p:nvPr>
        </p:nvSpPr>
        <p:spPr>
          <a:xfrm>
            <a:off x="13176360" y="9578880"/>
            <a:ext cx="4208700" cy="514800"/>
          </a:xfrm>
          <a:prstGeom prst="rect">
            <a:avLst/>
          </a:prstGeom>
          <a:noFill/>
          <a:ln>
            <a:noFill/>
          </a:ln>
        </p:spPr>
        <p:txBody>
          <a:bodyPr anchorCtr="0" anchor="t" bIns="0" lIns="0" spcFirstLastPara="1" rIns="0" wrap="square" tIns="0">
            <a:noAutofit/>
          </a:bodyPr>
          <a:lstStyle>
            <a:lvl1pPr indent="0" lvl="0"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1pPr>
            <a:lvl2pPr indent="0" lvl="1"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2pPr>
            <a:lvl3pPr indent="0" lvl="2"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3pPr>
            <a:lvl4pPr indent="0" lvl="3"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4pPr>
            <a:lvl5pPr indent="0" lvl="4"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5pPr>
            <a:lvl6pPr indent="0" lvl="5"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6pPr>
            <a:lvl7pPr indent="0" lvl="6"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7pPr>
            <a:lvl8pPr indent="0" lvl="7"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8pPr>
            <a:lvl9pPr indent="0" lvl="8" marL="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
        <p:nvSpPr>
          <p:cNvPr id="43" name="Google Shape;43;p6"/>
          <p:cNvSpPr txBox="1"/>
          <p:nvPr>
            <p:ph idx="10" type="dt"/>
          </p:nvPr>
        </p:nvSpPr>
        <p:spPr>
          <a:xfrm>
            <a:off x="915120" y="9578880"/>
            <a:ext cx="4208700" cy="514800"/>
          </a:xfrm>
          <a:prstGeom prst="rect">
            <a:avLst/>
          </a:prstGeom>
          <a:noFill/>
          <a:ln>
            <a:noFill/>
          </a:ln>
        </p:spPr>
        <p:txBody>
          <a:bodyPr anchorCtr="0" anchor="t" bIns="0" lIns="0" spcFirstLastPara="1" rIns="0" wrap="square" tIns="0">
            <a:noAutofit/>
          </a:bodyPr>
          <a:lstStyle>
            <a:lvl1pPr lvl="0" rtl="0" algn="l">
              <a:spcBef>
                <a:spcPts val="0"/>
              </a:spcBef>
              <a:spcAft>
                <a:spcPts val="0"/>
              </a:spcAft>
              <a:buClr>
                <a:srgbClr val="000000"/>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800480" y="0"/>
            <a:ext cx="10488294" cy="10287000"/>
          </a:xfrm>
          <a:custGeom>
            <a:rect b="b" l="l" r="r" t="t"/>
            <a:pathLst>
              <a:path extrusionOk="0" h="10287000" w="10488294">
                <a:moveTo>
                  <a:pt x="10487914" y="0"/>
                </a:moveTo>
                <a:lnTo>
                  <a:pt x="0" y="0"/>
                </a:lnTo>
                <a:lnTo>
                  <a:pt x="0" y="10287000"/>
                </a:lnTo>
                <a:lnTo>
                  <a:pt x="10487914" y="10287000"/>
                </a:lnTo>
                <a:lnTo>
                  <a:pt x="1048791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7" name="Google Shape;7;p1"/>
          <p:cNvSpPr txBox="1"/>
          <p:nvPr>
            <p:ph idx="11" type="ftr"/>
          </p:nvPr>
        </p:nvSpPr>
        <p:spPr>
          <a:xfrm>
            <a:off x="6222240" y="9578880"/>
            <a:ext cx="5855700" cy="5148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915120" y="9578880"/>
            <a:ext cx="4208700" cy="5148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13176360" y="9578880"/>
            <a:ext cx="4208700" cy="5148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1pPr>
            <a:lvl2pPr indent="0" lvl="1"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2pPr>
            <a:lvl3pPr indent="0" lvl="2"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3pPr>
            <a:lvl4pPr indent="0" lvl="3"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4pPr>
            <a:lvl5pPr indent="0" lvl="4"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5pPr>
            <a:lvl6pPr indent="0" lvl="5"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6pPr>
            <a:lvl7pPr indent="0" lvl="6"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7pPr>
            <a:lvl8pPr indent="0" lvl="7"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8pPr>
            <a:lvl9pPr indent="0" lvl="8"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solidFill>
                <a:srgbClr val="000000"/>
              </a:solidFill>
            </a:endParaRPr>
          </a:p>
        </p:txBody>
      </p:sp>
      <p:sp>
        <p:nvSpPr>
          <p:cNvPr id="10" name="Google Shape;10;p1"/>
          <p:cNvSpPr txBox="1"/>
          <p:nvPr>
            <p:ph type="title"/>
          </p:nvPr>
        </p:nvSpPr>
        <p:spPr>
          <a:xfrm>
            <a:off x="914760" y="410760"/>
            <a:ext cx="16470000" cy="17193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 type="body"/>
          </p:nvPr>
        </p:nvSpPr>
        <p:spPr>
          <a:xfrm>
            <a:off x="914760" y="2409840"/>
            <a:ext cx="16470000" cy="59730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1438200" y="1929240"/>
            <a:ext cx="4710600" cy="12822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3"/>
          <p:cNvSpPr txBox="1"/>
          <p:nvPr>
            <p:ph idx="1" type="body"/>
          </p:nvPr>
        </p:nvSpPr>
        <p:spPr>
          <a:xfrm>
            <a:off x="915120" y="2368800"/>
            <a:ext cx="16470300" cy="67974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 name="Google Shape;21;p3"/>
          <p:cNvSpPr txBox="1"/>
          <p:nvPr>
            <p:ph idx="11" type="ftr"/>
          </p:nvPr>
        </p:nvSpPr>
        <p:spPr>
          <a:xfrm>
            <a:off x="6222240" y="9578880"/>
            <a:ext cx="5855700" cy="5148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 name="Google Shape;22;p3"/>
          <p:cNvSpPr txBox="1"/>
          <p:nvPr>
            <p:ph idx="10" type="dt"/>
          </p:nvPr>
        </p:nvSpPr>
        <p:spPr>
          <a:xfrm>
            <a:off x="915120" y="9578880"/>
            <a:ext cx="4208700" cy="5148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 name="Google Shape;23;p3"/>
          <p:cNvSpPr txBox="1"/>
          <p:nvPr>
            <p:ph idx="12" type="sldNum"/>
          </p:nvPr>
        </p:nvSpPr>
        <p:spPr>
          <a:xfrm>
            <a:off x="13176360" y="9578880"/>
            <a:ext cx="4208700" cy="5148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1pPr>
            <a:lvl2pPr indent="0" lvl="1"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2pPr>
            <a:lvl3pPr indent="0" lvl="2"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3pPr>
            <a:lvl4pPr indent="0" lvl="3"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4pPr>
            <a:lvl5pPr indent="0" lvl="4"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5pPr>
            <a:lvl6pPr indent="0" lvl="5"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6pPr>
            <a:lvl7pPr indent="0" lvl="6"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7pPr>
            <a:lvl8pPr indent="0" lvl="7"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8pPr>
            <a:lvl9pPr indent="0" lvl="8" marL="0" marR="0" rtl="0" algn="r">
              <a:lnSpc>
                <a:spcPct val="100000"/>
              </a:lnSpc>
              <a:spcBef>
                <a:spcPts val="0"/>
              </a:spcBef>
              <a:buClr>
                <a:srgbClr val="888888"/>
              </a:buClr>
              <a:buSzPts val="1400"/>
              <a:buFont typeface="Times New Roman"/>
              <a:buNone/>
              <a:defRPr b="0" i="0" sz="14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5"/>
          <p:cNvSpPr/>
          <p:nvPr/>
        </p:nvSpPr>
        <p:spPr>
          <a:xfrm>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pic>
        <p:nvPicPr>
          <p:cNvPr id="32" name="Google Shape;32;p5"/>
          <p:cNvPicPr preferRelativeResize="0"/>
          <p:nvPr/>
        </p:nvPicPr>
        <p:blipFill rotWithShape="1">
          <a:blip r:embed="rId1">
            <a:alphaModFix/>
          </a:blip>
          <a:srcRect b="0" l="0" r="0" t="0"/>
          <a:stretch/>
        </p:blipFill>
        <p:spPr>
          <a:xfrm>
            <a:off x="11092320" y="3595320"/>
            <a:ext cx="3151439" cy="309960"/>
          </a:xfrm>
          <a:prstGeom prst="rect">
            <a:avLst/>
          </a:prstGeom>
          <a:noFill/>
          <a:ln>
            <a:noFill/>
          </a:ln>
        </p:spPr>
      </p:pic>
      <p:sp>
        <p:nvSpPr>
          <p:cNvPr id="33" name="Google Shape;33;p5"/>
          <p:cNvSpPr txBox="1"/>
          <p:nvPr>
            <p:ph type="title"/>
          </p:nvPr>
        </p:nvSpPr>
        <p:spPr>
          <a:xfrm>
            <a:off x="1438200" y="1929240"/>
            <a:ext cx="4710600" cy="12822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4" name="Google Shape;34;p5"/>
          <p:cNvSpPr txBox="1"/>
          <p:nvPr>
            <p:ph idx="11" type="ftr"/>
          </p:nvPr>
        </p:nvSpPr>
        <p:spPr>
          <a:xfrm>
            <a:off x="6222240" y="9578880"/>
            <a:ext cx="5855700" cy="5148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Clr>
                <a:srgbClr val="000000"/>
              </a:buClr>
              <a:buSzPts val="1400"/>
              <a:buFont typeface="Times New Roman"/>
              <a:buNone/>
              <a:defRPr b="0" sz="1400"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5" name="Google Shape;35;p5"/>
          <p:cNvSpPr txBox="1"/>
          <p:nvPr>
            <p:ph idx="10" type="dt"/>
          </p:nvPr>
        </p:nvSpPr>
        <p:spPr>
          <a:xfrm>
            <a:off x="915120" y="9578880"/>
            <a:ext cx="4208700" cy="5148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000000"/>
              </a:buClr>
              <a:buSzPts val="1400"/>
              <a:buFont typeface="Times New Roman"/>
              <a:buNone/>
              <a:defRPr b="0" sz="1400"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6" name="Google Shape;36;p5"/>
          <p:cNvSpPr txBox="1"/>
          <p:nvPr>
            <p:ph idx="12" type="sldNum"/>
          </p:nvPr>
        </p:nvSpPr>
        <p:spPr>
          <a:xfrm>
            <a:off x="13176360" y="9578880"/>
            <a:ext cx="4208700" cy="5148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1pPr>
            <a:lvl2pPr indent="0" lvl="1" marL="0" marR="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2pPr>
            <a:lvl3pPr indent="0" lvl="2" marL="0" marR="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3pPr>
            <a:lvl4pPr indent="0" lvl="3" marL="0" marR="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4pPr>
            <a:lvl5pPr indent="0" lvl="4" marL="0" marR="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5pPr>
            <a:lvl6pPr indent="0" lvl="5" marL="0" marR="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6pPr>
            <a:lvl7pPr indent="0" lvl="6" marL="0" marR="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7pPr>
            <a:lvl8pPr indent="0" lvl="7" marL="0" marR="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8pPr>
            <a:lvl9pPr indent="0" lvl="8" marL="0" marR="0" rtl="0" algn="r">
              <a:lnSpc>
                <a:spcPct val="100000"/>
              </a:lnSpc>
              <a:spcBef>
                <a:spcPts val="0"/>
              </a:spcBef>
              <a:buClr>
                <a:srgbClr val="888888"/>
              </a:buClr>
              <a:buSzPts val="1400"/>
              <a:buFont typeface="Times New Roman"/>
              <a:buNone/>
              <a:defRPr b="0" sz="1400"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solidFill>
                <a:srgbClr val="000000"/>
              </a:solidFill>
            </a:endParaRPr>
          </a:p>
        </p:txBody>
      </p:sp>
      <p:sp>
        <p:nvSpPr>
          <p:cNvPr id="37" name="Google Shape;37;p5"/>
          <p:cNvSpPr txBox="1"/>
          <p:nvPr>
            <p:ph idx="1" type="body"/>
          </p:nvPr>
        </p:nvSpPr>
        <p:spPr>
          <a:xfrm>
            <a:off x="914760" y="2409840"/>
            <a:ext cx="16470000" cy="59730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7"/>
          <p:cNvSpPr/>
          <p:nvPr/>
        </p:nvSpPr>
        <p:spPr>
          <a:xfrm>
            <a:off x="8285400" y="466050"/>
            <a:ext cx="9576600" cy="9354900"/>
          </a:xfrm>
          <a:prstGeom prst="rect">
            <a:avLst/>
          </a:prstGeom>
          <a:noFill/>
          <a:ln>
            <a:noFill/>
          </a:ln>
        </p:spPr>
        <p:txBody>
          <a:bodyPr anchorCtr="0" anchor="t" bIns="0" lIns="0" spcFirstLastPara="1" rIns="0" wrap="square" tIns="15825">
            <a:noAutofit/>
          </a:bodyPr>
          <a:lstStyle/>
          <a:p>
            <a:pPr indent="0" lvl="0" marL="12600" marR="0" rtl="0" algn="ctr">
              <a:lnSpc>
                <a:spcPct val="99000"/>
              </a:lnSpc>
              <a:spcBef>
                <a:spcPts val="0"/>
              </a:spcBef>
              <a:spcAft>
                <a:spcPts val="0"/>
              </a:spcAft>
              <a:buNone/>
            </a:pPr>
            <a:r>
              <a:rPr b="1" lang="en-IN" sz="9350">
                <a:solidFill>
                  <a:srgbClr val="FFFFFF"/>
                </a:solidFill>
                <a:latin typeface="Cambria"/>
                <a:ea typeface="Cambria"/>
                <a:cs typeface="Cambria"/>
                <a:sym typeface="Cambria"/>
              </a:rPr>
              <a:t>Unpaired Image-to-Image Translation</a:t>
            </a:r>
            <a:r>
              <a:rPr b="1" i="0" lang="en-IN" sz="9350" u="none" cap="none" strike="noStrike">
                <a:solidFill>
                  <a:srgbClr val="FFFFFF"/>
                </a:solidFill>
                <a:latin typeface="Cambria"/>
                <a:ea typeface="Cambria"/>
                <a:cs typeface="Cambria"/>
                <a:sym typeface="Cambria"/>
              </a:rPr>
              <a:t> with  CycleGAN: A  Comprehensive  Overview</a:t>
            </a:r>
            <a:endParaRPr b="0" i="0" sz="9350" u="none" cap="none" strike="noStrike">
              <a:solidFill>
                <a:srgbClr val="000000"/>
              </a:solidFill>
              <a:latin typeface="Arial"/>
              <a:ea typeface="Arial"/>
              <a:cs typeface="Arial"/>
              <a:sym typeface="Arial"/>
            </a:endParaRPr>
          </a:p>
        </p:txBody>
      </p:sp>
      <p:pic>
        <p:nvPicPr>
          <p:cNvPr id="49" name="Google Shape;49;p7"/>
          <p:cNvPicPr preferRelativeResize="0"/>
          <p:nvPr/>
        </p:nvPicPr>
        <p:blipFill rotWithShape="1">
          <a:blip r:embed="rId3">
            <a:alphaModFix/>
          </a:blip>
          <a:srcRect b="0" l="0" r="0" t="0"/>
          <a:stretch/>
        </p:blipFill>
        <p:spPr>
          <a:xfrm>
            <a:off x="0" y="52200"/>
            <a:ext cx="7827499" cy="10247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16"/>
          <p:cNvSpPr txBox="1"/>
          <p:nvPr>
            <p:ph type="title"/>
          </p:nvPr>
        </p:nvSpPr>
        <p:spPr>
          <a:xfrm>
            <a:off x="4143425" y="263240"/>
            <a:ext cx="3569100" cy="1830900"/>
          </a:xfrm>
          <a:prstGeom prst="rect">
            <a:avLst/>
          </a:prstGeom>
          <a:noFill/>
          <a:ln>
            <a:noFill/>
          </a:ln>
        </p:spPr>
        <p:txBody>
          <a:bodyPr anchorCtr="0" anchor="t" bIns="0" lIns="0" spcFirstLastPara="1" rIns="0" wrap="square" tIns="7550">
            <a:noAutofit/>
          </a:bodyPr>
          <a:lstStyle/>
          <a:p>
            <a:pPr indent="-856440" lvl="0" marL="868680" rtl="0" algn="l">
              <a:lnSpc>
                <a:spcPct val="101000"/>
              </a:lnSpc>
              <a:spcBef>
                <a:spcPts val="0"/>
              </a:spcBef>
              <a:spcAft>
                <a:spcPts val="0"/>
              </a:spcAft>
              <a:buClr>
                <a:schemeClr val="dk1"/>
              </a:buClr>
              <a:buSzPts val="3950"/>
              <a:buFont typeface="Cambria"/>
              <a:buNone/>
            </a:pPr>
            <a:r>
              <a:rPr b="1" lang="en-IN" sz="3950" strike="noStrike">
                <a:solidFill>
                  <a:schemeClr val="dk1"/>
                </a:solidFill>
                <a:latin typeface="Cambria"/>
                <a:ea typeface="Cambria"/>
                <a:cs typeface="Cambria"/>
                <a:sym typeface="Cambria"/>
              </a:rPr>
              <a:t>Challenges and  Limitations</a:t>
            </a:r>
            <a:endParaRPr b="0" sz="3950" strike="noStrike">
              <a:solidFill>
                <a:srgbClr val="000000"/>
              </a:solidFill>
              <a:latin typeface="Calibri"/>
              <a:ea typeface="Calibri"/>
              <a:cs typeface="Calibri"/>
              <a:sym typeface="Calibri"/>
            </a:endParaRPr>
          </a:p>
        </p:txBody>
      </p:sp>
      <p:sp>
        <p:nvSpPr>
          <p:cNvPr id="129" name="Google Shape;129;p16"/>
          <p:cNvSpPr/>
          <p:nvPr/>
        </p:nvSpPr>
        <p:spPr>
          <a:xfrm>
            <a:off x="2072260" y="1719785"/>
            <a:ext cx="6083700" cy="3902400"/>
          </a:xfrm>
          <a:prstGeom prst="rect">
            <a:avLst/>
          </a:prstGeom>
          <a:noFill/>
          <a:ln>
            <a:noFill/>
          </a:ln>
        </p:spPr>
        <p:txBody>
          <a:bodyPr anchorCtr="0" anchor="t" bIns="0" lIns="0" spcFirstLastPara="1" rIns="0" wrap="square" tIns="9350">
            <a:noAutofit/>
          </a:bodyPr>
          <a:lstStyle/>
          <a:p>
            <a:pPr indent="0" lvl="0" marL="12599" marR="0" rtl="0" algn="l">
              <a:lnSpc>
                <a:spcPct val="118000"/>
              </a:lnSpc>
              <a:spcBef>
                <a:spcPts val="0"/>
              </a:spcBef>
              <a:spcAft>
                <a:spcPts val="0"/>
              </a:spcAft>
              <a:buNone/>
            </a:pPr>
            <a:r>
              <a:rPr b="0" lang="en-IN" sz="2450" strike="noStrike">
                <a:solidFill>
                  <a:srgbClr val="000000"/>
                </a:solidFill>
                <a:latin typeface="Verdana"/>
                <a:ea typeface="Verdana"/>
                <a:cs typeface="Verdana"/>
                <a:sym typeface="Verdana"/>
              </a:rPr>
              <a:t>Despite its remarkable capabilities,  CycleGAN faces challenges such as  mode collapse and training instability.  Understanding these limitations is  crucial for harnessing the full potential</a:t>
            </a:r>
            <a:endParaRPr b="0" sz="2450" strike="noStrike">
              <a:solidFill>
                <a:srgbClr val="000000"/>
              </a:solidFill>
              <a:latin typeface="Arial"/>
              <a:ea typeface="Arial"/>
              <a:cs typeface="Arial"/>
              <a:sym typeface="Arial"/>
            </a:endParaRPr>
          </a:p>
          <a:p>
            <a:pPr indent="0" lvl="0" marL="0" marR="0" rtl="0" algn="l">
              <a:lnSpc>
                <a:spcPct val="100000"/>
              </a:lnSpc>
              <a:spcBef>
                <a:spcPts val="510"/>
              </a:spcBef>
              <a:spcAft>
                <a:spcPts val="0"/>
              </a:spcAft>
              <a:buNone/>
            </a:pPr>
            <a:r>
              <a:rPr b="0" lang="en-IN" sz="2450" strike="noStrike">
                <a:solidFill>
                  <a:srgbClr val="000000"/>
                </a:solidFill>
                <a:latin typeface="Verdana"/>
                <a:ea typeface="Verdana"/>
                <a:cs typeface="Verdana"/>
                <a:sym typeface="Verdana"/>
              </a:rPr>
              <a:t>of CycleGAN.</a:t>
            </a:r>
            <a:endParaRPr b="0" sz="2450" strike="noStrike">
              <a:solidFill>
                <a:srgbClr val="000000"/>
              </a:solidFill>
              <a:latin typeface="Verdana"/>
              <a:ea typeface="Verdana"/>
              <a:cs typeface="Verdana"/>
              <a:sym typeface="Verdana"/>
            </a:endParaRPr>
          </a:p>
          <a:p>
            <a:pPr indent="0" lvl="0" marL="0" marR="0" rtl="0" algn="l">
              <a:lnSpc>
                <a:spcPct val="100000"/>
              </a:lnSpc>
              <a:spcBef>
                <a:spcPts val="510"/>
              </a:spcBef>
              <a:spcAft>
                <a:spcPts val="0"/>
              </a:spcAft>
              <a:buNone/>
            </a:pPr>
            <a:r>
              <a:t/>
            </a:r>
            <a:endParaRPr sz="2450">
              <a:latin typeface="Verdana"/>
              <a:ea typeface="Verdana"/>
              <a:cs typeface="Verdana"/>
              <a:sym typeface="Verdana"/>
            </a:endParaRPr>
          </a:p>
        </p:txBody>
      </p:sp>
      <p:pic>
        <p:nvPicPr>
          <p:cNvPr id="130" name="Google Shape;130;p16"/>
          <p:cNvPicPr preferRelativeResize="0"/>
          <p:nvPr/>
        </p:nvPicPr>
        <p:blipFill rotWithShape="1">
          <a:blip r:embed="rId3">
            <a:alphaModFix/>
          </a:blip>
          <a:srcRect b="0" l="0" r="0" t="0"/>
          <a:stretch/>
        </p:blipFill>
        <p:spPr>
          <a:xfrm>
            <a:off x="9144000" y="0"/>
            <a:ext cx="9143640" cy="102866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grpSp>
        <p:nvGrpSpPr>
          <p:cNvPr id="135" name="Google Shape;135;p17"/>
          <p:cNvGrpSpPr/>
          <p:nvPr/>
        </p:nvGrpSpPr>
        <p:grpSpPr>
          <a:xfrm>
            <a:off x="9144000" y="0"/>
            <a:ext cx="9143640" cy="10286640"/>
            <a:chOff x="9144000" y="0"/>
            <a:chExt cx="9143640" cy="10286640"/>
          </a:xfrm>
        </p:grpSpPr>
        <p:sp>
          <p:nvSpPr>
            <p:cNvPr id="136" name="Google Shape;136;p17"/>
            <p:cNvSpPr/>
            <p:nvPr/>
          </p:nvSpPr>
          <p:spPr>
            <a:xfrm>
              <a:off x="9144000" y="0"/>
              <a:ext cx="9143640" cy="10286640"/>
            </a:xfrm>
            <a:custGeom>
              <a:rect b="b" l="l" r="r" t="t"/>
              <a:pathLst>
                <a:path extrusionOk="0" h="10287000" w="9144000">
                  <a:moveTo>
                    <a:pt x="9144000" y="0"/>
                  </a:moveTo>
                  <a:lnTo>
                    <a:pt x="0" y="0"/>
                  </a:lnTo>
                  <a:lnTo>
                    <a:pt x="0" y="10287000"/>
                  </a:lnTo>
                  <a:lnTo>
                    <a:pt x="9144000" y="10287000"/>
                  </a:lnTo>
                  <a:lnTo>
                    <a:pt x="914400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pic>
          <p:nvPicPr>
            <p:cNvPr id="137" name="Google Shape;137;p17"/>
            <p:cNvPicPr preferRelativeResize="0"/>
            <p:nvPr/>
          </p:nvPicPr>
          <p:blipFill rotWithShape="1">
            <a:blip r:embed="rId3">
              <a:alphaModFix/>
            </a:blip>
            <a:srcRect b="0" l="0" r="0" t="0"/>
            <a:stretch/>
          </p:blipFill>
          <p:spPr>
            <a:xfrm>
              <a:off x="10453320" y="1143000"/>
              <a:ext cx="6495840" cy="7962480"/>
            </a:xfrm>
            <a:prstGeom prst="rect">
              <a:avLst/>
            </a:prstGeom>
            <a:noFill/>
            <a:ln>
              <a:noFill/>
            </a:ln>
          </p:spPr>
        </p:pic>
      </p:grpSp>
      <p:sp>
        <p:nvSpPr>
          <p:cNvPr id="138" name="Google Shape;138;p17"/>
          <p:cNvSpPr txBox="1"/>
          <p:nvPr>
            <p:ph type="title"/>
          </p:nvPr>
        </p:nvSpPr>
        <p:spPr>
          <a:xfrm>
            <a:off x="1438200" y="1938600"/>
            <a:ext cx="6350400" cy="1735560"/>
          </a:xfrm>
          <a:prstGeom prst="rect">
            <a:avLst/>
          </a:prstGeom>
          <a:noFill/>
          <a:ln>
            <a:noFill/>
          </a:ln>
        </p:spPr>
        <p:txBody>
          <a:bodyPr anchorCtr="0" anchor="t" bIns="0" lIns="0" spcFirstLastPara="1" rIns="0" wrap="square" tIns="15825">
            <a:noAutofit/>
          </a:bodyPr>
          <a:lstStyle/>
          <a:p>
            <a:pPr indent="0" lvl="0" marL="12600" rtl="0" algn="l">
              <a:lnSpc>
                <a:spcPct val="100000"/>
              </a:lnSpc>
              <a:spcBef>
                <a:spcPts val="0"/>
              </a:spcBef>
              <a:spcAft>
                <a:spcPts val="0"/>
              </a:spcAft>
              <a:buClr>
                <a:schemeClr val="dk1"/>
              </a:buClr>
              <a:buSzPts val="6050"/>
              <a:buFont typeface="Cambria"/>
              <a:buNone/>
            </a:pPr>
            <a:r>
              <a:rPr b="1" lang="en-IN" sz="6050" strike="noStrike">
                <a:solidFill>
                  <a:schemeClr val="dk1"/>
                </a:solidFill>
                <a:latin typeface="Cambria"/>
                <a:ea typeface="Cambria"/>
                <a:cs typeface="Cambria"/>
                <a:sym typeface="Cambria"/>
              </a:rPr>
              <a:t>Future Directions</a:t>
            </a:r>
            <a:endParaRPr b="0" sz="6050" strike="noStrike">
              <a:solidFill>
                <a:srgbClr val="000000"/>
              </a:solidFill>
              <a:latin typeface="Calibri"/>
              <a:ea typeface="Calibri"/>
              <a:cs typeface="Calibri"/>
              <a:sym typeface="Calibri"/>
            </a:endParaRPr>
          </a:p>
        </p:txBody>
      </p:sp>
      <p:sp>
        <p:nvSpPr>
          <p:cNvPr id="139" name="Google Shape;139;p17"/>
          <p:cNvSpPr/>
          <p:nvPr/>
        </p:nvSpPr>
        <p:spPr>
          <a:xfrm>
            <a:off x="1438210" y="3218525"/>
            <a:ext cx="6150900" cy="3066600"/>
          </a:xfrm>
          <a:prstGeom prst="rect">
            <a:avLst/>
          </a:prstGeom>
          <a:noFill/>
          <a:ln>
            <a:noFill/>
          </a:ln>
        </p:spPr>
        <p:txBody>
          <a:bodyPr anchorCtr="0" anchor="t" bIns="0" lIns="0" spcFirstLastPara="1" rIns="0" wrap="square" tIns="10075">
            <a:noAutofit/>
          </a:bodyPr>
          <a:lstStyle/>
          <a:p>
            <a:pPr indent="0" lvl="0" marL="12600" marR="0" rtl="0" algn="l">
              <a:lnSpc>
                <a:spcPct val="117000"/>
              </a:lnSpc>
              <a:spcBef>
                <a:spcPts val="0"/>
              </a:spcBef>
              <a:spcAft>
                <a:spcPts val="0"/>
              </a:spcAft>
              <a:buNone/>
            </a:pPr>
            <a:r>
              <a:rPr b="0" lang="en-IN" sz="2450" strike="noStrike">
                <a:solidFill>
                  <a:srgbClr val="000000"/>
                </a:solidFill>
                <a:latin typeface="Verdana"/>
                <a:ea typeface="Verdana"/>
                <a:cs typeface="Verdana"/>
                <a:sym typeface="Verdana"/>
              </a:rPr>
              <a:t>The future of image translation with  CycleGAN holds promise for  advancements in multimodal  translation, video synthesis, and cross-  domain adaptation. Embracing these  frontiers will unlock new possibilities in  visual content manipulation.</a:t>
            </a:r>
            <a:endParaRPr b="0" sz="2450"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 name="Shape 143"/>
        <p:cNvGrpSpPr/>
        <p:nvPr/>
      </p:nvGrpSpPr>
      <p:grpSpPr>
        <a:xfrm>
          <a:off x="0" y="0"/>
          <a:ext cx="0" cy="0"/>
          <a:chOff x="0" y="0"/>
          <a:chExt cx="0" cy="0"/>
        </a:xfrm>
      </p:grpSpPr>
      <p:sp>
        <p:nvSpPr>
          <p:cNvPr id="144" name="Google Shape;144;p18"/>
          <p:cNvSpPr/>
          <p:nvPr/>
        </p:nvSpPr>
        <p:spPr>
          <a:xfrm>
            <a:off x="0" y="0"/>
            <a:ext cx="18287640" cy="10286640"/>
          </a:xfrm>
          <a:custGeom>
            <a:rect b="b" l="l" r="r" t="t"/>
            <a:pathLst>
              <a:path extrusionOk="0" h="10287000" w="18288000">
                <a:moveTo>
                  <a:pt x="18288000" y="0"/>
                </a:moveTo>
                <a:lnTo>
                  <a:pt x="17061942" y="0"/>
                </a:lnTo>
                <a:lnTo>
                  <a:pt x="17061942" y="1225550"/>
                </a:lnTo>
                <a:lnTo>
                  <a:pt x="17061942" y="9061450"/>
                </a:lnTo>
                <a:lnTo>
                  <a:pt x="12092534" y="9061450"/>
                </a:lnTo>
                <a:lnTo>
                  <a:pt x="12092534" y="9057615"/>
                </a:lnTo>
                <a:lnTo>
                  <a:pt x="6195504" y="9057615"/>
                </a:lnTo>
                <a:lnTo>
                  <a:pt x="6195504" y="9061450"/>
                </a:lnTo>
                <a:lnTo>
                  <a:pt x="1225994" y="9061450"/>
                </a:lnTo>
                <a:lnTo>
                  <a:pt x="1225994" y="1225550"/>
                </a:lnTo>
                <a:lnTo>
                  <a:pt x="6195504" y="1225550"/>
                </a:lnTo>
                <a:lnTo>
                  <a:pt x="6195504" y="1230045"/>
                </a:lnTo>
                <a:lnTo>
                  <a:pt x="12092534" y="1230045"/>
                </a:lnTo>
                <a:lnTo>
                  <a:pt x="12092534" y="1225550"/>
                </a:lnTo>
                <a:lnTo>
                  <a:pt x="17061942" y="1225550"/>
                </a:lnTo>
                <a:lnTo>
                  <a:pt x="17061942" y="0"/>
                </a:lnTo>
                <a:lnTo>
                  <a:pt x="11815737" y="0"/>
                </a:lnTo>
                <a:lnTo>
                  <a:pt x="11815737" y="1828"/>
                </a:lnTo>
                <a:lnTo>
                  <a:pt x="6472263" y="1828"/>
                </a:lnTo>
                <a:lnTo>
                  <a:pt x="6472263" y="0"/>
                </a:lnTo>
                <a:lnTo>
                  <a:pt x="0" y="0"/>
                </a:lnTo>
                <a:lnTo>
                  <a:pt x="0" y="1225550"/>
                </a:lnTo>
                <a:lnTo>
                  <a:pt x="0" y="9061450"/>
                </a:lnTo>
                <a:lnTo>
                  <a:pt x="0" y="10287000"/>
                </a:lnTo>
                <a:lnTo>
                  <a:pt x="6472263" y="10287000"/>
                </a:lnTo>
                <a:lnTo>
                  <a:pt x="6472263" y="10285832"/>
                </a:lnTo>
                <a:lnTo>
                  <a:pt x="11815737" y="10285832"/>
                </a:lnTo>
                <a:lnTo>
                  <a:pt x="11815737" y="10287000"/>
                </a:lnTo>
                <a:lnTo>
                  <a:pt x="18288000" y="10287000"/>
                </a:lnTo>
                <a:lnTo>
                  <a:pt x="18288000" y="9061450"/>
                </a:lnTo>
                <a:lnTo>
                  <a:pt x="18288000" y="1225550"/>
                </a:lnTo>
                <a:lnTo>
                  <a:pt x="1828800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5" name="Google Shape;145;p18"/>
          <p:cNvSpPr txBox="1"/>
          <p:nvPr>
            <p:ph type="title"/>
          </p:nvPr>
        </p:nvSpPr>
        <p:spPr>
          <a:xfrm>
            <a:off x="5778000" y="2406600"/>
            <a:ext cx="6722280" cy="1737000"/>
          </a:xfrm>
          <a:prstGeom prst="rect">
            <a:avLst/>
          </a:prstGeom>
          <a:noFill/>
          <a:ln>
            <a:noFill/>
          </a:ln>
        </p:spPr>
        <p:txBody>
          <a:bodyPr anchorCtr="0" anchor="t" bIns="0" lIns="0" spcFirstLastPara="1" rIns="0" wrap="square" tIns="17275">
            <a:noAutofit/>
          </a:bodyPr>
          <a:lstStyle/>
          <a:p>
            <a:pPr indent="0" lvl="0" marL="12600" rtl="0" algn="l">
              <a:lnSpc>
                <a:spcPct val="100000"/>
              </a:lnSpc>
              <a:spcBef>
                <a:spcPts val="0"/>
              </a:spcBef>
              <a:spcAft>
                <a:spcPts val="0"/>
              </a:spcAft>
              <a:buClr>
                <a:schemeClr val="dk1"/>
              </a:buClr>
              <a:buSzPts val="10000"/>
              <a:buFont typeface="Cambria"/>
              <a:buNone/>
            </a:pPr>
            <a:r>
              <a:rPr b="1" lang="en-IN" sz="10000" strike="noStrike">
                <a:solidFill>
                  <a:schemeClr val="dk1"/>
                </a:solidFill>
                <a:latin typeface="Cambria"/>
                <a:ea typeface="Cambria"/>
                <a:cs typeface="Cambria"/>
                <a:sym typeface="Cambria"/>
              </a:rPr>
              <a:t>Conclusion</a:t>
            </a:r>
            <a:endParaRPr b="0" sz="10000" strike="noStrike">
              <a:solidFill>
                <a:srgbClr val="000000"/>
              </a:solidFill>
              <a:latin typeface="Calibri"/>
              <a:ea typeface="Calibri"/>
              <a:cs typeface="Calibri"/>
              <a:sym typeface="Calibri"/>
            </a:endParaRPr>
          </a:p>
        </p:txBody>
      </p:sp>
      <p:sp>
        <p:nvSpPr>
          <p:cNvPr id="146" name="Google Shape;146;p18"/>
          <p:cNvSpPr/>
          <p:nvPr/>
        </p:nvSpPr>
        <p:spPr>
          <a:xfrm>
            <a:off x="4217040" y="4660200"/>
            <a:ext cx="9844200" cy="1910520"/>
          </a:xfrm>
          <a:prstGeom prst="rect">
            <a:avLst/>
          </a:prstGeom>
          <a:noFill/>
          <a:ln>
            <a:noFill/>
          </a:ln>
        </p:spPr>
        <p:txBody>
          <a:bodyPr anchorCtr="0" anchor="t" bIns="0" lIns="0" spcFirstLastPara="1" rIns="0" wrap="square" tIns="8275">
            <a:noAutofit/>
          </a:bodyPr>
          <a:lstStyle/>
          <a:p>
            <a:pPr indent="0" lvl="0" marL="12600" marR="0" rtl="0" algn="ctr">
              <a:lnSpc>
                <a:spcPct val="102000"/>
              </a:lnSpc>
              <a:spcBef>
                <a:spcPts val="0"/>
              </a:spcBef>
              <a:spcAft>
                <a:spcPts val="0"/>
              </a:spcAft>
              <a:buNone/>
            </a:pPr>
            <a:r>
              <a:rPr b="0" lang="en-IN" sz="2450" strike="noStrike">
                <a:solidFill>
                  <a:srgbClr val="000000"/>
                </a:solidFill>
                <a:latin typeface="Verdana"/>
                <a:ea typeface="Verdana"/>
                <a:cs typeface="Verdana"/>
                <a:sym typeface="Verdana"/>
              </a:rPr>
              <a:t>In conclusion, this presentation has provided a comprehensive  understanding of the capabilities, applications, and  challenges of CycleGAN in enhancing image translation. The  potential for future innovations in this ﬁeld is immense.</a:t>
            </a:r>
            <a:endParaRPr b="0" sz="2450"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sp>
        <p:nvSpPr>
          <p:cNvPr id="151" name="Google Shape;151;p19"/>
          <p:cNvSpPr/>
          <p:nvPr/>
        </p:nvSpPr>
        <p:spPr>
          <a:xfrm>
            <a:off x="6525" y="6525"/>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52" name="Google Shape;152;p19"/>
          <p:cNvSpPr txBox="1"/>
          <p:nvPr>
            <p:ph type="title"/>
          </p:nvPr>
        </p:nvSpPr>
        <p:spPr>
          <a:xfrm>
            <a:off x="1505149" y="2530800"/>
            <a:ext cx="8193300" cy="2292900"/>
          </a:xfrm>
          <a:prstGeom prst="rect">
            <a:avLst/>
          </a:prstGeom>
          <a:noFill/>
          <a:ln>
            <a:noFill/>
          </a:ln>
        </p:spPr>
        <p:txBody>
          <a:bodyPr anchorCtr="0" anchor="t" bIns="0" lIns="0" spcFirstLastPara="1" rIns="0" wrap="square" tIns="14025">
            <a:noAutofit/>
          </a:bodyPr>
          <a:lstStyle/>
          <a:p>
            <a:pPr indent="0" lvl="0" marL="12600" rtl="0" algn="l">
              <a:lnSpc>
                <a:spcPct val="100000"/>
              </a:lnSpc>
              <a:spcBef>
                <a:spcPts val="0"/>
              </a:spcBef>
              <a:spcAft>
                <a:spcPts val="0"/>
              </a:spcAft>
              <a:buClr>
                <a:srgbClr val="FFFFFF"/>
              </a:buClr>
              <a:buSzPts val="14950"/>
              <a:buFont typeface="Cambria"/>
              <a:buNone/>
            </a:pPr>
            <a:r>
              <a:rPr b="1" lang="en-IN" sz="14950" strike="noStrike">
                <a:solidFill>
                  <a:srgbClr val="FFFFFF"/>
                </a:solidFill>
                <a:latin typeface="Cambria"/>
                <a:ea typeface="Cambria"/>
                <a:cs typeface="Cambria"/>
                <a:sym typeface="Cambria"/>
              </a:rPr>
              <a:t>Thanks!</a:t>
            </a:r>
            <a:endParaRPr b="0" sz="14950" strike="noStrike">
              <a:solidFill>
                <a:srgbClr val="000000"/>
              </a:solidFill>
              <a:latin typeface="Calibri"/>
              <a:ea typeface="Calibri"/>
              <a:cs typeface="Calibri"/>
              <a:sym typeface="Calibri"/>
            </a:endParaRPr>
          </a:p>
        </p:txBody>
      </p:sp>
      <p:sp>
        <p:nvSpPr>
          <p:cNvPr id="153" name="Google Shape;153;p19"/>
          <p:cNvSpPr/>
          <p:nvPr/>
        </p:nvSpPr>
        <p:spPr>
          <a:xfrm>
            <a:off x="1505132" y="5084650"/>
            <a:ext cx="4145400" cy="2573400"/>
          </a:xfrm>
          <a:prstGeom prst="rect">
            <a:avLst/>
          </a:prstGeom>
          <a:noFill/>
          <a:ln>
            <a:noFill/>
          </a:ln>
        </p:spPr>
        <p:txBody>
          <a:bodyPr anchorCtr="0" anchor="t" bIns="0" lIns="0" spcFirstLastPara="1" rIns="0" wrap="square" tIns="3950">
            <a:noAutofit/>
          </a:bodyPr>
          <a:lstStyle/>
          <a:p>
            <a:pPr indent="0" lvl="0" marL="12599" marR="0" rtl="0" algn="l">
              <a:lnSpc>
                <a:spcPct val="102000"/>
              </a:lnSpc>
              <a:spcBef>
                <a:spcPts val="0"/>
              </a:spcBef>
              <a:spcAft>
                <a:spcPts val="0"/>
              </a:spcAft>
              <a:buNone/>
            </a:pPr>
            <a:r>
              <a:rPr lang="en-IN" sz="2750">
                <a:solidFill>
                  <a:srgbClr val="FFFFFF"/>
                </a:solidFill>
                <a:latin typeface="Verdana"/>
                <a:ea typeface="Verdana"/>
                <a:cs typeface="Verdana"/>
                <a:sym typeface="Verdana"/>
              </a:rPr>
              <a:t>Aditya Kumar Sharma</a:t>
            </a:r>
            <a:endParaRPr sz="2750">
              <a:solidFill>
                <a:srgbClr val="FFFFFF"/>
              </a:solidFill>
              <a:latin typeface="Verdana"/>
              <a:ea typeface="Verdana"/>
              <a:cs typeface="Verdana"/>
              <a:sym typeface="Verdana"/>
            </a:endParaRPr>
          </a:p>
          <a:p>
            <a:pPr indent="0" lvl="0" marL="12599" marR="0" rtl="0" algn="l">
              <a:lnSpc>
                <a:spcPct val="102000"/>
              </a:lnSpc>
              <a:spcBef>
                <a:spcPts val="0"/>
              </a:spcBef>
              <a:spcAft>
                <a:spcPts val="0"/>
              </a:spcAft>
              <a:buNone/>
            </a:pPr>
            <a:r>
              <a:rPr lang="en-IN" sz="2750">
                <a:solidFill>
                  <a:srgbClr val="FFFFFF"/>
                </a:solidFill>
                <a:latin typeface="Verdana"/>
                <a:ea typeface="Verdana"/>
                <a:cs typeface="Verdana"/>
                <a:sym typeface="Verdana"/>
              </a:rPr>
              <a:t>Vansh Agrawal</a:t>
            </a:r>
            <a:endParaRPr sz="2750">
              <a:solidFill>
                <a:srgbClr val="FFFFFF"/>
              </a:solidFill>
              <a:latin typeface="Verdana"/>
              <a:ea typeface="Verdana"/>
              <a:cs typeface="Verdana"/>
              <a:sym typeface="Verdana"/>
            </a:endParaRPr>
          </a:p>
          <a:p>
            <a:pPr indent="0" lvl="0" marL="12600" marR="0" rtl="0" algn="l">
              <a:lnSpc>
                <a:spcPct val="102000"/>
              </a:lnSpc>
              <a:spcBef>
                <a:spcPts val="0"/>
              </a:spcBef>
              <a:spcAft>
                <a:spcPts val="0"/>
              </a:spcAft>
              <a:buNone/>
            </a:pPr>
            <a:r>
              <a:rPr lang="en-IN" sz="2750">
                <a:solidFill>
                  <a:srgbClr val="FFFFFF"/>
                </a:solidFill>
                <a:latin typeface="Verdana"/>
                <a:ea typeface="Verdana"/>
                <a:cs typeface="Verdana"/>
                <a:sym typeface="Verdana"/>
              </a:rPr>
              <a:t>Abhishek Joshi</a:t>
            </a:r>
            <a:endParaRPr sz="2750">
              <a:solidFill>
                <a:srgbClr val="FFFFFF"/>
              </a:solidFill>
              <a:latin typeface="Verdana"/>
              <a:ea typeface="Verdana"/>
              <a:cs typeface="Verdana"/>
              <a:sym typeface="Verdana"/>
            </a:endParaRPr>
          </a:p>
        </p:txBody>
      </p:sp>
      <p:sp>
        <p:nvSpPr>
          <p:cNvPr id="154" name="Google Shape;154;p19"/>
          <p:cNvSpPr txBox="1"/>
          <p:nvPr/>
        </p:nvSpPr>
        <p:spPr>
          <a:xfrm>
            <a:off x="5905500" y="5092475"/>
            <a:ext cx="4303200" cy="2292900"/>
          </a:xfrm>
          <a:prstGeom prst="rect">
            <a:avLst/>
          </a:prstGeom>
          <a:noFill/>
          <a:ln>
            <a:noFill/>
          </a:ln>
        </p:spPr>
        <p:txBody>
          <a:bodyPr anchorCtr="0" anchor="t" bIns="91425" lIns="91425" spcFirstLastPara="1" rIns="91425" wrap="square" tIns="91425">
            <a:noAutofit/>
          </a:bodyPr>
          <a:lstStyle/>
          <a:p>
            <a:pPr indent="0" lvl="0" marL="12599" rtl="0" algn="r">
              <a:lnSpc>
                <a:spcPct val="102000"/>
              </a:lnSpc>
              <a:spcBef>
                <a:spcPts val="0"/>
              </a:spcBef>
              <a:spcAft>
                <a:spcPts val="0"/>
              </a:spcAft>
              <a:buClr>
                <a:schemeClr val="dk1"/>
              </a:buClr>
              <a:buFont typeface="Arial"/>
              <a:buNone/>
            </a:pPr>
            <a:r>
              <a:rPr lang="en-IN" sz="2750">
                <a:solidFill>
                  <a:schemeClr val="lt1"/>
                </a:solidFill>
                <a:latin typeface="Verdana"/>
                <a:ea typeface="Verdana"/>
                <a:cs typeface="Verdana"/>
                <a:sym typeface="Verdana"/>
              </a:rPr>
              <a:t>2021A7PS3112H</a:t>
            </a:r>
            <a:endParaRPr sz="2750">
              <a:solidFill>
                <a:schemeClr val="lt1"/>
              </a:solidFill>
              <a:latin typeface="Verdana"/>
              <a:ea typeface="Verdana"/>
              <a:cs typeface="Verdana"/>
              <a:sym typeface="Verdana"/>
            </a:endParaRPr>
          </a:p>
          <a:p>
            <a:pPr indent="0" lvl="0" marL="12599" rtl="0" algn="r">
              <a:lnSpc>
                <a:spcPct val="102000"/>
              </a:lnSpc>
              <a:spcBef>
                <a:spcPts val="0"/>
              </a:spcBef>
              <a:spcAft>
                <a:spcPts val="0"/>
              </a:spcAft>
              <a:buClr>
                <a:schemeClr val="dk1"/>
              </a:buClr>
              <a:buSzPts val="1100"/>
              <a:buFont typeface="Arial"/>
              <a:buNone/>
            </a:pPr>
            <a:r>
              <a:rPr lang="en-IN" sz="2750">
                <a:solidFill>
                  <a:schemeClr val="lt1"/>
                </a:solidFill>
                <a:latin typeface="Verdana"/>
                <a:ea typeface="Verdana"/>
                <a:cs typeface="Verdana"/>
                <a:sym typeface="Verdana"/>
              </a:rPr>
              <a:t>2021A7PS2998H</a:t>
            </a:r>
            <a:endParaRPr sz="2750">
              <a:solidFill>
                <a:schemeClr val="lt1"/>
              </a:solidFill>
              <a:latin typeface="Verdana"/>
              <a:ea typeface="Verdana"/>
              <a:cs typeface="Verdana"/>
              <a:sym typeface="Verdana"/>
            </a:endParaRPr>
          </a:p>
          <a:p>
            <a:pPr indent="0" lvl="0" marL="0" rtl="0" algn="r">
              <a:lnSpc>
                <a:spcPct val="102000"/>
              </a:lnSpc>
              <a:spcBef>
                <a:spcPts val="0"/>
              </a:spcBef>
              <a:spcAft>
                <a:spcPts val="0"/>
              </a:spcAft>
              <a:buClr>
                <a:schemeClr val="dk1"/>
              </a:buClr>
              <a:buSzPts val="1100"/>
              <a:buFont typeface="Arial"/>
              <a:buNone/>
            </a:pPr>
            <a:r>
              <a:rPr lang="en-IN" sz="2750">
                <a:solidFill>
                  <a:schemeClr val="lt1"/>
                </a:solidFill>
                <a:latin typeface="Verdana"/>
                <a:ea typeface="Verdana"/>
                <a:cs typeface="Verdana"/>
                <a:sym typeface="Verdana"/>
              </a:rPr>
              <a:t>2021A7PS2727H</a:t>
            </a:r>
            <a:endParaRPr sz="2750">
              <a:solidFill>
                <a:schemeClr val="lt1"/>
              </a:solidFill>
              <a:latin typeface="Verdana"/>
              <a:ea typeface="Verdana"/>
              <a:cs typeface="Verdana"/>
              <a:sym typeface="Verdana"/>
            </a:endParaRPr>
          </a:p>
          <a:p>
            <a:pPr indent="0" lvl="0" marL="0" rtl="0" algn="r">
              <a:spcBef>
                <a:spcPts val="0"/>
              </a:spcBef>
              <a:spcAft>
                <a:spcPts val="0"/>
              </a:spcAft>
              <a:buClr>
                <a:schemeClr val="dk1"/>
              </a:buClr>
              <a:buSzPts val="1100"/>
              <a:buFont typeface="Arial"/>
              <a:buNone/>
            </a:pPr>
            <a:r>
              <a:t/>
            </a:r>
            <a:endParaRPr sz="1800">
              <a:solidFill>
                <a:schemeClr val="dk1"/>
              </a:solidFill>
            </a:endParaRPr>
          </a:p>
          <a:p>
            <a:pPr indent="0" lvl="0" marL="0" rtl="0" algn="r">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sp>
        <p:nvSpPr>
          <p:cNvPr id="54" name="Google Shape;54;p8"/>
          <p:cNvSpPr txBox="1"/>
          <p:nvPr>
            <p:ph type="title"/>
          </p:nvPr>
        </p:nvSpPr>
        <p:spPr>
          <a:xfrm>
            <a:off x="2166380" y="1076160"/>
            <a:ext cx="4525800" cy="1732200"/>
          </a:xfrm>
          <a:prstGeom prst="rect">
            <a:avLst/>
          </a:prstGeom>
          <a:noFill/>
          <a:ln>
            <a:noFill/>
          </a:ln>
        </p:spPr>
        <p:txBody>
          <a:bodyPr anchorCtr="0" anchor="t" bIns="0" lIns="0" spcFirstLastPara="1" rIns="0" wrap="square" tIns="12600">
            <a:noAutofit/>
          </a:bodyPr>
          <a:lstStyle/>
          <a:p>
            <a:pPr indent="0" lvl="0" marL="12600" rtl="0" algn="ctr">
              <a:lnSpc>
                <a:spcPct val="100000"/>
              </a:lnSpc>
              <a:spcBef>
                <a:spcPts val="0"/>
              </a:spcBef>
              <a:spcAft>
                <a:spcPts val="0"/>
              </a:spcAft>
              <a:buClr>
                <a:schemeClr val="dk1"/>
              </a:buClr>
              <a:buSzPts val="6000"/>
              <a:buFont typeface="Cambria"/>
              <a:buNone/>
            </a:pPr>
            <a:r>
              <a:rPr b="1" lang="en-IN" sz="6000">
                <a:solidFill>
                  <a:schemeClr val="dk1"/>
                </a:solidFill>
                <a:latin typeface="Cambria"/>
                <a:ea typeface="Cambria"/>
                <a:cs typeface="Cambria"/>
                <a:sym typeface="Cambria"/>
              </a:rPr>
              <a:t>Abstract</a:t>
            </a:r>
            <a:endParaRPr b="0" sz="4250" strike="noStrike">
              <a:solidFill>
                <a:srgbClr val="000000"/>
              </a:solidFill>
              <a:latin typeface="Calibri"/>
              <a:ea typeface="Calibri"/>
              <a:cs typeface="Calibri"/>
              <a:sym typeface="Calibri"/>
            </a:endParaRPr>
          </a:p>
        </p:txBody>
      </p:sp>
      <p:sp>
        <p:nvSpPr>
          <p:cNvPr id="55" name="Google Shape;55;p8"/>
          <p:cNvSpPr/>
          <p:nvPr/>
        </p:nvSpPr>
        <p:spPr>
          <a:xfrm>
            <a:off x="1568520" y="2808360"/>
            <a:ext cx="6110280" cy="2629800"/>
          </a:xfrm>
          <a:prstGeom prst="rect">
            <a:avLst/>
          </a:prstGeom>
          <a:noFill/>
          <a:ln>
            <a:noFill/>
          </a:ln>
        </p:spPr>
        <p:txBody>
          <a:bodyPr anchorCtr="0" anchor="t" bIns="0" lIns="0" spcFirstLastPara="1" rIns="0" wrap="square" tIns="9350">
            <a:noAutofit/>
          </a:bodyPr>
          <a:lstStyle/>
          <a:p>
            <a:pPr indent="1666800" lvl="0" marL="12600" marR="0" rtl="0" algn="r">
              <a:lnSpc>
                <a:spcPct val="117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56" name="Google Shape;56;p8"/>
          <p:cNvPicPr preferRelativeResize="0"/>
          <p:nvPr/>
        </p:nvPicPr>
        <p:blipFill rotWithShape="1">
          <a:blip r:embed="rId3">
            <a:alphaModFix/>
          </a:blip>
          <a:srcRect b="0" l="0" r="0" t="0"/>
          <a:stretch/>
        </p:blipFill>
        <p:spPr>
          <a:xfrm>
            <a:off x="9144000" y="0"/>
            <a:ext cx="9143640" cy="10286640"/>
          </a:xfrm>
          <a:prstGeom prst="rect">
            <a:avLst/>
          </a:prstGeom>
          <a:noFill/>
          <a:ln>
            <a:noFill/>
          </a:ln>
        </p:spPr>
      </p:pic>
      <p:sp>
        <p:nvSpPr>
          <p:cNvPr id="57" name="Google Shape;57;p8"/>
          <p:cNvSpPr txBox="1"/>
          <p:nvPr/>
        </p:nvSpPr>
        <p:spPr>
          <a:xfrm>
            <a:off x="540000" y="2728225"/>
            <a:ext cx="8460000" cy="7398900"/>
          </a:xfrm>
          <a:prstGeom prst="rect">
            <a:avLst/>
          </a:prstGeom>
          <a:noFill/>
          <a:ln>
            <a:noFill/>
          </a:ln>
        </p:spPr>
        <p:txBody>
          <a:bodyPr anchorCtr="0" anchor="t" bIns="45000" lIns="90000" spcFirstLastPara="1" rIns="90000" wrap="square" tIns="45000">
            <a:noAutofit/>
          </a:bodyPr>
          <a:lstStyle/>
          <a:p>
            <a:pPr indent="-419100" lvl="0" marL="457200" marR="0" rtl="0" algn="l">
              <a:spcBef>
                <a:spcPts val="0"/>
              </a:spcBef>
              <a:spcAft>
                <a:spcPts val="0"/>
              </a:spcAft>
              <a:buClr>
                <a:srgbClr val="000000"/>
              </a:buClr>
              <a:buSzPts val="3000"/>
              <a:buFont typeface="Arial"/>
              <a:buChar char="●"/>
            </a:pPr>
            <a:r>
              <a:rPr b="0" i="0" lang="en-IN" sz="3000" u="none" cap="none" strike="noStrike">
                <a:solidFill>
                  <a:srgbClr val="000000"/>
                </a:solidFill>
                <a:latin typeface="Arial"/>
                <a:ea typeface="Arial"/>
                <a:cs typeface="Arial"/>
                <a:sym typeface="Arial"/>
              </a:rPr>
              <a:t>Image-to-image translation aims to learn mappings between input and output images without paired training data.</a:t>
            </a:r>
            <a:endParaRPr b="0" i="0" sz="3000" u="none" cap="none" strike="noStrike">
              <a:solidFill>
                <a:srgbClr val="000000"/>
              </a:solidFill>
              <a:latin typeface="Arial"/>
              <a:ea typeface="Arial"/>
              <a:cs typeface="Arial"/>
              <a:sym typeface="Arial"/>
            </a:endParaRPr>
          </a:p>
          <a:p>
            <a:pPr indent="0" lvl="0" marL="457200" marR="0" rtl="0" algn="l">
              <a:spcBef>
                <a:spcPts val="0"/>
              </a:spcBef>
              <a:spcAft>
                <a:spcPts val="0"/>
              </a:spcAft>
              <a:buNone/>
            </a:pPr>
            <a:r>
              <a:t/>
            </a:r>
            <a:endParaRPr sz="3000"/>
          </a:p>
          <a:p>
            <a:pPr indent="-419100" lvl="0" marL="457200" marR="0" rtl="0" algn="l">
              <a:spcBef>
                <a:spcPts val="0"/>
              </a:spcBef>
              <a:spcAft>
                <a:spcPts val="0"/>
              </a:spcAft>
              <a:buClr>
                <a:srgbClr val="000000"/>
              </a:buClr>
              <a:buSzPts val="3000"/>
              <a:buFont typeface="Arial"/>
              <a:buChar char="●"/>
            </a:pPr>
            <a:r>
              <a:rPr b="0" lang="en-IN" sz="3000" strike="noStrike">
                <a:solidFill>
                  <a:srgbClr val="000000"/>
                </a:solidFill>
                <a:latin typeface="Arial"/>
                <a:ea typeface="Arial"/>
                <a:cs typeface="Arial"/>
                <a:sym typeface="Arial"/>
              </a:rPr>
              <a:t>The proposed approach introduces a method for learning translation mappings between domains X and Y without paired examples</a:t>
            </a:r>
            <a:endParaRPr b="0" sz="3000"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0" sz="3000" strike="noStrike">
              <a:solidFill>
                <a:srgbClr val="000000"/>
              </a:solidFill>
              <a:latin typeface="Arial"/>
              <a:ea typeface="Arial"/>
              <a:cs typeface="Arial"/>
              <a:sym typeface="Arial"/>
            </a:endParaRPr>
          </a:p>
          <a:p>
            <a:pPr indent="-419100" lvl="0" marL="457200" marR="0" rtl="0" algn="l">
              <a:spcBef>
                <a:spcPts val="0"/>
              </a:spcBef>
              <a:spcAft>
                <a:spcPts val="0"/>
              </a:spcAft>
              <a:buClr>
                <a:srgbClr val="000000"/>
              </a:buClr>
              <a:buSzPts val="3000"/>
              <a:buFont typeface="Arial"/>
              <a:buChar char="●"/>
            </a:pPr>
            <a:r>
              <a:rPr b="0" lang="en-IN" sz="3000" strike="noStrike">
                <a:solidFill>
                  <a:srgbClr val="000000"/>
                </a:solidFill>
                <a:latin typeface="Arial"/>
                <a:ea typeface="Arial"/>
                <a:cs typeface="Arial"/>
                <a:sym typeface="Arial"/>
              </a:rPr>
              <a:t>Key components include adversarial loss and cycle consistency loss.</a:t>
            </a:r>
            <a:endParaRPr b="0" sz="3000" strike="noStrike">
              <a:solidFill>
                <a:srgbClr val="000000"/>
              </a:solidFill>
              <a:latin typeface="Arial"/>
              <a:ea typeface="Arial"/>
              <a:cs typeface="Arial"/>
              <a:sym typeface="Arial"/>
            </a:endParaRPr>
          </a:p>
          <a:p>
            <a:pPr indent="0" lvl="0" marL="457200" marR="0" rtl="0" algn="l">
              <a:spcBef>
                <a:spcPts val="0"/>
              </a:spcBef>
              <a:spcAft>
                <a:spcPts val="0"/>
              </a:spcAft>
              <a:buNone/>
            </a:pPr>
            <a:r>
              <a:t/>
            </a:r>
            <a:endParaRPr sz="3000"/>
          </a:p>
          <a:p>
            <a:pPr indent="-419100" lvl="0" marL="457200" marR="0" rtl="0" algn="l">
              <a:spcBef>
                <a:spcPts val="0"/>
              </a:spcBef>
              <a:spcAft>
                <a:spcPts val="0"/>
              </a:spcAft>
              <a:buClr>
                <a:srgbClr val="000000"/>
              </a:buClr>
              <a:buSzPts val="3000"/>
              <a:buFont typeface="Arial"/>
              <a:buChar char="●"/>
            </a:pPr>
            <a:r>
              <a:rPr b="0" lang="en-IN" sz="3000" strike="noStrike">
                <a:solidFill>
                  <a:srgbClr val="000000"/>
                </a:solidFill>
                <a:latin typeface="Arial"/>
                <a:ea typeface="Arial"/>
                <a:cs typeface="Arial"/>
                <a:sym typeface="Arial"/>
              </a:rPr>
              <a:t>Qualitative and quantitative results demonstrate superior performance compared to prior methods.</a:t>
            </a:r>
            <a:endParaRPr b="0" sz="3000" strike="noStrike">
              <a:solidFill>
                <a:srgbClr val="000000"/>
              </a:solidFill>
              <a:latin typeface="Arial"/>
              <a:ea typeface="Arial"/>
              <a:cs typeface="Arial"/>
              <a:sym typeface="Arial"/>
            </a:endParaRPr>
          </a:p>
          <a:p>
            <a:pPr indent="0" lvl="0" marL="457200" marR="0" rtl="0" algn="l">
              <a:spcBef>
                <a:spcPts val="0"/>
              </a:spcBef>
              <a:spcAft>
                <a:spcPts val="0"/>
              </a:spcAft>
              <a:buNone/>
            </a:pPr>
            <a:r>
              <a:t/>
            </a:r>
            <a:endParaRPr b="0" sz="3000"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 name="Shape 61"/>
        <p:cNvGrpSpPr/>
        <p:nvPr/>
      </p:nvGrpSpPr>
      <p:grpSpPr>
        <a:xfrm>
          <a:off x="0" y="0"/>
          <a:ext cx="0" cy="0"/>
          <a:chOff x="0" y="0"/>
          <a:chExt cx="0" cy="0"/>
        </a:xfrm>
      </p:grpSpPr>
      <p:sp>
        <p:nvSpPr>
          <p:cNvPr id="62" name="Google Shape;62;p9"/>
          <p:cNvSpPr txBox="1"/>
          <p:nvPr>
            <p:ph type="title"/>
          </p:nvPr>
        </p:nvSpPr>
        <p:spPr>
          <a:xfrm>
            <a:off x="1366200" y="679925"/>
            <a:ext cx="6382200" cy="1735500"/>
          </a:xfrm>
          <a:prstGeom prst="rect">
            <a:avLst/>
          </a:prstGeom>
          <a:noFill/>
          <a:ln>
            <a:noFill/>
          </a:ln>
        </p:spPr>
        <p:txBody>
          <a:bodyPr anchorCtr="0" anchor="t" bIns="0" lIns="0" spcFirstLastPara="1" rIns="0" wrap="square" tIns="15825">
            <a:noAutofit/>
          </a:bodyPr>
          <a:lstStyle/>
          <a:p>
            <a:pPr indent="0" lvl="0" marL="12600" rtl="0" algn="ctr">
              <a:lnSpc>
                <a:spcPct val="100000"/>
              </a:lnSpc>
              <a:spcBef>
                <a:spcPts val="0"/>
              </a:spcBef>
              <a:spcAft>
                <a:spcPts val="0"/>
              </a:spcAft>
              <a:buClr>
                <a:schemeClr val="dk1"/>
              </a:buClr>
              <a:buSzPts val="4250"/>
              <a:buFont typeface="Cambria"/>
              <a:buNone/>
            </a:pPr>
            <a:r>
              <a:rPr b="1" lang="en-IN" sz="4250">
                <a:solidFill>
                  <a:schemeClr val="dk1"/>
                </a:solidFill>
                <a:latin typeface="Cambria"/>
                <a:ea typeface="Cambria"/>
                <a:cs typeface="Cambria"/>
                <a:sym typeface="Cambria"/>
              </a:rPr>
              <a:t>Introduction</a:t>
            </a:r>
            <a:endParaRPr b="0" sz="4250" strike="noStrike">
              <a:solidFill>
                <a:srgbClr val="000000"/>
              </a:solidFill>
              <a:latin typeface="Calibri"/>
              <a:ea typeface="Calibri"/>
              <a:cs typeface="Calibri"/>
              <a:sym typeface="Calibri"/>
            </a:endParaRPr>
          </a:p>
        </p:txBody>
      </p:sp>
      <p:sp>
        <p:nvSpPr>
          <p:cNvPr id="63" name="Google Shape;63;p9"/>
          <p:cNvSpPr txBox="1"/>
          <p:nvPr/>
        </p:nvSpPr>
        <p:spPr>
          <a:xfrm>
            <a:off x="373650" y="1826725"/>
            <a:ext cx="8351400" cy="85044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IN" sz="3000"/>
              <a:t>Illustration with Claude Monet's paintings to introduce the concept of image translation.[1]</a:t>
            </a:r>
            <a:endParaRPr sz="3000"/>
          </a:p>
          <a:p>
            <a:pPr indent="0" lvl="0" marL="457200" rtl="0" algn="l">
              <a:spcBef>
                <a:spcPts val="0"/>
              </a:spcBef>
              <a:spcAft>
                <a:spcPts val="0"/>
              </a:spcAft>
              <a:buNone/>
            </a:pPr>
            <a:r>
              <a:t/>
            </a:r>
            <a:endParaRPr sz="3000"/>
          </a:p>
          <a:p>
            <a:pPr indent="-419100" lvl="0" marL="457200" rtl="0" algn="l">
              <a:spcBef>
                <a:spcPts val="0"/>
              </a:spcBef>
              <a:spcAft>
                <a:spcPts val="0"/>
              </a:spcAft>
              <a:buSzPts val="3000"/>
              <a:buChar char="●"/>
            </a:pPr>
            <a:r>
              <a:rPr lang="en-IN" sz="3000"/>
              <a:t>Motivation: Lack of paired training data for many tasks in image processing and computer vision.</a:t>
            </a:r>
            <a:endParaRPr sz="3000"/>
          </a:p>
          <a:p>
            <a:pPr indent="0" lvl="0" marL="457200" rtl="0" algn="l">
              <a:spcBef>
                <a:spcPts val="0"/>
              </a:spcBef>
              <a:spcAft>
                <a:spcPts val="0"/>
              </a:spcAft>
              <a:buNone/>
            </a:pPr>
            <a:r>
              <a:t/>
            </a:r>
            <a:endParaRPr sz="3000"/>
          </a:p>
          <a:p>
            <a:pPr indent="-419100" lvl="0" marL="457200" rtl="0" algn="l">
              <a:spcBef>
                <a:spcPts val="0"/>
              </a:spcBef>
              <a:spcAft>
                <a:spcPts val="0"/>
              </a:spcAft>
              <a:buSzPts val="3000"/>
              <a:buChar char="●"/>
            </a:pPr>
            <a:r>
              <a:rPr lang="en-IN" sz="3000"/>
              <a:t>Proposal: Learning to translate images between domains X and Y without paired examples.[2]</a:t>
            </a:r>
            <a:endParaRPr sz="3000"/>
          </a:p>
          <a:p>
            <a:pPr indent="0" lvl="0" marL="457200" rtl="0" algn="l">
              <a:spcBef>
                <a:spcPts val="0"/>
              </a:spcBef>
              <a:spcAft>
                <a:spcPts val="0"/>
              </a:spcAft>
              <a:buNone/>
            </a:pPr>
            <a:r>
              <a:t/>
            </a:r>
            <a:endParaRPr sz="3000"/>
          </a:p>
          <a:p>
            <a:pPr indent="-419100" lvl="0" marL="457200" rtl="0" algn="l">
              <a:spcBef>
                <a:spcPts val="0"/>
              </a:spcBef>
              <a:spcAft>
                <a:spcPts val="0"/>
              </a:spcAft>
              <a:buSzPts val="3000"/>
              <a:buChar char="●"/>
            </a:pPr>
            <a:r>
              <a:rPr lang="en-IN" sz="3000"/>
              <a:t>Challenges in obtaining paired data include scarcity, expense, and ambiguity in defining desired outputs, motivating the development of unpaired image-to-image translation techniques.</a:t>
            </a:r>
            <a:endParaRPr sz="3000"/>
          </a:p>
        </p:txBody>
      </p:sp>
      <p:pic>
        <p:nvPicPr>
          <p:cNvPr id="64" name="Google Shape;64;p9"/>
          <p:cNvPicPr preferRelativeResize="0"/>
          <p:nvPr/>
        </p:nvPicPr>
        <p:blipFill>
          <a:blip r:embed="rId3">
            <a:alphaModFix/>
          </a:blip>
          <a:stretch>
            <a:fillRect/>
          </a:stretch>
        </p:blipFill>
        <p:spPr>
          <a:xfrm>
            <a:off x="10539225" y="5564425"/>
            <a:ext cx="5781675" cy="3438525"/>
          </a:xfrm>
          <a:prstGeom prst="rect">
            <a:avLst/>
          </a:prstGeom>
          <a:noFill/>
          <a:ln>
            <a:noFill/>
          </a:ln>
        </p:spPr>
      </p:pic>
      <p:sp>
        <p:nvSpPr>
          <p:cNvPr id="65" name="Google Shape;65;p9"/>
          <p:cNvSpPr txBox="1"/>
          <p:nvPr/>
        </p:nvSpPr>
        <p:spPr>
          <a:xfrm>
            <a:off x="12136350" y="4639500"/>
            <a:ext cx="323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3000">
                <a:solidFill>
                  <a:schemeClr val="dk1"/>
                </a:solidFill>
              </a:rPr>
              <a:t>Figure: 1</a:t>
            </a:r>
            <a:endParaRPr sz="3000">
              <a:solidFill>
                <a:schemeClr val="dk1"/>
              </a:solidFill>
            </a:endParaRPr>
          </a:p>
        </p:txBody>
      </p:sp>
      <p:sp>
        <p:nvSpPr>
          <p:cNvPr id="66" name="Google Shape;66;p9"/>
          <p:cNvSpPr txBox="1"/>
          <p:nvPr/>
        </p:nvSpPr>
        <p:spPr>
          <a:xfrm>
            <a:off x="11814250" y="8888925"/>
            <a:ext cx="323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3000">
                <a:solidFill>
                  <a:schemeClr val="dk1"/>
                </a:solidFill>
              </a:rPr>
              <a:t>Figure: 2</a:t>
            </a:r>
            <a:endParaRPr sz="3000">
              <a:solidFill>
                <a:schemeClr val="dk1"/>
              </a:solidFill>
            </a:endParaRPr>
          </a:p>
        </p:txBody>
      </p:sp>
      <p:pic>
        <p:nvPicPr>
          <p:cNvPr id="67" name="Google Shape;67;p9"/>
          <p:cNvPicPr preferRelativeResize="0"/>
          <p:nvPr/>
        </p:nvPicPr>
        <p:blipFill>
          <a:blip r:embed="rId4">
            <a:alphaModFix/>
          </a:blip>
          <a:stretch>
            <a:fillRect/>
          </a:stretch>
        </p:blipFill>
        <p:spPr>
          <a:xfrm>
            <a:off x="11309850" y="62000"/>
            <a:ext cx="4884625" cy="4577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10"/>
          <p:cNvSpPr/>
          <p:nvPr/>
        </p:nvSpPr>
        <p:spPr>
          <a:xfrm>
            <a:off x="9156700" y="6350"/>
            <a:ext cx="9144000" cy="10287000"/>
          </a:xfrm>
          <a:custGeom>
            <a:rect b="b" l="l" r="r" t="t"/>
            <a:pathLst>
              <a:path extrusionOk="0" h="10287000" w="9144000">
                <a:moveTo>
                  <a:pt x="9144000" y="0"/>
                </a:moveTo>
                <a:lnTo>
                  <a:pt x="0" y="0"/>
                </a:lnTo>
                <a:lnTo>
                  <a:pt x="0" y="10287000"/>
                </a:lnTo>
                <a:lnTo>
                  <a:pt x="9144000" y="10287000"/>
                </a:lnTo>
                <a:lnTo>
                  <a:pt x="914400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73" name="Google Shape;73;p10"/>
          <p:cNvSpPr txBox="1"/>
          <p:nvPr>
            <p:ph type="title"/>
          </p:nvPr>
        </p:nvSpPr>
        <p:spPr>
          <a:xfrm>
            <a:off x="147950" y="772600"/>
            <a:ext cx="8776500" cy="1731900"/>
          </a:xfrm>
          <a:prstGeom prst="rect">
            <a:avLst/>
          </a:prstGeom>
          <a:noFill/>
          <a:ln>
            <a:noFill/>
          </a:ln>
        </p:spPr>
        <p:txBody>
          <a:bodyPr anchorCtr="0" anchor="t" bIns="0" lIns="0" spcFirstLastPara="1" rIns="0" wrap="square" tIns="12225">
            <a:noAutofit/>
          </a:bodyPr>
          <a:lstStyle/>
          <a:p>
            <a:pPr indent="0" lvl="0" marL="12599" rtl="0" algn="ctr">
              <a:lnSpc>
                <a:spcPct val="100000"/>
              </a:lnSpc>
              <a:spcBef>
                <a:spcPts val="0"/>
              </a:spcBef>
              <a:spcAft>
                <a:spcPts val="0"/>
              </a:spcAft>
              <a:buClr>
                <a:schemeClr val="dk1"/>
              </a:buClr>
              <a:buSzPts val="4100"/>
              <a:buFont typeface="Cambria"/>
              <a:buNone/>
            </a:pPr>
            <a:r>
              <a:rPr b="1" lang="en-IN" sz="4100">
                <a:solidFill>
                  <a:schemeClr val="dk1"/>
                </a:solidFill>
                <a:latin typeface="Cambria"/>
                <a:ea typeface="Cambria"/>
                <a:cs typeface="Cambria"/>
                <a:sym typeface="Cambria"/>
              </a:rPr>
              <a:t>Related Work</a:t>
            </a:r>
            <a:endParaRPr b="0" sz="4100" strike="noStrike">
              <a:solidFill>
                <a:srgbClr val="000000"/>
              </a:solidFill>
              <a:latin typeface="Calibri"/>
              <a:ea typeface="Calibri"/>
              <a:cs typeface="Calibri"/>
              <a:sym typeface="Calibri"/>
            </a:endParaRPr>
          </a:p>
        </p:txBody>
      </p:sp>
      <p:sp>
        <p:nvSpPr>
          <p:cNvPr id="74" name="Google Shape;74;p10"/>
          <p:cNvSpPr txBox="1"/>
          <p:nvPr/>
        </p:nvSpPr>
        <p:spPr>
          <a:xfrm>
            <a:off x="207500" y="1963225"/>
            <a:ext cx="8657400" cy="65649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IN" sz="3000"/>
              <a:t>GAN: GANs revolutionized machine learning by pitting two neural networks against each other: one generates content, the other evaluates its realism, transforming image generation and editing.</a:t>
            </a:r>
            <a:endParaRPr sz="3000"/>
          </a:p>
          <a:p>
            <a:pPr indent="0" lvl="0" marL="457200" rtl="0" algn="l">
              <a:spcBef>
                <a:spcPts val="0"/>
              </a:spcBef>
              <a:spcAft>
                <a:spcPts val="0"/>
              </a:spcAft>
              <a:buNone/>
            </a:pPr>
            <a:r>
              <a:t/>
            </a:r>
            <a:endParaRPr sz="3000"/>
          </a:p>
          <a:p>
            <a:pPr indent="-419100" lvl="0" marL="457200" rtl="0" algn="l">
              <a:spcBef>
                <a:spcPts val="0"/>
              </a:spcBef>
              <a:spcAft>
                <a:spcPts val="0"/>
              </a:spcAft>
              <a:buSzPts val="3000"/>
              <a:buChar char="●"/>
            </a:pPr>
            <a:r>
              <a:rPr lang="en-IN" sz="3000"/>
              <a:t>Prior methods in image-to-image translation: pix2pix is an important methods.</a:t>
            </a:r>
            <a:endParaRPr sz="3000"/>
          </a:p>
          <a:p>
            <a:pPr indent="0" lvl="0" marL="457200" rtl="0" algn="l">
              <a:spcBef>
                <a:spcPts val="0"/>
              </a:spcBef>
              <a:spcAft>
                <a:spcPts val="0"/>
              </a:spcAft>
              <a:buNone/>
            </a:pPr>
            <a:r>
              <a:t/>
            </a:r>
            <a:endParaRPr sz="3000"/>
          </a:p>
          <a:p>
            <a:pPr indent="-419100" lvl="0" marL="457200" rtl="0" algn="l">
              <a:spcBef>
                <a:spcPts val="0"/>
              </a:spcBef>
              <a:spcAft>
                <a:spcPts val="0"/>
              </a:spcAft>
              <a:buSzPts val="3000"/>
              <a:buChar char="●"/>
            </a:pPr>
            <a:r>
              <a:rPr lang="en-IN" sz="3000"/>
              <a:t>CycleGAN introduced the concept of cycle consistency loss, ensuring that translated images can be converted back to their original form, thus enforcing bijective mappings between domains, which was not explicitly addressed in previous techniques like "pix2pix."</a:t>
            </a:r>
            <a:endParaRPr sz="3000"/>
          </a:p>
          <a:p>
            <a:pPr indent="0" lvl="0" marL="457200" rtl="0" algn="l">
              <a:spcBef>
                <a:spcPts val="0"/>
              </a:spcBef>
              <a:spcAft>
                <a:spcPts val="0"/>
              </a:spcAft>
              <a:buNone/>
            </a:pPr>
            <a:r>
              <a:t/>
            </a:r>
            <a:endParaRPr sz="3000"/>
          </a:p>
          <a:p>
            <a:pPr indent="0" lvl="0" marL="457200" rtl="0" algn="l">
              <a:spcBef>
                <a:spcPts val="0"/>
              </a:spcBef>
              <a:spcAft>
                <a:spcPts val="0"/>
              </a:spcAft>
              <a:buNone/>
            </a:pPr>
            <a:r>
              <a:t/>
            </a:r>
            <a:endParaRPr sz="3000"/>
          </a:p>
        </p:txBody>
      </p:sp>
      <p:pic>
        <p:nvPicPr>
          <p:cNvPr id="75" name="Google Shape;75;p10"/>
          <p:cNvPicPr preferRelativeResize="0"/>
          <p:nvPr/>
        </p:nvPicPr>
        <p:blipFill>
          <a:blip r:embed="rId3">
            <a:alphaModFix/>
          </a:blip>
          <a:stretch>
            <a:fillRect/>
          </a:stretch>
        </p:blipFill>
        <p:spPr>
          <a:xfrm>
            <a:off x="10630362" y="957725"/>
            <a:ext cx="6196675" cy="2014350"/>
          </a:xfrm>
          <a:prstGeom prst="rect">
            <a:avLst/>
          </a:prstGeom>
          <a:noFill/>
          <a:ln>
            <a:noFill/>
          </a:ln>
        </p:spPr>
      </p:pic>
      <p:pic>
        <p:nvPicPr>
          <p:cNvPr id="76" name="Google Shape;76;p10"/>
          <p:cNvPicPr preferRelativeResize="0"/>
          <p:nvPr/>
        </p:nvPicPr>
        <p:blipFill>
          <a:blip r:embed="rId4">
            <a:alphaModFix/>
          </a:blip>
          <a:stretch>
            <a:fillRect/>
          </a:stretch>
        </p:blipFill>
        <p:spPr>
          <a:xfrm>
            <a:off x="12274026" y="3732025"/>
            <a:ext cx="2909354" cy="2257425"/>
          </a:xfrm>
          <a:prstGeom prst="rect">
            <a:avLst/>
          </a:prstGeom>
          <a:noFill/>
          <a:ln>
            <a:noFill/>
          </a:ln>
        </p:spPr>
      </p:pic>
      <p:pic>
        <p:nvPicPr>
          <p:cNvPr id="77" name="Google Shape;77;p10"/>
          <p:cNvPicPr preferRelativeResize="0"/>
          <p:nvPr/>
        </p:nvPicPr>
        <p:blipFill>
          <a:blip r:embed="rId5">
            <a:alphaModFix/>
          </a:blip>
          <a:stretch>
            <a:fillRect/>
          </a:stretch>
        </p:blipFill>
        <p:spPr>
          <a:xfrm>
            <a:off x="11030775" y="6749400"/>
            <a:ext cx="5395900" cy="3044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 name="Shape 81"/>
        <p:cNvGrpSpPr/>
        <p:nvPr/>
      </p:nvGrpSpPr>
      <p:grpSpPr>
        <a:xfrm>
          <a:off x="0" y="0"/>
          <a:ext cx="0" cy="0"/>
          <a:chOff x="0" y="0"/>
          <a:chExt cx="0" cy="0"/>
        </a:xfrm>
      </p:grpSpPr>
      <p:sp>
        <p:nvSpPr>
          <p:cNvPr id="82" name="Google Shape;82;p11"/>
          <p:cNvSpPr txBox="1"/>
          <p:nvPr>
            <p:ph type="title"/>
          </p:nvPr>
        </p:nvSpPr>
        <p:spPr>
          <a:xfrm>
            <a:off x="6018350" y="174920"/>
            <a:ext cx="6264000" cy="865800"/>
          </a:xfrm>
          <a:prstGeom prst="rect">
            <a:avLst/>
          </a:prstGeom>
          <a:noFill/>
          <a:ln>
            <a:noFill/>
          </a:ln>
        </p:spPr>
        <p:txBody>
          <a:bodyPr anchorCtr="0" anchor="t" bIns="0" lIns="0" spcFirstLastPara="1" rIns="0" wrap="square" tIns="12600">
            <a:noAutofit/>
          </a:bodyPr>
          <a:lstStyle/>
          <a:p>
            <a:pPr indent="0" lvl="0" marL="12600" rtl="0" algn="ctr">
              <a:lnSpc>
                <a:spcPct val="100000"/>
              </a:lnSpc>
              <a:spcBef>
                <a:spcPts val="0"/>
              </a:spcBef>
              <a:spcAft>
                <a:spcPts val="0"/>
              </a:spcAft>
              <a:buClr>
                <a:schemeClr val="dk1"/>
              </a:buClr>
              <a:buSzPts val="4350"/>
              <a:buFont typeface="Cambria"/>
              <a:buNone/>
            </a:pPr>
            <a:r>
              <a:rPr b="1" lang="en-IN" sz="4350">
                <a:solidFill>
                  <a:schemeClr val="dk1"/>
                </a:solidFill>
                <a:latin typeface="Cambria"/>
                <a:ea typeface="Cambria"/>
                <a:cs typeface="Cambria"/>
                <a:sym typeface="Cambria"/>
              </a:rPr>
              <a:t>Formulation</a:t>
            </a:r>
            <a:endParaRPr b="0" sz="4350" strike="noStrike">
              <a:solidFill>
                <a:srgbClr val="000000"/>
              </a:solidFill>
              <a:latin typeface="Calibri"/>
              <a:ea typeface="Calibri"/>
              <a:cs typeface="Calibri"/>
              <a:sym typeface="Calibri"/>
            </a:endParaRPr>
          </a:p>
        </p:txBody>
      </p:sp>
      <p:sp>
        <p:nvSpPr>
          <p:cNvPr id="83" name="Google Shape;83;p11"/>
          <p:cNvSpPr txBox="1"/>
          <p:nvPr/>
        </p:nvSpPr>
        <p:spPr>
          <a:xfrm>
            <a:off x="554900" y="942300"/>
            <a:ext cx="17305800" cy="88899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IN" sz="3000"/>
              <a:t>Objective: Learn mappings G: X → Y and F: Y → X without paired examples.</a:t>
            </a:r>
            <a:endParaRPr sz="3000"/>
          </a:p>
          <a:p>
            <a:pPr indent="0" lvl="0" marL="457200" rtl="0" algn="l">
              <a:spcBef>
                <a:spcPts val="0"/>
              </a:spcBef>
              <a:spcAft>
                <a:spcPts val="0"/>
              </a:spcAft>
              <a:buNone/>
            </a:pPr>
            <a:r>
              <a:t/>
            </a:r>
            <a:endParaRPr sz="3000"/>
          </a:p>
          <a:p>
            <a:pPr indent="-419100" lvl="0" marL="457200" rtl="0" algn="l">
              <a:spcBef>
                <a:spcPts val="0"/>
              </a:spcBef>
              <a:spcAft>
                <a:spcPts val="0"/>
              </a:spcAft>
              <a:buSzPts val="3000"/>
              <a:buChar char="●"/>
            </a:pPr>
            <a:r>
              <a:rPr lang="en-IN" sz="3000"/>
              <a:t>Adversarial Loss: Encourage G to generate images resembling Y and F to generate images resembling X.</a:t>
            </a:r>
            <a:endParaRPr sz="3000"/>
          </a:p>
          <a:p>
            <a:pPr indent="0" lvl="0" marL="457200" rtl="0" algn="l">
              <a:spcBef>
                <a:spcPts val="0"/>
              </a:spcBef>
              <a:spcAft>
                <a:spcPts val="0"/>
              </a:spcAft>
              <a:buNone/>
            </a:pPr>
            <a:r>
              <a:t/>
            </a:r>
            <a:endParaRPr sz="3000"/>
          </a:p>
          <a:p>
            <a:pPr indent="0" lvl="0" marL="457200" rtl="0" algn="l">
              <a:spcBef>
                <a:spcPts val="0"/>
              </a:spcBef>
              <a:spcAft>
                <a:spcPts val="0"/>
              </a:spcAft>
              <a:buNone/>
            </a:pPr>
            <a:r>
              <a:t/>
            </a:r>
            <a:endParaRPr sz="3000"/>
          </a:p>
          <a:p>
            <a:pPr indent="0" lvl="0" marL="457200" rtl="0" algn="l">
              <a:spcBef>
                <a:spcPts val="0"/>
              </a:spcBef>
              <a:spcAft>
                <a:spcPts val="0"/>
              </a:spcAft>
              <a:buNone/>
            </a:pPr>
            <a:r>
              <a:t/>
            </a:r>
            <a:endParaRPr sz="3000"/>
          </a:p>
          <a:p>
            <a:pPr indent="-419100" lvl="0" marL="457200" rtl="0" algn="l">
              <a:spcBef>
                <a:spcPts val="0"/>
              </a:spcBef>
              <a:spcAft>
                <a:spcPts val="0"/>
              </a:spcAft>
              <a:buSzPts val="3000"/>
              <a:buChar char="●"/>
            </a:pPr>
            <a:r>
              <a:rPr lang="en-IN" sz="3000"/>
              <a:t>Introduction of cycle consistency loss to ensure forward and backward mappings are consistent.</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419100" lvl="0" marL="457200" rtl="0" algn="l">
              <a:spcBef>
                <a:spcPts val="0"/>
              </a:spcBef>
              <a:spcAft>
                <a:spcPts val="0"/>
              </a:spcAft>
              <a:buSzPts val="3000"/>
              <a:buChar char="●"/>
            </a:pPr>
            <a:r>
              <a:rPr lang="en-IN" sz="3000"/>
              <a:t>The full objective function is: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457200" rtl="0" algn="l">
              <a:spcBef>
                <a:spcPts val="0"/>
              </a:spcBef>
              <a:spcAft>
                <a:spcPts val="0"/>
              </a:spcAft>
              <a:buNone/>
            </a:pPr>
            <a:r>
              <a:t/>
            </a:r>
            <a:endParaRPr sz="3000"/>
          </a:p>
          <a:p>
            <a:pPr indent="-419100" lvl="0" marL="457200" rtl="0" algn="l">
              <a:spcBef>
                <a:spcPts val="0"/>
              </a:spcBef>
              <a:spcAft>
                <a:spcPts val="0"/>
              </a:spcAft>
              <a:buSzPts val="3000"/>
              <a:buChar char="●"/>
            </a:pPr>
            <a:r>
              <a:rPr lang="en-IN" sz="3000"/>
              <a:t>Ultimately, we aim to solve:</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457200" rtl="0" algn="l">
              <a:spcBef>
                <a:spcPts val="0"/>
              </a:spcBef>
              <a:spcAft>
                <a:spcPts val="0"/>
              </a:spcAft>
              <a:buNone/>
            </a:pPr>
            <a:r>
              <a:t/>
            </a:r>
            <a:endParaRPr sz="3000"/>
          </a:p>
        </p:txBody>
      </p:sp>
      <p:pic>
        <p:nvPicPr>
          <p:cNvPr id="84" name="Google Shape;84;p11"/>
          <p:cNvPicPr preferRelativeResize="0"/>
          <p:nvPr/>
        </p:nvPicPr>
        <p:blipFill>
          <a:blip r:embed="rId3">
            <a:alphaModFix/>
          </a:blip>
          <a:stretch>
            <a:fillRect/>
          </a:stretch>
        </p:blipFill>
        <p:spPr>
          <a:xfrm>
            <a:off x="3628394" y="3088275"/>
            <a:ext cx="11652868" cy="738850"/>
          </a:xfrm>
          <a:prstGeom prst="rect">
            <a:avLst/>
          </a:prstGeom>
          <a:noFill/>
          <a:ln>
            <a:noFill/>
          </a:ln>
        </p:spPr>
      </p:pic>
      <p:pic>
        <p:nvPicPr>
          <p:cNvPr id="85" name="Google Shape;85;p11"/>
          <p:cNvPicPr preferRelativeResize="0"/>
          <p:nvPr/>
        </p:nvPicPr>
        <p:blipFill>
          <a:blip r:embed="rId4">
            <a:alphaModFix/>
          </a:blip>
          <a:stretch>
            <a:fillRect/>
          </a:stretch>
        </p:blipFill>
        <p:spPr>
          <a:xfrm>
            <a:off x="5640063" y="4780425"/>
            <a:ext cx="7629525" cy="738850"/>
          </a:xfrm>
          <a:prstGeom prst="rect">
            <a:avLst/>
          </a:prstGeom>
          <a:noFill/>
          <a:ln>
            <a:noFill/>
          </a:ln>
        </p:spPr>
      </p:pic>
      <p:pic>
        <p:nvPicPr>
          <p:cNvPr id="86" name="Google Shape;86;p11"/>
          <p:cNvPicPr preferRelativeResize="0"/>
          <p:nvPr/>
        </p:nvPicPr>
        <p:blipFill>
          <a:blip r:embed="rId5">
            <a:alphaModFix/>
          </a:blip>
          <a:stretch>
            <a:fillRect/>
          </a:stretch>
        </p:blipFill>
        <p:spPr>
          <a:xfrm>
            <a:off x="6142800" y="6180925"/>
            <a:ext cx="5986805" cy="1646612"/>
          </a:xfrm>
          <a:prstGeom prst="rect">
            <a:avLst/>
          </a:prstGeom>
          <a:noFill/>
          <a:ln>
            <a:noFill/>
          </a:ln>
        </p:spPr>
      </p:pic>
      <p:pic>
        <p:nvPicPr>
          <p:cNvPr id="87" name="Google Shape;87;p11"/>
          <p:cNvPicPr preferRelativeResize="0"/>
          <p:nvPr/>
        </p:nvPicPr>
        <p:blipFill>
          <a:blip r:embed="rId6">
            <a:alphaModFix/>
          </a:blip>
          <a:stretch>
            <a:fillRect/>
          </a:stretch>
        </p:blipFill>
        <p:spPr>
          <a:xfrm>
            <a:off x="6075800" y="8517850"/>
            <a:ext cx="6264000" cy="1067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grpSp>
        <p:nvGrpSpPr>
          <p:cNvPr id="92" name="Google Shape;92;p12"/>
          <p:cNvGrpSpPr/>
          <p:nvPr/>
        </p:nvGrpSpPr>
        <p:grpSpPr>
          <a:xfrm>
            <a:off x="0" y="0"/>
            <a:ext cx="9144000" cy="10287000"/>
            <a:chOff x="0" y="0"/>
            <a:chExt cx="9144000" cy="10287000"/>
          </a:xfrm>
        </p:grpSpPr>
        <p:sp>
          <p:nvSpPr>
            <p:cNvPr id="93" name="Google Shape;93;p12"/>
            <p:cNvSpPr/>
            <p:nvPr/>
          </p:nvSpPr>
          <p:spPr>
            <a:xfrm>
              <a:off x="0" y="0"/>
              <a:ext cx="9144000" cy="10287000"/>
            </a:xfrm>
            <a:custGeom>
              <a:rect b="b" l="l" r="r" t="t"/>
              <a:pathLst>
                <a:path extrusionOk="0" h="10287000" w="9144000">
                  <a:moveTo>
                    <a:pt x="0" y="10286997"/>
                  </a:moveTo>
                  <a:lnTo>
                    <a:pt x="9143999" y="10286997"/>
                  </a:lnTo>
                  <a:lnTo>
                    <a:pt x="9143999" y="0"/>
                  </a:lnTo>
                  <a:lnTo>
                    <a:pt x="0" y="0"/>
                  </a:lnTo>
                  <a:lnTo>
                    <a:pt x="0" y="1028699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Arial"/>
                <a:ea typeface="Arial"/>
                <a:cs typeface="Arial"/>
                <a:sym typeface="Arial"/>
              </a:endParaRPr>
            </a:p>
          </p:txBody>
        </p:sp>
        <p:pic>
          <p:nvPicPr>
            <p:cNvPr id="94" name="Google Shape;94;p12"/>
            <p:cNvPicPr preferRelativeResize="0"/>
            <p:nvPr/>
          </p:nvPicPr>
          <p:blipFill rotWithShape="1">
            <a:blip r:embed="rId3">
              <a:alphaModFix/>
            </a:blip>
            <a:srcRect b="0" l="0" r="0" t="0"/>
            <a:stretch/>
          </p:blipFill>
          <p:spPr>
            <a:xfrm>
              <a:off x="1334880" y="1143000"/>
              <a:ext cx="6467040" cy="8000640"/>
            </a:xfrm>
            <a:prstGeom prst="rect">
              <a:avLst/>
            </a:prstGeom>
            <a:noFill/>
            <a:ln>
              <a:noFill/>
            </a:ln>
          </p:spPr>
        </p:pic>
      </p:grpSp>
      <p:sp>
        <p:nvSpPr>
          <p:cNvPr id="95" name="Google Shape;95;p12"/>
          <p:cNvSpPr txBox="1"/>
          <p:nvPr>
            <p:ph type="title"/>
          </p:nvPr>
        </p:nvSpPr>
        <p:spPr>
          <a:xfrm>
            <a:off x="10501990" y="1229515"/>
            <a:ext cx="6264000" cy="1732200"/>
          </a:xfrm>
          <a:prstGeom prst="rect">
            <a:avLst/>
          </a:prstGeom>
          <a:noFill/>
          <a:ln>
            <a:noFill/>
          </a:ln>
        </p:spPr>
        <p:txBody>
          <a:bodyPr anchorCtr="0" anchor="t" bIns="0" lIns="0" spcFirstLastPara="1" rIns="0" wrap="square" tIns="12600">
            <a:noAutofit/>
          </a:bodyPr>
          <a:lstStyle/>
          <a:p>
            <a:pPr indent="0" lvl="0" marL="12599" rtl="0" algn="ctr">
              <a:lnSpc>
                <a:spcPct val="100000"/>
              </a:lnSpc>
              <a:spcBef>
                <a:spcPts val="0"/>
              </a:spcBef>
              <a:spcAft>
                <a:spcPts val="0"/>
              </a:spcAft>
              <a:buClr>
                <a:schemeClr val="dk1"/>
              </a:buClr>
              <a:buSzPts val="4350"/>
              <a:buFont typeface="Cambria"/>
              <a:buNone/>
            </a:pPr>
            <a:r>
              <a:rPr b="1" lang="en-IN" sz="4350">
                <a:solidFill>
                  <a:schemeClr val="dk1"/>
                </a:solidFill>
                <a:latin typeface="Cambria"/>
                <a:ea typeface="Cambria"/>
                <a:cs typeface="Cambria"/>
                <a:sym typeface="Cambria"/>
              </a:rPr>
              <a:t>Implementation</a:t>
            </a:r>
            <a:endParaRPr b="0" sz="4350" strike="noStrike">
              <a:solidFill>
                <a:srgbClr val="000000"/>
              </a:solidFill>
              <a:latin typeface="Calibri"/>
              <a:ea typeface="Calibri"/>
              <a:cs typeface="Calibri"/>
              <a:sym typeface="Calibri"/>
            </a:endParaRPr>
          </a:p>
        </p:txBody>
      </p:sp>
      <p:sp>
        <p:nvSpPr>
          <p:cNvPr id="96" name="Google Shape;96;p12"/>
          <p:cNvSpPr txBox="1"/>
          <p:nvPr/>
        </p:nvSpPr>
        <p:spPr>
          <a:xfrm>
            <a:off x="9358300" y="2269000"/>
            <a:ext cx="8742600" cy="78750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IN" sz="3000"/>
              <a:t>Network Architecture: Adaptation of architecture from prior work with stride-2 convolutions and residual blocks.</a:t>
            </a:r>
            <a:endParaRPr sz="3000"/>
          </a:p>
          <a:p>
            <a:pPr indent="0" lvl="0" marL="457200" rtl="0" algn="l">
              <a:spcBef>
                <a:spcPts val="0"/>
              </a:spcBef>
              <a:spcAft>
                <a:spcPts val="0"/>
              </a:spcAft>
              <a:buNone/>
            </a:pPr>
            <a:r>
              <a:t/>
            </a:r>
            <a:endParaRPr sz="3000"/>
          </a:p>
          <a:p>
            <a:pPr indent="-419100" lvl="0" marL="457200" rtl="0" algn="l">
              <a:spcBef>
                <a:spcPts val="0"/>
              </a:spcBef>
              <a:spcAft>
                <a:spcPts val="0"/>
              </a:spcAft>
              <a:buSzPts val="3000"/>
              <a:buChar char="●"/>
            </a:pPr>
            <a:r>
              <a:rPr lang="en-IN" sz="3000"/>
              <a:t>Training Details: Use of least square loss for stability, update strategy for discriminators, and techniques to stabilize training.</a:t>
            </a:r>
            <a:endParaRPr sz="3000"/>
          </a:p>
          <a:p>
            <a:pPr indent="0" lvl="0" marL="457200" rtl="0" algn="l">
              <a:spcBef>
                <a:spcPts val="0"/>
              </a:spcBef>
              <a:spcAft>
                <a:spcPts val="0"/>
              </a:spcAft>
              <a:buNone/>
            </a:pPr>
            <a:r>
              <a:t/>
            </a:r>
            <a:endParaRPr sz="3000"/>
          </a:p>
          <a:p>
            <a:pPr indent="-419100" lvl="0" marL="457200" rtl="0" algn="l">
              <a:spcBef>
                <a:spcPts val="0"/>
              </a:spcBef>
              <a:spcAft>
                <a:spcPts val="0"/>
              </a:spcAft>
              <a:buSzPts val="3000"/>
              <a:buChar char="●"/>
            </a:pPr>
            <a:r>
              <a:rPr lang="en-IN" sz="3000"/>
              <a:t>Insights into Training: Huge time in training was one of the biggest challenges faced.</a:t>
            </a:r>
            <a:endParaRPr sz="3000"/>
          </a:p>
          <a:p>
            <a:pPr indent="0" lvl="0" marL="457200" rtl="0" algn="l">
              <a:spcBef>
                <a:spcPts val="0"/>
              </a:spcBef>
              <a:spcAft>
                <a:spcPts val="0"/>
              </a:spcAft>
              <a:buNone/>
            </a:pPr>
            <a:r>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type="title"/>
          </p:nvPr>
        </p:nvSpPr>
        <p:spPr>
          <a:xfrm>
            <a:off x="5673425" y="-231300"/>
            <a:ext cx="6100200" cy="129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4300"/>
          </a:p>
          <a:p>
            <a:pPr indent="0" lvl="0" marL="0" rtl="0" algn="ctr">
              <a:spcBef>
                <a:spcPts val="0"/>
              </a:spcBef>
              <a:spcAft>
                <a:spcPts val="0"/>
              </a:spcAft>
              <a:buNone/>
            </a:pPr>
            <a:r>
              <a:rPr lang="en-IN" sz="4300"/>
              <a:t>Results</a:t>
            </a:r>
            <a:r>
              <a:rPr lang="en-IN" sz="4300"/>
              <a:t>:</a:t>
            </a:r>
            <a:endParaRPr sz="4300"/>
          </a:p>
        </p:txBody>
      </p:sp>
      <p:sp>
        <p:nvSpPr>
          <p:cNvPr id="102" name="Google Shape;102;p13"/>
          <p:cNvSpPr txBox="1"/>
          <p:nvPr>
            <p:ph idx="1" type="body"/>
          </p:nvPr>
        </p:nvSpPr>
        <p:spPr>
          <a:xfrm>
            <a:off x="915125" y="1265475"/>
            <a:ext cx="16470300" cy="79008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IN" sz="3000"/>
              <a:t>Here, in this table, we show </a:t>
            </a:r>
            <a:r>
              <a:rPr lang="en-IN" sz="3000"/>
              <a:t>the</a:t>
            </a:r>
            <a:r>
              <a:rPr lang="en-IN" sz="3000"/>
              <a:t> results of cycleGAN and other prominent algorithms: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pic>
        <p:nvPicPr>
          <p:cNvPr id="103" name="Google Shape;103;p13"/>
          <p:cNvPicPr preferRelativeResize="0"/>
          <p:nvPr/>
        </p:nvPicPr>
        <p:blipFill>
          <a:blip r:embed="rId3">
            <a:alphaModFix/>
          </a:blip>
          <a:stretch>
            <a:fillRect/>
          </a:stretch>
        </p:blipFill>
        <p:spPr>
          <a:xfrm>
            <a:off x="444506" y="2036556"/>
            <a:ext cx="7730474" cy="2528650"/>
          </a:xfrm>
          <a:prstGeom prst="rect">
            <a:avLst/>
          </a:prstGeom>
          <a:noFill/>
          <a:ln>
            <a:noFill/>
          </a:ln>
        </p:spPr>
      </p:pic>
      <p:pic>
        <p:nvPicPr>
          <p:cNvPr id="104" name="Google Shape;104;p13"/>
          <p:cNvPicPr preferRelativeResize="0"/>
          <p:nvPr/>
        </p:nvPicPr>
        <p:blipFill>
          <a:blip r:embed="rId4">
            <a:alphaModFix/>
          </a:blip>
          <a:stretch>
            <a:fillRect/>
          </a:stretch>
        </p:blipFill>
        <p:spPr>
          <a:xfrm>
            <a:off x="8685000" y="2036550"/>
            <a:ext cx="7348088" cy="2528650"/>
          </a:xfrm>
          <a:prstGeom prst="rect">
            <a:avLst/>
          </a:prstGeom>
          <a:noFill/>
          <a:ln>
            <a:noFill/>
          </a:ln>
        </p:spPr>
      </p:pic>
      <p:pic>
        <p:nvPicPr>
          <p:cNvPr id="105" name="Google Shape;105;p13"/>
          <p:cNvPicPr preferRelativeResize="0"/>
          <p:nvPr/>
        </p:nvPicPr>
        <p:blipFill>
          <a:blip r:embed="rId5">
            <a:alphaModFix/>
          </a:blip>
          <a:stretch>
            <a:fillRect/>
          </a:stretch>
        </p:blipFill>
        <p:spPr>
          <a:xfrm>
            <a:off x="635688" y="5392950"/>
            <a:ext cx="7348100" cy="2415642"/>
          </a:xfrm>
          <a:prstGeom prst="rect">
            <a:avLst/>
          </a:prstGeom>
          <a:noFill/>
          <a:ln>
            <a:noFill/>
          </a:ln>
        </p:spPr>
      </p:pic>
      <p:sp>
        <p:nvSpPr>
          <p:cNvPr id="106" name="Google Shape;106;p13"/>
          <p:cNvSpPr txBox="1"/>
          <p:nvPr/>
        </p:nvSpPr>
        <p:spPr>
          <a:xfrm>
            <a:off x="8848050" y="5636750"/>
            <a:ext cx="7730400" cy="321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IN" sz="3000"/>
              <a:t>Various tests are conducted, which show cycleGAN as one of the best performing algorithms.</a:t>
            </a:r>
            <a:endParaRPr sz="3000"/>
          </a:p>
        </p:txBody>
      </p:sp>
      <p:sp>
        <p:nvSpPr>
          <p:cNvPr id="107" name="Google Shape;107;p13"/>
          <p:cNvSpPr/>
          <p:nvPr/>
        </p:nvSpPr>
        <p:spPr>
          <a:xfrm>
            <a:off x="9239250" y="5517700"/>
            <a:ext cx="7348100" cy="2415650"/>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3"/>
          <p:cNvSpPr txBox="1"/>
          <p:nvPr/>
        </p:nvSpPr>
        <p:spPr>
          <a:xfrm>
            <a:off x="9230300" y="5704800"/>
            <a:ext cx="7348200" cy="2103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IN" sz="3000">
                <a:solidFill>
                  <a:schemeClr val="dk1"/>
                </a:solidFill>
              </a:rPr>
              <a:t>Various tests are conducted, which show cycleGAN as one of the best performing algorithms.</a:t>
            </a:r>
            <a:endParaRPr sz="3000">
              <a:solidFill>
                <a:schemeClr val="dk1"/>
              </a:solidFill>
            </a:endParaRPr>
          </a:p>
          <a:p>
            <a:pPr indent="0" lvl="0" marL="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2115455" y="3266295"/>
            <a:ext cx="5553300" cy="3767100"/>
          </a:xfrm>
          <a:prstGeom prst="rect">
            <a:avLst/>
          </a:prstGeom>
          <a:noFill/>
          <a:ln>
            <a:noFill/>
          </a:ln>
        </p:spPr>
        <p:txBody>
          <a:bodyPr anchorCtr="0" anchor="t" bIns="0" lIns="0" spcFirstLastPara="1" rIns="0" wrap="square" tIns="14025">
            <a:noAutofit/>
          </a:bodyPr>
          <a:lstStyle/>
          <a:p>
            <a:pPr indent="0" lvl="0" marL="12599" rtl="0" algn="l">
              <a:lnSpc>
                <a:spcPct val="100000"/>
              </a:lnSpc>
              <a:spcBef>
                <a:spcPts val="0"/>
              </a:spcBef>
              <a:spcAft>
                <a:spcPts val="0"/>
              </a:spcAft>
              <a:buClr>
                <a:srgbClr val="FFFFFF"/>
              </a:buClr>
              <a:buSzPts val="3300"/>
              <a:buFont typeface="Cambria"/>
              <a:buNone/>
            </a:pPr>
            <a:r>
              <a:rPr b="1" lang="en-IN" sz="3300" strike="noStrike">
                <a:solidFill>
                  <a:srgbClr val="FFFFFF"/>
                </a:solidFill>
                <a:latin typeface="Cambria"/>
                <a:ea typeface="Cambria"/>
                <a:cs typeface="Cambria"/>
                <a:sym typeface="Cambria"/>
              </a:rPr>
              <a:t>Applications in Artistic Style  Transfer</a:t>
            </a:r>
            <a:endParaRPr b="0" sz="3300" strike="noStrike">
              <a:solidFill>
                <a:srgbClr val="000000"/>
              </a:solidFill>
              <a:latin typeface="Calibri"/>
              <a:ea typeface="Calibri"/>
              <a:cs typeface="Calibri"/>
              <a:sym typeface="Calibri"/>
            </a:endParaRPr>
          </a:p>
          <a:p>
            <a:pPr indent="0" lvl="0" marL="12599" rtl="0" algn="l">
              <a:lnSpc>
                <a:spcPct val="102000"/>
              </a:lnSpc>
              <a:spcBef>
                <a:spcPts val="655"/>
              </a:spcBef>
              <a:spcAft>
                <a:spcPts val="0"/>
              </a:spcAft>
              <a:buClr>
                <a:srgbClr val="FFFFFF"/>
              </a:buClr>
              <a:buSzPts val="2450"/>
              <a:buFont typeface="Verdana"/>
              <a:buNone/>
            </a:pPr>
            <a:r>
              <a:rPr b="0" lang="en-IN" sz="2450" strike="noStrike">
                <a:solidFill>
                  <a:srgbClr val="FFFFFF"/>
                </a:solidFill>
                <a:latin typeface="Verdana"/>
                <a:ea typeface="Verdana"/>
                <a:cs typeface="Verdana"/>
                <a:sym typeface="Verdana"/>
              </a:rPr>
              <a:t>CycleGAN has revolutionized  </a:t>
            </a:r>
            <a:r>
              <a:rPr b="0" lang="en-IN" sz="2450" strike="noStrike">
                <a:solidFill>
                  <a:schemeClr val="lt1"/>
                </a:solidFill>
                <a:latin typeface="Verdana"/>
                <a:ea typeface="Verdana"/>
                <a:cs typeface="Verdana"/>
                <a:sym typeface="Verdana"/>
              </a:rPr>
              <a:t>artistic style transfer</a:t>
            </a:r>
            <a:r>
              <a:rPr b="0" lang="en-IN" sz="2450" strike="noStrike">
                <a:solidFill>
                  <a:schemeClr val="dk1"/>
                </a:solidFill>
                <a:latin typeface="Verdana"/>
                <a:ea typeface="Verdana"/>
                <a:cs typeface="Verdana"/>
                <a:sym typeface="Verdana"/>
              </a:rPr>
              <a:t> </a:t>
            </a:r>
            <a:r>
              <a:rPr b="0" lang="en-IN" sz="2450" strike="noStrike">
                <a:solidFill>
                  <a:srgbClr val="FFFFFF"/>
                </a:solidFill>
                <a:latin typeface="Verdana"/>
                <a:ea typeface="Verdana"/>
                <a:cs typeface="Verdana"/>
                <a:sym typeface="Verdana"/>
              </a:rPr>
              <a:t>by enabling  the transformation of images to  adopt the style of a different  domain. This has profound  implications for creative expression  and digital artistry.</a:t>
            </a:r>
            <a:endParaRPr b="0" sz="2450" strike="noStrike">
              <a:solidFill>
                <a:srgbClr val="000000"/>
              </a:solidFill>
              <a:latin typeface="Calibri"/>
              <a:ea typeface="Calibri"/>
              <a:cs typeface="Calibri"/>
              <a:sym typeface="Calibri"/>
            </a:endParaRPr>
          </a:p>
        </p:txBody>
      </p:sp>
      <p:pic>
        <p:nvPicPr>
          <p:cNvPr id="114" name="Google Shape;114;p14"/>
          <p:cNvPicPr preferRelativeResize="0"/>
          <p:nvPr/>
        </p:nvPicPr>
        <p:blipFill rotWithShape="1">
          <a:blip r:embed="rId3">
            <a:alphaModFix/>
          </a:blip>
          <a:srcRect b="0" l="0" r="0" t="0"/>
          <a:stretch/>
        </p:blipFill>
        <p:spPr>
          <a:xfrm>
            <a:off x="9157050" y="6525"/>
            <a:ext cx="9143640" cy="102866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sp>
        <p:nvSpPr>
          <p:cNvPr id="119" name="Google Shape;119;p15"/>
          <p:cNvSpPr txBox="1"/>
          <p:nvPr>
            <p:ph type="title"/>
          </p:nvPr>
        </p:nvSpPr>
        <p:spPr>
          <a:xfrm>
            <a:off x="5958650" y="242977"/>
            <a:ext cx="4710600" cy="128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120" name="Google Shape;120;p15"/>
          <p:cNvSpPr txBox="1"/>
          <p:nvPr/>
        </p:nvSpPr>
        <p:spPr>
          <a:xfrm>
            <a:off x="4642900" y="242963"/>
            <a:ext cx="7943100" cy="195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4300">
                <a:solidFill>
                  <a:schemeClr val="lt1"/>
                </a:solidFill>
              </a:rPr>
              <a:t>Other applications</a:t>
            </a:r>
            <a:endParaRPr sz="4300">
              <a:solidFill>
                <a:schemeClr val="lt1"/>
              </a:solidFill>
            </a:endParaRPr>
          </a:p>
        </p:txBody>
      </p:sp>
      <p:sp>
        <p:nvSpPr>
          <p:cNvPr id="121" name="Google Shape;121;p15"/>
          <p:cNvSpPr txBox="1"/>
          <p:nvPr/>
        </p:nvSpPr>
        <p:spPr>
          <a:xfrm>
            <a:off x="339650" y="1229063"/>
            <a:ext cx="17621400" cy="81813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lt1"/>
              </a:buClr>
              <a:buSzPts val="3000"/>
              <a:buChar char="●"/>
            </a:pPr>
            <a:r>
              <a:rPr lang="en-IN" sz="3000">
                <a:solidFill>
                  <a:schemeClr val="lt1"/>
                </a:solidFill>
              </a:rPr>
              <a:t>Object Transfiguration: Translate objects between visually similar categories.</a:t>
            </a:r>
            <a:endParaRPr sz="3000">
              <a:solidFill>
                <a:schemeClr val="lt1"/>
              </a:solidFill>
            </a:endParaRPr>
          </a:p>
          <a:p>
            <a:pPr indent="0" lvl="0" marL="457200" rtl="0" algn="l">
              <a:spcBef>
                <a:spcPts val="0"/>
              </a:spcBef>
              <a:spcAft>
                <a:spcPts val="0"/>
              </a:spcAft>
              <a:buNone/>
            </a:pPr>
            <a:r>
              <a:t/>
            </a:r>
            <a:endParaRPr sz="3000">
              <a:solidFill>
                <a:schemeClr val="lt1"/>
              </a:solidFill>
            </a:endParaRPr>
          </a:p>
          <a:p>
            <a:pPr indent="-419100" lvl="0" marL="457200" rtl="0" algn="l">
              <a:spcBef>
                <a:spcPts val="0"/>
              </a:spcBef>
              <a:spcAft>
                <a:spcPts val="0"/>
              </a:spcAft>
              <a:buClr>
                <a:schemeClr val="lt1"/>
              </a:buClr>
              <a:buSzPts val="3000"/>
              <a:buChar char="●"/>
            </a:pPr>
            <a:r>
              <a:rPr lang="en-IN" sz="3000">
                <a:solidFill>
                  <a:schemeClr val="lt1"/>
                </a:solidFill>
              </a:rPr>
              <a:t>Season Transfer: Transform images between different seasons.</a:t>
            </a:r>
            <a:endParaRPr sz="3000">
              <a:solidFill>
                <a:schemeClr val="lt1"/>
              </a:solidFill>
            </a:endParaRPr>
          </a:p>
          <a:p>
            <a:pPr indent="0" lvl="0" marL="457200" rtl="0" algn="l">
              <a:spcBef>
                <a:spcPts val="0"/>
              </a:spcBef>
              <a:spcAft>
                <a:spcPts val="0"/>
              </a:spcAft>
              <a:buNone/>
            </a:pPr>
            <a:r>
              <a:t/>
            </a:r>
            <a:endParaRPr sz="3000">
              <a:solidFill>
                <a:schemeClr val="lt1"/>
              </a:solidFill>
            </a:endParaRPr>
          </a:p>
          <a:p>
            <a:pPr indent="-419100" lvl="0" marL="457200" rtl="0" algn="l">
              <a:spcBef>
                <a:spcPts val="0"/>
              </a:spcBef>
              <a:spcAft>
                <a:spcPts val="0"/>
              </a:spcAft>
              <a:buClr>
                <a:schemeClr val="lt1"/>
              </a:buClr>
              <a:buSzPts val="3000"/>
              <a:buChar char="●"/>
            </a:pPr>
            <a:r>
              <a:rPr lang="en-IN" sz="3000">
                <a:solidFill>
                  <a:schemeClr val="lt1"/>
                </a:solidFill>
              </a:rPr>
              <a:t>Collection Style Transfer: Mimic the style of entire sets of artworks.</a:t>
            </a:r>
            <a:endParaRPr sz="3000">
              <a:solidFill>
                <a:schemeClr val="lt1"/>
              </a:solidFill>
            </a:endParaRPr>
          </a:p>
          <a:p>
            <a:pPr indent="0" lvl="0" marL="457200" rtl="0" algn="l">
              <a:spcBef>
                <a:spcPts val="0"/>
              </a:spcBef>
              <a:spcAft>
                <a:spcPts val="0"/>
              </a:spcAft>
              <a:buNone/>
            </a:pPr>
            <a:r>
              <a:t/>
            </a:r>
            <a:endParaRPr sz="3000">
              <a:solidFill>
                <a:schemeClr val="lt1"/>
              </a:solidFill>
            </a:endParaRPr>
          </a:p>
          <a:p>
            <a:pPr indent="-419100" lvl="0" marL="457200" rtl="0" algn="l">
              <a:spcBef>
                <a:spcPts val="0"/>
              </a:spcBef>
              <a:spcAft>
                <a:spcPts val="0"/>
              </a:spcAft>
              <a:buClr>
                <a:schemeClr val="lt1"/>
              </a:buClr>
              <a:buSzPts val="3000"/>
              <a:buChar char="●"/>
            </a:pPr>
            <a:r>
              <a:rPr lang="en-IN" sz="3000">
                <a:solidFill>
                  <a:schemeClr val="lt1"/>
                </a:solidFill>
              </a:rPr>
              <a:t>Photo Generation from Paintings: Translate paintings into realistic photographs.</a:t>
            </a:r>
            <a:endParaRPr sz="3000">
              <a:solidFill>
                <a:schemeClr val="lt1"/>
              </a:solidFill>
            </a:endParaRPr>
          </a:p>
          <a:p>
            <a:pPr indent="0" lvl="0" marL="457200" rtl="0" algn="l">
              <a:spcBef>
                <a:spcPts val="0"/>
              </a:spcBef>
              <a:spcAft>
                <a:spcPts val="0"/>
              </a:spcAft>
              <a:buNone/>
            </a:pPr>
            <a:r>
              <a:t/>
            </a:r>
            <a:endParaRPr sz="3000">
              <a:solidFill>
                <a:schemeClr val="lt1"/>
              </a:solidFill>
            </a:endParaRPr>
          </a:p>
          <a:p>
            <a:pPr indent="-419100" lvl="0" marL="457200" rtl="0" algn="l">
              <a:spcBef>
                <a:spcPts val="0"/>
              </a:spcBef>
              <a:spcAft>
                <a:spcPts val="0"/>
              </a:spcAft>
              <a:buClr>
                <a:schemeClr val="lt1"/>
              </a:buClr>
              <a:buSzPts val="3000"/>
              <a:buChar char="●"/>
            </a:pPr>
            <a:r>
              <a:rPr lang="en-IN" sz="3000">
                <a:solidFill>
                  <a:schemeClr val="lt1"/>
                </a:solidFill>
              </a:rPr>
              <a:t>Photo Enhancement: Generate photos with shallower depth of field.</a:t>
            </a:r>
            <a:endParaRPr sz="3000">
              <a:solidFill>
                <a:schemeClr val="lt1"/>
              </a:solidFill>
            </a:endParaRPr>
          </a:p>
          <a:p>
            <a:pPr indent="0" lvl="0" marL="0" rtl="0" algn="l">
              <a:spcBef>
                <a:spcPts val="0"/>
              </a:spcBef>
              <a:spcAft>
                <a:spcPts val="0"/>
              </a:spcAft>
              <a:buNone/>
            </a:pPr>
            <a:r>
              <a:t/>
            </a:r>
            <a:endParaRPr sz="3000">
              <a:solidFill>
                <a:schemeClr val="lt1"/>
              </a:solidFill>
            </a:endParaRPr>
          </a:p>
        </p:txBody>
      </p:sp>
      <p:pic>
        <p:nvPicPr>
          <p:cNvPr id="122" name="Google Shape;122;p15"/>
          <p:cNvPicPr preferRelativeResize="0"/>
          <p:nvPr/>
        </p:nvPicPr>
        <p:blipFill>
          <a:blip r:embed="rId3">
            <a:alphaModFix/>
          </a:blip>
          <a:stretch>
            <a:fillRect/>
          </a:stretch>
        </p:blipFill>
        <p:spPr>
          <a:xfrm>
            <a:off x="1007750" y="5687777"/>
            <a:ext cx="6256750" cy="4368950"/>
          </a:xfrm>
          <a:prstGeom prst="rect">
            <a:avLst/>
          </a:prstGeom>
          <a:noFill/>
          <a:ln>
            <a:noFill/>
          </a:ln>
        </p:spPr>
      </p:pic>
      <p:sp>
        <p:nvSpPr>
          <p:cNvPr id="123" name="Google Shape;123;p15"/>
          <p:cNvSpPr txBox="1"/>
          <p:nvPr/>
        </p:nvSpPr>
        <p:spPr>
          <a:xfrm>
            <a:off x="7530400" y="9325325"/>
            <a:ext cx="6429300" cy="7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500">
                <a:solidFill>
                  <a:schemeClr val="lt1"/>
                </a:solidFill>
              </a:rPr>
              <a:t>Fig: Results of photo enhancement</a:t>
            </a:r>
            <a:endParaRPr sz="2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