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notesSlides/notesSlide1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1.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8" r:id="rId2"/>
    <p:sldId id="265" r:id="rId3"/>
    <p:sldId id="285" r:id="rId4"/>
    <p:sldId id="263" r:id="rId5"/>
    <p:sldId id="259" r:id="rId6"/>
    <p:sldId id="264" r:id="rId7"/>
    <p:sldId id="318" r:id="rId8"/>
    <p:sldId id="256" r:id="rId9"/>
    <p:sldId id="257" r:id="rId10"/>
    <p:sldId id="287" r:id="rId11"/>
    <p:sldId id="288" r:id="rId12"/>
    <p:sldId id="289" r:id="rId13"/>
    <p:sldId id="290" r:id="rId14"/>
    <p:sldId id="291" r:id="rId15"/>
    <p:sldId id="292" r:id="rId16"/>
    <p:sldId id="293" r:id="rId17"/>
    <p:sldId id="294" r:id="rId18"/>
    <p:sldId id="295" r:id="rId19"/>
    <p:sldId id="296" r:id="rId20"/>
    <p:sldId id="298" r:id="rId21"/>
    <p:sldId id="297" r:id="rId22"/>
    <p:sldId id="299" r:id="rId23"/>
    <p:sldId id="306" r:id="rId24"/>
    <p:sldId id="307" r:id="rId25"/>
    <p:sldId id="308" r:id="rId26"/>
    <p:sldId id="309" r:id="rId27"/>
    <p:sldId id="300" r:id="rId28"/>
    <p:sldId id="301" r:id="rId29"/>
    <p:sldId id="303" r:id="rId30"/>
    <p:sldId id="316" r:id="rId31"/>
    <p:sldId id="317" r:id="rId32"/>
    <p:sldId id="304" r:id="rId33"/>
    <p:sldId id="310" r:id="rId34"/>
    <p:sldId id="313" r:id="rId35"/>
    <p:sldId id="314" r:id="rId36"/>
    <p:sldId id="305" r:id="rId37"/>
    <p:sldId id="319" r:id="rId38"/>
    <p:sldId id="31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4FB3"/>
    <a:srgbClr val="FF0066"/>
    <a:srgbClr val="FF6699"/>
    <a:srgbClr val="660033"/>
    <a:srgbClr val="FF9966"/>
    <a:srgbClr val="0066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6" autoAdjust="0"/>
    <p:restoredTop sz="94660"/>
  </p:normalViewPr>
  <p:slideViewPr>
    <p:cSldViewPr snapToGrid="0">
      <p:cViewPr varScale="1">
        <p:scale>
          <a:sx n="63" d="100"/>
          <a:sy n="63" d="100"/>
        </p:scale>
        <p:origin x="7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BD9BD-B49C-483E-B656-FF88219DA1CE}" type="datetimeFigureOut">
              <a:rPr lang="en-US" smtClean="0"/>
              <a:t>12/20/2021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3D17D6-E5EC-4C3F-8F7B-569785090D36}" type="slidenum">
              <a:rPr lang="en-US" smtClean="0"/>
              <a:t>‹#›</a:t>
            </a:fld>
            <a:endParaRPr lang="en-US"/>
          </a:p>
        </p:txBody>
      </p:sp>
    </p:spTree>
    <p:extLst>
      <p:ext uri="{BB962C8B-B14F-4D97-AF65-F5344CB8AC3E}">
        <p14:creationId xmlns:p14="http://schemas.microsoft.com/office/powerpoint/2010/main" val="2363848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1</a:t>
            </a:fld>
            <a:endParaRPr lang="en-US"/>
          </a:p>
        </p:txBody>
      </p:sp>
    </p:spTree>
    <p:extLst>
      <p:ext uri="{BB962C8B-B14F-4D97-AF65-F5344CB8AC3E}">
        <p14:creationId xmlns:p14="http://schemas.microsoft.com/office/powerpoint/2010/main" val="2307436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10</a:t>
            </a:fld>
            <a:endParaRPr lang="en-US"/>
          </a:p>
        </p:txBody>
      </p:sp>
    </p:spTree>
    <p:extLst>
      <p:ext uri="{BB962C8B-B14F-4D97-AF65-F5344CB8AC3E}">
        <p14:creationId xmlns:p14="http://schemas.microsoft.com/office/powerpoint/2010/main" val="2931248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11</a:t>
            </a:fld>
            <a:endParaRPr lang="en-US"/>
          </a:p>
        </p:txBody>
      </p:sp>
    </p:spTree>
    <p:extLst>
      <p:ext uri="{BB962C8B-B14F-4D97-AF65-F5344CB8AC3E}">
        <p14:creationId xmlns:p14="http://schemas.microsoft.com/office/powerpoint/2010/main" val="4248386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12</a:t>
            </a:fld>
            <a:endParaRPr lang="en-US"/>
          </a:p>
        </p:txBody>
      </p:sp>
    </p:spTree>
    <p:extLst>
      <p:ext uri="{BB962C8B-B14F-4D97-AF65-F5344CB8AC3E}">
        <p14:creationId xmlns:p14="http://schemas.microsoft.com/office/powerpoint/2010/main" val="3012496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13</a:t>
            </a:fld>
            <a:endParaRPr lang="en-US"/>
          </a:p>
        </p:txBody>
      </p:sp>
    </p:spTree>
    <p:extLst>
      <p:ext uri="{BB962C8B-B14F-4D97-AF65-F5344CB8AC3E}">
        <p14:creationId xmlns:p14="http://schemas.microsoft.com/office/powerpoint/2010/main" val="265875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14</a:t>
            </a:fld>
            <a:endParaRPr lang="en-US"/>
          </a:p>
        </p:txBody>
      </p:sp>
    </p:spTree>
    <p:extLst>
      <p:ext uri="{BB962C8B-B14F-4D97-AF65-F5344CB8AC3E}">
        <p14:creationId xmlns:p14="http://schemas.microsoft.com/office/powerpoint/2010/main" val="445330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15</a:t>
            </a:fld>
            <a:endParaRPr lang="en-US"/>
          </a:p>
        </p:txBody>
      </p:sp>
    </p:spTree>
    <p:extLst>
      <p:ext uri="{BB962C8B-B14F-4D97-AF65-F5344CB8AC3E}">
        <p14:creationId xmlns:p14="http://schemas.microsoft.com/office/powerpoint/2010/main" val="1374766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16</a:t>
            </a:fld>
            <a:endParaRPr lang="en-US"/>
          </a:p>
        </p:txBody>
      </p:sp>
    </p:spTree>
    <p:extLst>
      <p:ext uri="{BB962C8B-B14F-4D97-AF65-F5344CB8AC3E}">
        <p14:creationId xmlns:p14="http://schemas.microsoft.com/office/powerpoint/2010/main" val="3824515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17</a:t>
            </a:fld>
            <a:endParaRPr lang="en-US"/>
          </a:p>
        </p:txBody>
      </p:sp>
    </p:spTree>
    <p:extLst>
      <p:ext uri="{BB962C8B-B14F-4D97-AF65-F5344CB8AC3E}">
        <p14:creationId xmlns:p14="http://schemas.microsoft.com/office/powerpoint/2010/main" val="2029058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18</a:t>
            </a:fld>
            <a:endParaRPr lang="en-US"/>
          </a:p>
        </p:txBody>
      </p:sp>
    </p:spTree>
    <p:extLst>
      <p:ext uri="{BB962C8B-B14F-4D97-AF65-F5344CB8AC3E}">
        <p14:creationId xmlns:p14="http://schemas.microsoft.com/office/powerpoint/2010/main" val="2190086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19</a:t>
            </a:fld>
            <a:endParaRPr lang="en-US"/>
          </a:p>
        </p:txBody>
      </p:sp>
    </p:spTree>
    <p:extLst>
      <p:ext uri="{BB962C8B-B14F-4D97-AF65-F5344CB8AC3E}">
        <p14:creationId xmlns:p14="http://schemas.microsoft.com/office/powerpoint/2010/main" val="3477268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2</a:t>
            </a:fld>
            <a:endParaRPr lang="en-US"/>
          </a:p>
        </p:txBody>
      </p:sp>
    </p:spTree>
    <p:extLst>
      <p:ext uri="{BB962C8B-B14F-4D97-AF65-F5344CB8AC3E}">
        <p14:creationId xmlns:p14="http://schemas.microsoft.com/office/powerpoint/2010/main" val="3839922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20</a:t>
            </a:fld>
            <a:endParaRPr lang="en-US"/>
          </a:p>
        </p:txBody>
      </p:sp>
    </p:spTree>
    <p:extLst>
      <p:ext uri="{BB962C8B-B14F-4D97-AF65-F5344CB8AC3E}">
        <p14:creationId xmlns:p14="http://schemas.microsoft.com/office/powerpoint/2010/main" val="2969577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21</a:t>
            </a:fld>
            <a:endParaRPr lang="en-US"/>
          </a:p>
        </p:txBody>
      </p:sp>
    </p:spTree>
    <p:extLst>
      <p:ext uri="{BB962C8B-B14F-4D97-AF65-F5344CB8AC3E}">
        <p14:creationId xmlns:p14="http://schemas.microsoft.com/office/powerpoint/2010/main" val="25924380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22</a:t>
            </a:fld>
            <a:endParaRPr lang="en-US"/>
          </a:p>
        </p:txBody>
      </p:sp>
    </p:spTree>
    <p:extLst>
      <p:ext uri="{BB962C8B-B14F-4D97-AF65-F5344CB8AC3E}">
        <p14:creationId xmlns:p14="http://schemas.microsoft.com/office/powerpoint/2010/main" val="717625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23</a:t>
            </a:fld>
            <a:endParaRPr lang="en-US"/>
          </a:p>
        </p:txBody>
      </p:sp>
    </p:spTree>
    <p:extLst>
      <p:ext uri="{BB962C8B-B14F-4D97-AF65-F5344CB8AC3E}">
        <p14:creationId xmlns:p14="http://schemas.microsoft.com/office/powerpoint/2010/main" val="167588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24</a:t>
            </a:fld>
            <a:endParaRPr lang="en-US"/>
          </a:p>
        </p:txBody>
      </p:sp>
    </p:spTree>
    <p:extLst>
      <p:ext uri="{BB962C8B-B14F-4D97-AF65-F5344CB8AC3E}">
        <p14:creationId xmlns:p14="http://schemas.microsoft.com/office/powerpoint/2010/main" val="1769129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25</a:t>
            </a:fld>
            <a:endParaRPr lang="en-US"/>
          </a:p>
        </p:txBody>
      </p:sp>
    </p:spTree>
    <p:extLst>
      <p:ext uri="{BB962C8B-B14F-4D97-AF65-F5344CB8AC3E}">
        <p14:creationId xmlns:p14="http://schemas.microsoft.com/office/powerpoint/2010/main" val="23922488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26</a:t>
            </a:fld>
            <a:endParaRPr lang="en-US"/>
          </a:p>
        </p:txBody>
      </p:sp>
    </p:spTree>
    <p:extLst>
      <p:ext uri="{BB962C8B-B14F-4D97-AF65-F5344CB8AC3E}">
        <p14:creationId xmlns:p14="http://schemas.microsoft.com/office/powerpoint/2010/main" val="37088963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27</a:t>
            </a:fld>
            <a:endParaRPr lang="en-US"/>
          </a:p>
        </p:txBody>
      </p:sp>
    </p:spTree>
    <p:extLst>
      <p:ext uri="{BB962C8B-B14F-4D97-AF65-F5344CB8AC3E}">
        <p14:creationId xmlns:p14="http://schemas.microsoft.com/office/powerpoint/2010/main" val="32619880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28</a:t>
            </a:fld>
            <a:endParaRPr lang="en-US"/>
          </a:p>
        </p:txBody>
      </p:sp>
    </p:spTree>
    <p:extLst>
      <p:ext uri="{BB962C8B-B14F-4D97-AF65-F5344CB8AC3E}">
        <p14:creationId xmlns:p14="http://schemas.microsoft.com/office/powerpoint/2010/main" val="756160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29</a:t>
            </a:fld>
            <a:endParaRPr lang="en-US"/>
          </a:p>
        </p:txBody>
      </p:sp>
    </p:spTree>
    <p:extLst>
      <p:ext uri="{BB962C8B-B14F-4D97-AF65-F5344CB8AC3E}">
        <p14:creationId xmlns:p14="http://schemas.microsoft.com/office/powerpoint/2010/main" val="2676370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A0CDFDE-6D36-4726-B2BB-53AA449C9442}"/>
              </a:ext>
            </a:extLst>
          </p:cNvPr>
          <p:cNvSpPr>
            <a:spLocks noGrp="1" noChangeArrowheads="1"/>
          </p:cNvSpPr>
          <p:nvPr>
            <p:ph type="sldNum" sz="quarter" idx="5"/>
          </p:nvPr>
        </p:nvSpPr>
        <p:spPr>
          <a:ln/>
        </p:spPr>
        <p:txBody>
          <a:bodyPr/>
          <a:lstStyle/>
          <a:p>
            <a:fld id="{F8D21530-C54B-4EDA-8B0E-FA931334C846}" type="slidenum">
              <a:rPr lang="en-US" altLang="en-US"/>
              <a:pPr/>
              <a:t>3</a:t>
            </a:fld>
            <a:endParaRPr lang="en-US" altLang="en-US"/>
          </a:p>
        </p:txBody>
      </p:sp>
      <p:sp>
        <p:nvSpPr>
          <p:cNvPr id="302082" name="Rectangle 2">
            <a:extLst>
              <a:ext uri="{FF2B5EF4-FFF2-40B4-BE49-F238E27FC236}">
                <a16:creationId xmlns:a16="http://schemas.microsoft.com/office/drawing/2014/main" id="{C78E29B7-4632-4AD5-86C0-281778ABD57C}"/>
              </a:ext>
            </a:extLst>
          </p:cNvPr>
          <p:cNvSpPr>
            <a:spLocks noGrp="1" noRot="1" noChangeAspect="1" noChangeArrowheads="1" noTextEdit="1"/>
          </p:cNvSpPr>
          <p:nvPr>
            <p:ph type="sldImg"/>
          </p:nvPr>
        </p:nvSpPr>
        <p:spPr>
          <a:xfrm>
            <a:off x="38100" y="750888"/>
            <a:ext cx="6594475" cy="3709987"/>
          </a:xfrm>
          <a:ln w="12700" cap="flat">
            <a:solidFill>
              <a:schemeClr val="tx1"/>
            </a:solidFill>
          </a:ln>
          <a:extLst>
            <a:ext uri="{909E8E84-426E-40DD-AFC4-6F175D3DCCD1}">
              <a14:hiddenFill xmlns:a14="http://schemas.microsoft.com/office/drawing/2010/main">
                <a:noFill/>
              </a14:hiddenFill>
            </a:ext>
          </a:extLst>
        </p:spPr>
      </p:sp>
      <p:sp>
        <p:nvSpPr>
          <p:cNvPr id="302083" name="Rectangle 3">
            <a:extLst>
              <a:ext uri="{FF2B5EF4-FFF2-40B4-BE49-F238E27FC236}">
                <a16:creationId xmlns:a16="http://schemas.microsoft.com/office/drawing/2014/main" id="{32A82AB2-A9D4-4F3E-9F2A-2C7CC1A8D985}"/>
              </a:ext>
            </a:extLst>
          </p:cNvPr>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30</a:t>
            </a:fld>
            <a:endParaRPr lang="en-US"/>
          </a:p>
        </p:txBody>
      </p:sp>
    </p:spTree>
    <p:extLst>
      <p:ext uri="{BB962C8B-B14F-4D97-AF65-F5344CB8AC3E}">
        <p14:creationId xmlns:p14="http://schemas.microsoft.com/office/powerpoint/2010/main" val="10010654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31</a:t>
            </a:fld>
            <a:endParaRPr lang="en-US"/>
          </a:p>
        </p:txBody>
      </p:sp>
    </p:spTree>
    <p:extLst>
      <p:ext uri="{BB962C8B-B14F-4D97-AF65-F5344CB8AC3E}">
        <p14:creationId xmlns:p14="http://schemas.microsoft.com/office/powerpoint/2010/main" val="25641543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32</a:t>
            </a:fld>
            <a:endParaRPr lang="en-US"/>
          </a:p>
        </p:txBody>
      </p:sp>
    </p:spTree>
    <p:extLst>
      <p:ext uri="{BB962C8B-B14F-4D97-AF65-F5344CB8AC3E}">
        <p14:creationId xmlns:p14="http://schemas.microsoft.com/office/powerpoint/2010/main" val="2011712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33</a:t>
            </a:fld>
            <a:endParaRPr lang="en-US"/>
          </a:p>
        </p:txBody>
      </p:sp>
    </p:spTree>
    <p:extLst>
      <p:ext uri="{BB962C8B-B14F-4D97-AF65-F5344CB8AC3E}">
        <p14:creationId xmlns:p14="http://schemas.microsoft.com/office/powerpoint/2010/main" val="4126864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34</a:t>
            </a:fld>
            <a:endParaRPr lang="en-US"/>
          </a:p>
        </p:txBody>
      </p:sp>
    </p:spTree>
    <p:extLst>
      <p:ext uri="{BB962C8B-B14F-4D97-AF65-F5344CB8AC3E}">
        <p14:creationId xmlns:p14="http://schemas.microsoft.com/office/powerpoint/2010/main" val="9732133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35</a:t>
            </a:fld>
            <a:endParaRPr lang="en-US"/>
          </a:p>
        </p:txBody>
      </p:sp>
    </p:spTree>
    <p:extLst>
      <p:ext uri="{BB962C8B-B14F-4D97-AF65-F5344CB8AC3E}">
        <p14:creationId xmlns:p14="http://schemas.microsoft.com/office/powerpoint/2010/main" val="28814329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36</a:t>
            </a:fld>
            <a:endParaRPr lang="en-US"/>
          </a:p>
        </p:txBody>
      </p:sp>
    </p:spTree>
    <p:extLst>
      <p:ext uri="{BB962C8B-B14F-4D97-AF65-F5344CB8AC3E}">
        <p14:creationId xmlns:p14="http://schemas.microsoft.com/office/powerpoint/2010/main" val="10338066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37</a:t>
            </a:fld>
            <a:endParaRPr lang="en-US"/>
          </a:p>
        </p:txBody>
      </p:sp>
    </p:spTree>
    <p:extLst>
      <p:ext uri="{BB962C8B-B14F-4D97-AF65-F5344CB8AC3E}">
        <p14:creationId xmlns:p14="http://schemas.microsoft.com/office/powerpoint/2010/main" val="38067643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38</a:t>
            </a:fld>
            <a:endParaRPr lang="en-US"/>
          </a:p>
        </p:txBody>
      </p:sp>
    </p:spTree>
    <p:extLst>
      <p:ext uri="{BB962C8B-B14F-4D97-AF65-F5344CB8AC3E}">
        <p14:creationId xmlns:p14="http://schemas.microsoft.com/office/powerpoint/2010/main" val="2070751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4</a:t>
            </a:fld>
            <a:endParaRPr lang="en-US"/>
          </a:p>
        </p:txBody>
      </p:sp>
    </p:spTree>
    <p:extLst>
      <p:ext uri="{BB962C8B-B14F-4D97-AF65-F5344CB8AC3E}">
        <p14:creationId xmlns:p14="http://schemas.microsoft.com/office/powerpoint/2010/main" val="3885090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5</a:t>
            </a:fld>
            <a:endParaRPr lang="en-US"/>
          </a:p>
        </p:txBody>
      </p:sp>
    </p:spTree>
    <p:extLst>
      <p:ext uri="{BB962C8B-B14F-4D97-AF65-F5344CB8AC3E}">
        <p14:creationId xmlns:p14="http://schemas.microsoft.com/office/powerpoint/2010/main" val="3413268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6</a:t>
            </a:fld>
            <a:endParaRPr lang="en-US"/>
          </a:p>
        </p:txBody>
      </p:sp>
    </p:spTree>
    <p:extLst>
      <p:ext uri="{BB962C8B-B14F-4D97-AF65-F5344CB8AC3E}">
        <p14:creationId xmlns:p14="http://schemas.microsoft.com/office/powerpoint/2010/main" val="845310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7</a:t>
            </a:fld>
            <a:endParaRPr lang="en-US"/>
          </a:p>
        </p:txBody>
      </p:sp>
    </p:spTree>
    <p:extLst>
      <p:ext uri="{BB962C8B-B14F-4D97-AF65-F5344CB8AC3E}">
        <p14:creationId xmlns:p14="http://schemas.microsoft.com/office/powerpoint/2010/main" val="2034125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8</a:t>
            </a:fld>
            <a:endParaRPr lang="en-US"/>
          </a:p>
        </p:txBody>
      </p:sp>
    </p:spTree>
    <p:extLst>
      <p:ext uri="{BB962C8B-B14F-4D97-AF65-F5344CB8AC3E}">
        <p14:creationId xmlns:p14="http://schemas.microsoft.com/office/powerpoint/2010/main" val="2225875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3D17D6-E5EC-4C3F-8F7B-569785090D36}" type="slidenum">
              <a:rPr lang="en-US" smtClean="0"/>
              <a:t>9</a:t>
            </a:fld>
            <a:endParaRPr lang="en-US"/>
          </a:p>
        </p:txBody>
      </p:sp>
    </p:spTree>
    <p:extLst>
      <p:ext uri="{BB962C8B-B14F-4D97-AF65-F5344CB8AC3E}">
        <p14:creationId xmlns:p14="http://schemas.microsoft.com/office/powerpoint/2010/main" val="2692467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5E55C9A-FF95-4F4C-B900-C23887A25DB2}" type="datetime1">
              <a:rPr lang="en-US" smtClean="0"/>
              <a:t>12/20/2021</a:t>
            </a:fld>
            <a:endParaRPr lang="en-US"/>
          </a:p>
        </p:txBody>
      </p:sp>
      <p:sp>
        <p:nvSpPr>
          <p:cNvPr id="5" name="Footer Placeholder 4"/>
          <p:cNvSpPr>
            <a:spLocks noGrp="1"/>
          </p:cNvSpPr>
          <p:nvPr>
            <p:ph type="ftr" sz="quarter" idx="11"/>
          </p:nvPr>
        </p:nvSpPr>
        <p:spPr/>
        <p:txBody>
          <a:bodyPr/>
          <a:lstStyle/>
          <a:p>
            <a:r>
              <a:rPr lang="en-US"/>
              <a:t>Computer Organization and Architecture-Unit 1: Introduction </a:t>
            </a:r>
          </a:p>
        </p:txBody>
      </p:sp>
      <p:sp>
        <p:nvSpPr>
          <p:cNvPr id="6" name="Slide Number Placeholder 5"/>
          <p:cNvSpPr>
            <a:spLocks noGrp="1"/>
          </p:cNvSpPr>
          <p:nvPr>
            <p:ph type="sldNum" sz="quarter" idx="12"/>
          </p:nvPr>
        </p:nvSpPr>
        <p:spPr/>
        <p:txBody>
          <a:bodyPr/>
          <a:lstStyle/>
          <a:p>
            <a:fld id="{2FA38CF8-B30D-49E1-9D24-D95600BDA93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19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3950EC-EAA0-4C0C-BC9A-7C183741B948}" type="datetime1">
              <a:rPr lang="en-US" smtClean="0"/>
              <a:t>12/20/2021</a:t>
            </a:fld>
            <a:endParaRPr lang="en-US"/>
          </a:p>
        </p:txBody>
      </p:sp>
      <p:sp>
        <p:nvSpPr>
          <p:cNvPr id="5" name="Footer Placeholder 4"/>
          <p:cNvSpPr>
            <a:spLocks noGrp="1"/>
          </p:cNvSpPr>
          <p:nvPr>
            <p:ph type="ftr" sz="quarter" idx="11"/>
          </p:nvPr>
        </p:nvSpPr>
        <p:spPr/>
        <p:txBody>
          <a:bodyPr/>
          <a:lstStyle/>
          <a:p>
            <a:r>
              <a:rPr lang="en-US"/>
              <a:t>Computer Organization and Architecture-Unit 1: Introduction </a:t>
            </a:r>
          </a:p>
        </p:txBody>
      </p:sp>
      <p:sp>
        <p:nvSpPr>
          <p:cNvPr id="6" name="Slide Number Placeholder 5"/>
          <p:cNvSpPr>
            <a:spLocks noGrp="1"/>
          </p:cNvSpPr>
          <p:nvPr>
            <p:ph type="sldNum" sz="quarter" idx="12"/>
          </p:nvPr>
        </p:nvSpPr>
        <p:spPr/>
        <p:txBody>
          <a:bodyPr/>
          <a:lstStyle/>
          <a:p>
            <a:fld id="{2FA38CF8-B30D-49E1-9D24-D95600BDA939}" type="slidenum">
              <a:rPr lang="en-US" smtClean="0"/>
              <a:t>‹#›</a:t>
            </a:fld>
            <a:endParaRPr lang="en-US"/>
          </a:p>
        </p:txBody>
      </p:sp>
    </p:spTree>
    <p:extLst>
      <p:ext uri="{BB962C8B-B14F-4D97-AF65-F5344CB8AC3E}">
        <p14:creationId xmlns:p14="http://schemas.microsoft.com/office/powerpoint/2010/main" val="251539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8416D5-51CC-4DCB-AFB9-086365F80CD3}" type="datetime1">
              <a:rPr lang="en-US" smtClean="0"/>
              <a:t>12/20/2021</a:t>
            </a:fld>
            <a:endParaRPr lang="en-US"/>
          </a:p>
        </p:txBody>
      </p:sp>
      <p:sp>
        <p:nvSpPr>
          <p:cNvPr id="5" name="Footer Placeholder 4"/>
          <p:cNvSpPr>
            <a:spLocks noGrp="1"/>
          </p:cNvSpPr>
          <p:nvPr>
            <p:ph type="ftr" sz="quarter" idx="11"/>
          </p:nvPr>
        </p:nvSpPr>
        <p:spPr/>
        <p:txBody>
          <a:bodyPr/>
          <a:lstStyle/>
          <a:p>
            <a:r>
              <a:rPr lang="en-US"/>
              <a:t>Computer Organization and Architecture-Unit 1: Introduction </a:t>
            </a:r>
          </a:p>
        </p:txBody>
      </p:sp>
      <p:sp>
        <p:nvSpPr>
          <p:cNvPr id="6" name="Slide Number Placeholder 5"/>
          <p:cNvSpPr>
            <a:spLocks noGrp="1"/>
          </p:cNvSpPr>
          <p:nvPr>
            <p:ph type="sldNum" sz="quarter" idx="12"/>
          </p:nvPr>
        </p:nvSpPr>
        <p:spPr/>
        <p:txBody>
          <a:bodyPr/>
          <a:lstStyle/>
          <a:p>
            <a:fld id="{2FA38CF8-B30D-49E1-9D24-D95600BDA93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590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DA221-017E-43A4-B599-2C3FBAF3BAF0}" type="datetime1">
              <a:rPr lang="en-US" smtClean="0"/>
              <a:t>12/20/2021</a:t>
            </a:fld>
            <a:endParaRPr lang="en-US"/>
          </a:p>
        </p:txBody>
      </p:sp>
      <p:sp>
        <p:nvSpPr>
          <p:cNvPr id="5" name="Footer Placeholder 4"/>
          <p:cNvSpPr>
            <a:spLocks noGrp="1"/>
          </p:cNvSpPr>
          <p:nvPr>
            <p:ph type="ftr" sz="quarter" idx="11"/>
          </p:nvPr>
        </p:nvSpPr>
        <p:spPr/>
        <p:txBody>
          <a:bodyPr/>
          <a:lstStyle/>
          <a:p>
            <a:r>
              <a:rPr lang="en-US"/>
              <a:t>Computer Organization and Architecture-Unit 1: Introduction </a:t>
            </a:r>
          </a:p>
        </p:txBody>
      </p:sp>
      <p:sp>
        <p:nvSpPr>
          <p:cNvPr id="6" name="Slide Number Placeholder 5"/>
          <p:cNvSpPr>
            <a:spLocks noGrp="1"/>
          </p:cNvSpPr>
          <p:nvPr>
            <p:ph type="sldNum" sz="quarter" idx="12"/>
          </p:nvPr>
        </p:nvSpPr>
        <p:spPr/>
        <p:txBody>
          <a:bodyPr/>
          <a:lstStyle/>
          <a:p>
            <a:fld id="{2FA38CF8-B30D-49E1-9D24-D95600BDA939}" type="slidenum">
              <a:rPr lang="en-US" smtClean="0"/>
              <a:t>‹#›</a:t>
            </a:fld>
            <a:endParaRPr lang="en-US"/>
          </a:p>
        </p:txBody>
      </p:sp>
    </p:spTree>
    <p:extLst>
      <p:ext uri="{BB962C8B-B14F-4D97-AF65-F5344CB8AC3E}">
        <p14:creationId xmlns:p14="http://schemas.microsoft.com/office/powerpoint/2010/main" val="358807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33C47-A2E7-4693-93F4-F75832F07C39}" type="datetime1">
              <a:rPr lang="en-US" smtClean="0"/>
              <a:t>12/20/2021</a:t>
            </a:fld>
            <a:endParaRPr lang="en-US"/>
          </a:p>
        </p:txBody>
      </p:sp>
      <p:sp>
        <p:nvSpPr>
          <p:cNvPr id="5" name="Footer Placeholder 4"/>
          <p:cNvSpPr>
            <a:spLocks noGrp="1"/>
          </p:cNvSpPr>
          <p:nvPr>
            <p:ph type="ftr" sz="quarter" idx="11"/>
          </p:nvPr>
        </p:nvSpPr>
        <p:spPr/>
        <p:txBody>
          <a:bodyPr/>
          <a:lstStyle/>
          <a:p>
            <a:r>
              <a:rPr lang="en-US"/>
              <a:t>Computer Organization and Architecture-Unit 1: Introduction </a:t>
            </a:r>
          </a:p>
        </p:txBody>
      </p:sp>
      <p:sp>
        <p:nvSpPr>
          <p:cNvPr id="6" name="Slide Number Placeholder 5"/>
          <p:cNvSpPr>
            <a:spLocks noGrp="1"/>
          </p:cNvSpPr>
          <p:nvPr>
            <p:ph type="sldNum" sz="quarter" idx="12"/>
          </p:nvPr>
        </p:nvSpPr>
        <p:spPr/>
        <p:txBody>
          <a:bodyPr/>
          <a:lstStyle/>
          <a:p>
            <a:fld id="{2FA38CF8-B30D-49E1-9D24-D95600BDA93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167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9B7434-5464-4B31-B33C-A28785751897}" type="datetime1">
              <a:rPr lang="en-US" smtClean="0"/>
              <a:t>12/20/2021</a:t>
            </a:fld>
            <a:endParaRPr lang="en-US"/>
          </a:p>
        </p:txBody>
      </p:sp>
      <p:sp>
        <p:nvSpPr>
          <p:cNvPr id="6" name="Footer Placeholder 5"/>
          <p:cNvSpPr>
            <a:spLocks noGrp="1"/>
          </p:cNvSpPr>
          <p:nvPr>
            <p:ph type="ftr" sz="quarter" idx="11"/>
          </p:nvPr>
        </p:nvSpPr>
        <p:spPr/>
        <p:txBody>
          <a:bodyPr/>
          <a:lstStyle/>
          <a:p>
            <a:r>
              <a:rPr lang="en-US"/>
              <a:t>Computer Organization and Architecture-Unit 1: Introduction </a:t>
            </a:r>
          </a:p>
        </p:txBody>
      </p:sp>
      <p:sp>
        <p:nvSpPr>
          <p:cNvPr id="7" name="Slide Number Placeholder 6"/>
          <p:cNvSpPr>
            <a:spLocks noGrp="1"/>
          </p:cNvSpPr>
          <p:nvPr>
            <p:ph type="sldNum" sz="quarter" idx="12"/>
          </p:nvPr>
        </p:nvSpPr>
        <p:spPr/>
        <p:txBody>
          <a:bodyPr/>
          <a:lstStyle/>
          <a:p>
            <a:fld id="{2FA38CF8-B30D-49E1-9D24-D95600BDA939}" type="slidenum">
              <a:rPr lang="en-US" smtClean="0"/>
              <a:t>‹#›</a:t>
            </a:fld>
            <a:endParaRPr lang="en-US"/>
          </a:p>
        </p:txBody>
      </p:sp>
    </p:spTree>
    <p:extLst>
      <p:ext uri="{BB962C8B-B14F-4D97-AF65-F5344CB8AC3E}">
        <p14:creationId xmlns:p14="http://schemas.microsoft.com/office/powerpoint/2010/main" val="237271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4CB3B7-4D66-4B95-98A9-A51FFB45206B}" type="datetime1">
              <a:rPr lang="en-US" smtClean="0"/>
              <a:t>12/20/2021</a:t>
            </a:fld>
            <a:endParaRPr lang="en-US"/>
          </a:p>
        </p:txBody>
      </p:sp>
      <p:sp>
        <p:nvSpPr>
          <p:cNvPr id="8" name="Footer Placeholder 7"/>
          <p:cNvSpPr>
            <a:spLocks noGrp="1"/>
          </p:cNvSpPr>
          <p:nvPr>
            <p:ph type="ftr" sz="quarter" idx="11"/>
          </p:nvPr>
        </p:nvSpPr>
        <p:spPr/>
        <p:txBody>
          <a:bodyPr/>
          <a:lstStyle/>
          <a:p>
            <a:r>
              <a:rPr lang="en-US"/>
              <a:t>Computer Organization and Architecture-Unit 1: Introduction </a:t>
            </a:r>
          </a:p>
        </p:txBody>
      </p:sp>
      <p:sp>
        <p:nvSpPr>
          <p:cNvPr id="9" name="Slide Number Placeholder 8"/>
          <p:cNvSpPr>
            <a:spLocks noGrp="1"/>
          </p:cNvSpPr>
          <p:nvPr>
            <p:ph type="sldNum" sz="quarter" idx="12"/>
          </p:nvPr>
        </p:nvSpPr>
        <p:spPr/>
        <p:txBody>
          <a:bodyPr/>
          <a:lstStyle/>
          <a:p>
            <a:fld id="{2FA38CF8-B30D-49E1-9D24-D95600BDA939}" type="slidenum">
              <a:rPr lang="en-US" smtClean="0"/>
              <a:t>‹#›</a:t>
            </a:fld>
            <a:endParaRPr lang="en-US"/>
          </a:p>
        </p:txBody>
      </p:sp>
    </p:spTree>
    <p:extLst>
      <p:ext uri="{BB962C8B-B14F-4D97-AF65-F5344CB8AC3E}">
        <p14:creationId xmlns:p14="http://schemas.microsoft.com/office/powerpoint/2010/main" val="11199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3116CA-FFFD-4E16-B8DC-7C92D728027A}" type="datetime1">
              <a:rPr lang="en-US" smtClean="0"/>
              <a:t>12/20/2021</a:t>
            </a:fld>
            <a:endParaRPr lang="en-US"/>
          </a:p>
        </p:txBody>
      </p:sp>
      <p:sp>
        <p:nvSpPr>
          <p:cNvPr id="4" name="Footer Placeholder 3"/>
          <p:cNvSpPr>
            <a:spLocks noGrp="1"/>
          </p:cNvSpPr>
          <p:nvPr>
            <p:ph type="ftr" sz="quarter" idx="11"/>
          </p:nvPr>
        </p:nvSpPr>
        <p:spPr/>
        <p:txBody>
          <a:bodyPr/>
          <a:lstStyle/>
          <a:p>
            <a:r>
              <a:rPr lang="en-US"/>
              <a:t>Computer Organization and Architecture-Unit 1: Introduction </a:t>
            </a:r>
          </a:p>
        </p:txBody>
      </p:sp>
      <p:sp>
        <p:nvSpPr>
          <p:cNvPr id="5" name="Slide Number Placeholder 4"/>
          <p:cNvSpPr>
            <a:spLocks noGrp="1"/>
          </p:cNvSpPr>
          <p:nvPr>
            <p:ph type="sldNum" sz="quarter" idx="12"/>
          </p:nvPr>
        </p:nvSpPr>
        <p:spPr/>
        <p:txBody>
          <a:bodyPr/>
          <a:lstStyle/>
          <a:p>
            <a:fld id="{2FA38CF8-B30D-49E1-9D24-D95600BDA939}" type="slidenum">
              <a:rPr lang="en-US" smtClean="0"/>
              <a:t>‹#›</a:t>
            </a:fld>
            <a:endParaRPr lang="en-US"/>
          </a:p>
        </p:txBody>
      </p:sp>
    </p:spTree>
    <p:extLst>
      <p:ext uri="{BB962C8B-B14F-4D97-AF65-F5344CB8AC3E}">
        <p14:creationId xmlns:p14="http://schemas.microsoft.com/office/powerpoint/2010/main" val="2602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EC5057-2DEF-4001-AE0E-01F1F684739E}" type="datetime1">
              <a:rPr lang="en-US" smtClean="0"/>
              <a:t>12/20/2021</a:t>
            </a:fld>
            <a:endParaRPr lang="en-US"/>
          </a:p>
        </p:txBody>
      </p:sp>
      <p:sp>
        <p:nvSpPr>
          <p:cNvPr id="3" name="Footer Placeholder 2"/>
          <p:cNvSpPr>
            <a:spLocks noGrp="1"/>
          </p:cNvSpPr>
          <p:nvPr>
            <p:ph type="ftr" sz="quarter" idx="11"/>
          </p:nvPr>
        </p:nvSpPr>
        <p:spPr/>
        <p:txBody>
          <a:bodyPr/>
          <a:lstStyle/>
          <a:p>
            <a:r>
              <a:rPr lang="en-US"/>
              <a:t>Computer Organization and Architecture-Unit 1: Introduction </a:t>
            </a:r>
          </a:p>
        </p:txBody>
      </p:sp>
      <p:sp>
        <p:nvSpPr>
          <p:cNvPr id="4" name="Slide Number Placeholder 3"/>
          <p:cNvSpPr>
            <a:spLocks noGrp="1"/>
          </p:cNvSpPr>
          <p:nvPr>
            <p:ph type="sldNum" sz="quarter" idx="12"/>
          </p:nvPr>
        </p:nvSpPr>
        <p:spPr/>
        <p:txBody>
          <a:bodyPr/>
          <a:lstStyle/>
          <a:p>
            <a:fld id="{2FA38CF8-B30D-49E1-9D24-D95600BDA939}" type="slidenum">
              <a:rPr lang="en-US" smtClean="0"/>
              <a:t>‹#›</a:t>
            </a:fld>
            <a:endParaRPr lang="en-US"/>
          </a:p>
        </p:txBody>
      </p:sp>
    </p:spTree>
    <p:extLst>
      <p:ext uri="{BB962C8B-B14F-4D97-AF65-F5344CB8AC3E}">
        <p14:creationId xmlns:p14="http://schemas.microsoft.com/office/powerpoint/2010/main" val="391506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923C5-11CC-46F4-9700-003D2AF77A96}" type="datetime1">
              <a:rPr lang="en-US" smtClean="0"/>
              <a:t>12/20/2021</a:t>
            </a:fld>
            <a:endParaRPr lang="en-US"/>
          </a:p>
        </p:txBody>
      </p:sp>
      <p:sp>
        <p:nvSpPr>
          <p:cNvPr id="6" name="Footer Placeholder 5"/>
          <p:cNvSpPr>
            <a:spLocks noGrp="1"/>
          </p:cNvSpPr>
          <p:nvPr>
            <p:ph type="ftr" sz="quarter" idx="11"/>
          </p:nvPr>
        </p:nvSpPr>
        <p:spPr/>
        <p:txBody>
          <a:bodyPr/>
          <a:lstStyle/>
          <a:p>
            <a:r>
              <a:rPr lang="en-US"/>
              <a:t>Computer Organization and Architecture-Unit 1: Introduction </a:t>
            </a:r>
          </a:p>
        </p:txBody>
      </p:sp>
      <p:sp>
        <p:nvSpPr>
          <p:cNvPr id="7" name="Slide Number Placeholder 6"/>
          <p:cNvSpPr>
            <a:spLocks noGrp="1"/>
          </p:cNvSpPr>
          <p:nvPr>
            <p:ph type="sldNum" sz="quarter" idx="12"/>
          </p:nvPr>
        </p:nvSpPr>
        <p:spPr/>
        <p:txBody>
          <a:bodyPr/>
          <a:lstStyle/>
          <a:p>
            <a:fld id="{2FA38CF8-B30D-49E1-9D24-D95600BDA939}" type="slidenum">
              <a:rPr lang="en-US" smtClean="0"/>
              <a:t>‹#›</a:t>
            </a:fld>
            <a:endParaRPr lang="en-US"/>
          </a:p>
        </p:txBody>
      </p:sp>
    </p:spTree>
    <p:extLst>
      <p:ext uri="{BB962C8B-B14F-4D97-AF65-F5344CB8AC3E}">
        <p14:creationId xmlns:p14="http://schemas.microsoft.com/office/powerpoint/2010/main" val="2953632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F9E93A-26DC-42AF-96E2-0E8361508F2C}" type="datetime1">
              <a:rPr lang="en-US" smtClean="0"/>
              <a:t>12/20/2021</a:t>
            </a:fld>
            <a:endParaRPr lang="en-US"/>
          </a:p>
        </p:txBody>
      </p:sp>
      <p:sp>
        <p:nvSpPr>
          <p:cNvPr id="6" name="Footer Placeholder 5"/>
          <p:cNvSpPr>
            <a:spLocks noGrp="1"/>
          </p:cNvSpPr>
          <p:nvPr>
            <p:ph type="ftr" sz="quarter" idx="11"/>
          </p:nvPr>
        </p:nvSpPr>
        <p:spPr/>
        <p:txBody>
          <a:bodyPr/>
          <a:lstStyle/>
          <a:p>
            <a:r>
              <a:rPr lang="en-US"/>
              <a:t>Computer Organization and Architecture-Unit 1: Introduction </a:t>
            </a:r>
          </a:p>
        </p:txBody>
      </p:sp>
      <p:sp>
        <p:nvSpPr>
          <p:cNvPr id="7" name="Slide Number Placeholder 6"/>
          <p:cNvSpPr>
            <a:spLocks noGrp="1"/>
          </p:cNvSpPr>
          <p:nvPr>
            <p:ph type="sldNum" sz="quarter" idx="12"/>
          </p:nvPr>
        </p:nvSpPr>
        <p:spPr/>
        <p:txBody>
          <a:bodyPr/>
          <a:lstStyle/>
          <a:p>
            <a:fld id="{2FA38CF8-B30D-49E1-9D24-D95600BDA93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93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C0CAD6-C3F8-4C64-9B39-B1654EF92B2C}" type="datetime1">
              <a:rPr lang="en-US" smtClean="0"/>
              <a:t>12/20/2021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Computer Organization and Architecture-Unit 1: Introduction </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FA38CF8-B30D-49E1-9D24-D95600BDA93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3708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11.jpeg"/><Relationship Id="rId4" Type="http://schemas.openxmlformats.org/officeDocument/2006/relationships/image" Target="../media/image10.gif"/></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8.jpeg"/></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21.emf"/><Relationship Id="rId4" Type="http://schemas.openxmlformats.org/officeDocument/2006/relationships/image" Target="../media/image20.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22.emf"/></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23.emf"/></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24.emf"/></Relationships>
</file>

<file path=ppt/slides/_rels/slide3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838200" y="45720"/>
            <a:ext cx="10515600" cy="960119"/>
          </a:xfrm>
        </p:spPr>
        <p:txBody>
          <a:bodyPr/>
          <a:lstStyle/>
          <a:p>
            <a:pPr algn="ctr"/>
            <a:r>
              <a:rPr lang="en-US" sz="4400" b="1" kern="1200" dirty="0">
                <a:solidFill>
                  <a:schemeClr val="accent2">
                    <a:lumMod val="50000"/>
                  </a:schemeClr>
                </a:solidFill>
              </a:rPr>
              <a:t>Computer Organization and Architecture </a:t>
            </a:r>
            <a:endParaRPr lang="en-US" dirty="0">
              <a:solidFill>
                <a:schemeClr val="accent2">
                  <a:lumMod val="50000"/>
                </a:schemeClr>
              </a:solidFill>
            </a:endParaRPr>
          </a:p>
        </p:txBody>
      </p:sp>
      <p:pic>
        <p:nvPicPr>
          <p:cNvPr id="4" name="Picture 2" descr="Computer Basics: Inside a Computer - YouTube">
            <a:extLst>
              <a:ext uri="{FF2B5EF4-FFF2-40B4-BE49-F238E27FC236}">
                <a16:creationId xmlns:a16="http://schemas.microsoft.com/office/drawing/2014/main" id="{C1236E79-A913-443E-A7F5-3DC14CA8C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368" y="877979"/>
            <a:ext cx="9748435" cy="598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06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472440" y="0"/>
            <a:ext cx="11140440" cy="960119"/>
          </a:xfrm>
        </p:spPr>
        <p:txBody>
          <a:bodyPr>
            <a:normAutofit/>
          </a:bodyPr>
          <a:lstStyle/>
          <a:p>
            <a:pPr algn="ctr"/>
            <a:r>
              <a:rPr lang="en-US" sz="3200" b="1" i="0" dirty="0">
                <a:solidFill>
                  <a:schemeClr val="accent2">
                    <a:lumMod val="75000"/>
                  </a:schemeClr>
                </a:solidFill>
                <a:effectLst/>
                <a:latin typeface="Times New Roman" panose="02020603050405020304" pitchFamily="18" charset="0"/>
                <a:cs typeface="Times New Roman" panose="02020603050405020304" pitchFamily="18" charset="0"/>
              </a:rPr>
              <a:t>Computer organization and Architecture</a:t>
            </a:r>
            <a:br>
              <a:rPr lang="en-US" sz="3200" b="1" i="0" dirty="0">
                <a:solidFill>
                  <a:schemeClr val="accent2">
                    <a:lumMod val="75000"/>
                  </a:schemeClr>
                </a:solidFill>
                <a:effectLst/>
                <a:latin typeface="Times New Roman" panose="02020603050405020304" pitchFamily="18" charset="0"/>
                <a:cs typeface="Times New Roman" panose="02020603050405020304" pitchFamily="18" charset="0"/>
              </a:rPr>
            </a:br>
            <a:r>
              <a:rPr lang="en-US" sz="3200" b="1" i="0" dirty="0">
                <a:solidFill>
                  <a:srgbClr val="FF6699"/>
                </a:solidFill>
                <a:effectLst/>
                <a:latin typeface="Times New Roman" panose="02020603050405020304" pitchFamily="18" charset="0"/>
                <a:cs typeface="Times New Roman" panose="02020603050405020304" pitchFamily="18" charset="0"/>
              </a:rPr>
              <a:t>PREREQUISITES</a:t>
            </a:r>
            <a:r>
              <a:rPr lang="en-US" sz="3200" b="1" kern="1200" dirty="0">
                <a:solidFill>
                  <a:srgbClr val="FF6699"/>
                </a:solidFill>
              </a:rPr>
              <a:t> </a:t>
            </a:r>
            <a:endParaRPr lang="en-US" sz="3200" dirty="0">
              <a:solidFill>
                <a:srgbClr val="FF6699"/>
              </a:solidFill>
            </a:endParaRPr>
          </a:p>
        </p:txBody>
      </p:sp>
      <p:sp>
        <p:nvSpPr>
          <p:cNvPr id="4" name="TextBox 3">
            <a:extLst>
              <a:ext uri="{FF2B5EF4-FFF2-40B4-BE49-F238E27FC236}">
                <a16:creationId xmlns:a16="http://schemas.microsoft.com/office/drawing/2014/main" id="{440655B8-8A82-4EB3-B260-BAA71C0E7265}"/>
              </a:ext>
            </a:extLst>
          </p:cNvPr>
          <p:cNvSpPr txBox="1"/>
          <p:nvPr/>
        </p:nvSpPr>
        <p:spPr>
          <a:xfrm>
            <a:off x="121920" y="1219200"/>
            <a:ext cx="11932920" cy="3816429"/>
          </a:xfrm>
          <a:prstGeom prst="rect">
            <a:avLst/>
          </a:prstGeom>
          <a:noFill/>
        </p:spPr>
        <p:txBody>
          <a:bodyPr wrap="square">
            <a:spAutoFit/>
          </a:bodyPr>
          <a:lstStyle/>
          <a:p>
            <a:pPr marL="514350" indent="-514350">
              <a:buAutoNum type="arabicPeriod"/>
            </a:pPr>
            <a:r>
              <a:rPr lang="en-US" sz="2800" b="1" dirty="0">
                <a:solidFill>
                  <a:srgbClr val="006699"/>
                </a:solidFill>
              </a:rPr>
              <a:t>Binary Number System &amp; its arithmetic.</a:t>
            </a:r>
          </a:p>
          <a:p>
            <a:pPr marL="514350" indent="-514350">
              <a:buAutoNum type="arabicPeriod"/>
            </a:pPr>
            <a:endParaRPr lang="en-US" sz="2800" b="1" dirty="0">
              <a:solidFill>
                <a:srgbClr val="006699"/>
              </a:solidFill>
            </a:endParaRPr>
          </a:p>
          <a:p>
            <a:pPr marL="514350" indent="-514350">
              <a:buAutoNum type="arabicPeriod"/>
            </a:pPr>
            <a:r>
              <a:rPr lang="en-US" sz="2800" b="1" i="0" u="none" strike="noStrike" baseline="0" dirty="0">
                <a:solidFill>
                  <a:srgbClr val="006699"/>
                </a:solidFill>
              </a:rPr>
              <a:t>Digital Logics.</a:t>
            </a:r>
          </a:p>
          <a:p>
            <a:pPr marL="514350" indent="-514350">
              <a:buAutoNum type="arabicPeriod"/>
            </a:pPr>
            <a:endParaRPr lang="en-US" sz="2800" b="1" i="0" u="none" strike="noStrike" baseline="0" dirty="0">
              <a:solidFill>
                <a:srgbClr val="006699"/>
              </a:solidFill>
            </a:endParaRPr>
          </a:p>
          <a:p>
            <a:pPr marL="514350" indent="-514350">
              <a:buAutoNum type="arabicPeriod"/>
            </a:pPr>
            <a:r>
              <a:rPr lang="en-US" sz="2800" b="1" dirty="0">
                <a:solidFill>
                  <a:srgbClr val="006699"/>
                </a:solidFill>
              </a:rPr>
              <a:t>Logic Gates. </a:t>
            </a:r>
          </a:p>
          <a:p>
            <a:pPr marL="514350" indent="-514350">
              <a:buAutoNum type="arabicPeriod"/>
            </a:pPr>
            <a:endParaRPr lang="en-US" sz="2800" b="1" dirty="0">
              <a:solidFill>
                <a:srgbClr val="006699"/>
              </a:solidFill>
            </a:endParaRPr>
          </a:p>
          <a:p>
            <a:pPr marL="514350" indent="-514350">
              <a:buAutoNum type="arabicPeriod"/>
            </a:pPr>
            <a:r>
              <a:rPr lang="en-US" sz="2800" b="1" i="0" u="none" strike="noStrike" baseline="0" dirty="0">
                <a:solidFill>
                  <a:srgbClr val="006699"/>
                </a:solidFill>
              </a:rPr>
              <a:t>One bit Memory Cell.</a:t>
            </a:r>
          </a:p>
          <a:p>
            <a:pPr marL="514350" indent="-514350">
              <a:buAutoNum type="arabicPeriod"/>
            </a:pPr>
            <a:endParaRPr lang="en-US" sz="2800" b="0" i="0" u="none" strike="noStrike" baseline="0" dirty="0">
              <a:solidFill>
                <a:srgbClr val="006699"/>
              </a:solidFill>
              <a:latin typeface="Times New Roman" panose="02020603050405020304" pitchFamily="18" charset="0"/>
            </a:endParaRPr>
          </a:p>
          <a:p>
            <a:endParaRPr lang="en-US" sz="1800" b="0" i="0" u="none" strike="noStrike" baseline="0"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4167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838200" y="1"/>
            <a:ext cx="10515600" cy="960119"/>
          </a:xfrm>
        </p:spPr>
        <p:txBody>
          <a:bodyPr/>
          <a:lstStyle/>
          <a:p>
            <a:pPr algn="ctr"/>
            <a:r>
              <a:rPr lang="en-US" sz="4400" b="1" dirty="0">
                <a:solidFill>
                  <a:srgbClr val="006699"/>
                </a:solidFill>
              </a:rPr>
              <a:t>1. Number System </a:t>
            </a:r>
            <a:endParaRPr lang="en-US" dirty="0">
              <a:solidFill>
                <a:schemeClr val="accent2">
                  <a:lumMod val="75000"/>
                </a:schemeClr>
              </a:solidFill>
            </a:endParaRPr>
          </a:p>
        </p:txBody>
      </p:sp>
      <p:sp>
        <p:nvSpPr>
          <p:cNvPr id="4" name="TextBox 3">
            <a:extLst>
              <a:ext uri="{FF2B5EF4-FFF2-40B4-BE49-F238E27FC236}">
                <a16:creationId xmlns:a16="http://schemas.microsoft.com/office/drawing/2014/main" id="{440655B8-8A82-4EB3-B260-BAA71C0E7265}"/>
              </a:ext>
            </a:extLst>
          </p:cNvPr>
          <p:cNvSpPr txBox="1"/>
          <p:nvPr/>
        </p:nvSpPr>
        <p:spPr>
          <a:xfrm>
            <a:off x="121920" y="1219200"/>
            <a:ext cx="11932920" cy="4247317"/>
          </a:xfrm>
          <a:prstGeom prst="rect">
            <a:avLst/>
          </a:prstGeom>
          <a:noFill/>
        </p:spPr>
        <p:txBody>
          <a:bodyPr wrap="square">
            <a:spAutoFit/>
          </a:bodyPr>
          <a:lstStyle/>
          <a:p>
            <a:r>
              <a:rPr lang="en-US" sz="2800" b="1" i="0" u="none" strike="noStrike" baseline="0" dirty="0">
                <a:solidFill>
                  <a:srgbClr val="006699"/>
                </a:solidFill>
              </a:rPr>
              <a:t>Number Systems</a:t>
            </a:r>
          </a:p>
          <a:p>
            <a:r>
              <a:rPr lang="en-US" sz="2800" b="1" dirty="0">
                <a:solidFill>
                  <a:srgbClr val="006699"/>
                </a:solidFill>
              </a:rPr>
              <a:t>						a. Decimal			10			0,1,2,3,4,5,6,7,8,9</a:t>
            </a:r>
          </a:p>
          <a:p>
            <a:endParaRPr lang="en-US" sz="2800" b="1" dirty="0">
              <a:solidFill>
                <a:srgbClr val="006699"/>
              </a:solidFill>
            </a:endParaRPr>
          </a:p>
          <a:p>
            <a:r>
              <a:rPr lang="en-US" sz="2800" b="1" i="0" u="none" strike="noStrike" baseline="0" dirty="0">
                <a:solidFill>
                  <a:srgbClr val="006699"/>
                </a:solidFill>
              </a:rPr>
              <a:t>						b.</a:t>
            </a:r>
            <a:r>
              <a:rPr lang="en-US" sz="2800" b="1" dirty="0">
                <a:solidFill>
                  <a:srgbClr val="006699"/>
                </a:solidFill>
              </a:rPr>
              <a:t> </a:t>
            </a:r>
            <a:r>
              <a:rPr lang="en-US" sz="2800" b="1" i="0" u="none" strike="noStrike" baseline="0" dirty="0">
                <a:solidFill>
                  <a:srgbClr val="006699"/>
                </a:solidFill>
              </a:rPr>
              <a:t>Octal				  8			</a:t>
            </a:r>
            <a:r>
              <a:rPr lang="en-US" sz="2800" b="1" dirty="0">
                <a:solidFill>
                  <a:srgbClr val="006699"/>
                </a:solidFill>
              </a:rPr>
              <a:t>0,1,2,3,4,5,6,7</a:t>
            </a:r>
          </a:p>
          <a:p>
            <a:endParaRPr lang="en-US" sz="2800" b="1" dirty="0">
              <a:solidFill>
                <a:srgbClr val="006699"/>
              </a:solidFill>
            </a:endParaRPr>
          </a:p>
          <a:p>
            <a:r>
              <a:rPr lang="en-US" sz="2800" b="1" i="0" u="none" strike="noStrike" baseline="0" dirty="0">
                <a:solidFill>
                  <a:srgbClr val="006699"/>
                </a:solidFill>
              </a:rPr>
              <a:t>						c. Hexa-Decimal	16			0,1,…8,9,A,B,C,D,E,F</a:t>
            </a:r>
          </a:p>
          <a:p>
            <a:endParaRPr lang="en-US" sz="2800" b="1" i="0" u="none" strike="noStrike" baseline="0" dirty="0">
              <a:solidFill>
                <a:srgbClr val="006699"/>
              </a:solidFill>
            </a:endParaRPr>
          </a:p>
          <a:p>
            <a:r>
              <a:rPr lang="en-US" sz="2800" b="1" dirty="0">
                <a:solidFill>
                  <a:srgbClr val="006699"/>
                </a:solidFill>
              </a:rPr>
              <a:t>						d. Binary				  2			0,1</a:t>
            </a:r>
            <a:endParaRPr lang="en-US" sz="2800" b="1" i="0" u="none" strike="noStrike" baseline="0" dirty="0">
              <a:solidFill>
                <a:srgbClr val="006699"/>
              </a:solidFill>
            </a:endParaRPr>
          </a:p>
          <a:p>
            <a:pPr marL="514350" indent="-514350">
              <a:buAutoNum type="arabicPeriod"/>
            </a:pPr>
            <a:endParaRPr lang="en-US" sz="2800" b="0" i="0" u="none" strike="noStrike" baseline="0" dirty="0">
              <a:solidFill>
                <a:srgbClr val="006699"/>
              </a:solidFill>
              <a:latin typeface="Times New Roman" panose="02020603050405020304" pitchFamily="18" charset="0"/>
            </a:endParaRPr>
          </a:p>
          <a:p>
            <a:endParaRPr lang="en-US" sz="1800" b="0" i="0" u="none" strike="noStrike" baseline="0"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2397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1000"/>
                                        <p:tgtEl>
                                          <p:spTgt spid="4">
                                            <p:txEl>
                                              <p:pRg st="3" end="3"/>
                                            </p:txEl>
                                          </p:spTgt>
                                        </p:tgtEl>
                                      </p:cBhvr>
                                    </p:animEffect>
                                    <p:anim calcmode="lin" valueType="num">
                                      <p:cBhvr>
                                        <p:cTn id="1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1000"/>
                                        <p:tgtEl>
                                          <p:spTgt spid="4">
                                            <p:txEl>
                                              <p:pRg st="5" end="5"/>
                                            </p:txEl>
                                          </p:spTgt>
                                        </p:tgtEl>
                                      </p:cBhvr>
                                    </p:animEffect>
                                    <p:anim calcmode="lin" valueType="num">
                                      <p:cBhvr>
                                        <p:cTn id="2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1000"/>
                                        <p:tgtEl>
                                          <p:spTgt spid="4">
                                            <p:txEl>
                                              <p:pRg st="7" end="7"/>
                                            </p:txEl>
                                          </p:spTgt>
                                        </p:tgtEl>
                                      </p:cBhvr>
                                    </p:animEffect>
                                    <p:anim calcmode="lin" valueType="num">
                                      <p:cBhvr>
                                        <p:cTn id="29"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1173480" y="1"/>
            <a:ext cx="10180320" cy="1219199"/>
          </a:xfrm>
        </p:spPr>
        <p:txBody>
          <a:bodyPr/>
          <a:lstStyle/>
          <a:p>
            <a:pPr algn="ctr"/>
            <a:r>
              <a:rPr lang="en-US" sz="4400" b="1" dirty="0">
                <a:solidFill>
                  <a:srgbClr val="006699"/>
                </a:solidFill>
              </a:rPr>
              <a:t>1. Binary Number &amp; it’s arithmetic's</a:t>
            </a:r>
            <a:endParaRPr lang="en-US" dirty="0">
              <a:solidFill>
                <a:schemeClr val="accent2">
                  <a:lumMod val="75000"/>
                </a:schemeClr>
              </a:solidFill>
            </a:endParaRPr>
          </a:p>
        </p:txBody>
      </p:sp>
      <p:sp>
        <p:nvSpPr>
          <p:cNvPr id="4" name="TextBox 3">
            <a:extLst>
              <a:ext uri="{FF2B5EF4-FFF2-40B4-BE49-F238E27FC236}">
                <a16:creationId xmlns:a16="http://schemas.microsoft.com/office/drawing/2014/main" id="{440655B8-8A82-4EB3-B260-BAA71C0E7265}"/>
              </a:ext>
            </a:extLst>
          </p:cNvPr>
          <p:cNvSpPr txBox="1"/>
          <p:nvPr/>
        </p:nvSpPr>
        <p:spPr>
          <a:xfrm>
            <a:off x="121920" y="1219200"/>
            <a:ext cx="11932920" cy="5539978"/>
          </a:xfrm>
          <a:prstGeom prst="rect">
            <a:avLst/>
          </a:prstGeom>
          <a:noFill/>
        </p:spPr>
        <p:txBody>
          <a:bodyPr wrap="square">
            <a:spAutoFit/>
          </a:bodyPr>
          <a:lstStyle/>
          <a:p>
            <a:r>
              <a:rPr lang="en-US" sz="2800" b="1" dirty="0">
                <a:solidFill>
                  <a:srgbClr val="006699"/>
                </a:solidFill>
              </a:rPr>
              <a:t>Binary:-</a:t>
            </a:r>
          </a:p>
          <a:p>
            <a:r>
              <a:rPr lang="en-US" sz="2800" b="1" i="0" u="none" strike="noStrike" baseline="0" dirty="0">
                <a:solidFill>
                  <a:srgbClr val="006699"/>
                </a:solidFill>
              </a:rPr>
              <a:t>0 and 1 ( Data, </a:t>
            </a:r>
            <a:r>
              <a:rPr lang="en-US" sz="2800" b="1" dirty="0">
                <a:solidFill>
                  <a:srgbClr val="006699"/>
                </a:solidFill>
              </a:rPr>
              <a:t>Control word….Everything flowing inside computers wire and in memory)</a:t>
            </a:r>
          </a:p>
          <a:p>
            <a:r>
              <a:rPr lang="en-US" sz="2800" b="1" i="0" u="none" strike="noStrike" baseline="0" dirty="0">
                <a:solidFill>
                  <a:srgbClr val="006699"/>
                </a:solidFill>
              </a:rPr>
              <a:t>Binary Arithmetic:-</a:t>
            </a:r>
          </a:p>
          <a:p>
            <a:r>
              <a:rPr lang="en-US" sz="2800" b="1" dirty="0">
                <a:solidFill>
                  <a:srgbClr val="006699"/>
                </a:solidFill>
              </a:rPr>
              <a:t>						a. Addition </a:t>
            </a:r>
          </a:p>
          <a:p>
            <a:endParaRPr lang="en-US" sz="2800" b="1" dirty="0">
              <a:solidFill>
                <a:srgbClr val="006699"/>
              </a:solidFill>
            </a:endParaRPr>
          </a:p>
          <a:p>
            <a:r>
              <a:rPr lang="en-US" sz="2800" b="1" i="0" u="none" strike="noStrike" baseline="0" dirty="0">
                <a:solidFill>
                  <a:srgbClr val="006699"/>
                </a:solidFill>
              </a:rPr>
              <a:t>						b.</a:t>
            </a:r>
            <a:r>
              <a:rPr lang="en-US" sz="2800" b="1" dirty="0">
                <a:solidFill>
                  <a:srgbClr val="006699"/>
                </a:solidFill>
              </a:rPr>
              <a:t> </a:t>
            </a:r>
            <a:r>
              <a:rPr lang="en-US" sz="2800" b="1" i="0" u="none" strike="noStrike" baseline="0" dirty="0">
                <a:solidFill>
                  <a:srgbClr val="006699"/>
                </a:solidFill>
              </a:rPr>
              <a:t>Subtraction</a:t>
            </a:r>
            <a:endParaRPr lang="en-US" sz="2800" b="1" dirty="0">
              <a:solidFill>
                <a:srgbClr val="006699"/>
              </a:solidFill>
            </a:endParaRPr>
          </a:p>
          <a:p>
            <a:endParaRPr lang="en-US" sz="2800" b="1" dirty="0">
              <a:solidFill>
                <a:srgbClr val="006699"/>
              </a:solidFill>
            </a:endParaRPr>
          </a:p>
          <a:p>
            <a:r>
              <a:rPr lang="en-US" sz="2800" b="1" i="0" u="none" strike="noStrike" baseline="0" dirty="0">
                <a:solidFill>
                  <a:srgbClr val="006699"/>
                </a:solidFill>
              </a:rPr>
              <a:t>						c. Multiplication</a:t>
            </a:r>
          </a:p>
          <a:p>
            <a:endParaRPr lang="en-US" sz="2800" b="1" i="0" u="none" strike="noStrike" baseline="0" dirty="0">
              <a:solidFill>
                <a:srgbClr val="006699"/>
              </a:solidFill>
            </a:endParaRPr>
          </a:p>
          <a:p>
            <a:r>
              <a:rPr lang="en-US" sz="2800" b="1" dirty="0">
                <a:solidFill>
                  <a:srgbClr val="006699"/>
                </a:solidFill>
              </a:rPr>
              <a:t>						d. Division</a:t>
            </a:r>
            <a:endParaRPr lang="en-US" sz="2800" b="1" i="0" u="none" strike="noStrike" baseline="0" dirty="0">
              <a:solidFill>
                <a:srgbClr val="006699"/>
              </a:solidFill>
            </a:endParaRPr>
          </a:p>
          <a:p>
            <a:pPr marL="514350" indent="-514350">
              <a:buAutoNum type="arabicPeriod"/>
            </a:pPr>
            <a:endParaRPr lang="en-US" sz="2800" b="0" i="0" u="none" strike="noStrike" baseline="0" dirty="0">
              <a:solidFill>
                <a:srgbClr val="006699"/>
              </a:solidFill>
              <a:latin typeface="Times New Roman" panose="02020603050405020304" pitchFamily="18" charset="0"/>
            </a:endParaRPr>
          </a:p>
          <a:p>
            <a:endParaRPr lang="en-US" sz="1800" b="0" i="0" u="none" strike="noStrike" baseline="0"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30443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1173480" y="1"/>
            <a:ext cx="10180320" cy="1219199"/>
          </a:xfrm>
        </p:spPr>
        <p:txBody>
          <a:bodyPr/>
          <a:lstStyle/>
          <a:p>
            <a:pPr algn="ctr"/>
            <a:r>
              <a:rPr lang="en-US" sz="4400" b="1" dirty="0">
                <a:solidFill>
                  <a:srgbClr val="006699"/>
                </a:solidFill>
              </a:rPr>
              <a:t>1. Binary Number &amp; it’s arithmetic's</a:t>
            </a:r>
            <a:endParaRPr lang="en-US" dirty="0">
              <a:solidFill>
                <a:schemeClr val="accent2">
                  <a:lumMod val="75000"/>
                </a:schemeClr>
              </a:solidFill>
            </a:endParaRPr>
          </a:p>
        </p:txBody>
      </p:sp>
      <p:sp>
        <p:nvSpPr>
          <p:cNvPr id="4" name="TextBox 3">
            <a:extLst>
              <a:ext uri="{FF2B5EF4-FFF2-40B4-BE49-F238E27FC236}">
                <a16:creationId xmlns:a16="http://schemas.microsoft.com/office/drawing/2014/main" id="{440655B8-8A82-4EB3-B260-BAA71C0E7265}"/>
              </a:ext>
            </a:extLst>
          </p:cNvPr>
          <p:cNvSpPr txBox="1"/>
          <p:nvPr/>
        </p:nvSpPr>
        <p:spPr>
          <a:xfrm>
            <a:off x="0" y="1323312"/>
            <a:ext cx="11932920" cy="1231106"/>
          </a:xfrm>
          <a:prstGeom prst="rect">
            <a:avLst/>
          </a:prstGeom>
          <a:noFill/>
        </p:spPr>
        <p:txBody>
          <a:bodyPr wrap="square">
            <a:spAutoFit/>
          </a:bodyPr>
          <a:lstStyle/>
          <a:p>
            <a:r>
              <a:rPr lang="en-US" sz="2800" b="1" dirty="0">
                <a:solidFill>
                  <a:srgbClr val="006699"/>
                </a:solidFill>
              </a:rPr>
              <a:t>               Binary representation				How to calculate Binary no. value</a:t>
            </a:r>
          </a:p>
          <a:p>
            <a:endParaRPr lang="en-US" sz="2800" b="0" i="0" u="none" strike="noStrike" baseline="0" dirty="0">
              <a:solidFill>
                <a:srgbClr val="006699"/>
              </a:solidFill>
              <a:latin typeface="Times New Roman" panose="02020603050405020304" pitchFamily="18" charset="0"/>
            </a:endParaRPr>
          </a:p>
          <a:p>
            <a:endParaRPr lang="en-US" sz="1800" b="0" i="0" u="none" strike="noStrike" baseline="0" dirty="0">
              <a:solidFill>
                <a:srgbClr val="FFFFFF"/>
              </a:solidFill>
              <a:latin typeface="Times New Roman" panose="02020603050405020304" pitchFamily="18" charset="0"/>
            </a:endParaRPr>
          </a:p>
        </p:txBody>
      </p:sp>
      <p:graphicFrame>
        <p:nvGraphicFramePr>
          <p:cNvPr id="3" name="Table 4">
            <a:extLst>
              <a:ext uri="{FF2B5EF4-FFF2-40B4-BE49-F238E27FC236}">
                <a16:creationId xmlns:a16="http://schemas.microsoft.com/office/drawing/2014/main" id="{91C2AB79-990D-4FCB-A195-D3D0D3A5F530}"/>
              </a:ext>
            </a:extLst>
          </p:cNvPr>
          <p:cNvGraphicFramePr>
            <a:graphicFrameLocks noGrp="1"/>
          </p:cNvGraphicFramePr>
          <p:nvPr>
            <p:extLst>
              <p:ext uri="{D42A27DB-BD31-4B8C-83A1-F6EECF244321}">
                <p14:modId xmlns:p14="http://schemas.microsoft.com/office/powerpoint/2010/main" val="24539834"/>
              </p:ext>
            </p:extLst>
          </p:nvPr>
        </p:nvGraphicFramePr>
        <p:xfrm>
          <a:off x="731520" y="2155738"/>
          <a:ext cx="5762928" cy="3814989"/>
        </p:xfrm>
        <a:graphic>
          <a:graphicData uri="http://schemas.openxmlformats.org/drawingml/2006/table">
            <a:tbl>
              <a:tblPr firstRow="1" bandRow="1">
                <a:tableStyleId>{5C22544A-7EE6-4342-B048-85BDC9FD1C3A}</a:tableStyleId>
              </a:tblPr>
              <a:tblGrid>
                <a:gridCol w="965518">
                  <a:extLst>
                    <a:ext uri="{9D8B030D-6E8A-4147-A177-3AD203B41FA5}">
                      <a16:colId xmlns:a16="http://schemas.microsoft.com/office/drawing/2014/main" val="249720646"/>
                    </a:ext>
                  </a:extLst>
                </a:gridCol>
                <a:gridCol w="1516581">
                  <a:extLst>
                    <a:ext uri="{9D8B030D-6E8A-4147-A177-3AD203B41FA5}">
                      <a16:colId xmlns:a16="http://schemas.microsoft.com/office/drawing/2014/main" val="1755228342"/>
                    </a:ext>
                  </a:extLst>
                </a:gridCol>
                <a:gridCol w="1450432">
                  <a:extLst>
                    <a:ext uri="{9D8B030D-6E8A-4147-A177-3AD203B41FA5}">
                      <a16:colId xmlns:a16="http://schemas.microsoft.com/office/drawing/2014/main" val="3822062964"/>
                    </a:ext>
                  </a:extLst>
                </a:gridCol>
                <a:gridCol w="1830397">
                  <a:extLst>
                    <a:ext uri="{9D8B030D-6E8A-4147-A177-3AD203B41FA5}">
                      <a16:colId xmlns:a16="http://schemas.microsoft.com/office/drawing/2014/main" val="3328276992"/>
                    </a:ext>
                  </a:extLst>
                </a:gridCol>
              </a:tblGrid>
              <a:tr h="296545">
                <a:tc gridSpan="2">
                  <a:txBody>
                    <a:bodyPr/>
                    <a:lstStyle/>
                    <a:p>
                      <a:pPr algn="ctr"/>
                      <a:r>
                        <a:rPr lang="en-US" sz="2000" dirty="0"/>
                        <a:t>2 Bit </a:t>
                      </a:r>
                    </a:p>
                  </a:txBody>
                  <a:tcPr/>
                </a:tc>
                <a:tc hMerge="1">
                  <a:txBody>
                    <a:bodyPr/>
                    <a:lstStyle/>
                    <a:p>
                      <a:endParaRPr lang="en-US" dirty="0"/>
                    </a:p>
                  </a:txBody>
                  <a:tcPr/>
                </a:tc>
                <a:tc gridSpan="2">
                  <a:txBody>
                    <a:bodyPr/>
                    <a:lstStyle/>
                    <a:p>
                      <a:pPr algn="ctr"/>
                      <a:r>
                        <a:rPr lang="en-US" sz="2000" dirty="0"/>
                        <a:t>3 Bit</a:t>
                      </a:r>
                    </a:p>
                  </a:txBody>
                  <a:tcPr/>
                </a:tc>
                <a:tc hMerge="1">
                  <a:txBody>
                    <a:bodyPr/>
                    <a:lstStyle/>
                    <a:p>
                      <a:endParaRPr lang="en-US" dirty="0"/>
                    </a:p>
                  </a:txBody>
                  <a:tcPr/>
                </a:tc>
                <a:extLst>
                  <a:ext uri="{0D108BD9-81ED-4DB2-BD59-A6C34878D82A}">
                    <a16:rowId xmlns:a16="http://schemas.microsoft.com/office/drawing/2014/main" val="3969890497"/>
                  </a:ext>
                </a:extLst>
              </a:tr>
              <a:tr h="492669">
                <a:tc>
                  <a:txBody>
                    <a:bodyPr/>
                    <a:lstStyle/>
                    <a:p>
                      <a:r>
                        <a:rPr lang="en-US" dirty="0"/>
                        <a:t>Decimal</a:t>
                      </a:r>
                    </a:p>
                  </a:txBody>
                  <a:tcPr/>
                </a:tc>
                <a:tc>
                  <a:txBody>
                    <a:bodyPr/>
                    <a:lstStyle/>
                    <a:p>
                      <a:r>
                        <a:rPr lang="en-US" dirty="0"/>
                        <a:t>Binary</a:t>
                      </a:r>
                    </a:p>
                  </a:txBody>
                  <a:tcPr/>
                </a:tc>
                <a:tc>
                  <a:txBody>
                    <a:bodyPr/>
                    <a:lstStyle/>
                    <a:p>
                      <a:r>
                        <a:rPr lang="en-US" dirty="0"/>
                        <a:t>Decimal</a:t>
                      </a:r>
                    </a:p>
                  </a:txBody>
                  <a:tcPr/>
                </a:tc>
                <a:tc>
                  <a:txBody>
                    <a:bodyPr/>
                    <a:lstStyle/>
                    <a:p>
                      <a:r>
                        <a:rPr lang="en-US" dirty="0"/>
                        <a:t>Binary</a:t>
                      </a:r>
                    </a:p>
                  </a:txBody>
                  <a:tcPr/>
                </a:tc>
                <a:extLst>
                  <a:ext uri="{0D108BD9-81ED-4DB2-BD59-A6C34878D82A}">
                    <a16:rowId xmlns:a16="http://schemas.microsoft.com/office/drawing/2014/main" val="3115712859"/>
                  </a:ext>
                </a:extLst>
              </a:tr>
              <a:tr h="296545">
                <a:tc>
                  <a:txBody>
                    <a:bodyPr/>
                    <a:lstStyle/>
                    <a:p>
                      <a:r>
                        <a:rPr lang="en-US" dirty="0"/>
                        <a:t>0</a:t>
                      </a:r>
                    </a:p>
                  </a:txBody>
                  <a:tcPr/>
                </a:tc>
                <a:tc>
                  <a:txBody>
                    <a:bodyPr/>
                    <a:lstStyle/>
                    <a:p>
                      <a:r>
                        <a:rPr lang="en-US" dirty="0"/>
                        <a:t>00</a:t>
                      </a:r>
                    </a:p>
                  </a:txBody>
                  <a:tcPr/>
                </a:tc>
                <a:tc>
                  <a:txBody>
                    <a:bodyPr/>
                    <a:lstStyle/>
                    <a:p>
                      <a:r>
                        <a:rPr lang="en-US" dirty="0"/>
                        <a:t>0</a:t>
                      </a:r>
                    </a:p>
                  </a:txBody>
                  <a:tcPr/>
                </a:tc>
                <a:tc>
                  <a:txBody>
                    <a:bodyPr/>
                    <a:lstStyle/>
                    <a:p>
                      <a:r>
                        <a:rPr lang="en-US" dirty="0"/>
                        <a:t>000</a:t>
                      </a:r>
                    </a:p>
                  </a:txBody>
                  <a:tcPr/>
                </a:tc>
                <a:extLst>
                  <a:ext uri="{0D108BD9-81ED-4DB2-BD59-A6C34878D82A}">
                    <a16:rowId xmlns:a16="http://schemas.microsoft.com/office/drawing/2014/main" val="493427019"/>
                  </a:ext>
                </a:extLst>
              </a:tr>
              <a:tr h="296545">
                <a:tc>
                  <a:txBody>
                    <a:bodyPr/>
                    <a:lstStyle/>
                    <a:p>
                      <a:r>
                        <a:rPr lang="en-US" dirty="0"/>
                        <a:t>1</a:t>
                      </a:r>
                    </a:p>
                  </a:txBody>
                  <a:tcPr/>
                </a:tc>
                <a:tc>
                  <a:txBody>
                    <a:bodyPr/>
                    <a:lstStyle/>
                    <a:p>
                      <a:r>
                        <a:rPr lang="en-US" dirty="0"/>
                        <a:t>01</a:t>
                      </a:r>
                    </a:p>
                  </a:txBody>
                  <a:tcPr/>
                </a:tc>
                <a:tc>
                  <a:txBody>
                    <a:bodyPr/>
                    <a:lstStyle/>
                    <a:p>
                      <a:r>
                        <a:rPr lang="en-US" dirty="0"/>
                        <a:t>1</a:t>
                      </a:r>
                    </a:p>
                  </a:txBody>
                  <a:tcPr/>
                </a:tc>
                <a:tc>
                  <a:txBody>
                    <a:bodyPr/>
                    <a:lstStyle/>
                    <a:p>
                      <a:r>
                        <a:rPr lang="en-US" dirty="0"/>
                        <a:t>001</a:t>
                      </a:r>
                    </a:p>
                  </a:txBody>
                  <a:tcPr/>
                </a:tc>
                <a:extLst>
                  <a:ext uri="{0D108BD9-81ED-4DB2-BD59-A6C34878D82A}">
                    <a16:rowId xmlns:a16="http://schemas.microsoft.com/office/drawing/2014/main" val="560471633"/>
                  </a:ext>
                </a:extLst>
              </a:tr>
              <a:tr h="0">
                <a:tc>
                  <a:txBody>
                    <a:bodyPr/>
                    <a:lstStyle/>
                    <a:p>
                      <a:r>
                        <a:rPr lang="en-US" dirty="0"/>
                        <a:t>2</a:t>
                      </a:r>
                    </a:p>
                  </a:txBody>
                  <a:tcPr/>
                </a:tc>
                <a:tc>
                  <a:txBody>
                    <a:bodyPr/>
                    <a:lstStyle/>
                    <a:p>
                      <a:r>
                        <a:rPr lang="en-US" dirty="0"/>
                        <a:t>10</a:t>
                      </a:r>
                    </a:p>
                  </a:txBody>
                  <a:tcPr/>
                </a:tc>
                <a:tc>
                  <a:txBody>
                    <a:bodyPr/>
                    <a:lstStyle/>
                    <a:p>
                      <a:r>
                        <a:rPr lang="en-US" dirty="0"/>
                        <a:t>2</a:t>
                      </a:r>
                    </a:p>
                  </a:txBody>
                  <a:tcPr/>
                </a:tc>
                <a:tc>
                  <a:txBody>
                    <a:bodyPr/>
                    <a:lstStyle/>
                    <a:p>
                      <a:r>
                        <a:rPr lang="en-US" dirty="0"/>
                        <a:t>010</a:t>
                      </a:r>
                    </a:p>
                  </a:txBody>
                  <a:tcPr/>
                </a:tc>
                <a:extLst>
                  <a:ext uri="{0D108BD9-81ED-4DB2-BD59-A6C34878D82A}">
                    <a16:rowId xmlns:a16="http://schemas.microsoft.com/office/drawing/2014/main" val="424337849"/>
                  </a:ext>
                </a:extLst>
              </a:tr>
              <a:tr h="296545">
                <a:tc>
                  <a:txBody>
                    <a:bodyPr/>
                    <a:lstStyle/>
                    <a:p>
                      <a:r>
                        <a:rPr lang="en-US" dirty="0"/>
                        <a:t>3</a:t>
                      </a:r>
                    </a:p>
                  </a:txBody>
                  <a:tcPr/>
                </a:tc>
                <a:tc>
                  <a:txBody>
                    <a:bodyPr/>
                    <a:lstStyle/>
                    <a:p>
                      <a:r>
                        <a:rPr lang="en-US" dirty="0"/>
                        <a:t>11</a:t>
                      </a:r>
                    </a:p>
                  </a:txBody>
                  <a:tcPr/>
                </a:tc>
                <a:tc>
                  <a:txBody>
                    <a:bodyPr/>
                    <a:lstStyle/>
                    <a:p>
                      <a:r>
                        <a:rPr lang="en-US" dirty="0"/>
                        <a:t>3</a:t>
                      </a:r>
                    </a:p>
                  </a:txBody>
                  <a:tcPr/>
                </a:tc>
                <a:tc>
                  <a:txBody>
                    <a:bodyPr/>
                    <a:lstStyle/>
                    <a:p>
                      <a:r>
                        <a:rPr lang="en-US" dirty="0"/>
                        <a:t>011</a:t>
                      </a:r>
                    </a:p>
                  </a:txBody>
                  <a:tcPr/>
                </a:tc>
                <a:extLst>
                  <a:ext uri="{0D108BD9-81ED-4DB2-BD59-A6C34878D82A}">
                    <a16:rowId xmlns:a16="http://schemas.microsoft.com/office/drawing/2014/main" val="3583484739"/>
                  </a:ext>
                </a:extLst>
              </a:tr>
              <a:tr h="296545">
                <a:tc>
                  <a:txBody>
                    <a:bodyPr/>
                    <a:lstStyle/>
                    <a:p>
                      <a:endParaRPr lang="en-US" dirty="0"/>
                    </a:p>
                  </a:txBody>
                  <a:tcPr/>
                </a:tc>
                <a:tc>
                  <a:txBody>
                    <a:bodyPr/>
                    <a:lstStyle/>
                    <a:p>
                      <a:endParaRPr lang="en-US" dirty="0"/>
                    </a:p>
                  </a:txBody>
                  <a:tcPr/>
                </a:tc>
                <a:tc>
                  <a:txBody>
                    <a:bodyPr/>
                    <a:lstStyle/>
                    <a:p>
                      <a:r>
                        <a:rPr lang="en-US" dirty="0"/>
                        <a:t>4</a:t>
                      </a:r>
                    </a:p>
                  </a:txBody>
                  <a:tcPr/>
                </a:tc>
                <a:tc>
                  <a:txBody>
                    <a:bodyPr/>
                    <a:lstStyle/>
                    <a:p>
                      <a:r>
                        <a:rPr lang="en-US" dirty="0"/>
                        <a:t>100</a:t>
                      </a:r>
                    </a:p>
                  </a:txBody>
                  <a:tcPr/>
                </a:tc>
                <a:extLst>
                  <a:ext uri="{0D108BD9-81ED-4DB2-BD59-A6C34878D82A}">
                    <a16:rowId xmlns:a16="http://schemas.microsoft.com/office/drawing/2014/main" val="3418541712"/>
                  </a:ext>
                </a:extLst>
              </a:tr>
              <a:tr h="296545">
                <a:tc>
                  <a:txBody>
                    <a:bodyPr/>
                    <a:lstStyle/>
                    <a:p>
                      <a:endParaRPr lang="en-US" dirty="0"/>
                    </a:p>
                  </a:txBody>
                  <a:tcPr/>
                </a:tc>
                <a:tc>
                  <a:txBody>
                    <a:bodyPr/>
                    <a:lstStyle/>
                    <a:p>
                      <a:endParaRPr lang="en-US" dirty="0"/>
                    </a:p>
                  </a:txBody>
                  <a:tcPr/>
                </a:tc>
                <a:tc>
                  <a:txBody>
                    <a:bodyPr/>
                    <a:lstStyle/>
                    <a:p>
                      <a:r>
                        <a:rPr lang="en-US" dirty="0"/>
                        <a:t>5</a:t>
                      </a:r>
                    </a:p>
                  </a:txBody>
                  <a:tcPr/>
                </a:tc>
                <a:tc>
                  <a:txBody>
                    <a:bodyPr/>
                    <a:lstStyle/>
                    <a:p>
                      <a:r>
                        <a:rPr lang="en-US" dirty="0"/>
                        <a:t>101</a:t>
                      </a:r>
                    </a:p>
                  </a:txBody>
                  <a:tcPr/>
                </a:tc>
                <a:extLst>
                  <a:ext uri="{0D108BD9-81ED-4DB2-BD59-A6C34878D82A}">
                    <a16:rowId xmlns:a16="http://schemas.microsoft.com/office/drawing/2014/main" val="1931871517"/>
                  </a:ext>
                </a:extLst>
              </a:tr>
              <a:tr h="296545">
                <a:tc>
                  <a:txBody>
                    <a:bodyPr/>
                    <a:lstStyle/>
                    <a:p>
                      <a:endParaRPr lang="en-US" dirty="0"/>
                    </a:p>
                  </a:txBody>
                  <a:tcPr/>
                </a:tc>
                <a:tc>
                  <a:txBody>
                    <a:bodyPr/>
                    <a:lstStyle/>
                    <a:p>
                      <a:endParaRPr lang="en-US" dirty="0"/>
                    </a:p>
                  </a:txBody>
                  <a:tcPr/>
                </a:tc>
                <a:tc>
                  <a:txBody>
                    <a:bodyPr/>
                    <a:lstStyle/>
                    <a:p>
                      <a:r>
                        <a:rPr lang="en-US" dirty="0"/>
                        <a:t>6</a:t>
                      </a:r>
                    </a:p>
                  </a:txBody>
                  <a:tcPr/>
                </a:tc>
                <a:tc>
                  <a:txBody>
                    <a:bodyPr/>
                    <a:lstStyle/>
                    <a:p>
                      <a:r>
                        <a:rPr lang="en-US" dirty="0"/>
                        <a:t>110</a:t>
                      </a:r>
                    </a:p>
                  </a:txBody>
                  <a:tcPr/>
                </a:tc>
                <a:extLst>
                  <a:ext uri="{0D108BD9-81ED-4DB2-BD59-A6C34878D82A}">
                    <a16:rowId xmlns:a16="http://schemas.microsoft.com/office/drawing/2014/main" val="472815238"/>
                  </a:ext>
                </a:extLst>
              </a:tr>
              <a:tr h="296545">
                <a:tc>
                  <a:txBody>
                    <a:bodyPr/>
                    <a:lstStyle/>
                    <a:p>
                      <a:endParaRPr lang="en-US" dirty="0"/>
                    </a:p>
                  </a:txBody>
                  <a:tcPr/>
                </a:tc>
                <a:tc>
                  <a:txBody>
                    <a:bodyPr/>
                    <a:lstStyle/>
                    <a:p>
                      <a:endParaRPr lang="en-US" dirty="0"/>
                    </a:p>
                  </a:txBody>
                  <a:tcPr/>
                </a:tc>
                <a:tc>
                  <a:txBody>
                    <a:bodyPr/>
                    <a:lstStyle/>
                    <a:p>
                      <a:r>
                        <a:rPr lang="en-US" dirty="0"/>
                        <a:t>7</a:t>
                      </a:r>
                    </a:p>
                  </a:txBody>
                  <a:tcPr/>
                </a:tc>
                <a:tc>
                  <a:txBody>
                    <a:bodyPr/>
                    <a:lstStyle/>
                    <a:p>
                      <a:r>
                        <a:rPr lang="en-US" dirty="0"/>
                        <a:t>111</a:t>
                      </a:r>
                    </a:p>
                  </a:txBody>
                  <a:tcPr/>
                </a:tc>
                <a:extLst>
                  <a:ext uri="{0D108BD9-81ED-4DB2-BD59-A6C34878D82A}">
                    <a16:rowId xmlns:a16="http://schemas.microsoft.com/office/drawing/2014/main" val="1562921686"/>
                  </a:ext>
                </a:extLst>
              </a:tr>
            </a:tbl>
          </a:graphicData>
        </a:graphic>
      </p:graphicFrame>
      <p:graphicFrame>
        <p:nvGraphicFramePr>
          <p:cNvPr id="6" name="Table 6">
            <a:extLst>
              <a:ext uri="{FF2B5EF4-FFF2-40B4-BE49-F238E27FC236}">
                <a16:creationId xmlns:a16="http://schemas.microsoft.com/office/drawing/2014/main" id="{A6F0D4F3-BE9C-4B9A-A713-6C78761956CB}"/>
              </a:ext>
            </a:extLst>
          </p:cNvPr>
          <p:cNvGraphicFramePr>
            <a:graphicFrameLocks noGrp="1"/>
          </p:cNvGraphicFramePr>
          <p:nvPr>
            <p:extLst>
              <p:ext uri="{D42A27DB-BD31-4B8C-83A1-F6EECF244321}">
                <p14:modId xmlns:p14="http://schemas.microsoft.com/office/powerpoint/2010/main" val="430660492"/>
              </p:ext>
            </p:extLst>
          </p:nvPr>
        </p:nvGraphicFramePr>
        <p:xfrm>
          <a:off x="6783344" y="2155738"/>
          <a:ext cx="4490720" cy="3814991"/>
        </p:xfrm>
        <a:graphic>
          <a:graphicData uri="http://schemas.openxmlformats.org/drawingml/2006/table">
            <a:tbl>
              <a:tblPr firstRow="1" bandRow="1">
                <a:tableStyleId>{21E4AEA4-8DFA-4A89-87EB-49C32662AFE0}</a:tableStyleId>
              </a:tblPr>
              <a:tblGrid>
                <a:gridCol w="2245360">
                  <a:extLst>
                    <a:ext uri="{9D8B030D-6E8A-4147-A177-3AD203B41FA5}">
                      <a16:colId xmlns:a16="http://schemas.microsoft.com/office/drawing/2014/main" val="488612584"/>
                    </a:ext>
                  </a:extLst>
                </a:gridCol>
                <a:gridCol w="2245360">
                  <a:extLst>
                    <a:ext uri="{9D8B030D-6E8A-4147-A177-3AD203B41FA5}">
                      <a16:colId xmlns:a16="http://schemas.microsoft.com/office/drawing/2014/main" val="426890893"/>
                    </a:ext>
                  </a:extLst>
                </a:gridCol>
              </a:tblGrid>
              <a:tr h="882821">
                <a:tc>
                  <a:txBody>
                    <a:bodyPr/>
                    <a:lstStyle/>
                    <a:p>
                      <a:r>
                        <a:rPr lang="en-US" sz="2800" dirty="0"/>
                        <a:t>8 4 2 1</a:t>
                      </a:r>
                    </a:p>
                  </a:txBody>
                  <a:tcPr/>
                </a:tc>
                <a:tc>
                  <a:txBody>
                    <a:bodyPr/>
                    <a:lstStyle/>
                    <a:p>
                      <a:r>
                        <a:rPr lang="en-US" sz="2800" dirty="0"/>
                        <a:t>Value</a:t>
                      </a:r>
                    </a:p>
                  </a:txBody>
                  <a:tcPr/>
                </a:tc>
                <a:extLst>
                  <a:ext uri="{0D108BD9-81ED-4DB2-BD59-A6C34878D82A}">
                    <a16:rowId xmlns:a16="http://schemas.microsoft.com/office/drawing/2014/main" val="2611077698"/>
                  </a:ext>
                </a:extLst>
              </a:tr>
              <a:tr h="428325">
                <a:tc>
                  <a:txBody>
                    <a:bodyPr/>
                    <a:lstStyle/>
                    <a:p>
                      <a:r>
                        <a:rPr lang="en-US" dirty="0"/>
                        <a:t>1   0  1  0</a:t>
                      </a:r>
                    </a:p>
                  </a:txBody>
                  <a:tcPr/>
                </a:tc>
                <a:tc>
                  <a:txBody>
                    <a:bodyPr/>
                    <a:lstStyle/>
                    <a:p>
                      <a:r>
                        <a:rPr lang="en-US" dirty="0"/>
                        <a:t>10</a:t>
                      </a:r>
                    </a:p>
                  </a:txBody>
                  <a:tcPr/>
                </a:tc>
                <a:extLst>
                  <a:ext uri="{0D108BD9-81ED-4DB2-BD59-A6C34878D82A}">
                    <a16:rowId xmlns:a16="http://schemas.microsoft.com/office/drawing/2014/main" val="3013766058"/>
                  </a:ext>
                </a:extLst>
              </a:tr>
              <a:tr h="416806">
                <a:tc>
                  <a:txBody>
                    <a:bodyPr/>
                    <a:lstStyle/>
                    <a:p>
                      <a:r>
                        <a:rPr lang="en-US" dirty="0"/>
                        <a:t>         0  1</a:t>
                      </a:r>
                    </a:p>
                  </a:txBody>
                  <a:tcPr/>
                </a:tc>
                <a:tc>
                  <a:txBody>
                    <a:bodyPr/>
                    <a:lstStyle/>
                    <a:p>
                      <a:r>
                        <a:rPr lang="en-US" dirty="0"/>
                        <a:t>1</a:t>
                      </a:r>
                    </a:p>
                  </a:txBody>
                  <a:tcPr/>
                </a:tc>
                <a:extLst>
                  <a:ext uri="{0D108BD9-81ED-4DB2-BD59-A6C34878D82A}">
                    <a16:rowId xmlns:a16="http://schemas.microsoft.com/office/drawing/2014/main" val="3044202181"/>
                  </a:ext>
                </a:extLst>
              </a:tr>
              <a:tr h="419815">
                <a:tc>
                  <a:txBody>
                    <a:bodyPr/>
                    <a:lstStyle/>
                    <a:p>
                      <a:r>
                        <a:rPr lang="en-US" dirty="0"/>
                        <a:t>         1  1</a:t>
                      </a:r>
                    </a:p>
                  </a:txBody>
                  <a:tcPr/>
                </a:tc>
                <a:tc>
                  <a:txBody>
                    <a:bodyPr/>
                    <a:lstStyle/>
                    <a:p>
                      <a:r>
                        <a:rPr lang="en-US" dirty="0"/>
                        <a:t>3</a:t>
                      </a:r>
                    </a:p>
                  </a:txBody>
                  <a:tcPr/>
                </a:tc>
                <a:extLst>
                  <a:ext uri="{0D108BD9-81ED-4DB2-BD59-A6C34878D82A}">
                    <a16:rowId xmlns:a16="http://schemas.microsoft.com/office/drawing/2014/main" val="3405950114"/>
                  </a:ext>
                </a:extLst>
              </a:tr>
              <a:tr h="416806">
                <a:tc>
                  <a:txBody>
                    <a:bodyPr/>
                    <a:lstStyle/>
                    <a:p>
                      <a:r>
                        <a:rPr lang="en-US" dirty="0"/>
                        <a:t>0  1   1  1 </a:t>
                      </a:r>
                    </a:p>
                  </a:txBody>
                  <a:tcPr/>
                </a:tc>
                <a:tc>
                  <a:txBody>
                    <a:bodyPr/>
                    <a:lstStyle/>
                    <a:p>
                      <a:r>
                        <a:rPr lang="en-US" dirty="0"/>
                        <a:t>7</a:t>
                      </a:r>
                    </a:p>
                  </a:txBody>
                  <a:tcPr/>
                </a:tc>
                <a:extLst>
                  <a:ext uri="{0D108BD9-81ED-4DB2-BD59-A6C34878D82A}">
                    <a16:rowId xmlns:a16="http://schemas.microsoft.com/office/drawing/2014/main" val="2121212099"/>
                  </a:ext>
                </a:extLst>
              </a:tr>
              <a:tr h="416806">
                <a:tc>
                  <a:txBody>
                    <a:bodyPr/>
                    <a:lstStyle/>
                    <a:p>
                      <a:r>
                        <a:rPr lang="en-US" dirty="0"/>
                        <a:t>1  1   1  1</a:t>
                      </a:r>
                    </a:p>
                  </a:txBody>
                  <a:tcPr/>
                </a:tc>
                <a:tc>
                  <a:txBody>
                    <a:bodyPr/>
                    <a:lstStyle/>
                    <a:p>
                      <a:r>
                        <a:rPr lang="en-US" dirty="0"/>
                        <a:t>15</a:t>
                      </a:r>
                    </a:p>
                  </a:txBody>
                  <a:tcPr/>
                </a:tc>
                <a:extLst>
                  <a:ext uri="{0D108BD9-81ED-4DB2-BD59-A6C34878D82A}">
                    <a16:rowId xmlns:a16="http://schemas.microsoft.com/office/drawing/2014/main" val="2810489248"/>
                  </a:ext>
                </a:extLst>
              </a:tr>
              <a:tr h="416806">
                <a:tc>
                  <a:txBody>
                    <a:bodyPr/>
                    <a:lstStyle/>
                    <a:p>
                      <a:r>
                        <a:rPr lang="en-US" dirty="0"/>
                        <a:t>1  0   0  0</a:t>
                      </a:r>
                    </a:p>
                  </a:txBody>
                  <a:tcPr/>
                </a:tc>
                <a:tc>
                  <a:txBody>
                    <a:bodyPr/>
                    <a:lstStyle/>
                    <a:p>
                      <a:r>
                        <a:rPr lang="en-US" dirty="0"/>
                        <a:t>8</a:t>
                      </a:r>
                    </a:p>
                  </a:txBody>
                  <a:tcPr/>
                </a:tc>
                <a:extLst>
                  <a:ext uri="{0D108BD9-81ED-4DB2-BD59-A6C34878D82A}">
                    <a16:rowId xmlns:a16="http://schemas.microsoft.com/office/drawing/2014/main" val="3161729876"/>
                  </a:ext>
                </a:extLst>
              </a:tr>
              <a:tr h="416806">
                <a:tc>
                  <a:txBody>
                    <a:bodyPr/>
                    <a:lstStyle/>
                    <a:p>
                      <a:r>
                        <a:rPr lang="en-US" dirty="0"/>
                        <a:t>0  1   1  0</a:t>
                      </a:r>
                    </a:p>
                  </a:txBody>
                  <a:tcPr/>
                </a:tc>
                <a:tc>
                  <a:txBody>
                    <a:bodyPr/>
                    <a:lstStyle/>
                    <a:p>
                      <a:r>
                        <a:rPr lang="en-US" dirty="0"/>
                        <a:t>6</a:t>
                      </a:r>
                    </a:p>
                  </a:txBody>
                  <a:tcPr/>
                </a:tc>
                <a:extLst>
                  <a:ext uri="{0D108BD9-81ED-4DB2-BD59-A6C34878D82A}">
                    <a16:rowId xmlns:a16="http://schemas.microsoft.com/office/drawing/2014/main" val="397306364"/>
                  </a:ext>
                </a:extLst>
              </a:tr>
            </a:tbl>
          </a:graphicData>
        </a:graphic>
      </p:graphicFrame>
    </p:spTree>
    <p:extLst>
      <p:ext uri="{BB962C8B-B14F-4D97-AF65-F5344CB8AC3E}">
        <p14:creationId xmlns:p14="http://schemas.microsoft.com/office/powerpoint/2010/main" val="18092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1173480" y="1"/>
            <a:ext cx="10180320" cy="1219199"/>
          </a:xfrm>
        </p:spPr>
        <p:txBody>
          <a:bodyPr/>
          <a:lstStyle/>
          <a:p>
            <a:pPr algn="ctr"/>
            <a:r>
              <a:rPr lang="en-US" sz="4400" b="1" dirty="0">
                <a:solidFill>
                  <a:srgbClr val="006699"/>
                </a:solidFill>
              </a:rPr>
              <a:t>1. Binary Number &amp; it’s arithmetic's</a:t>
            </a:r>
            <a:endParaRPr lang="en-US" dirty="0">
              <a:solidFill>
                <a:schemeClr val="accent2">
                  <a:lumMod val="75000"/>
                </a:schemeClr>
              </a:solidFill>
            </a:endParaRPr>
          </a:p>
        </p:txBody>
      </p:sp>
      <p:sp>
        <p:nvSpPr>
          <p:cNvPr id="4" name="TextBox 3">
            <a:extLst>
              <a:ext uri="{FF2B5EF4-FFF2-40B4-BE49-F238E27FC236}">
                <a16:creationId xmlns:a16="http://schemas.microsoft.com/office/drawing/2014/main" id="{440655B8-8A82-4EB3-B260-BAA71C0E7265}"/>
              </a:ext>
            </a:extLst>
          </p:cNvPr>
          <p:cNvSpPr txBox="1"/>
          <p:nvPr/>
        </p:nvSpPr>
        <p:spPr>
          <a:xfrm>
            <a:off x="0" y="1323312"/>
            <a:ext cx="12070080" cy="5539978"/>
          </a:xfrm>
          <a:prstGeom prst="rect">
            <a:avLst/>
          </a:prstGeom>
          <a:noFill/>
        </p:spPr>
        <p:txBody>
          <a:bodyPr wrap="square">
            <a:spAutoFit/>
          </a:bodyPr>
          <a:lstStyle/>
          <a:p>
            <a:r>
              <a:rPr lang="en-US" sz="2800" b="1" dirty="0">
                <a:solidFill>
                  <a:srgbClr val="006699"/>
                </a:solidFill>
              </a:rPr>
              <a:t>    Addition	</a:t>
            </a:r>
          </a:p>
          <a:p>
            <a:endParaRPr lang="en-US" sz="2800" b="1" dirty="0">
              <a:solidFill>
                <a:srgbClr val="006699"/>
              </a:solidFill>
            </a:endParaRPr>
          </a:p>
          <a:p>
            <a:r>
              <a:rPr lang="en-US" sz="2800" b="1" dirty="0">
                <a:solidFill>
                  <a:srgbClr val="006699"/>
                </a:solidFill>
              </a:rPr>
              <a:t>	0 + 0 = 0</a:t>
            </a:r>
          </a:p>
          <a:p>
            <a:r>
              <a:rPr lang="en-US" sz="2800" b="1" dirty="0">
                <a:solidFill>
                  <a:srgbClr val="006699"/>
                </a:solidFill>
              </a:rPr>
              <a:t>	0 + 1 = 1</a:t>
            </a:r>
          </a:p>
          <a:p>
            <a:r>
              <a:rPr lang="en-US" sz="2800" b="1" dirty="0">
                <a:solidFill>
                  <a:srgbClr val="006699"/>
                </a:solidFill>
              </a:rPr>
              <a:t>     1 + 0 = 1</a:t>
            </a:r>
          </a:p>
          <a:p>
            <a:r>
              <a:rPr lang="en-US" sz="2800" b="1" dirty="0">
                <a:solidFill>
                  <a:srgbClr val="006699"/>
                </a:solidFill>
              </a:rPr>
              <a:t>	1 + 1 = 10 </a:t>
            </a:r>
            <a:r>
              <a:rPr lang="en-US" sz="2800" b="0" i="0" dirty="0">
                <a:solidFill>
                  <a:srgbClr val="000000"/>
                </a:solidFill>
                <a:effectLst/>
                <a:latin typeface="Verdana" panose="020B0604030504040204" pitchFamily="34" charset="0"/>
              </a:rPr>
              <a:t>(which is 0, carry 1)</a:t>
            </a:r>
          </a:p>
          <a:p>
            <a:endParaRPr lang="en-US" sz="2800" b="0" i="0" dirty="0">
              <a:solidFill>
                <a:srgbClr val="000000"/>
              </a:solidFill>
              <a:effectLst/>
              <a:latin typeface="Verdana" panose="020B0604030504040204" pitchFamily="34" charset="0"/>
            </a:endParaRPr>
          </a:p>
          <a:p>
            <a:endParaRPr lang="en-US" sz="2800" dirty="0">
              <a:solidFill>
                <a:srgbClr val="000000"/>
              </a:solidFill>
              <a:latin typeface="Verdana" panose="020B0604030504040204" pitchFamily="34" charset="0"/>
            </a:endParaRPr>
          </a:p>
          <a:p>
            <a:r>
              <a:rPr lang="en-US" sz="2800" b="1" dirty="0">
                <a:solidFill>
                  <a:srgbClr val="000000"/>
                </a:solidFill>
                <a:latin typeface="Verdana" panose="020B0604030504040204" pitchFamily="34" charset="0"/>
              </a:rPr>
              <a:t>	</a:t>
            </a:r>
            <a:endParaRPr lang="en-US" sz="2800" b="1" dirty="0">
              <a:solidFill>
                <a:srgbClr val="006699"/>
              </a:solidFill>
            </a:endParaRPr>
          </a:p>
          <a:p>
            <a:endParaRPr lang="en-US" sz="2800" b="1" dirty="0">
              <a:solidFill>
                <a:srgbClr val="006699"/>
              </a:solidFill>
            </a:endParaRPr>
          </a:p>
          <a:p>
            <a:r>
              <a:rPr lang="en-US" sz="2800" b="1" dirty="0">
                <a:solidFill>
                  <a:srgbClr val="006699"/>
                </a:solidFill>
              </a:rPr>
              <a:t>		</a:t>
            </a:r>
          </a:p>
          <a:p>
            <a:endParaRPr lang="en-US" sz="2800" b="0" i="0" u="none" strike="noStrike" baseline="0" dirty="0">
              <a:solidFill>
                <a:srgbClr val="006699"/>
              </a:solidFill>
              <a:latin typeface="Times New Roman" panose="02020603050405020304" pitchFamily="18" charset="0"/>
            </a:endParaRPr>
          </a:p>
          <a:p>
            <a:endParaRPr lang="en-US" sz="1800" b="0" i="0" u="none" strike="noStrike" baseline="0" dirty="0">
              <a:solidFill>
                <a:srgbClr val="FFFFFF"/>
              </a:solidFill>
              <a:latin typeface="Times New Roman" panose="02020603050405020304" pitchFamily="18" charset="0"/>
            </a:endParaRPr>
          </a:p>
        </p:txBody>
      </p:sp>
      <p:pic>
        <p:nvPicPr>
          <p:cNvPr id="1028" name="Picture 4" descr="Binary Arithmetic">
            <a:extLst>
              <a:ext uri="{FF2B5EF4-FFF2-40B4-BE49-F238E27FC236}">
                <a16:creationId xmlns:a16="http://schemas.microsoft.com/office/drawing/2014/main" id="{D6EE1264-A18E-40C2-9F29-114D760CDB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6813" y="2141441"/>
            <a:ext cx="5076987" cy="403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78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anim calcmode="lin" valueType="num">
                                      <p:cBhvr>
                                        <p:cTn id="1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1000"/>
                                        <p:tgtEl>
                                          <p:spTgt spid="4">
                                            <p:txEl>
                                              <p:pRg st="4" end="4"/>
                                            </p:txEl>
                                          </p:spTgt>
                                        </p:tgtEl>
                                      </p:cBhvr>
                                    </p:animEffect>
                                    <p:anim calcmode="lin" valueType="num">
                                      <p:cBhvr>
                                        <p:cTn id="2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1000"/>
                                        <p:tgtEl>
                                          <p:spTgt spid="4">
                                            <p:txEl>
                                              <p:pRg st="5" end="5"/>
                                            </p:txEl>
                                          </p:spTgt>
                                        </p:tgtEl>
                                      </p:cBhvr>
                                    </p:animEffect>
                                    <p:anim calcmode="lin" valueType="num">
                                      <p:cBhvr>
                                        <p:cTn id="2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028"/>
                                        </p:tgtEl>
                                        <p:attrNameLst>
                                          <p:attrName>style.visibility</p:attrName>
                                        </p:attrNameLst>
                                      </p:cBhvr>
                                      <p:to>
                                        <p:strVal val="visible"/>
                                      </p:to>
                                    </p:set>
                                    <p:animEffect transition="in" filter="fade">
                                      <p:cBhvr>
                                        <p:cTn id="34" dur="1000"/>
                                        <p:tgtEl>
                                          <p:spTgt spid="1028"/>
                                        </p:tgtEl>
                                      </p:cBhvr>
                                    </p:animEffect>
                                    <p:anim calcmode="lin" valueType="num">
                                      <p:cBhvr>
                                        <p:cTn id="35" dur="1000" fill="hold"/>
                                        <p:tgtEl>
                                          <p:spTgt spid="1028"/>
                                        </p:tgtEl>
                                        <p:attrNameLst>
                                          <p:attrName>ppt_x</p:attrName>
                                        </p:attrNameLst>
                                      </p:cBhvr>
                                      <p:tavLst>
                                        <p:tav tm="0">
                                          <p:val>
                                            <p:strVal val="#ppt_x"/>
                                          </p:val>
                                        </p:tav>
                                        <p:tav tm="100000">
                                          <p:val>
                                            <p:strVal val="#ppt_x"/>
                                          </p:val>
                                        </p:tav>
                                      </p:tavLst>
                                    </p:anim>
                                    <p:anim calcmode="lin" valueType="num">
                                      <p:cBhvr>
                                        <p:cTn id="36"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1173480" y="1"/>
            <a:ext cx="10180320" cy="1219199"/>
          </a:xfrm>
        </p:spPr>
        <p:txBody>
          <a:bodyPr/>
          <a:lstStyle/>
          <a:p>
            <a:pPr algn="ctr"/>
            <a:r>
              <a:rPr lang="en-US" sz="4400" b="1" dirty="0">
                <a:solidFill>
                  <a:srgbClr val="006699"/>
                </a:solidFill>
              </a:rPr>
              <a:t>1. Binary Number &amp; it’s arithmetic's</a:t>
            </a:r>
            <a:endParaRPr lang="en-US" dirty="0">
              <a:solidFill>
                <a:schemeClr val="accent2">
                  <a:lumMod val="75000"/>
                </a:schemeClr>
              </a:solidFill>
            </a:endParaRPr>
          </a:p>
        </p:txBody>
      </p:sp>
      <p:sp>
        <p:nvSpPr>
          <p:cNvPr id="4" name="TextBox 3">
            <a:extLst>
              <a:ext uri="{FF2B5EF4-FFF2-40B4-BE49-F238E27FC236}">
                <a16:creationId xmlns:a16="http://schemas.microsoft.com/office/drawing/2014/main" id="{440655B8-8A82-4EB3-B260-BAA71C0E7265}"/>
              </a:ext>
            </a:extLst>
          </p:cNvPr>
          <p:cNvSpPr txBox="1"/>
          <p:nvPr/>
        </p:nvSpPr>
        <p:spPr>
          <a:xfrm>
            <a:off x="-56191" y="931595"/>
            <a:ext cx="22544883" cy="5539978"/>
          </a:xfrm>
          <a:prstGeom prst="rect">
            <a:avLst/>
          </a:prstGeom>
          <a:noFill/>
        </p:spPr>
        <p:txBody>
          <a:bodyPr wrap="square">
            <a:spAutoFit/>
          </a:bodyPr>
          <a:lstStyle/>
          <a:p>
            <a:r>
              <a:rPr lang="en-US" sz="2800" b="1" dirty="0">
                <a:solidFill>
                  <a:srgbClr val="006699"/>
                </a:solidFill>
              </a:rPr>
              <a:t>   Subtraction	</a:t>
            </a:r>
          </a:p>
          <a:p>
            <a:endParaRPr lang="en-US" sz="2800" b="1" dirty="0">
              <a:solidFill>
                <a:srgbClr val="006699"/>
              </a:solidFill>
            </a:endParaRPr>
          </a:p>
          <a:p>
            <a:r>
              <a:rPr lang="en-US" sz="2800" b="1" dirty="0">
                <a:solidFill>
                  <a:srgbClr val="006699"/>
                </a:solidFill>
              </a:rPr>
              <a:t>	0 - 0 = 0</a:t>
            </a:r>
          </a:p>
          <a:p>
            <a:r>
              <a:rPr lang="en-US" sz="2800" b="1" dirty="0">
                <a:solidFill>
                  <a:srgbClr val="006699"/>
                </a:solidFill>
              </a:rPr>
              <a:t>	0 - 1 = 1 ( Borrow- 1) </a:t>
            </a:r>
          </a:p>
          <a:p>
            <a:r>
              <a:rPr lang="en-US" sz="2800" b="1" dirty="0">
                <a:solidFill>
                  <a:srgbClr val="006699"/>
                </a:solidFill>
              </a:rPr>
              <a:t>     1 - 0 = 1</a:t>
            </a:r>
          </a:p>
          <a:p>
            <a:r>
              <a:rPr lang="en-US" sz="2800" b="1" dirty="0">
                <a:solidFill>
                  <a:srgbClr val="006699"/>
                </a:solidFill>
              </a:rPr>
              <a:t>	1 - 1 = 0 </a:t>
            </a:r>
          </a:p>
          <a:p>
            <a:endParaRPr lang="en-US" sz="2800" b="0" i="0" dirty="0">
              <a:solidFill>
                <a:srgbClr val="000000"/>
              </a:solidFill>
              <a:effectLst/>
              <a:latin typeface="Verdana" panose="020B0604030504040204" pitchFamily="34" charset="0"/>
            </a:endParaRPr>
          </a:p>
          <a:p>
            <a:endParaRPr lang="en-US" sz="2800" dirty="0">
              <a:solidFill>
                <a:srgbClr val="000000"/>
              </a:solidFill>
              <a:latin typeface="Verdana" panose="020B0604030504040204" pitchFamily="34" charset="0"/>
            </a:endParaRPr>
          </a:p>
          <a:p>
            <a:r>
              <a:rPr lang="en-US" sz="2800" b="1" dirty="0">
                <a:solidFill>
                  <a:srgbClr val="000000"/>
                </a:solidFill>
                <a:latin typeface="Verdana" panose="020B0604030504040204" pitchFamily="34" charset="0"/>
              </a:rPr>
              <a:t>	</a:t>
            </a:r>
            <a:endParaRPr lang="en-US" sz="2800" b="1" dirty="0">
              <a:solidFill>
                <a:srgbClr val="006699"/>
              </a:solidFill>
            </a:endParaRPr>
          </a:p>
          <a:p>
            <a:endParaRPr lang="en-US" sz="2800" b="1" dirty="0">
              <a:solidFill>
                <a:srgbClr val="006699"/>
              </a:solidFill>
            </a:endParaRPr>
          </a:p>
          <a:p>
            <a:r>
              <a:rPr lang="en-US" sz="2800" b="1" dirty="0">
                <a:solidFill>
                  <a:srgbClr val="006699"/>
                </a:solidFill>
              </a:rPr>
              <a:t>		</a:t>
            </a:r>
          </a:p>
          <a:p>
            <a:endParaRPr lang="en-US" sz="2800" b="0" i="0" u="none" strike="noStrike" baseline="0" dirty="0">
              <a:solidFill>
                <a:srgbClr val="006699"/>
              </a:solidFill>
              <a:latin typeface="Times New Roman" panose="02020603050405020304" pitchFamily="18" charset="0"/>
            </a:endParaRPr>
          </a:p>
          <a:p>
            <a:endParaRPr lang="en-US" sz="1800" b="0" i="0" u="none" strike="noStrike" baseline="0" dirty="0">
              <a:solidFill>
                <a:srgbClr val="FFFFFF"/>
              </a:solidFill>
              <a:latin typeface="Times New Roman" panose="02020603050405020304" pitchFamily="18" charset="0"/>
            </a:endParaRPr>
          </a:p>
        </p:txBody>
      </p:sp>
      <p:pic>
        <p:nvPicPr>
          <p:cNvPr id="2050" name="Picture 2" descr="Solved: Do binary subtraction problems a to h (show your work):a. ... |  Chegg.com">
            <a:extLst>
              <a:ext uri="{FF2B5EF4-FFF2-40B4-BE49-F238E27FC236}">
                <a16:creationId xmlns:a16="http://schemas.microsoft.com/office/drawing/2014/main" id="{B3C7FF9A-AB88-48AA-97C4-ADDCE646C5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9854" y="2855495"/>
            <a:ext cx="5180020" cy="3272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72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anim calcmode="lin" valueType="num">
                                      <p:cBhvr>
                                        <p:cTn id="1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1000"/>
                                        <p:tgtEl>
                                          <p:spTgt spid="4">
                                            <p:txEl>
                                              <p:pRg st="4" end="4"/>
                                            </p:txEl>
                                          </p:spTgt>
                                        </p:tgtEl>
                                      </p:cBhvr>
                                    </p:animEffect>
                                    <p:anim calcmode="lin" valueType="num">
                                      <p:cBhvr>
                                        <p:cTn id="2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1000"/>
                                        <p:tgtEl>
                                          <p:spTgt spid="4">
                                            <p:txEl>
                                              <p:pRg st="5" end="5"/>
                                            </p:txEl>
                                          </p:spTgt>
                                        </p:tgtEl>
                                      </p:cBhvr>
                                    </p:animEffect>
                                    <p:anim calcmode="lin" valueType="num">
                                      <p:cBhvr>
                                        <p:cTn id="2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050"/>
                                        </p:tgtEl>
                                        <p:attrNameLst>
                                          <p:attrName>style.visibility</p:attrName>
                                        </p:attrNameLst>
                                      </p:cBhvr>
                                      <p:to>
                                        <p:strVal val="visible"/>
                                      </p:to>
                                    </p:set>
                                    <p:animEffect transition="in" filter="fade">
                                      <p:cBhvr>
                                        <p:cTn id="34" dur="1000"/>
                                        <p:tgtEl>
                                          <p:spTgt spid="2050"/>
                                        </p:tgtEl>
                                      </p:cBhvr>
                                    </p:animEffect>
                                    <p:anim calcmode="lin" valueType="num">
                                      <p:cBhvr>
                                        <p:cTn id="35" dur="1000" fill="hold"/>
                                        <p:tgtEl>
                                          <p:spTgt spid="2050"/>
                                        </p:tgtEl>
                                        <p:attrNameLst>
                                          <p:attrName>ppt_x</p:attrName>
                                        </p:attrNameLst>
                                      </p:cBhvr>
                                      <p:tavLst>
                                        <p:tav tm="0">
                                          <p:val>
                                            <p:strVal val="#ppt_x"/>
                                          </p:val>
                                        </p:tav>
                                        <p:tav tm="100000">
                                          <p:val>
                                            <p:strVal val="#ppt_x"/>
                                          </p:val>
                                        </p:tav>
                                      </p:tavLst>
                                    </p:anim>
                                    <p:anim calcmode="lin" valueType="num">
                                      <p:cBhvr>
                                        <p:cTn id="3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1173480" y="1"/>
            <a:ext cx="10180320" cy="1219199"/>
          </a:xfrm>
        </p:spPr>
        <p:txBody>
          <a:bodyPr/>
          <a:lstStyle/>
          <a:p>
            <a:pPr algn="ctr"/>
            <a:r>
              <a:rPr lang="en-US" sz="4400" b="1" dirty="0">
                <a:solidFill>
                  <a:srgbClr val="006699"/>
                </a:solidFill>
              </a:rPr>
              <a:t>1. Binary Number &amp; it’s arithmetic's</a:t>
            </a:r>
            <a:endParaRPr lang="en-US" dirty="0">
              <a:solidFill>
                <a:schemeClr val="accent2">
                  <a:lumMod val="75000"/>
                </a:schemeClr>
              </a:solidFill>
            </a:endParaRPr>
          </a:p>
        </p:txBody>
      </p:sp>
      <p:sp>
        <p:nvSpPr>
          <p:cNvPr id="4" name="TextBox 3">
            <a:extLst>
              <a:ext uri="{FF2B5EF4-FFF2-40B4-BE49-F238E27FC236}">
                <a16:creationId xmlns:a16="http://schemas.microsoft.com/office/drawing/2014/main" id="{440655B8-8A82-4EB3-B260-BAA71C0E7265}"/>
              </a:ext>
            </a:extLst>
          </p:cNvPr>
          <p:cNvSpPr txBox="1"/>
          <p:nvPr/>
        </p:nvSpPr>
        <p:spPr>
          <a:xfrm>
            <a:off x="-56191" y="931595"/>
            <a:ext cx="33228075" cy="4247317"/>
          </a:xfrm>
          <a:prstGeom prst="rect">
            <a:avLst/>
          </a:prstGeom>
          <a:noFill/>
        </p:spPr>
        <p:txBody>
          <a:bodyPr wrap="square">
            <a:spAutoFit/>
          </a:bodyPr>
          <a:lstStyle/>
          <a:p>
            <a:r>
              <a:rPr lang="en-US" sz="2800" b="1" dirty="0">
                <a:solidFill>
                  <a:srgbClr val="006699"/>
                </a:solidFill>
              </a:rPr>
              <a:t>   Multiplication</a:t>
            </a:r>
          </a:p>
          <a:p>
            <a:r>
              <a:rPr lang="en-US" sz="2800" b="1" dirty="0">
                <a:solidFill>
                  <a:srgbClr val="006699"/>
                </a:solidFill>
              </a:rPr>
              <a:t>	</a:t>
            </a:r>
          </a:p>
          <a:p>
            <a:endParaRPr lang="en-US" sz="2800" b="1" dirty="0">
              <a:solidFill>
                <a:srgbClr val="006699"/>
              </a:solidFill>
            </a:endParaRPr>
          </a:p>
          <a:p>
            <a:r>
              <a:rPr lang="en-US" sz="2800" b="1" dirty="0">
                <a:solidFill>
                  <a:srgbClr val="006699"/>
                </a:solidFill>
              </a:rPr>
              <a:t>	</a:t>
            </a:r>
            <a:endParaRPr lang="en-US" sz="2800" b="0" i="0" dirty="0">
              <a:solidFill>
                <a:srgbClr val="000000"/>
              </a:solidFill>
              <a:effectLst/>
              <a:latin typeface="Verdana" panose="020B0604030504040204" pitchFamily="34" charset="0"/>
            </a:endParaRPr>
          </a:p>
          <a:p>
            <a:endParaRPr lang="en-US" sz="2800" dirty="0">
              <a:solidFill>
                <a:srgbClr val="000000"/>
              </a:solidFill>
              <a:latin typeface="Verdana" panose="020B0604030504040204" pitchFamily="34" charset="0"/>
            </a:endParaRPr>
          </a:p>
          <a:p>
            <a:r>
              <a:rPr lang="en-US" sz="2800" b="1" dirty="0">
                <a:solidFill>
                  <a:srgbClr val="000000"/>
                </a:solidFill>
                <a:latin typeface="Verdana" panose="020B0604030504040204" pitchFamily="34" charset="0"/>
              </a:rPr>
              <a:t>	</a:t>
            </a:r>
            <a:endParaRPr lang="en-US" sz="2800" b="1" dirty="0">
              <a:solidFill>
                <a:srgbClr val="006699"/>
              </a:solidFill>
            </a:endParaRPr>
          </a:p>
          <a:p>
            <a:endParaRPr lang="en-US" sz="2800" b="1" dirty="0">
              <a:solidFill>
                <a:srgbClr val="006699"/>
              </a:solidFill>
            </a:endParaRPr>
          </a:p>
          <a:p>
            <a:r>
              <a:rPr lang="en-US" sz="2800" b="1" dirty="0">
                <a:solidFill>
                  <a:srgbClr val="006699"/>
                </a:solidFill>
              </a:rPr>
              <a:t>		</a:t>
            </a:r>
          </a:p>
          <a:p>
            <a:endParaRPr lang="en-US" sz="2800" b="0" i="0" u="none" strike="noStrike" baseline="0" dirty="0">
              <a:solidFill>
                <a:srgbClr val="006699"/>
              </a:solidFill>
              <a:latin typeface="Times New Roman" panose="02020603050405020304" pitchFamily="18" charset="0"/>
            </a:endParaRPr>
          </a:p>
          <a:p>
            <a:endParaRPr lang="en-US" sz="1800" b="0" i="0" u="none" strike="noStrike" baseline="0" dirty="0">
              <a:solidFill>
                <a:srgbClr val="FFFFFF"/>
              </a:solidFill>
              <a:latin typeface="Times New Roman" panose="02020603050405020304" pitchFamily="18" charset="0"/>
            </a:endParaRPr>
          </a:p>
        </p:txBody>
      </p:sp>
      <p:pic>
        <p:nvPicPr>
          <p:cNvPr id="1026" name="Picture 2" descr="Binary Multiplication - Rules, Method to Multiply Binary Numbers, Examples.">
            <a:extLst>
              <a:ext uri="{FF2B5EF4-FFF2-40B4-BE49-F238E27FC236}">
                <a16:creationId xmlns:a16="http://schemas.microsoft.com/office/drawing/2014/main" id="{F688EBFD-707C-41E1-AB23-3318DB2137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5824" y="2028824"/>
            <a:ext cx="4127333" cy="4127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93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1173480" y="1"/>
            <a:ext cx="10180320" cy="1219199"/>
          </a:xfrm>
        </p:spPr>
        <p:txBody>
          <a:bodyPr/>
          <a:lstStyle/>
          <a:p>
            <a:pPr algn="ctr"/>
            <a:r>
              <a:rPr lang="en-US" sz="4400" b="1" dirty="0">
                <a:solidFill>
                  <a:srgbClr val="006699"/>
                </a:solidFill>
              </a:rPr>
              <a:t>1. Binary Number &amp; it’s arithmetic's</a:t>
            </a:r>
            <a:endParaRPr lang="en-US" dirty="0">
              <a:solidFill>
                <a:schemeClr val="accent2">
                  <a:lumMod val="75000"/>
                </a:schemeClr>
              </a:solidFill>
            </a:endParaRPr>
          </a:p>
        </p:txBody>
      </p:sp>
      <p:sp>
        <p:nvSpPr>
          <p:cNvPr id="4" name="TextBox 3">
            <a:extLst>
              <a:ext uri="{FF2B5EF4-FFF2-40B4-BE49-F238E27FC236}">
                <a16:creationId xmlns:a16="http://schemas.microsoft.com/office/drawing/2014/main" id="{440655B8-8A82-4EB3-B260-BAA71C0E7265}"/>
              </a:ext>
            </a:extLst>
          </p:cNvPr>
          <p:cNvSpPr txBox="1"/>
          <p:nvPr/>
        </p:nvSpPr>
        <p:spPr>
          <a:xfrm>
            <a:off x="497305" y="1219200"/>
            <a:ext cx="10368815" cy="3816429"/>
          </a:xfrm>
          <a:prstGeom prst="rect">
            <a:avLst/>
          </a:prstGeom>
          <a:noFill/>
        </p:spPr>
        <p:txBody>
          <a:bodyPr wrap="square">
            <a:spAutoFit/>
          </a:bodyPr>
          <a:lstStyle/>
          <a:p>
            <a:r>
              <a:rPr lang="en-US" sz="2800" b="1" dirty="0">
                <a:solidFill>
                  <a:srgbClr val="006699"/>
                </a:solidFill>
              </a:rPr>
              <a:t>   Division</a:t>
            </a:r>
          </a:p>
          <a:p>
            <a:endParaRPr lang="en-US" sz="2800" b="1" dirty="0">
              <a:solidFill>
                <a:srgbClr val="006699"/>
              </a:solidFill>
            </a:endParaRPr>
          </a:p>
          <a:p>
            <a:r>
              <a:rPr lang="en-US" sz="2800" b="1" dirty="0">
                <a:solidFill>
                  <a:srgbClr val="006699"/>
                </a:solidFill>
              </a:rPr>
              <a:t>	</a:t>
            </a:r>
            <a:endParaRPr lang="en-US" sz="2800" b="0" i="0" dirty="0">
              <a:solidFill>
                <a:srgbClr val="000000"/>
              </a:solidFill>
              <a:effectLst/>
              <a:latin typeface="Verdana" panose="020B0604030504040204" pitchFamily="34" charset="0"/>
            </a:endParaRPr>
          </a:p>
          <a:p>
            <a:endParaRPr lang="en-US" sz="2800" dirty="0">
              <a:solidFill>
                <a:srgbClr val="000000"/>
              </a:solidFill>
              <a:latin typeface="Verdana" panose="020B0604030504040204" pitchFamily="34" charset="0"/>
            </a:endParaRPr>
          </a:p>
          <a:p>
            <a:r>
              <a:rPr lang="en-US" sz="2800" b="1" dirty="0">
                <a:solidFill>
                  <a:srgbClr val="000000"/>
                </a:solidFill>
                <a:latin typeface="Verdana" panose="020B0604030504040204" pitchFamily="34" charset="0"/>
              </a:rPr>
              <a:t>	</a:t>
            </a:r>
            <a:endParaRPr lang="en-US" sz="2800" b="1" dirty="0">
              <a:solidFill>
                <a:srgbClr val="006699"/>
              </a:solidFill>
            </a:endParaRPr>
          </a:p>
          <a:p>
            <a:endParaRPr lang="en-US" sz="2800" b="1" dirty="0">
              <a:solidFill>
                <a:srgbClr val="006699"/>
              </a:solidFill>
            </a:endParaRPr>
          </a:p>
          <a:p>
            <a:r>
              <a:rPr lang="en-US" sz="2800" b="1" dirty="0">
                <a:solidFill>
                  <a:srgbClr val="006699"/>
                </a:solidFill>
              </a:rPr>
              <a:t>		</a:t>
            </a:r>
          </a:p>
          <a:p>
            <a:endParaRPr lang="en-US" sz="2800" b="0" i="0" u="none" strike="noStrike" baseline="0" dirty="0">
              <a:solidFill>
                <a:srgbClr val="006699"/>
              </a:solidFill>
              <a:latin typeface="Times New Roman" panose="02020603050405020304" pitchFamily="18" charset="0"/>
            </a:endParaRPr>
          </a:p>
          <a:p>
            <a:endParaRPr lang="en-US" sz="1800" b="0" i="0" u="none" strike="noStrike" baseline="0" dirty="0">
              <a:solidFill>
                <a:srgbClr val="FFFFFF"/>
              </a:solidFill>
              <a:latin typeface="Times New Roman" panose="02020603050405020304" pitchFamily="18" charset="0"/>
            </a:endParaRPr>
          </a:p>
        </p:txBody>
      </p:sp>
      <p:pic>
        <p:nvPicPr>
          <p:cNvPr id="2052" name="Picture 4" descr="Binary Division Calculator">
            <a:extLst>
              <a:ext uri="{FF2B5EF4-FFF2-40B4-BE49-F238E27FC236}">
                <a16:creationId xmlns:a16="http://schemas.microsoft.com/office/drawing/2014/main" id="{7D387520-B2F4-46FC-B716-0CB2D82C20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506" y="2098625"/>
            <a:ext cx="4715097" cy="383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35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838200" y="1"/>
            <a:ext cx="10515600" cy="960119"/>
          </a:xfrm>
        </p:spPr>
        <p:txBody>
          <a:bodyPr>
            <a:normAutofit/>
          </a:bodyPr>
          <a:lstStyle/>
          <a:p>
            <a:pPr algn="ctr"/>
            <a:r>
              <a:rPr lang="en-US" sz="4400" b="1" kern="1200" dirty="0">
                <a:solidFill>
                  <a:schemeClr val="accent2">
                    <a:lumMod val="50000"/>
                  </a:schemeClr>
                </a:solidFill>
              </a:rPr>
              <a:t>2. Digital Logic  </a:t>
            </a:r>
            <a:endParaRPr lang="en-US" dirty="0">
              <a:solidFill>
                <a:schemeClr val="accent2">
                  <a:lumMod val="50000"/>
                </a:schemeClr>
              </a:solidFill>
            </a:endParaRPr>
          </a:p>
        </p:txBody>
      </p:sp>
      <p:pic>
        <p:nvPicPr>
          <p:cNvPr id="4098" name="Picture 2" descr="Digital Logic Gate Tutorial - Basic Logic Gates">
            <a:extLst>
              <a:ext uri="{FF2B5EF4-FFF2-40B4-BE49-F238E27FC236}">
                <a16:creationId xmlns:a16="http://schemas.microsoft.com/office/drawing/2014/main" id="{95E3163D-4115-4261-A1A3-C4FBBD0DB8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1128" y="3562350"/>
            <a:ext cx="6562226" cy="264429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ogic Signal Voltage Levels | Logic Gates | Electronics Textbook">
            <a:extLst>
              <a:ext uri="{FF2B5EF4-FFF2-40B4-BE49-F238E27FC236}">
                <a16:creationId xmlns:a16="http://schemas.microsoft.com/office/drawing/2014/main" id="{481404DE-67A5-47C2-9D1A-0699031F83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533" y="1227824"/>
            <a:ext cx="6203397" cy="287173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4">
            <a:extLst>
              <a:ext uri="{FF2B5EF4-FFF2-40B4-BE49-F238E27FC236}">
                <a16:creationId xmlns:a16="http://schemas.microsoft.com/office/drawing/2014/main" id="{516A486A-A3C9-4709-BEA4-C5EB2F8825E4}"/>
              </a:ext>
            </a:extLst>
          </p:cNvPr>
          <p:cNvGraphicFramePr>
            <a:graphicFrameLocks noGrp="1"/>
          </p:cNvGraphicFramePr>
          <p:nvPr>
            <p:extLst>
              <p:ext uri="{D42A27DB-BD31-4B8C-83A1-F6EECF244321}">
                <p14:modId xmlns:p14="http://schemas.microsoft.com/office/powerpoint/2010/main" val="1673443676"/>
              </p:ext>
            </p:extLst>
          </p:nvPr>
        </p:nvGraphicFramePr>
        <p:xfrm>
          <a:off x="838200" y="719666"/>
          <a:ext cx="2667000" cy="37084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1152651569"/>
                    </a:ext>
                  </a:extLst>
                </a:gridCol>
              </a:tblGrid>
              <a:tr h="370840">
                <a:tc>
                  <a:txBody>
                    <a:bodyPr/>
                    <a:lstStyle/>
                    <a:p>
                      <a:r>
                        <a:rPr lang="en-US" dirty="0"/>
                        <a:t>Actual Electrical Level</a:t>
                      </a:r>
                    </a:p>
                  </a:txBody>
                  <a:tcPr/>
                </a:tc>
                <a:extLst>
                  <a:ext uri="{0D108BD9-81ED-4DB2-BD59-A6C34878D82A}">
                    <a16:rowId xmlns:a16="http://schemas.microsoft.com/office/drawing/2014/main" val="3639427392"/>
                  </a:ext>
                </a:extLst>
              </a:tr>
            </a:tbl>
          </a:graphicData>
        </a:graphic>
      </p:graphicFrame>
    </p:spTree>
    <p:extLst>
      <p:ext uri="{BB962C8B-B14F-4D97-AF65-F5344CB8AC3E}">
        <p14:creationId xmlns:p14="http://schemas.microsoft.com/office/powerpoint/2010/main" val="3960820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838200" y="1"/>
            <a:ext cx="10515600" cy="960119"/>
          </a:xfrm>
        </p:spPr>
        <p:txBody>
          <a:bodyPr>
            <a:normAutofit/>
          </a:bodyPr>
          <a:lstStyle/>
          <a:p>
            <a:pPr algn="ctr"/>
            <a:r>
              <a:rPr lang="en-US" sz="4400" b="1" dirty="0">
                <a:solidFill>
                  <a:schemeClr val="accent2">
                    <a:lumMod val="50000"/>
                  </a:schemeClr>
                </a:solidFill>
              </a:rPr>
              <a:t>3. </a:t>
            </a:r>
            <a:r>
              <a:rPr lang="en-US" sz="4400" b="1" kern="1200" dirty="0">
                <a:solidFill>
                  <a:schemeClr val="accent2">
                    <a:lumMod val="50000"/>
                  </a:schemeClr>
                </a:solidFill>
              </a:rPr>
              <a:t> Digital Logic  </a:t>
            </a:r>
            <a:endParaRPr lang="en-US" dirty="0">
              <a:solidFill>
                <a:schemeClr val="accent2">
                  <a:lumMod val="50000"/>
                </a:schemeClr>
              </a:solidFill>
            </a:endParaRPr>
          </a:p>
        </p:txBody>
      </p:sp>
      <p:sp>
        <p:nvSpPr>
          <p:cNvPr id="4" name="TextBox 3">
            <a:extLst>
              <a:ext uri="{FF2B5EF4-FFF2-40B4-BE49-F238E27FC236}">
                <a16:creationId xmlns:a16="http://schemas.microsoft.com/office/drawing/2014/main" id="{440655B8-8A82-4EB3-B260-BAA71C0E7265}"/>
              </a:ext>
            </a:extLst>
          </p:cNvPr>
          <p:cNvSpPr txBox="1"/>
          <p:nvPr/>
        </p:nvSpPr>
        <p:spPr>
          <a:xfrm>
            <a:off x="1386840" y="381000"/>
            <a:ext cx="7865648" cy="1107996"/>
          </a:xfrm>
          <a:prstGeom prst="rect">
            <a:avLst/>
          </a:prstGeom>
          <a:noFill/>
        </p:spPr>
        <p:txBody>
          <a:bodyPr wrap="square">
            <a:spAutoFit/>
          </a:bodyPr>
          <a:lstStyle/>
          <a:p>
            <a:r>
              <a:rPr lang="en-US" sz="2400" b="0" i="0" u="none" strike="noStrike" baseline="0" dirty="0">
                <a:solidFill>
                  <a:schemeClr val="tx1">
                    <a:lumMod val="95000"/>
                    <a:lumOff val="5000"/>
                  </a:schemeClr>
                </a:solidFill>
                <a:latin typeface="Times New Roman" panose="02020603050405020304" pitchFamily="18" charset="0"/>
              </a:rPr>
              <a:t>.</a:t>
            </a:r>
          </a:p>
          <a:p>
            <a:r>
              <a:rPr lang="en-US" sz="2400" b="0" i="0" u="none" strike="noStrike" baseline="0" dirty="0">
                <a:solidFill>
                  <a:srgbClr val="7030A0"/>
                </a:solidFill>
                <a:latin typeface="Times New Roman" panose="02020603050405020304" pitchFamily="18" charset="0"/>
              </a:rPr>
              <a:t>                                                   Logic Gates </a:t>
            </a:r>
          </a:p>
          <a:p>
            <a:endParaRPr lang="en-US" sz="1800" b="0" i="0" u="none" strike="noStrike" baseline="0" dirty="0">
              <a:solidFill>
                <a:srgbClr val="FFFFFF"/>
              </a:solidFill>
              <a:latin typeface="Times New Roman" panose="02020603050405020304" pitchFamily="18" charset="0"/>
            </a:endParaRPr>
          </a:p>
        </p:txBody>
      </p:sp>
      <p:pic>
        <p:nvPicPr>
          <p:cNvPr id="5122" name="Picture 2" descr="What is Digital Logic? - Circuit Basics">
            <a:extLst>
              <a:ext uri="{FF2B5EF4-FFF2-40B4-BE49-F238E27FC236}">
                <a16:creationId xmlns:a16="http://schemas.microsoft.com/office/drawing/2014/main" id="{05E92E1B-32BB-41E5-A26D-FF7DFCEBB4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34" y="1347577"/>
            <a:ext cx="11931666" cy="5510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09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838200" y="45720"/>
            <a:ext cx="10515600" cy="960119"/>
          </a:xfrm>
        </p:spPr>
        <p:txBody>
          <a:bodyPr/>
          <a:lstStyle/>
          <a:p>
            <a:pPr algn="ctr"/>
            <a:r>
              <a:rPr lang="en-US" sz="4400" b="1" kern="1200" dirty="0">
                <a:solidFill>
                  <a:schemeClr val="accent2">
                    <a:lumMod val="50000"/>
                  </a:schemeClr>
                </a:solidFill>
              </a:rPr>
              <a:t>Computer Organization and Architecture </a:t>
            </a:r>
            <a:endParaRPr lang="en-US" dirty="0">
              <a:solidFill>
                <a:schemeClr val="accent2">
                  <a:lumMod val="50000"/>
                </a:schemeClr>
              </a:solidFill>
            </a:endParaRPr>
          </a:p>
        </p:txBody>
      </p:sp>
      <p:pic>
        <p:nvPicPr>
          <p:cNvPr id="1028" name="Picture 4" descr="Quick Genius: computer fundamental in hindi">
            <a:extLst>
              <a:ext uri="{FF2B5EF4-FFF2-40B4-BE49-F238E27FC236}">
                <a16:creationId xmlns:a16="http://schemas.microsoft.com/office/drawing/2014/main" id="{66DAEDD3-2917-4373-837E-2AB54708FD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877" y="963219"/>
            <a:ext cx="7761550" cy="5684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813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838200" y="1"/>
            <a:ext cx="10515600" cy="960119"/>
          </a:xfrm>
        </p:spPr>
        <p:txBody>
          <a:bodyPr>
            <a:normAutofit/>
          </a:bodyPr>
          <a:lstStyle/>
          <a:p>
            <a:pPr algn="ctr"/>
            <a:r>
              <a:rPr lang="en-US" sz="4400" b="1">
                <a:solidFill>
                  <a:schemeClr val="accent2">
                    <a:lumMod val="50000"/>
                  </a:schemeClr>
                </a:solidFill>
              </a:rPr>
              <a:t>3. </a:t>
            </a:r>
            <a:r>
              <a:rPr lang="en-US" sz="4400" b="1" kern="1200">
                <a:solidFill>
                  <a:schemeClr val="accent2">
                    <a:lumMod val="50000"/>
                  </a:schemeClr>
                </a:solidFill>
              </a:rPr>
              <a:t> Digital Logic  </a:t>
            </a:r>
            <a:endParaRPr lang="en-US" dirty="0">
              <a:solidFill>
                <a:schemeClr val="accent2">
                  <a:lumMod val="50000"/>
                </a:schemeClr>
              </a:solidFill>
            </a:endParaRPr>
          </a:p>
        </p:txBody>
      </p:sp>
      <p:sp>
        <p:nvSpPr>
          <p:cNvPr id="4" name="TextBox 3">
            <a:extLst>
              <a:ext uri="{FF2B5EF4-FFF2-40B4-BE49-F238E27FC236}">
                <a16:creationId xmlns:a16="http://schemas.microsoft.com/office/drawing/2014/main" id="{440655B8-8A82-4EB3-B260-BAA71C0E7265}"/>
              </a:ext>
            </a:extLst>
          </p:cNvPr>
          <p:cNvSpPr txBox="1"/>
          <p:nvPr/>
        </p:nvSpPr>
        <p:spPr>
          <a:xfrm>
            <a:off x="1386840" y="381000"/>
            <a:ext cx="7865648" cy="1107996"/>
          </a:xfrm>
          <a:prstGeom prst="rect">
            <a:avLst/>
          </a:prstGeom>
          <a:noFill/>
        </p:spPr>
        <p:txBody>
          <a:bodyPr wrap="square">
            <a:spAutoFit/>
          </a:bodyPr>
          <a:lstStyle/>
          <a:p>
            <a:r>
              <a:rPr lang="en-US" sz="2400" b="0" i="0" u="none" strike="noStrike" baseline="0">
                <a:solidFill>
                  <a:schemeClr val="tx1">
                    <a:lumMod val="95000"/>
                    <a:lumOff val="5000"/>
                  </a:schemeClr>
                </a:solidFill>
                <a:latin typeface="Times New Roman" panose="02020603050405020304" pitchFamily="18" charset="0"/>
              </a:rPr>
              <a:t>.</a:t>
            </a:r>
          </a:p>
          <a:p>
            <a:r>
              <a:rPr lang="en-US" sz="2400" b="0" i="0" u="none" strike="noStrike" baseline="0">
                <a:solidFill>
                  <a:srgbClr val="7030A0"/>
                </a:solidFill>
                <a:latin typeface="Times New Roman" panose="02020603050405020304" pitchFamily="18" charset="0"/>
              </a:rPr>
              <a:t>                                                   Inside Logic Gates </a:t>
            </a:r>
          </a:p>
          <a:p>
            <a:endParaRPr lang="en-US" sz="1800" b="0" i="0" u="none" strike="noStrike" baseline="0" dirty="0">
              <a:solidFill>
                <a:srgbClr val="FFFFFF"/>
              </a:solidFill>
              <a:latin typeface="Times New Roman" panose="02020603050405020304" pitchFamily="18" charset="0"/>
            </a:endParaRPr>
          </a:p>
        </p:txBody>
      </p:sp>
      <p:pic>
        <p:nvPicPr>
          <p:cNvPr id="6146" name="Picture 2" descr="NOT Gate: How Does it Work? (Circuit Diagram &amp;amp; Working Principle) |  Electrical4U">
            <a:extLst>
              <a:ext uri="{FF2B5EF4-FFF2-40B4-BE49-F238E27FC236}">
                <a16:creationId xmlns:a16="http://schemas.microsoft.com/office/drawing/2014/main" id="{3C2BE3E1-33EB-4D50-82BF-65043F17A9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1643063"/>
            <a:ext cx="6667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594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838200" y="1"/>
            <a:ext cx="10469880" cy="2666999"/>
          </a:xfrm>
        </p:spPr>
        <p:txBody>
          <a:bodyPr>
            <a:normAutofit fontScale="90000"/>
          </a:bodyPr>
          <a:lstStyle/>
          <a:p>
            <a:pPr algn="ctr"/>
            <a:br>
              <a:rPr lang="en-US" sz="4400" b="1" dirty="0">
                <a:solidFill>
                  <a:schemeClr val="accent2">
                    <a:lumMod val="50000"/>
                  </a:schemeClr>
                </a:solidFill>
              </a:rPr>
            </a:br>
            <a:r>
              <a:rPr lang="en-US" sz="4400" b="1" dirty="0">
                <a:solidFill>
                  <a:schemeClr val="accent2">
                    <a:lumMod val="50000"/>
                  </a:schemeClr>
                </a:solidFill>
              </a:rPr>
              <a:t>4. </a:t>
            </a:r>
            <a:r>
              <a:rPr lang="en-US" sz="4400" b="1" i="0" u="none" strike="noStrike" baseline="0" dirty="0">
                <a:solidFill>
                  <a:schemeClr val="accent2">
                    <a:lumMod val="50000"/>
                  </a:schemeClr>
                </a:solidFill>
              </a:rPr>
              <a:t>One bit Memory Cell</a:t>
            </a:r>
            <a:br>
              <a:rPr lang="en-US" sz="4400" b="1" dirty="0">
                <a:solidFill>
                  <a:srgbClr val="006699"/>
                </a:solidFill>
              </a:rPr>
            </a:br>
            <a:br>
              <a:rPr lang="en-US" sz="4400" b="1" dirty="0">
                <a:solidFill>
                  <a:srgbClr val="006699"/>
                </a:solidFill>
              </a:rPr>
            </a:br>
            <a:br>
              <a:rPr lang="en-US" sz="4400" b="1" i="0" u="none" strike="noStrike" baseline="0" dirty="0">
                <a:solidFill>
                  <a:srgbClr val="006699"/>
                </a:solidFill>
              </a:rPr>
            </a:br>
            <a:endParaRPr lang="en-US" dirty="0">
              <a:solidFill>
                <a:schemeClr val="accent2">
                  <a:lumMod val="50000"/>
                </a:schemeClr>
              </a:solidFill>
            </a:endParaRPr>
          </a:p>
        </p:txBody>
      </p:sp>
      <p:pic>
        <p:nvPicPr>
          <p:cNvPr id="7170" name="Picture 2" descr="One bit memory cell (or Basic Bistable element) - GeeksforGeeks">
            <a:extLst>
              <a:ext uri="{FF2B5EF4-FFF2-40B4-BE49-F238E27FC236}">
                <a16:creationId xmlns:a16="http://schemas.microsoft.com/office/drawing/2014/main" id="{309036B4-78C9-419F-A97A-DD8F7F7626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6772" y="1968285"/>
            <a:ext cx="8090115" cy="3859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303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838200" y="1"/>
            <a:ext cx="10469880" cy="2666999"/>
          </a:xfrm>
        </p:spPr>
        <p:txBody>
          <a:bodyPr>
            <a:normAutofit/>
          </a:bodyPr>
          <a:lstStyle/>
          <a:p>
            <a:pPr algn="ctr"/>
            <a:br>
              <a:rPr lang="en-US" sz="4400" b="1" dirty="0">
                <a:solidFill>
                  <a:schemeClr val="accent2">
                    <a:lumMod val="50000"/>
                  </a:schemeClr>
                </a:solidFill>
              </a:rPr>
            </a:br>
            <a:r>
              <a:rPr lang="en-US" sz="4400" b="1" dirty="0">
                <a:solidFill>
                  <a:schemeClr val="accent2">
                    <a:lumMod val="50000"/>
                  </a:schemeClr>
                </a:solidFill>
              </a:rPr>
              <a:t>Register ( 8 Bit)  </a:t>
            </a:r>
            <a:br>
              <a:rPr lang="en-US" sz="4400" b="1" dirty="0">
                <a:solidFill>
                  <a:srgbClr val="006699"/>
                </a:solidFill>
              </a:rPr>
            </a:br>
            <a:br>
              <a:rPr lang="en-US" sz="4400" b="1" i="0" u="none" strike="noStrike" baseline="0" dirty="0">
                <a:solidFill>
                  <a:srgbClr val="006699"/>
                </a:solidFill>
              </a:rPr>
            </a:br>
            <a:endParaRPr lang="en-US" dirty="0">
              <a:solidFill>
                <a:schemeClr val="accent2">
                  <a:lumMod val="50000"/>
                </a:schemeClr>
              </a:solidFill>
            </a:endParaRPr>
          </a:p>
        </p:txBody>
      </p:sp>
      <p:pic>
        <p:nvPicPr>
          <p:cNvPr id="5" name="Picture 2" descr="Reversible 8-bit PIPO Shift Register | Download Scientific Diagram">
            <a:extLst>
              <a:ext uri="{FF2B5EF4-FFF2-40B4-BE49-F238E27FC236}">
                <a16:creationId xmlns:a16="http://schemas.microsoft.com/office/drawing/2014/main" id="{985B621A-1EB4-4E41-BF10-9DED59630A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130" y="1704815"/>
            <a:ext cx="6660273" cy="1921788"/>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The Challenge There are two parts in this lab assignment. The first part is  to design, simulate and test an 8-bit parallel in parallel out right/left  shift register using D flip flops. In the second part, you will design and  test a register bank. Part I: A shift register ...">
            <a:extLst>
              <a:ext uri="{FF2B5EF4-FFF2-40B4-BE49-F238E27FC236}">
                <a16:creationId xmlns:a16="http://schemas.microsoft.com/office/drawing/2014/main" id="{2A018393-9AB2-48CD-B4E8-603600E1A3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7903" y="2973173"/>
            <a:ext cx="3819525"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80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1000"/>
                                        <p:tgtEl>
                                          <p:spTgt spid="9218"/>
                                        </p:tgtEl>
                                      </p:cBhvr>
                                    </p:animEffect>
                                    <p:anim calcmode="lin" valueType="num">
                                      <p:cBhvr>
                                        <p:cTn id="8" dur="1000" fill="hold"/>
                                        <p:tgtEl>
                                          <p:spTgt spid="9218"/>
                                        </p:tgtEl>
                                        <p:attrNameLst>
                                          <p:attrName>ppt_x</p:attrName>
                                        </p:attrNameLst>
                                      </p:cBhvr>
                                      <p:tavLst>
                                        <p:tav tm="0">
                                          <p:val>
                                            <p:strVal val="#ppt_x"/>
                                          </p:val>
                                        </p:tav>
                                        <p:tav tm="100000">
                                          <p:val>
                                            <p:strVal val="#ppt_x"/>
                                          </p:val>
                                        </p:tav>
                                      </p:tavLst>
                                    </p:anim>
                                    <p:anim calcmode="lin" valueType="num">
                                      <p:cBhvr>
                                        <p:cTn id="9"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838200" y="441960"/>
            <a:ext cx="10393680" cy="960120"/>
          </a:xfrm>
        </p:spPr>
        <p:txBody>
          <a:bodyPr>
            <a:normAutofit fontScale="90000"/>
          </a:bodyPr>
          <a:lstStyle/>
          <a:p>
            <a:pPr algn="ctr"/>
            <a:br>
              <a:rPr lang="en-US" sz="4400" b="1" dirty="0">
                <a:solidFill>
                  <a:schemeClr val="accent2">
                    <a:lumMod val="50000"/>
                  </a:schemeClr>
                </a:solidFill>
              </a:rPr>
            </a:br>
            <a:r>
              <a:rPr lang="en-US" sz="4000" b="1" i="0" u="none" strike="noStrike" baseline="0" dirty="0">
                <a:solidFill>
                  <a:schemeClr val="tx2">
                    <a:lumMod val="75000"/>
                  </a:schemeClr>
                </a:solidFill>
                <a:latin typeface="+mn-lt"/>
              </a:rPr>
              <a:t>Concept of computer organization and architecture</a:t>
            </a:r>
            <a:br>
              <a:rPr lang="en-US" sz="4400" b="1" dirty="0">
                <a:solidFill>
                  <a:srgbClr val="006699"/>
                </a:solidFill>
              </a:rPr>
            </a:br>
            <a:br>
              <a:rPr lang="en-US" sz="4400" b="1" i="0" u="none" strike="noStrike" baseline="0" dirty="0">
                <a:solidFill>
                  <a:srgbClr val="006699"/>
                </a:solidFill>
              </a:rPr>
            </a:br>
            <a:endParaRPr lang="en-US" dirty="0">
              <a:solidFill>
                <a:schemeClr val="accent2">
                  <a:lumMod val="50000"/>
                </a:schemeClr>
              </a:solidFill>
            </a:endParaRPr>
          </a:p>
        </p:txBody>
      </p:sp>
      <p:sp>
        <p:nvSpPr>
          <p:cNvPr id="6" name="TextBox 5">
            <a:extLst>
              <a:ext uri="{FF2B5EF4-FFF2-40B4-BE49-F238E27FC236}">
                <a16:creationId xmlns:a16="http://schemas.microsoft.com/office/drawing/2014/main" id="{A8532133-9491-4CD4-AFF0-5E92C6351BB5}"/>
              </a:ext>
            </a:extLst>
          </p:cNvPr>
          <p:cNvSpPr txBox="1"/>
          <p:nvPr/>
        </p:nvSpPr>
        <p:spPr>
          <a:xfrm>
            <a:off x="518160" y="1158240"/>
            <a:ext cx="11201400" cy="5509200"/>
          </a:xfrm>
          <a:prstGeom prst="rect">
            <a:avLst/>
          </a:prstGeom>
          <a:noFill/>
        </p:spPr>
        <p:txBody>
          <a:bodyPr wrap="square">
            <a:spAutoFit/>
          </a:bodyPr>
          <a:lstStyle/>
          <a:p>
            <a:r>
              <a:rPr lang="en-US" sz="3200" dirty="0"/>
              <a:t>T</a:t>
            </a:r>
            <a:r>
              <a:rPr lang="en-US" sz="3200" b="0" i="0" dirty="0">
                <a:effectLst/>
              </a:rPr>
              <a:t>he architecture of a computer system can be considered as a catalogue of tools or attributes that are visible to the user such as instruction sets, number of bits used for data, addressing techniques, etc.  i.e.</a:t>
            </a:r>
          </a:p>
          <a:p>
            <a:r>
              <a:rPr lang="en-US" sz="3200" dirty="0"/>
              <a:t>Computer Architecture refers to those attributes of a system that have a direct impact on the logical execution of a program.</a:t>
            </a:r>
          </a:p>
          <a:p>
            <a:endParaRPr lang="en-US" sz="3200" dirty="0"/>
          </a:p>
          <a:p>
            <a:r>
              <a:rPr lang="en-US" sz="3200" dirty="0">
                <a:solidFill>
                  <a:srgbClr val="FF0066"/>
                </a:solidFill>
              </a:rPr>
              <a:t>Examples: </a:t>
            </a:r>
            <a:r>
              <a:rPr lang="en-US" sz="3200" dirty="0"/>
              <a:t>	</a:t>
            </a:r>
            <a:r>
              <a:rPr lang="en-US" sz="3200" dirty="0">
                <a:solidFill>
                  <a:srgbClr val="FF0066"/>
                </a:solidFill>
              </a:rPr>
              <a:t>The instruction set  </a:t>
            </a:r>
          </a:p>
          <a:p>
            <a:r>
              <a:rPr lang="en-US" sz="3200" dirty="0">
                <a:solidFill>
                  <a:srgbClr val="FF0066"/>
                </a:solidFill>
              </a:rPr>
              <a:t>				The number of bits used to represent various data types 				I/O mechanisms </a:t>
            </a:r>
          </a:p>
          <a:p>
            <a:r>
              <a:rPr lang="en-US" sz="3200" dirty="0">
                <a:solidFill>
                  <a:srgbClr val="FF0066"/>
                </a:solidFill>
              </a:rPr>
              <a:t>				memory addressing techniques</a:t>
            </a:r>
            <a:endParaRPr lang="en-US" sz="3200" b="0" i="0" dirty="0">
              <a:solidFill>
                <a:srgbClr val="FF0066"/>
              </a:solidFill>
              <a:effectLst/>
              <a:latin typeface="inter-regular"/>
            </a:endParaRPr>
          </a:p>
        </p:txBody>
      </p:sp>
    </p:spTree>
    <p:extLst>
      <p:ext uri="{BB962C8B-B14F-4D97-AF65-F5344CB8AC3E}">
        <p14:creationId xmlns:p14="http://schemas.microsoft.com/office/powerpoint/2010/main" val="63801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1000"/>
                                        <p:tgtEl>
                                          <p:spTgt spid="6">
                                            <p:txEl>
                                              <p:pRg st="3" end="3"/>
                                            </p:txEl>
                                          </p:spTgt>
                                        </p:tgtEl>
                                      </p:cBhvr>
                                    </p:animEffect>
                                    <p:anim calcmode="lin" valueType="num">
                                      <p:cBhvr>
                                        <p:cTn id="2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1000"/>
                                        <p:tgtEl>
                                          <p:spTgt spid="6">
                                            <p:txEl>
                                              <p:pRg st="4" end="4"/>
                                            </p:txEl>
                                          </p:spTgt>
                                        </p:tgtEl>
                                      </p:cBhvr>
                                    </p:animEffect>
                                    <p:anim calcmode="lin" valueType="num">
                                      <p:cBhvr>
                                        <p:cTn id="2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1000"/>
                                        <p:tgtEl>
                                          <p:spTgt spid="6">
                                            <p:txEl>
                                              <p:pRg st="5" end="5"/>
                                            </p:txEl>
                                          </p:spTgt>
                                        </p:tgtEl>
                                      </p:cBhvr>
                                    </p:animEffect>
                                    <p:anim calcmode="lin" valueType="num">
                                      <p:cBhvr>
                                        <p:cTn id="30"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838200" y="441960"/>
            <a:ext cx="10393680" cy="960120"/>
          </a:xfrm>
        </p:spPr>
        <p:txBody>
          <a:bodyPr>
            <a:normAutofit fontScale="90000"/>
          </a:bodyPr>
          <a:lstStyle/>
          <a:p>
            <a:pPr algn="ctr"/>
            <a:br>
              <a:rPr lang="en-US" sz="4400" b="1" dirty="0">
                <a:solidFill>
                  <a:schemeClr val="accent2">
                    <a:lumMod val="50000"/>
                  </a:schemeClr>
                </a:solidFill>
              </a:rPr>
            </a:br>
            <a:r>
              <a:rPr lang="en-US" sz="4000" b="1" i="0" u="none" strike="noStrike" baseline="0" dirty="0">
                <a:solidFill>
                  <a:schemeClr val="tx2">
                    <a:lumMod val="75000"/>
                  </a:schemeClr>
                </a:solidFill>
                <a:latin typeface="+mn-lt"/>
              </a:rPr>
              <a:t>Concept of computer organization and architecture</a:t>
            </a:r>
            <a:br>
              <a:rPr lang="en-US" sz="4400" b="1" dirty="0">
                <a:solidFill>
                  <a:srgbClr val="006699"/>
                </a:solidFill>
              </a:rPr>
            </a:br>
            <a:br>
              <a:rPr lang="en-US" sz="4400" b="1" i="0" u="none" strike="noStrike" baseline="0" dirty="0">
                <a:solidFill>
                  <a:srgbClr val="006699"/>
                </a:solidFill>
              </a:rPr>
            </a:br>
            <a:endParaRPr lang="en-US" dirty="0">
              <a:solidFill>
                <a:schemeClr val="accent2">
                  <a:lumMod val="50000"/>
                </a:schemeClr>
              </a:solidFill>
            </a:endParaRPr>
          </a:p>
        </p:txBody>
      </p:sp>
      <p:sp>
        <p:nvSpPr>
          <p:cNvPr id="5" name="TextBox 4">
            <a:extLst>
              <a:ext uri="{FF2B5EF4-FFF2-40B4-BE49-F238E27FC236}">
                <a16:creationId xmlns:a16="http://schemas.microsoft.com/office/drawing/2014/main" id="{AB2BFBFF-930A-4842-AE5E-6FD4869563A3}"/>
              </a:ext>
            </a:extLst>
          </p:cNvPr>
          <p:cNvSpPr txBox="1"/>
          <p:nvPr/>
        </p:nvSpPr>
        <p:spPr>
          <a:xfrm>
            <a:off x="685800" y="1127761"/>
            <a:ext cx="11247120" cy="5509200"/>
          </a:xfrm>
          <a:prstGeom prst="rect">
            <a:avLst/>
          </a:prstGeom>
          <a:noFill/>
        </p:spPr>
        <p:txBody>
          <a:bodyPr wrap="square">
            <a:spAutoFit/>
          </a:bodyPr>
          <a:lstStyle/>
          <a:p>
            <a:r>
              <a:rPr lang="en-US" sz="3200" b="0" i="0" dirty="0">
                <a:effectLst/>
              </a:rPr>
              <a:t>Organization of a computer system defines the way system is structured so that all those catalogued tools can be used. The significant components of Computer organization are ALU, CPU, memory and memory organization.</a:t>
            </a:r>
          </a:p>
          <a:p>
            <a:endParaRPr lang="en-US" sz="3200" dirty="0"/>
          </a:p>
          <a:p>
            <a:r>
              <a:rPr lang="en-US" sz="3200" dirty="0"/>
              <a:t>Computer Organization refers to the operational units and their interconnections that realize the architectural specifications.</a:t>
            </a:r>
          </a:p>
          <a:p>
            <a:r>
              <a:rPr lang="en-US" sz="3200" dirty="0">
                <a:solidFill>
                  <a:srgbClr val="FF0066"/>
                </a:solidFill>
              </a:rPr>
              <a:t>Example:</a:t>
            </a:r>
          </a:p>
          <a:p>
            <a:r>
              <a:rPr lang="en-US" sz="3200" dirty="0">
                <a:solidFill>
                  <a:srgbClr val="FF0066"/>
                </a:solidFill>
              </a:rPr>
              <a:t>			Control signals </a:t>
            </a:r>
          </a:p>
          <a:p>
            <a:r>
              <a:rPr lang="en-US" sz="3200" dirty="0">
                <a:solidFill>
                  <a:srgbClr val="FF0066"/>
                </a:solidFill>
              </a:rPr>
              <a:t>			Interfaces between computer and peripherals </a:t>
            </a:r>
          </a:p>
          <a:p>
            <a:r>
              <a:rPr lang="en-US" sz="3200" dirty="0">
                <a:solidFill>
                  <a:srgbClr val="FF0066"/>
                </a:solidFill>
              </a:rPr>
              <a:t>			The memory technology being used </a:t>
            </a:r>
          </a:p>
        </p:txBody>
      </p:sp>
    </p:spTree>
    <p:extLst>
      <p:ext uri="{BB962C8B-B14F-4D97-AF65-F5344CB8AC3E}">
        <p14:creationId xmlns:p14="http://schemas.microsoft.com/office/powerpoint/2010/main" val="281210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000"/>
                                        <p:tgtEl>
                                          <p:spTgt spid="5">
                                            <p:txEl>
                                              <p:pRg st="3" end="3"/>
                                            </p:txEl>
                                          </p:spTgt>
                                        </p:tgtEl>
                                      </p:cBhvr>
                                    </p:animEffect>
                                    <p:anim calcmode="lin" valueType="num">
                                      <p:cBhvr>
                                        <p:cTn id="2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000"/>
                                        <p:tgtEl>
                                          <p:spTgt spid="5">
                                            <p:txEl>
                                              <p:pRg st="5" end="5"/>
                                            </p:txEl>
                                          </p:spTgt>
                                        </p:tgtEl>
                                      </p:cBhvr>
                                    </p:animEffect>
                                    <p:anim calcmode="lin" valueType="num">
                                      <p:cBhvr>
                                        <p:cTn id="3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1000"/>
                                        <p:tgtEl>
                                          <p:spTgt spid="5">
                                            <p:txEl>
                                              <p:pRg st="6" end="6"/>
                                            </p:txEl>
                                          </p:spTgt>
                                        </p:tgtEl>
                                      </p:cBhvr>
                                    </p:animEffect>
                                    <p:anim calcmode="lin" valueType="num">
                                      <p:cBhvr>
                                        <p:cTn id="3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838200" y="441960"/>
            <a:ext cx="10393680" cy="960120"/>
          </a:xfrm>
        </p:spPr>
        <p:txBody>
          <a:bodyPr>
            <a:normAutofit fontScale="90000"/>
          </a:bodyPr>
          <a:lstStyle/>
          <a:p>
            <a:pPr algn="ctr"/>
            <a:br>
              <a:rPr lang="en-US" sz="4400" b="1" dirty="0">
                <a:solidFill>
                  <a:schemeClr val="accent2">
                    <a:lumMod val="50000"/>
                  </a:schemeClr>
                </a:solidFill>
              </a:rPr>
            </a:br>
            <a:r>
              <a:rPr lang="en-US" sz="4000" b="1" i="0" u="none" strike="noStrike" baseline="0" dirty="0">
                <a:solidFill>
                  <a:schemeClr val="tx2">
                    <a:lumMod val="75000"/>
                  </a:schemeClr>
                </a:solidFill>
                <a:latin typeface="+mn-lt"/>
              </a:rPr>
              <a:t>Concept of computer organization and architecture</a:t>
            </a:r>
            <a:br>
              <a:rPr lang="en-US" sz="4400" b="1" dirty="0">
                <a:solidFill>
                  <a:srgbClr val="006699"/>
                </a:solidFill>
              </a:rPr>
            </a:br>
            <a:br>
              <a:rPr lang="en-US" sz="4400" b="1" i="0" u="none" strike="noStrike" baseline="0" dirty="0">
                <a:solidFill>
                  <a:srgbClr val="006699"/>
                </a:solidFill>
              </a:rPr>
            </a:br>
            <a:endParaRPr lang="en-US" dirty="0">
              <a:solidFill>
                <a:schemeClr val="accent2">
                  <a:lumMod val="50000"/>
                </a:schemeClr>
              </a:solidFill>
            </a:endParaRPr>
          </a:p>
        </p:txBody>
      </p:sp>
      <p:sp>
        <p:nvSpPr>
          <p:cNvPr id="5" name="TextBox 4">
            <a:extLst>
              <a:ext uri="{FF2B5EF4-FFF2-40B4-BE49-F238E27FC236}">
                <a16:creationId xmlns:a16="http://schemas.microsoft.com/office/drawing/2014/main" id="{AB2BFBFF-930A-4842-AE5E-6FD4869563A3}"/>
              </a:ext>
            </a:extLst>
          </p:cNvPr>
          <p:cNvSpPr txBox="1"/>
          <p:nvPr/>
        </p:nvSpPr>
        <p:spPr>
          <a:xfrm>
            <a:off x="685800" y="1127761"/>
            <a:ext cx="11247120" cy="5509200"/>
          </a:xfrm>
          <a:prstGeom prst="rect">
            <a:avLst/>
          </a:prstGeom>
          <a:noFill/>
        </p:spPr>
        <p:txBody>
          <a:bodyPr wrap="square">
            <a:spAutoFit/>
          </a:bodyPr>
          <a:lstStyle/>
          <a:p>
            <a:r>
              <a:rPr lang="en-US" sz="3200" dirty="0">
                <a:solidFill>
                  <a:srgbClr val="FF0066"/>
                </a:solidFill>
              </a:rPr>
              <a:t>Lets be clear</a:t>
            </a:r>
            <a:r>
              <a:rPr lang="en-US" sz="3200" dirty="0"/>
              <a:t>, </a:t>
            </a:r>
          </a:p>
          <a:p>
            <a:r>
              <a:rPr lang="en-US" sz="3200" dirty="0"/>
              <a:t>The fact that a multiply instruction is available is a computer architecture issue. How that multiply is implemented is a computer organization issue. </a:t>
            </a:r>
          </a:p>
          <a:p>
            <a:r>
              <a:rPr lang="en-US" sz="3200" dirty="0"/>
              <a:t>• </a:t>
            </a:r>
            <a:r>
              <a:rPr lang="en-US" sz="3200" dirty="0">
                <a:solidFill>
                  <a:srgbClr val="FF0066"/>
                </a:solidFill>
              </a:rPr>
              <a:t>Architecture</a:t>
            </a:r>
            <a:r>
              <a:rPr lang="en-US" sz="3200" dirty="0"/>
              <a:t> is those attributes visible to the programmer such as  Instruction set, number of bits used for data representation, I/O mechanisms, addressing techniques. </a:t>
            </a:r>
            <a:r>
              <a:rPr lang="en-US" sz="3200" dirty="0">
                <a:solidFill>
                  <a:srgbClr val="7030A0"/>
                </a:solidFill>
              </a:rPr>
              <a:t>e.g. Is there a multiply instruction?</a:t>
            </a:r>
          </a:p>
          <a:p>
            <a:r>
              <a:rPr lang="en-US" sz="3200" dirty="0"/>
              <a:t>• </a:t>
            </a:r>
            <a:r>
              <a:rPr lang="en-US" sz="3200" dirty="0">
                <a:solidFill>
                  <a:srgbClr val="FF0066"/>
                </a:solidFill>
              </a:rPr>
              <a:t>Organization</a:t>
            </a:r>
            <a:r>
              <a:rPr lang="en-US" sz="3200" dirty="0"/>
              <a:t> is how features are implemented o Control signals, interfaces, memory technology. </a:t>
            </a:r>
            <a:r>
              <a:rPr lang="en-US" sz="3200" dirty="0">
                <a:solidFill>
                  <a:srgbClr val="7030A0"/>
                </a:solidFill>
              </a:rPr>
              <a:t>e.g. Is there a hardware multiply unit or is it done by repeated addition?</a:t>
            </a:r>
          </a:p>
        </p:txBody>
      </p:sp>
    </p:spTree>
    <p:extLst>
      <p:ext uri="{BB962C8B-B14F-4D97-AF65-F5344CB8AC3E}">
        <p14:creationId xmlns:p14="http://schemas.microsoft.com/office/powerpoint/2010/main" val="50603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838200" y="441960"/>
            <a:ext cx="10393680" cy="960120"/>
          </a:xfrm>
        </p:spPr>
        <p:txBody>
          <a:bodyPr>
            <a:normAutofit fontScale="90000"/>
          </a:bodyPr>
          <a:lstStyle/>
          <a:p>
            <a:pPr algn="ctr"/>
            <a:br>
              <a:rPr lang="en-US" sz="4400" b="1" dirty="0">
                <a:solidFill>
                  <a:schemeClr val="accent2">
                    <a:lumMod val="50000"/>
                  </a:schemeClr>
                </a:solidFill>
              </a:rPr>
            </a:br>
            <a:r>
              <a:rPr lang="en-US" sz="4000" b="1" i="0" u="none" strike="noStrike" baseline="0" dirty="0">
                <a:solidFill>
                  <a:schemeClr val="tx2">
                    <a:lumMod val="75000"/>
                  </a:schemeClr>
                </a:solidFill>
                <a:latin typeface="+mn-lt"/>
              </a:rPr>
              <a:t>difference between computer organization and architecture</a:t>
            </a:r>
            <a:br>
              <a:rPr lang="en-US" sz="4400" b="1" dirty="0">
                <a:solidFill>
                  <a:srgbClr val="006699"/>
                </a:solidFill>
              </a:rPr>
            </a:br>
            <a:br>
              <a:rPr lang="en-US" sz="4400" b="1" i="0" u="none" strike="noStrike" baseline="0" dirty="0">
                <a:solidFill>
                  <a:srgbClr val="006699"/>
                </a:solidFill>
              </a:rPr>
            </a:br>
            <a:endParaRPr lang="en-US" dirty="0">
              <a:solidFill>
                <a:schemeClr val="accent2">
                  <a:lumMod val="50000"/>
                </a:schemeClr>
              </a:solidFill>
            </a:endParaRPr>
          </a:p>
        </p:txBody>
      </p:sp>
      <p:graphicFrame>
        <p:nvGraphicFramePr>
          <p:cNvPr id="3" name="Table 3">
            <a:extLst>
              <a:ext uri="{FF2B5EF4-FFF2-40B4-BE49-F238E27FC236}">
                <a16:creationId xmlns:a16="http://schemas.microsoft.com/office/drawing/2014/main" id="{4B81275C-1254-4177-9DAE-12D7196104B7}"/>
              </a:ext>
            </a:extLst>
          </p:cNvPr>
          <p:cNvGraphicFramePr>
            <a:graphicFrameLocks noGrp="1"/>
          </p:cNvGraphicFramePr>
          <p:nvPr>
            <p:extLst>
              <p:ext uri="{D42A27DB-BD31-4B8C-83A1-F6EECF244321}">
                <p14:modId xmlns:p14="http://schemas.microsoft.com/office/powerpoint/2010/main" val="3712244671"/>
              </p:ext>
            </p:extLst>
          </p:nvPr>
        </p:nvGraphicFramePr>
        <p:xfrm>
          <a:off x="1173480" y="1127761"/>
          <a:ext cx="9677400" cy="5017007"/>
        </p:xfrm>
        <a:graphic>
          <a:graphicData uri="http://schemas.openxmlformats.org/drawingml/2006/table">
            <a:tbl>
              <a:tblPr firstRow="1" bandRow="1">
                <a:tableStyleId>{5C22544A-7EE6-4342-B048-85BDC9FD1C3A}</a:tableStyleId>
              </a:tblPr>
              <a:tblGrid>
                <a:gridCol w="4838700">
                  <a:extLst>
                    <a:ext uri="{9D8B030D-6E8A-4147-A177-3AD203B41FA5}">
                      <a16:colId xmlns:a16="http://schemas.microsoft.com/office/drawing/2014/main" val="2719402948"/>
                    </a:ext>
                  </a:extLst>
                </a:gridCol>
                <a:gridCol w="4838700">
                  <a:extLst>
                    <a:ext uri="{9D8B030D-6E8A-4147-A177-3AD203B41FA5}">
                      <a16:colId xmlns:a16="http://schemas.microsoft.com/office/drawing/2014/main" val="1561415071"/>
                    </a:ext>
                  </a:extLst>
                </a:gridCol>
              </a:tblGrid>
              <a:tr h="655319">
                <a:tc>
                  <a:txBody>
                    <a:bodyPr/>
                    <a:lstStyle/>
                    <a:p>
                      <a:pPr algn="ctr"/>
                      <a:r>
                        <a:rPr lang="en-US" sz="2400" b="1" i="0" kern="1200" dirty="0">
                          <a:solidFill>
                            <a:schemeClr val="lt1"/>
                          </a:solidFill>
                          <a:effectLst/>
                          <a:latin typeface="+mn-lt"/>
                          <a:ea typeface="+mn-ea"/>
                          <a:cs typeface="+mn-cs"/>
                        </a:rPr>
                        <a:t>Computer Architecture</a:t>
                      </a:r>
                      <a:endParaRPr lang="en-US" sz="2400" dirty="0"/>
                    </a:p>
                  </a:txBody>
                  <a:tcPr/>
                </a:tc>
                <a:tc>
                  <a:txBody>
                    <a:bodyPr/>
                    <a:lstStyle/>
                    <a:p>
                      <a:pPr algn="ctr"/>
                      <a:r>
                        <a:rPr lang="en-US" sz="2400" b="1" i="0" kern="1200" dirty="0">
                          <a:solidFill>
                            <a:schemeClr val="lt1"/>
                          </a:solidFill>
                          <a:effectLst/>
                          <a:latin typeface="+mn-lt"/>
                          <a:ea typeface="+mn-ea"/>
                          <a:cs typeface="+mn-cs"/>
                        </a:rPr>
                        <a:t>Computer Organization</a:t>
                      </a:r>
                      <a:endParaRPr lang="en-US" sz="2400" dirty="0"/>
                    </a:p>
                  </a:txBody>
                  <a:tcPr/>
                </a:tc>
                <a:extLst>
                  <a:ext uri="{0D108BD9-81ED-4DB2-BD59-A6C34878D82A}">
                    <a16:rowId xmlns:a16="http://schemas.microsoft.com/office/drawing/2014/main" val="1118108440"/>
                  </a:ext>
                </a:extLst>
              </a:tr>
              <a:tr h="1057656">
                <a:tc>
                  <a:txBody>
                    <a:bodyPr/>
                    <a:lstStyle/>
                    <a:p>
                      <a:pPr algn="l"/>
                      <a:r>
                        <a:rPr lang="en-US" sz="2400" b="0" i="0" kern="1200" dirty="0">
                          <a:solidFill>
                            <a:schemeClr val="dk1"/>
                          </a:solidFill>
                          <a:effectLst/>
                          <a:latin typeface="+mn-lt"/>
                          <a:ea typeface="+mn-ea"/>
                          <a:cs typeface="+mn-cs"/>
                        </a:rPr>
                        <a:t>Architecture involves Logic (Instruction sets, Addressing modes, Data types, Cache optimization)</a:t>
                      </a:r>
                      <a:endParaRPr lang="en-US" sz="2400" dirty="0"/>
                    </a:p>
                  </a:txBody>
                  <a:tcPr/>
                </a:tc>
                <a:tc>
                  <a:txBody>
                    <a:bodyPr/>
                    <a:lstStyle/>
                    <a:p>
                      <a:pPr algn="l"/>
                      <a:r>
                        <a:rPr lang="en-US" sz="2400" b="0" i="0" kern="1200" dirty="0">
                          <a:solidFill>
                            <a:schemeClr val="dk1"/>
                          </a:solidFill>
                          <a:effectLst/>
                          <a:latin typeface="+mn-lt"/>
                          <a:ea typeface="+mn-ea"/>
                          <a:cs typeface="+mn-cs"/>
                        </a:rPr>
                        <a:t>Organization involves Physical Components (Circuit design, Adders, Signals, Peripherals)</a:t>
                      </a:r>
                      <a:endParaRPr lang="en-US" sz="2400" dirty="0"/>
                    </a:p>
                  </a:txBody>
                  <a:tcPr/>
                </a:tc>
                <a:extLst>
                  <a:ext uri="{0D108BD9-81ED-4DB2-BD59-A6C34878D82A}">
                    <a16:rowId xmlns:a16="http://schemas.microsoft.com/office/drawing/2014/main" val="4076096457"/>
                  </a:ext>
                </a:extLst>
              </a:tr>
              <a:tr h="1057656">
                <a:tc>
                  <a:txBody>
                    <a:bodyPr/>
                    <a:lstStyle/>
                    <a:p>
                      <a:pPr algn="l"/>
                      <a:endParaRPr lang="en-US" sz="2400" dirty="0"/>
                    </a:p>
                  </a:txBody>
                  <a:tcPr/>
                </a:tc>
                <a:tc>
                  <a:txBody>
                    <a:bodyPr/>
                    <a:lstStyle/>
                    <a:p>
                      <a:pPr algn="l"/>
                      <a:endParaRPr lang="en-US" sz="2400" dirty="0"/>
                    </a:p>
                  </a:txBody>
                  <a:tcPr/>
                </a:tc>
                <a:extLst>
                  <a:ext uri="{0D108BD9-81ED-4DB2-BD59-A6C34878D82A}">
                    <a16:rowId xmlns:a16="http://schemas.microsoft.com/office/drawing/2014/main" val="3770160264"/>
                  </a:ext>
                </a:extLst>
              </a:tr>
              <a:tr h="1057656">
                <a:tc>
                  <a:txBody>
                    <a:bodyPr/>
                    <a:lstStyle/>
                    <a:p>
                      <a:pPr algn="l"/>
                      <a:endParaRPr lang="en-US" sz="2400" dirty="0"/>
                    </a:p>
                  </a:txBody>
                  <a:tcPr/>
                </a:tc>
                <a:tc>
                  <a:txBody>
                    <a:bodyPr/>
                    <a:lstStyle/>
                    <a:p>
                      <a:pPr algn="l"/>
                      <a:endParaRPr lang="en-US" sz="2400" dirty="0"/>
                    </a:p>
                  </a:txBody>
                  <a:tcPr/>
                </a:tc>
                <a:extLst>
                  <a:ext uri="{0D108BD9-81ED-4DB2-BD59-A6C34878D82A}">
                    <a16:rowId xmlns:a16="http://schemas.microsoft.com/office/drawing/2014/main" val="2222619660"/>
                  </a:ext>
                </a:extLst>
              </a:tr>
              <a:tr h="1057656">
                <a:tc>
                  <a:txBody>
                    <a:bodyPr/>
                    <a:lstStyle/>
                    <a:p>
                      <a:pPr algn="l"/>
                      <a:endParaRPr lang="en-US" sz="2400" dirty="0"/>
                    </a:p>
                  </a:txBody>
                  <a:tcPr/>
                </a:tc>
                <a:tc>
                  <a:txBody>
                    <a:bodyPr/>
                    <a:lstStyle/>
                    <a:p>
                      <a:pPr algn="l"/>
                      <a:endParaRPr lang="en-US" sz="2400" dirty="0"/>
                    </a:p>
                  </a:txBody>
                  <a:tcPr/>
                </a:tc>
                <a:extLst>
                  <a:ext uri="{0D108BD9-81ED-4DB2-BD59-A6C34878D82A}">
                    <a16:rowId xmlns:a16="http://schemas.microsoft.com/office/drawing/2014/main" val="1025575405"/>
                  </a:ext>
                </a:extLst>
              </a:tr>
            </a:tbl>
          </a:graphicData>
        </a:graphic>
      </p:graphicFrame>
      <p:graphicFrame>
        <p:nvGraphicFramePr>
          <p:cNvPr id="4" name="Table 5">
            <a:extLst>
              <a:ext uri="{FF2B5EF4-FFF2-40B4-BE49-F238E27FC236}">
                <a16:creationId xmlns:a16="http://schemas.microsoft.com/office/drawing/2014/main" id="{65E9AD84-C3E2-47DD-A3E4-E58C50551F91}"/>
              </a:ext>
            </a:extLst>
          </p:cNvPr>
          <p:cNvGraphicFramePr>
            <a:graphicFrameLocks noGrp="1"/>
          </p:cNvGraphicFramePr>
          <p:nvPr>
            <p:extLst>
              <p:ext uri="{D42A27DB-BD31-4B8C-83A1-F6EECF244321}">
                <p14:modId xmlns:p14="http://schemas.microsoft.com/office/powerpoint/2010/main" val="398413248"/>
              </p:ext>
            </p:extLst>
          </p:nvPr>
        </p:nvGraphicFramePr>
        <p:xfrm>
          <a:off x="1150620" y="3211595"/>
          <a:ext cx="9677400" cy="822960"/>
        </p:xfrm>
        <a:graphic>
          <a:graphicData uri="http://schemas.openxmlformats.org/drawingml/2006/table">
            <a:tbl>
              <a:tblPr firstRow="1" bandRow="1">
                <a:tableStyleId>{5C22544A-7EE6-4342-B048-85BDC9FD1C3A}</a:tableStyleId>
              </a:tblPr>
              <a:tblGrid>
                <a:gridCol w="4838700">
                  <a:extLst>
                    <a:ext uri="{9D8B030D-6E8A-4147-A177-3AD203B41FA5}">
                      <a16:colId xmlns:a16="http://schemas.microsoft.com/office/drawing/2014/main" val="1420813367"/>
                    </a:ext>
                  </a:extLst>
                </a:gridCol>
                <a:gridCol w="4838700">
                  <a:extLst>
                    <a:ext uri="{9D8B030D-6E8A-4147-A177-3AD203B41FA5}">
                      <a16:colId xmlns:a16="http://schemas.microsoft.com/office/drawing/2014/main" val="4231273972"/>
                    </a:ext>
                  </a:extLst>
                </a:gridCol>
              </a:tblGrid>
              <a:tr h="370840">
                <a:tc>
                  <a:txBody>
                    <a:bodyPr/>
                    <a:lstStyle/>
                    <a:p>
                      <a:pPr algn="l"/>
                      <a:r>
                        <a:rPr lang="en-US" sz="2400" b="0" i="0" kern="1200" dirty="0">
                          <a:solidFill>
                            <a:schemeClr val="dk1"/>
                          </a:solidFill>
                          <a:effectLst/>
                          <a:latin typeface="+mn-lt"/>
                          <a:ea typeface="+mn-ea"/>
                          <a:cs typeface="+mn-cs"/>
                        </a:rPr>
                        <a:t>Computer Architecture deals with high-level design issues.</a:t>
                      </a:r>
                      <a:endParaRPr lang="en-US" sz="2400" dirty="0"/>
                    </a:p>
                  </a:txBody>
                  <a:tcPr/>
                </a:tc>
                <a:tc>
                  <a:txBody>
                    <a:bodyPr/>
                    <a:lstStyle/>
                    <a:p>
                      <a:pPr algn="l"/>
                      <a:r>
                        <a:rPr lang="en-US" sz="2400" b="0" i="0" kern="1200" dirty="0">
                          <a:solidFill>
                            <a:schemeClr val="dk1"/>
                          </a:solidFill>
                          <a:effectLst/>
                          <a:latin typeface="+mn-lt"/>
                          <a:ea typeface="+mn-ea"/>
                          <a:cs typeface="+mn-cs"/>
                        </a:rPr>
                        <a:t>Computer Organization deals with low-level design issues.</a:t>
                      </a:r>
                      <a:endParaRPr lang="en-US" sz="2400" dirty="0"/>
                    </a:p>
                  </a:txBody>
                  <a:tcPr/>
                </a:tc>
                <a:extLst>
                  <a:ext uri="{0D108BD9-81ED-4DB2-BD59-A6C34878D82A}">
                    <a16:rowId xmlns:a16="http://schemas.microsoft.com/office/drawing/2014/main" val="34265241"/>
                  </a:ext>
                </a:extLst>
              </a:tr>
            </a:tbl>
          </a:graphicData>
        </a:graphic>
      </p:graphicFrame>
      <p:graphicFrame>
        <p:nvGraphicFramePr>
          <p:cNvPr id="6" name="Table 6">
            <a:extLst>
              <a:ext uri="{FF2B5EF4-FFF2-40B4-BE49-F238E27FC236}">
                <a16:creationId xmlns:a16="http://schemas.microsoft.com/office/drawing/2014/main" id="{0A91D284-38FB-44D3-B262-244E43B2315A}"/>
              </a:ext>
            </a:extLst>
          </p:cNvPr>
          <p:cNvGraphicFramePr>
            <a:graphicFrameLocks noGrp="1"/>
          </p:cNvGraphicFramePr>
          <p:nvPr>
            <p:extLst>
              <p:ext uri="{D42A27DB-BD31-4B8C-83A1-F6EECF244321}">
                <p14:modId xmlns:p14="http://schemas.microsoft.com/office/powerpoint/2010/main" val="3265785271"/>
              </p:ext>
            </p:extLst>
          </p:nvPr>
        </p:nvGraphicFramePr>
        <p:xfrm>
          <a:off x="1150620" y="5331147"/>
          <a:ext cx="9677400" cy="822960"/>
        </p:xfrm>
        <a:graphic>
          <a:graphicData uri="http://schemas.openxmlformats.org/drawingml/2006/table">
            <a:tbl>
              <a:tblPr firstRow="1" bandRow="1">
                <a:tableStyleId>{5C22544A-7EE6-4342-B048-85BDC9FD1C3A}</a:tableStyleId>
              </a:tblPr>
              <a:tblGrid>
                <a:gridCol w="4815840">
                  <a:extLst>
                    <a:ext uri="{9D8B030D-6E8A-4147-A177-3AD203B41FA5}">
                      <a16:colId xmlns:a16="http://schemas.microsoft.com/office/drawing/2014/main" val="1329400959"/>
                    </a:ext>
                  </a:extLst>
                </a:gridCol>
                <a:gridCol w="4861560">
                  <a:extLst>
                    <a:ext uri="{9D8B030D-6E8A-4147-A177-3AD203B41FA5}">
                      <a16:colId xmlns:a16="http://schemas.microsoft.com/office/drawing/2014/main" val="3677861578"/>
                    </a:ext>
                  </a:extLst>
                </a:gridCol>
              </a:tblGrid>
              <a:tr h="370840">
                <a:tc>
                  <a:txBody>
                    <a:bodyPr/>
                    <a:lstStyle/>
                    <a:p>
                      <a:pPr algn="l"/>
                      <a:r>
                        <a:rPr lang="en-US" sz="2400" b="0" i="0" kern="1200" dirty="0">
                          <a:solidFill>
                            <a:schemeClr val="dk1"/>
                          </a:solidFill>
                          <a:effectLst/>
                          <a:latin typeface="+mn-lt"/>
                          <a:ea typeface="+mn-ea"/>
                          <a:cs typeface="+mn-cs"/>
                        </a:rPr>
                        <a:t>While designing a computer system architecture is considered first.</a:t>
                      </a:r>
                      <a:endParaRPr lang="en-US" sz="2400" dirty="0"/>
                    </a:p>
                  </a:txBody>
                  <a:tcPr/>
                </a:tc>
                <a:tc>
                  <a:txBody>
                    <a:bodyPr/>
                    <a:lstStyle/>
                    <a:p>
                      <a:pPr algn="l"/>
                      <a:r>
                        <a:rPr lang="en-US" sz="2400" b="0" i="0" kern="1200" dirty="0">
                          <a:solidFill>
                            <a:schemeClr val="dk1"/>
                          </a:solidFill>
                          <a:effectLst/>
                          <a:latin typeface="+mn-lt"/>
                          <a:ea typeface="+mn-ea"/>
                          <a:cs typeface="+mn-cs"/>
                        </a:rPr>
                        <a:t>An organization is done on the basis of architecture.</a:t>
                      </a:r>
                      <a:endParaRPr lang="en-US" sz="2400" dirty="0"/>
                    </a:p>
                  </a:txBody>
                  <a:tcPr/>
                </a:tc>
                <a:extLst>
                  <a:ext uri="{0D108BD9-81ED-4DB2-BD59-A6C34878D82A}">
                    <a16:rowId xmlns:a16="http://schemas.microsoft.com/office/drawing/2014/main" val="2055617218"/>
                  </a:ext>
                </a:extLst>
              </a:tr>
            </a:tbl>
          </a:graphicData>
        </a:graphic>
      </p:graphicFrame>
      <p:graphicFrame>
        <p:nvGraphicFramePr>
          <p:cNvPr id="7" name="Table 7">
            <a:extLst>
              <a:ext uri="{FF2B5EF4-FFF2-40B4-BE49-F238E27FC236}">
                <a16:creationId xmlns:a16="http://schemas.microsoft.com/office/drawing/2014/main" id="{C8F20DDB-5843-498F-8531-91A3BBF4776A}"/>
              </a:ext>
            </a:extLst>
          </p:cNvPr>
          <p:cNvGraphicFramePr>
            <a:graphicFrameLocks noGrp="1"/>
          </p:cNvGraphicFramePr>
          <p:nvPr>
            <p:extLst>
              <p:ext uri="{D42A27DB-BD31-4B8C-83A1-F6EECF244321}">
                <p14:modId xmlns:p14="http://schemas.microsoft.com/office/powerpoint/2010/main" val="385446615"/>
              </p:ext>
            </p:extLst>
          </p:nvPr>
        </p:nvGraphicFramePr>
        <p:xfrm>
          <a:off x="1150620" y="4088491"/>
          <a:ext cx="9677400" cy="1188720"/>
        </p:xfrm>
        <a:graphic>
          <a:graphicData uri="http://schemas.openxmlformats.org/drawingml/2006/table">
            <a:tbl>
              <a:tblPr firstRow="1" bandRow="1">
                <a:tableStyleId>{5C22544A-7EE6-4342-B048-85BDC9FD1C3A}</a:tableStyleId>
              </a:tblPr>
              <a:tblGrid>
                <a:gridCol w="4838700">
                  <a:extLst>
                    <a:ext uri="{9D8B030D-6E8A-4147-A177-3AD203B41FA5}">
                      <a16:colId xmlns:a16="http://schemas.microsoft.com/office/drawing/2014/main" val="2621964210"/>
                    </a:ext>
                  </a:extLst>
                </a:gridCol>
                <a:gridCol w="4838700">
                  <a:extLst>
                    <a:ext uri="{9D8B030D-6E8A-4147-A177-3AD203B41FA5}">
                      <a16:colId xmlns:a16="http://schemas.microsoft.com/office/drawing/2014/main" val="907806649"/>
                    </a:ext>
                  </a:extLst>
                </a:gridCol>
              </a:tblGrid>
              <a:tr h="370840">
                <a:tc>
                  <a:txBody>
                    <a:bodyPr/>
                    <a:lstStyle/>
                    <a:p>
                      <a:pPr algn="l"/>
                      <a:r>
                        <a:rPr lang="en-US" sz="2400" b="0" i="0" kern="1200" dirty="0">
                          <a:solidFill>
                            <a:schemeClr val="dk1"/>
                          </a:solidFill>
                          <a:effectLst/>
                          <a:latin typeface="+mn-lt"/>
                          <a:ea typeface="+mn-ea"/>
                          <a:cs typeface="+mn-cs"/>
                        </a:rPr>
                        <a:t>Computer Architecture helps us to understand the functionalities of a system.</a:t>
                      </a:r>
                      <a:endParaRPr lang="en-US" sz="2400" dirty="0"/>
                    </a:p>
                  </a:txBody>
                  <a:tcPr/>
                </a:tc>
                <a:tc>
                  <a:txBody>
                    <a:bodyPr/>
                    <a:lstStyle/>
                    <a:p>
                      <a:pPr algn="l"/>
                      <a:r>
                        <a:rPr lang="en-US" sz="2400" b="0" i="0" kern="1200" dirty="0">
                          <a:solidFill>
                            <a:schemeClr val="dk1"/>
                          </a:solidFill>
                          <a:effectLst/>
                          <a:latin typeface="+mn-lt"/>
                          <a:ea typeface="+mn-ea"/>
                          <a:cs typeface="+mn-cs"/>
                        </a:rPr>
                        <a:t>Computer Organization tells us how exactly all the units in the system are arranged and interconnected.</a:t>
                      </a:r>
                      <a:endParaRPr lang="en-US" sz="2400" dirty="0"/>
                    </a:p>
                  </a:txBody>
                  <a:tcPr/>
                </a:tc>
                <a:extLst>
                  <a:ext uri="{0D108BD9-81ED-4DB2-BD59-A6C34878D82A}">
                    <a16:rowId xmlns:a16="http://schemas.microsoft.com/office/drawing/2014/main" val="3497264152"/>
                  </a:ext>
                </a:extLst>
              </a:tr>
            </a:tbl>
          </a:graphicData>
        </a:graphic>
      </p:graphicFrame>
    </p:spTree>
    <p:extLst>
      <p:ext uri="{BB962C8B-B14F-4D97-AF65-F5344CB8AC3E}">
        <p14:creationId xmlns:p14="http://schemas.microsoft.com/office/powerpoint/2010/main" val="151592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838200" y="1"/>
            <a:ext cx="10469880" cy="2666999"/>
          </a:xfrm>
        </p:spPr>
        <p:txBody>
          <a:bodyPr>
            <a:normAutofit/>
          </a:bodyPr>
          <a:lstStyle/>
          <a:p>
            <a:pPr algn="ctr"/>
            <a:br>
              <a:rPr lang="en-US" sz="4400" b="1" dirty="0">
                <a:solidFill>
                  <a:schemeClr val="accent2">
                    <a:lumMod val="50000"/>
                  </a:schemeClr>
                </a:solidFill>
              </a:rPr>
            </a:br>
            <a:r>
              <a:rPr lang="en-US" sz="4400" b="1" dirty="0">
                <a:solidFill>
                  <a:schemeClr val="accent2">
                    <a:lumMod val="50000"/>
                  </a:schemeClr>
                </a:solidFill>
              </a:rPr>
              <a:t>Fundamental units   </a:t>
            </a:r>
            <a:br>
              <a:rPr lang="en-US" sz="4400" b="1" dirty="0">
                <a:solidFill>
                  <a:srgbClr val="006699"/>
                </a:solidFill>
              </a:rPr>
            </a:br>
            <a:br>
              <a:rPr lang="en-US" sz="4400" b="1" i="0" u="none" strike="noStrike" baseline="0" dirty="0">
                <a:solidFill>
                  <a:srgbClr val="006699"/>
                </a:solidFill>
              </a:rPr>
            </a:br>
            <a:endParaRPr lang="en-US" dirty="0">
              <a:solidFill>
                <a:schemeClr val="accent2">
                  <a:lumMod val="50000"/>
                </a:schemeClr>
              </a:solidFill>
            </a:endParaRPr>
          </a:p>
        </p:txBody>
      </p:sp>
      <p:pic>
        <p:nvPicPr>
          <p:cNvPr id="1026" name="Picture 2" descr="Lightbox">
            <a:extLst>
              <a:ext uri="{FF2B5EF4-FFF2-40B4-BE49-F238E27FC236}">
                <a16:creationId xmlns:a16="http://schemas.microsoft.com/office/drawing/2014/main" id="{BDE1C931-8355-4FE3-8DE2-A6650C7ED9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864" y="1252538"/>
            <a:ext cx="9810427" cy="5148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516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1141708" y="1"/>
            <a:ext cx="10166371" cy="1386839"/>
          </a:xfrm>
        </p:spPr>
        <p:txBody>
          <a:bodyPr>
            <a:normAutofit fontScale="90000"/>
          </a:bodyPr>
          <a:lstStyle/>
          <a:p>
            <a:pPr algn="ctr"/>
            <a:br>
              <a:rPr lang="en-US" sz="4400" b="1" dirty="0">
                <a:solidFill>
                  <a:schemeClr val="accent2">
                    <a:lumMod val="50000"/>
                  </a:schemeClr>
                </a:solidFill>
              </a:rPr>
            </a:br>
            <a:r>
              <a:rPr lang="en-US" sz="3200" b="1" i="0" dirty="0">
                <a:solidFill>
                  <a:schemeClr val="tx2">
                    <a:lumMod val="75000"/>
                  </a:schemeClr>
                </a:solidFill>
                <a:effectLst/>
                <a:latin typeface="+mn-lt"/>
              </a:rPr>
              <a:t>Interconnection between Functional Components</a:t>
            </a:r>
            <a:br>
              <a:rPr lang="en-US" sz="3200" b="1" dirty="0">
                <a:solidFill>
                  <a:srgbClr val="006699"/>
                </a:solidFill>
              </a:rPr>
            </a:br>
            <a:br>
              <a:rPr lang="en-US" sz="3200" b="1" i="0" u="none" strike="noStrike" baseline="0" dirty="0">
                <a:solidFill>
                  <a:srgbClr val="006699"/>
                </a:solidFill>
              </a:rPr>
            </a:br>
            <a:endParaRPr lang="en-US" sz="3200" dirty="0">
              <a:solidFill>
                <a:schemeClr val="accent2">
                  <a:lumMod val="50000"/>
                </a:schemeClr>
              </a:solidFill>
            </a:endParaRPr>
          </a:p>
        </p:txBody>
      </p:sp>
      <p:pic>
        <p:nvPicPr>
          <p:cNvPr id="2050" name="Picture 2" descr="Lightbox">
            <a:extLst>
              <a:ext uri="{FF2B5EF4-FFF2-40B4-BE49-F238E27FC236}">
                <a16:creationId xmlns:a16="http://schemas.microsoft.com/office/drawing/2014/main" id="{2EFB2076-B0BA-422E-BFB4-571A970F9B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 y="276781"/>
            <a:ext cx="11337527" cy="6108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859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1141708" y="2"/>
            <a:ext cx="10166371" cy="759416"/>
          </a:xfrm>
        </p:spPr>
        <p:txBody>
          <a:bodyPr>
            <a:normAutofit fontScale="90000"/>
          </a:bodyPr>
          <a:lstStyle/>
          <a:p>
            <a:pPr algn="ctr"/>
            <a:br>
              <a:rPr lang="en-US" sz="4400" b="1" dirty="0">
                <a:solidFill>
                  <a:schemeClr val="accent2">
                    <a:lumMod val="50000"/>
                  </a:schemeClr>
                </a:solidFill>
              </a:rPr>
            </a:br>
            <a:r>
              <a:rPr lang="en-US" sz="3200" b="1" i="0" dirty="0">
                <a:solidFill>
                  <a:schemeClr val="tx2">
                    <a:lumMod val="75000"/>
                  </a:schemeClr>
                </a:solidFill>
                <a:effectLst/>
                <a:latin typeface="+mn-lt"/>
              </a:rPr>
              <a:t>Interconnection between Functional Components</a:t>
            </a:r>
            <a:br>
              <a:rPr lang="en-US" sz="3200" b="1" dirty="0">
                <a:solidFill>
                  <a:srgbClr val="006699"/>
                </a:solidFill>
              </a:rPr>
            </a:br>
            <a:br>
              <a:rPr lang="en-US" sz="3200" b="1" i="0" u="none" strike="noStrike" baseline="0" dirty="0">
                <a:solidFill>
                  <a:srgbClr val="006699"/>
                </a:solidFill>
              </a:rPr>
            </a:br>
            <a:endParaRPr lang="en-US" sz="3200" dirty="0">
              <a:solidFill>
                <a:schemeClr val="accent2">
                  <a:lumMod val="50000"/>
                </a:schemeClr>
              </a:solidFill>
            </a:endParaRPr>
          </a:p>
        </p:txBody>
      </p:sp>
      <p:pic>
        <p:nvPicPr>
          <p:cNvPr id="4098" name="Picture 2" descr="CS355 Sylabus">
            <a:extLst>
              <a:ext uri="{FF2B5EF4-FFF2-40B4-BE49-F238E27FC236}">
                <a16:creationId xmlns:a16="http://schemas.microsoft.com/office/drawing/2014/main" id="{AAF29946-A28C-42A6-AAAD-2CBFEDFB84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922" y="348713"/>
            <a:ext cx="9592932" cy="35374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8D197A4-F44D-43F2-81CA-40F3E2F026F1}"/>
              </a:ext>
            </a:extLst>
          </p:cNvPr>
          <p:cNvPicPr>
            <a:picLocks noChangeAspect="1"/>
          </p:cNvPicPr>
          <p:nvPr/>
        </p:nvPicPr>
        <p:blipFill>
          <a:blip r:embed="rId5"/>
          <a:stretch>
            <a:fillRect/>
          </a:stretch>
        </p:blipFill>
        <p:spPr>
          <a:xfrm>
            <a:off x="883922" y="4023359"/>
            <a:ext cx="9592932" cy="2485929"/>
          </a:xfrm>
          <a:prstGeom prst="rect">
            <a:avLst/>
          </a:prstGeom>
        </p:spPr>
      </p:pic>
    </p:spTree>
    <p:extLst>
      <p:ext uri="{BB962C8B-B14F-4D97-AF65-F5344CB8AC3E}">
        <p14:creationId xmlns:p14="http://schemas.microsoft.com/office/powerpoint/2010/main" val="2624050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a:extLst>
              <a:ext uri="{FF2B5EF4-FFF2-40B4-BE49-F238E27FC236}">
                <a16:creationId xmlns:a16="http://schemas.microsoft.com/office/drawing/2014/main" id="{CB59E368-47A8-4CAE-892C-A045C169E7B2}"/>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dirty="0">
                <a:solidFill>
                  <a:schemeClr val="tx2">
                    <a:lumMod val="75000"/>
                  </a:schemeClr>
                </a:solidFill>
              </a:rPr>
              <a:t>The Five Classic Components of a Computer</a:t>
            </a:r>
          </a:p>
        </p:txBody>
      </p:sp>
      <p:sp>
        <p:nvSpPr>
          <p:cNvPr id="301059" name="Rectangle 3">
            <a:extLst>
              <a:ext uri="{FF2B5EF4-FFF2-40B4-BE49-F238E27FC236}">
                <a16:creationId xmlns:a16="http://schemas.microsoft.com/office/drawing/2014/main" id="{6B893493-D5F1-4310-AB4D-491EB69F0BAC}"/>
              </a:ext>
            </a:extLst>
          </p:cNvPr>
          <p:cNvSpPr>
            <a:spLocks noGrp="1" noChangeArrowheads="1"/>
          </p:cNvSpPr>
          <p:nvPr>
            <p:ph type="body" idx="1"/>
          </p:nvPr>
        </p:nvSpPr>
        <p:spPr>
          <a:xfrm>
            <a:off x="2209800" y="1600200"/>
            <a:ext cx="7772400"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fontScale="92500" lnSpcReduction="10000"/>
          </a:bodyPr>
          <a:lstStyle/>
          <a:p>
            <a:pPr>
              <a:lnSpc>
                <a:spcPct val="90000"/>
              </a:lnSpc>
              <a:buFont typeface="Wingdings" panose="05000000000000000000" pitchFamily="2" charset="2"/>
              <a:buNone/>
            </a:pPr>
            <a:endParaRPr lang="en-US" altLang="en-US" sz="2400" dirty="0"/>
          </a:p>
          <a:p>
            <a:pPr>
              <a:lnSpc>
                <a:spcPct val="90000"/>
              </a:lnSpc>
            </a:pPr>
            <a:r>
              <a:rPr lang="en-US" altLang="en-US" sz="2000" dirty="0"/>
              <a:t>Input (mouse, keyboard, …)</a:t>
            </a:r>
          </a:p>
          <a:p>
            <a:pPr>
              <a:lnSpc>
                <a:spcPct val="90000"/>
              </a:lnSpc>
            </a:pPr>
            <a:r>
              <a:rPr lang="en-US" altLang="en-US" sz="2000" dirty="0"/>
              <a:t>Output (display, printer, …)</a:t>
            </a:r>
          </a:p>
          <a:p>
            <a:pPr>
              <a:lnSpc>
                <a:spcPct val="90000"/>
              </a:lnSpc>
            </a:pPr>
            <a:r>
              <a:rPr lang="en-US" altLang="en-US" sz="2000" dirty="0"/>
              <a:t>Memory </a:t>
            </a:r>
          </a:p>
          <a:p>
            <a:pPr lvl="1">
              <a:lnSpc>
                <a:spcPct val="90000"/>
              </a:lnSpc>
            </a:pPr>
            <a:r>
              <a:rPr lang="en-US" altLang="en-US" dirty="0"/>
              <a:t>main (DRAM), cache (SRAM)</a:t>
            </a:r>
          </a:p>
          <a:p>
            <a:pPr lvl="1">
              <a:lnSpc>
                <a:spcPct val="90000"/>
              </a:lnSpc>
            </a:pPr>
            <a:r>
              <a:rPr lang="en-US" altLang="en-US" dirty="0"/>
              <a:t>secondary (disk, </a:t>
            </a:r>
          </a:p>
          <a:p>
            <a:pPr lvl="1">
              <a:lnSpc>
                <a:spcPct val="90000"/>
              </a:lnSpc>
              <a:buFont typeface="Wingdings" panose="05000000000000000000" pitchFamily="2" charset="2"/>
              <a:buNone/>
            </a:pPr>
            <a:r>
              <a:rPr lang="en-US" altLang="en-US" dirty="0"/>
              <a:t>    CD, DVD, …)</a:t>
            </a:r>
          </a:p>
          <a:p>
            <a:pPr>
              <a:lnSpc>
                <a:spcPct val="90000"/>
              </a:lnSpc>
            </a:pPr>
            <a:r>
              <a:rPr lang="en-US" altLang="en-US" sz="2000" dirty="0"/>
              <a:t>Datapath</a:t>
            </a:r>
          </a:p>
          <a:p>
            <a:pPr>
              <a:lnSpc>
                <a:spcPct val="90000"/>
              </a:lnSpc>
            </a:pPr>
            <a:r>
              <a:rPr lang="en-US" altLang="en-US" sz="2000" dirty="0"/>
              <a:t>Control</a:t>
            </a:r>
          </a:p>
          <a:p>
            <a:pPr lvl="1">
              <a:lnSpc>
                <a:spcPct val="90000"/>
              </a:lnSpc>
              <a:buFont typeface="Wingdings" panose="05000000000000000000" pitchFamily="2" charset="2"/>
              <a:buNone/>
            </a:pPr>
            <a:endParaRPr lang="en-US" altLang="en-US" dirty="0"/>
          </a:p>
          <a:p>
            <a:pPr>
              <a:lnSpc>
                <a:spcPct val="90000"/>
              </a:lnSpc>
              <a:buFont typeface="Wingdings" panose="05000000000000000000" pitchFamily="2" charset="2"/>
              <a:buNone/>
            </a:pPr>
            <a:r>
              <a:rPr lang="en-US" altLang="en-US" dirty="0"/>
              <a:t>			</a:t>
            </a:r>
          </a:p>
        </p:txBody>
      </p:sp>
      <p:grpSp>
        <p:nvGrpSpPr>
          <p:cNvPr id="301060" name="Group 4">
            <a:extLst>
              <a:ext uri="{FF2B5EF4-FFF2-40B4-BE49-F238E27FC236}">
                <a16:creationId xmlns:a16="http://schemas.microsoft.com/office/drawing/2014/main" id="{3BCFF846-58E5-48F6-BC4E-FDDA8C65E283}"/>
              </a:ext>
            </a:extLst>
          </p:cNvPr>
          <p:cNvGrpSpPr>
            <a:grpSpLocks/>
          </p:cNvGrpSpPr>
          <p:nvPr/>
        </p:nvGrpSpPr>
        <p:grpSpPr bwMode="auto">
          <a:xfrm>
            <a:off x="5181600" y="2381250"/>
            <a:ext cx="4699000" cy="3790950"/>
            <a:chOff x="1824" y="1308"/>
            <a:chExt cx="2960" cy="2388"/>
          </a:xfrm>
        </p:grpSpPr>
        <p:sp>
          <p:nvSpPr>
            <p:cNvPr id="301061" name="Rectangle 5">
              <a:extLst>
                <a:ext uri="{FF2B5EF4-FFF2-40B4-BE49-F238E27FC236}">
                  <a16:creationId xmlns:a16="http://schemas.microsoft.com/office/drawing/2014/main" id="{5EF509F8-F3E8-4E1D-8E04-398895DB690C}"/>
                </a:ext>
              </a:extLst>
            </p:cNvPr>
            <p:cNvSpPr>
              <a:spLocks noChangeArrowheads="1"/>
            </p:cNvSpPr>
            <p:nvPr/>
          </p:nvSpPr>
          <p:spPr bwMode="auto">
            <a:xfrm>
              <a:off x="1824" y="2208"/>
              <a:ext cx="1299" cy="1488"/>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2" name="Rectangle 6">
              <a:extLst>
                <a:ext uri="{FF2B5EF4-FFF2-40B4-BE49-F238E27FC236}">
                  <a16:creationId xmlns:a16="http://schemas.microsoft.com/office/drawing/2014/main" id="{0E3EB924-E6CC-497E-B045-5B04E0C22355}"/>
                </a:ext>
              </a:extLst>
            </p:cNvPr>
            <p:cNvSpPr>
              <a:spLocks noChangeArrowheads="1"/>
            </p:cNvSpPr>
            <p:nvPr/>
          </p:nvSpPr>
          <p:spPr bwMode="auto">
            <a:xfrm>
              <a:off x="3743" y="2638"/>
              <a:ext cx="1012" cy="964"/>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3" name="Rectangle 7">
              <a:extLst>
                <a:ext uri="{FF2B5EF4-FFF2-40B4-BE49-F238E27FC236}">
                  <a16:creationId xmlns:a16="http://schemas.microsoft.com/office/drawing/2014/main" id="{5FEAB3EE-8235-424B-84FB-3AEAC52E2CE9}"/>
                </a:ext>
              </a:extLst>
            </p:cNvPr>
            <p:cNvSpPr>
              <a:spLocks noChangeArrowheads="1"/>
            </p:cNvSpPr>
            <p:nvPr/>
          </p:nvSpPr>
          <p:spPr bwMode="auto">
            <a:xfrm>
              <a:off x="3935" y="1308"/>
              <a:ext cx="484" cy="484"/>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600" b="1">
                  <a:latin typeface="Helvetica" panose="020B0604020202020204" pitchFamily="34" charset="0"/>
                </a:rPr>
                <a:t>Input</a:t>
              </a:r>
            </a:p>
          </p:txBody>
        </p:sp>
        <p:sp>
          <p:nvSpPr>
            <p:cNvPr id="301064" name="Line 8">
              <a:extLst>
                <a:ext uri="{FF2B5EF4-FFF2-40B4-BE49-F238E27FC236}">
                  <a16:creationId xmlns:a16="http://schemas.microsoft.com/office/drawing/2014/main" id="{EBBFFCDB-AE3E-44FB-8E19-E0FDE11CC809}"/>
                </a:ext>
              </a:extLst>
            </p:cNvPr>
            <p:cNvSpPr>
              <a:spLocks noChangeShapeType="1"/>
            </p:cNvSpPr>
            <p:nvPr/>
          </p:nvSpPr>
          <p:spPr bwMode="auto">
            <a:xfrm>
              <a:off x="4481" y="2229"/>
              <a:ext cx="303"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5" name="Line 9">
              <a:extLst>
                <a:ext uri="{FF2B5EF4-FFF2-40B4-BE49-F238E27FC236}">
                  <a16:creationId xmlns:a16="http://schemas.microsoft.com/office/drawing/2014/main" id="{CCF160D7-D116-469D-B46E-5D184F41FAF8}"/>
                </a:ext>
              </a:extLst>
            </p:cNvPr>
            <p:cNvSpPr>
              <a:spLocks noChangeShapeType="1"/>
            </p:cNvSpPr>
            <p:nvPr/>
          </p:nvSpPr>
          <p:spPr bwMode="auto">
            <a:xfrm>
              <a:off x="3185" y="3456"/>
              <a:ext cx="495" cy="0"/>
            </a:xfrm>
            <a:prstGeom prst="line">
              <a:avLst/>
            </a:prstGeom>
            <a:noFill/>
            <a:ln w="508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66" name="Rectangle 10">
              <a:extLst>
                <a:ext uri="{FF2B5EF4-FFF2-40B4-BE49-F238E27FC236}">
                  <a16:creationId xmlns:a16="http://schemas.microsoft.com/office/drawing/2014/main" id="{3E042126-2EF0-4AE1-B846-5979708D9DBC}"/>
                </a:ext>
              </a:extLst>
            </p:cNvPr>
            <p:cNvSpPr>
              <a:spLocks noChangeArrowheads="1"/>
            </p:cNvSpPr>
            <p:nvPr/>
          </p:nvSpPr>
          <p:spPr bwMode="auto">
            <a:xfrm>
              <a:off x="2062" y="2267"/>
              <a:ext cx="81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eaLnBrk="0" hangingPunct="0"/>
              <a:r>
                <a:rPr lang="en-US" altLang="en-US" b="1">
                  <a:latin typeface="Helvetica" panose="020B0604020202020204" pitchFamily="34" charset="0"/>
                </a:rPr>
                <a:t>Processor</a:t>
              </a:r>
            </a:p>
          </p:txBody>
        </p:sp>
        <p:sp>
          <p:nvSpPr>
            <p:cNvPr id="301067" name="Rectangle 11">
              <a:extLst>
                <a:ext uri="{FF2B5EF4-FFF2-40B4-BE49-F238E27FC236}">
                  <a16:creationId xmlns:a16="http://schemas.microsoft.com/office/drawing/2014/main" id="{374858F1-5CB0-4858-AD9D-410215F78B9F}"/>
                </a:ext>
              </a:extLst>
            </p:cNvPr>
            <p:cNvSpPr>
              <a:spLocks noChangeArrowheads="1"/>
            </p:cNvSpPr>
            <p:nvPr/>
          </p:nvSpPr>
          <p:spPr bwMode="auto">
            <a:xfrm>
              <a:off x="1920" y="2544"/>
              <a:ext cx="1056" cy="38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200" b="1">
                  <a:latin typeface="Helvetica" panose="020B0604020202020204" pitchFamily="34" charset="0"/>
                </a:rPr>
                <a:t>Control</a:t>
              </a:r>
            </a:p>
          </p:txBody>
        </p:sp>
        <p:sp>
          <p:nvSpPr>
            <p:cNvPr id="301068" name="Rectangle 12">
              <a:extLst>
                <a:ext uri="{FF2B5EF4-FFF2-40B4-BE49-F238E27FC236}">
                  <a16:creationId xmlns:a16="http://schemas.microsoft.com/office/drawing/2014/main" id="{D9EEA6B3-2E1B-4DB0-930A-C212388FEBB3}"/>
                </a:ext>
              </a:extLst>
            </p:cNvPr>
            <p:cNvSpPr>
              <a:spLocks noChangeArrowheads="1"/>
            </p:cNvSpPr>
            <p:nvPr/>
          </p:nvSpPr>
          <p:spPr bwMode="auto">
            <a:xfrm>
              <a:off x="1920" y="3120"/>
              <a:ext cx="1055" cy="48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200" b="1">
                  <a:latin typeface="Helvetica" panose="020B0604020202020204" pitchFamily="34" charset="0"/>
                </a:rPr>
                <a:t>Datapath</a:t>
              </a:r>
            </a:p>
          </p:txBody>
        </p:sp>
        <p:sp>
          <p:nvSpPr>
            <p:cNvPr id="301069" name="Line 13">
              <a:extLst>
                <a:ext uri="{FF2B5EF4-FFF2-40B4-BE49-F238E27FC236}">
                  <a16:creationId xmlns:a16="http://schemas.microsoft.com/office/drawing/2014/main" id="{E6988998-FCE1-436F-AF1A-FDC0832BBC12}"/>
                </a:ext>
              </a:extLst>
            </p:cNvPr>
            <p:cNvSpPr>
              <a:spLocks noChangeShapeType="1"/>
            </p:cNvSpPr>
            <p:nvPr/>
          </p:nvSpPr>
          <p:spPr bwMode="auto">
            <a:xfrm>
              <a:off x="2400" y="2933"/>
              <a:ext cx="0" cy="183"/>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70" name="Line 14">
              <a:extLst>
                <a:ext uri="{FF2B5EF4-FFF2-40B4-BE49-F238E27FC236}">
                  <a16:creationId xmlns:a16="http://schemas.microsoft.com/office/drawing/2014/main" id="{C1B7BA13-2682-4AF8-B0B4-58E91F7F2226}"/>
                </a:ext>
              </a:extLst>
            </p:cNvPr>
            <p:cNvSpPr>
              <a:spLocks noChangeShapeType="1"/>
            </p:cNvSpPr>
            <p:nvPr/>
          </p:nvSpPr>
          <p:spPr bwMode="auto">
            <a:xfrm>
              <a:off x="2496" y="2933"/>
              <a:ext cx="0" cy="183"/>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71" name="Line 15">
              <a:extLst>
                <a:ext uri="{FF2B5EF4-FFF2-40B4-BE49-F238E27FC236}">
                  <a16:creationId xmlns:a16="http://schemas.microsoft.com/office/drawing/2014/main" id="{7DE3075F-1D13-4037-B22A-134CA505F98A}"/>
                </a:ext>
              </a:extLst>
            </p:cNvPr>
            <p:cNvSpPr>
              <a:spLocks noChangeShapeType="1"/>
            </p:cNvSpPr>
            <p:nvPr/>
          </p:nvSpPr>
          <p:spPr bwMode="auto">
            <a:xfrm>
              <a:off x="2592" y="2933"/>
              <a:ext cx="0" cy="18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72" name="Line 16">
              <a:extLst>
                <a:ext uri="{FF2B5EF4-FFF2-40B4-BE49-F238E27FC236}">
                  <a16:creationId xmlns:a16="http://schemas.microsoft.com/office/drawing/2014/main" id="{FA8C1509-0A73-4915-8A72-A93D074988E4}"/>
                </a:ext>
              </a:extLst>
            </p:cNvPr>
            <p:cNvSpPr>
              <a:spLocks noChangeShapeType="1"/>
            </p:cNvSpPr>
            <p:nvPr/>
          </p:nvSpPr>
          <p:spPr bwMode="auto">
            <a:xfrm>
              <a:off x="2688" y="2933"/>
              <a:ext cx="0" cy="18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73" name="Line 17">
              <a:extLst>
                <a:ext uri="{FF2B5EF4-FFF2-40B4-BE49-F238E27FC236}">
                  <a16:creationId xmlns:a16="http://schemas.microsoft.com/office/drawing/2014/main" id="{F53F59E6-7ECA-41E2-86DD-89B69C74E7D8}"/>
                </a:ext>
              </a:extLst>
            </p:cNvPr>
            <p:cNvSpPr>
              <a:spLocks noChangeShapeType="1"/>
            </p:cNvSpPr>
            <p:nvPr/>
          </p:nvSpPr>
          <p:spPr bwMode="auto">
            <a:xfrm>
              <a:off x="2784" y="2933"/>
              <a:ext cx="0" cy="18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74" name="Line 18">
              <a:extLst>
                <a:ext uri="{FF2B5EF4-FFF2-40B4-BE49-F238E27FC236}">
                  <a16:creationId xmlns:a16="http://schemas.microsoft.com/office/drawing/2014/main" id="{FE580B75-220E-4359-81FA-8CF9B020DAB1}"/>
                </a:ext>
              </a:extLst>
            </p:cNvPr>
            <p:cNvSpPr>
              <a:spLocks noChangeShapeType="1"/>
            </p:cNvSpPr>
            <p:nvPr/>
          </p:nvSpPr>
          <p:spPr bwMode="auto">
            <a:xfrm>
              <a:off x="2880" y="2933"/>
              <a:ext cx="0" cy="18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75" name="Rectangle 19">
              <a:extLst>
                <a:ext uri="{FF2B5EF4-FFF2-40B4-BE49-F238E27FC236}">
                  <a16:creationId xmlns:a16="http://schemas.microsoft.com/office/drawing/2014/main" id="{BBEBE03B-5065-4E2D-BF4C-7E0D675E9CDA}"/>
                </a:ext>
              </a:extLst>
            </p:cNvPr>
            <p:cNvSpPr>
              <a:spLocks noChangeArrowheads="1"/>
            </p:cNvSpPr>
            <p:nvPr/>
          </p:nvSpPr>
          <p:spPr bwMode="auto">
            <a:xfrm>
              <a:off x="3935" y="1987"/>
              <a:ext cx="484" cy="484"/>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600" b="1">
                  <a:latin typeface="Helvetica" panose="020B0604020202020204" pitchFamily="34" charset="0"/>
                </a:rPr>
                <a:t>Output</a:t>
              </a:r>
            </a:p>
          </p:txBody>
        </p:sp>
        <p:sp>
          <p:nvSpPr>
            <p:cNvPr id="301076" name="Line 20">
              <a:extLst>
                <a:ext uri="{FF2B5EF4-FFF2-40B4-BE49-F238E27FC236}">
                  <a16:creationId xmlns:a16="http://schemas.microsoft.com/office/drawing/2014/main" id="{8E09377C-9E29-48ED-ACA8-59510E42FBC3}"/>
                </a:ext>
              </a:extLst>
            </p:cNvPr>
            <p:cNvSpPr>
              <a:spLocks noChangeShapeType="1"/>
            </p:cNvSpPr>
            <p:nvPr/>
          </p:nvSpPr>
          <p:spPr bwMode="auto">
            <a:xfrm>
              <a:off x="4481" y="1550"/>
              <a:ext cx="303" cy="0"/>
            </a:xfrm>
            <a:prstGeom prst="line">
              <a:avLst/>
            </a:prstGeom>
            <a:noFill/>
            <a:ln w="508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77" name="Line 21">
              <a:extLst>
                <a:ext uri="{FF2B5EF4-FFF2-40B4-BE49-F238E27FC236}">
                  <a16:creationId xmlns:a16="http://schemas.microsoft.com/office/drawing/2014/main" id="{D438C832-829A-4241-ADC5-FC1DED0AB5E1}"/>
                </a:ext>
              </a:extLst>
            </p:cNvPr>
            <p:cNvSpPr>
              <a:spLocks noChangeShapeType="1"/>
            </p:cNvSpPr>
            <p:nvPr/>
          </p:nvSpPr>
          <p:spPr bwMode="auto">
            <a:xfrm>
              <a:off x="3585" y="2229"/>
              <a:ext cx="255"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78" name="Line 22">
              <a:extLst>
                <a:ext uri="{FF2B5EF4-FFF2-40B4-BE49-F238E27FC236}">
                  <a16:creationId xmlns:a16="http://schemas.microsoft.com/office/drawing/2014/main" id="{4F32E265-7A88-4C6F-AB36-F46694CAAF2E}"/>
                </a:ext>
              </a:extLst>
            </p:cNvPr>
            <p:cNvSpPr>
              <a:spLocks noChangeShapeType="1"/>
            </p:cNvSpPr>
            <p:nvPr/>
          </p:nvSpPr>
          <p:spPr bwMode="auto">
            <a:xfrm>
              <a:off x="3600" y="2236"/>
              <a:ext cx="0" cy="687"/>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79" name="Line 23">
              <a:extLst>
                <a:ext uri="{FF2B5EF4-FFF2-40B4-BE49-F238E27FC236}">
                  <a16:creationId xmlns:a16="http://schemas.microsoft.com/office/drawing/2014/main" id="{F87A9400-CAA0-4B62-B124-C8B6FA61F276}"/>
                </a:ext>
              </a:extLst>
            </p:cNvPr>
            <p:cNvSpPr>
              <a:spLocks noChangeShapeType="1"/>
            </p:cNvSpPr>
            <p:nvPr/>
          </p:nvSpPr>
          <p:spPr bwMode="auto">
            <a:xfrm flipH="1">
              <a:off x="3183" y="2928"/>
              <a:ext cx="431"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80" name="Line 24">
              <a:extLst>
                <a:ext uri="{FF2B5EF4-FFF2-40B4-BE49-F238E27FC236}">
                  <a16:creationId xmlns:a16="http://schemas.microsoft.com/office/drawing/2014/main" id="{274184AC-A092-401B-8D26-3B54A91DCDCA}"/>
                </a:ext>
              </a:extLst>
            </p:cNvPr>
            <p:cNvSpPr>
              <a:spLocks noChangeShapeType="1"/>
            </p:cNvSpPr>
            <p:nvPr/>
          </p:nvSpPr>
          <p:spPr bwMode="auto">
            <a:xfrm flipH="1">
              <a:off x="3183" y="2640"/>
              <a:ext cx="287"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81" name="Line 25">
              <a:extLst>
                <a:ext uri="{FF2B5EF4-FFF2-40B4-BE49-F238E27FC236}">
                  <a16:creationId xmlns:a16="http://schemas.microsoft.com/office/drawing/2014/main" id="{1CE784D6-2BEE-4278-8DD7-DF85F48A424A}"/>
                </a:ext>
              </a:extLst>
            </p:cNvPr>
            <p:cNvSpPr>
              <a:spLocks noChangeShapeType="1"/>
            </p:cNvSpPr>
            <p:nvPr/>
          </p:nvSpPr>
          <p:spPr bwMode="auto">
            <a:xfrm>
              <a:off x="3456" y="1553"/>
              <a:ext cx="0" cy="1071"/>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82" name="Line 26">
              <a:extLst>
                <a:ext uri="{FF2B5EF4-FFF2-40B4-BE49-F238E27FC236}">
                  <a16:creationId xmlns:a16="http://schemas.microsoft.com/office/drawing/2014/main" id="{20D03B67-74F6-4AF3-B71E-7349705E1038}"/>
                </a:ext>
              </a:extLst>
            </p:cNvPr>
            <p:cNvSpPr>
              <a:spLocks noChangeShapeType="1"/>
            </p:cNvSpPr>
            <p:nvPr/>
          </p:nvSpPr>
          <p:spPr bwMode="auto">
            <a:xfrm flipH="1">
              <a:off x="3443" y="1550"/>
              <a:ext cx="431"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83" name="Line 27">
              <a:extLst>
                <a:ext uri="{FF2B5EF4-FFF2-40B4-BE49-F238E27FC236}">
                  <a16:creationId xmlns:a16="http://schemas.microsoft.com/office/drawing/2014/main" id="{2D3A9A17-9802-4363-A491-E5365F9B0094}"/>
                </a:ext>
              </a:extLst>
            </p:cNvPr>
            <p:cNvSpPr>
              <a:spLocks noChangeShapeType="1"/>
            </p:cNvSpPr>
            <p:nvPr/>
          </p:nvSpPr>
          <p:spPr bwMode="auto">
            <a:xfrm>
              <a:off x="3185" y="3216"/>
              <a:ext cx="495"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84" name="Rectangle 28">
              <a:extLst>
                <a:ext uri="{FF2B5EF4-FFF2-40B4-BE49-F238E27FC236}">
                  <a16:creationId xmlns:a16="http://schemas.microsoft.com/office/drawing/2014/main" id="{37357EA7-75B8-465E-9BAB-D622C3731E3E}"/>
                </a:ext>
              </a:extLst>
            </p:cNvPr>
            <p:cNvSpPr>
              <a:spLocks noChangeArrowheads="1"/>
            </p:cNvSpPr>
            <p:nvPr/>
          </p:nvSpPr>
          <p:spPr bwMode="auto">
            <a:xfrm>
              <a:off x="3745" y="2689"/>
              <a:ext cx="100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ctr" eaLnBrk="0" hangingPunct="0"/>
              <a:r>
                <a:rPr lang="en-US" altLang="en-US" b="1" dirty="0">
                  <a:latin typeface="Helvetica" panose="020B0604020202020204" pitchFamily="34" charset="0"/>
                </a:rPr>
                <a:t>Memory</a:t>
              </a:r>
            </a:p>
          </p:txBody>
        </p:sp>
        <p:sp>
          <p:nvSpPr>
            <p:cNvPr id="301085" name="Rectangle 29">
              <a:extLst>
                <a:ext uri="{FF2B5EF4-FFF2-40B4-BE49-F238E27FC236}">
                  <a16:creationId xmlns:a16="http://schemas.microsoft.com/office/drawing/2014/main" id="{28EFFBA3-0B66-4CD1-8853-EF8AA997794E}"/>
                </a:ext>
              </a:extLst>
            </p:cNvPr>
            <p:cNvSpPr>
              <a:spLocks noChangeArrowheads="1"/>
            </p:cNvSpPr>
            <p:nvPr/>
          </p:nvSpPr>
          <p:spPr bwMode="auto">
            <a:xfrm>
              <a:off x="3889" y="2937"/>
              <a:ext cx="814" cy="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000">
                  <a:latin typeface="Courier" charset="0"/>
                </a:rPr>
                <a:t>1001010010110000</a:t>
              </a:r>
            </a:p>
          </p:txBody>
        </p:sp>
        <p:sp>
          <p:nvSpPr>
            <p:cNvPr id="301086" name="Rectangle 30">
              <a:extLst>
                <a:ext uri="{FF2B5EF4-FFF2-40B4-BE49-F238E27FC236}">
                  <a16:creationId xmlns:a16="http://schemas.microsoft.com/office/drawing/2014/main" id="{FD4CD717-9299-40D3-BE97-4DD438D4C887}"/>
                </a:ext>
              </a:extLst>
            </p:cNvPr>
            <p:cNvSpPr>
              <a:spLocks noChangeArrowheads="1"/>
            </p:cNvSpPr>
            <p:nvPr/>
          </p:nvSpPr>
          <p:spPr bwMode="auto">
            <a:xfrm>
              <a:off x="3889" y="3025"/>
              <a:ext cx="814" cy="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000">
                  <a:latin typeface="Courier" charset="0"/>
                </a:rPr>
                <a:t>0010100101010001</a:t>
              </a:r>
            </a:p>
          </p:txBody>
        </p:sp>
        <p:sp>
          <p:nvSpPr>
            <p:cNvPr id="301087" name="Rectangle 31">
              <a:extLst>
                <a:ext uri="{FF2B5EF4-FFF2-40B4-BE49-F238E27FC236}">
                  <a16:creationId xmlns:a16="http://schemas.microsoft.com/office/drawing/2014/main" id="{B3CFF4C9-351B-489D-BB7D-080A172E8215}"/>
                </a:ext>
              </a:extLst>
            </p:cNvPr>
            <p:cNvSpPr>
              <a:spLocks noChangeArrowheads="1"/>
            </p:cNvSpPr>
            <p:nvPr/>
          </p:nvSpPr>
          <p:spPr bwMode="auto">
            <a:xfrm>
              <a:off x="3889" y="3121"/>
              <a:ext cx="814" cy="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000">
                  <a:latin typeface="Courier" charset="0"/>
                </a:rPr>
                <a:t>1111011101100110</a:t>
              </a:r>
            </a:p>
          </p:txBody>
        </p:sp>
        <p:sp>
          <p:nvSpPr>
            <p:cNvPr id="301088" name="Rectangle 32">
              <a:extLst>
                <a:ext uri="{FF2B5EF4-FFF2-40B4-BE49-F238E27FC236}">
                  <a16:creationId xmlns:a16="http://schemas.microsoft.com/office/drawing/2014/main" id="{1EEC5DBF-20DA-4D55-AE12-4ACB1F65D125}"/>
                </a:ext>
              </a:extLst>
            </p:cNvPr>
            <p:cNvSpPr>
              <a:spLocks noChangeArrowheads="1"/>
            </p:cNvSpPr>
            <p:nvPr/>
          </p:nvSpPr>
          <p:spPr bwMode="auto">
            <a:xfrm>
              <a:off x="3889" y="3217"/>
              <a:ext cx="814" cy="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000">
                  <a:latin typeface="Courier" charset="0"/>
                </a:rPr>
                <a:t>1001010010110000</a:t>
              </a:r>
            </a:p>
          </p:txBody>
        </p:sp>
        <p:sp>
          <p:nvSpPr>
            <p:cNvPr id="301089" name="Rectangle 33">
              <a:extLst>
                <a:ext uri="{FF2B5EF4-FFF2-40B4-BE49-F238E27FC236}">
                  <a16:creationId xmlns:a16="http://schemas.microsoft.com/office/drawing/2014/main" id="{238A43DD-FE38-45CF-AB55-EB8A6F6F5C3F}"/>
                </a:ext>
              </a:extLst>
            </p:cNvPr>
            <p:cNvSpPr>
              <a:spLocks noChangeArrowheads="1"/>
            </p:cNvSpPr>
            <p:nvPr/>
          </p:nvSpPr>
          <p:spPr bwMode="auto">
            <a:xfrm>
              <a:off x="3889" y="3313"/>
              <a:ext cx="814" cy="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000">
                  <a:latin typeface="Courier" charset="0"/>
                </a:rPr>
                <a:t>1001010010110000</a:t>
              </a:r>
            </a:p>
          </p:txBody>
        </p:sp>
        <p:sp>
          <p:nvSpPr>
            <p:cNvPr id="301090" name="Rectangle 34">
              <a:extLst>
                <a:ext uri="{FF2B5EF4-FFF2-40B4-BE49-F238E27FC236}">
                  <a16:creationId xmlns:a16="http://schemas.microsoft.com/office/drawing/2014/main" id="{71AE6876-134B-4070-B353-9B974D15FE1E}"/>
                </a:ext>
              </a:extLst>
            </p:cNvPr>
            <p:cNvSpPr>
              <a:spLocks noChangeArrowheads="1"/>
            </p:cNvSpPr>
            <p:nvPr/>
          </p:nvSpPr>
          <p:spPr bwMode="auto">
            <a:xfrm>
              <a:off x="3889" y="3409"/>
              <a:ext cx="814" cy="9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eaLnBrk="0" hangingPunct="0"/>
              <a:r>
                <a:rPr lang="en-US" altLang="en-US" sz="1000">
                  <a:latin typeface="Courier" charset="0"/>
                </a:rPr>
                <a:t>1001010010110000</a:t>
              </a:r>
            </a:p>
          </p:txBody>
        </p:sp>
      </p:grpSp>
      <p:sp>
        <p:nvSpPr>
          <p:cNvPr id="301091" name="Text Box 35">
            <a:extLst>
              <a:ext uri="{FF2B5EF4-FFF2-40B4-BE49-F238E27FC236}">
                <a16:creationId xmlns:a16="http://schemas.microsoft.com/office/drawing/2014/main" id="{0E93E94E-4FE4-4037-8EE6-DEA4FC295561}"/>
              </a:ext>
            </a:extLst>
          </p:cNvPr>
          <p:cNvSpPr txBox="1">
            <a:spLocks noChangeArrowheads="1"/>
          </p:cNvSpPr>
          <p:nvPr/>
        </p:nvSpPr>
        <p:spPr bwMode="auto">
          <a:xfrm>
            <a:off x="3810000" y="3938588"/>
            <a:ext cx="1073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Times New Roman" panose="02020603050405020304" pitchFamily="18" charset="0"/>
              </a:rPr>
              <a:t>Processor</a:t>
            </a:r>
          </a:p>
          <a:p>
            <a:r>
              <a:rPr lang="en-US" altLang="en-US" dirty="0">
                <a:latin typeface="Times New Roman" panose="02020603050405020304" pitchFamily="18" charset="0"/>
              </a:rPr>
              <a:t>(CPU)</a:t>
            </a:r>
          </a:p>
        </p:txBody>
      </p:sp>
      <p:sp>
        <p:nvSpPr>
          <p:cNvPr id="301092" name="AutoShape 36">
            <a:extLst>
              <a:ext uri="{FF2B5EF4-FFF2-40B4-BE49-F238E27FC236}">
                <a16:creationId xmlns:a16="http://schemas.microsoft.com/office/drawing/2014/main" id="{AE5A2D3E-049B-4771-9DA3-5B960B43A988}"/>
              </a:ext>
            </a:extLst>
          </p:cNvPr>
          <p:cNvSpPr>
            <a:spLocks/>
          </p:cNvSpPr>
          <p:nvPr/>
        </p:nvSpPr>
        <p:spPr bwMode="auto">
          <a:xfrm>
            <a:off x="3733800" y="3962400"/>
            <a:ext cx="76200" cy="609600"/>
          </a:xfrm>
          <a:prstGeom prst="rightBrace">
            <a:avLst>
              <a:gd name="adj1" fmla="val 66667"/>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301060"/>
                                        </p:tgtEl>
                                        <p:attrNameLst>
                                          <p:attrName>style.visibility</p:attrName>
                                        </p:attrNameLst>
                                      </p:cBhvr>
                                      <p:to>
                                        <p:strVal val="visible"/>
                                      </p:to>
                                    </p:set>
                                    <p:anim calcmode="lin" valueType="num">
                                      <p:cBhvr>
                                        <p:cTn id="7" dur="500" fill="hold"/>
                                        <p:tgtEl>
                                          <p:spTgt spid="301060"/>
                                        </p:tgtEl>
                                        <p:attrNameLst>
                                          <p:attrName>ppt_w</p:attrName>
                                        </p:attrNameLst>
                                      </p:cBhvr>
                                      <p:tavLst>
                                        <p:tav tm="0">
                                          <p:val>
                                            <p:strVal val="2/3*#ppt_w"/>
                                          </p:val>
                                        </p:tav>
                                        <p:tav tm="100000">
                                          <p:val>
                                            <p:strVal val="#ppt_w"/>
                                          </p:val>
                                        </p:tav>
                                      </p:tavLst>
                                    </p:anim>
                                    <p:anim calcmode="lin" valueType="num">
                                      <p:cBhvr>
                                        <p:cTn id="8" dur="500" fill="hold"/>
                                        <p:tgtEl>
                                          <p:spTgt spid="301060"/>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1141708" y="2"/>
            <a:ext cx="10166371" cy="759416"/>
          </a:xfrm>
        </p:spPr>
        <p:txBody>
          <a:bodyPr>
            <a:normAutofit fontScale="90000"/>
          </a:bodyPr>
          <a:lstStyle/>
          <a:p>
            <a:pPr algn="ctr"/>
            <a:br>
              <a:rPr lang="en-US" sz="4400" b="1" dirty="0">
                <a:solidFill>
                  <a:schemeClr val="accent2">
                    <a:lumMod val="50000"/>
                  </a:schemeClr>
                </a:solidFill>
              </a:rPr>
            </a:br>
            <a:r>
              <a:rPr lang="en-US" sz="3200" b="1" i="0" dirty="0">
                <a:solidFill>
                  <a:schemeClr val="tx2">
                    <a:lumMod val="75000"/>
                  </a:schemeClr>
                </a:solidFill>
                <a:effectLst/>
                <a:latin typeface="+mn-lt"/>
              </a:rPr>
              <a:t>Interconnection between Functional Components</a:t>
            </a:r>
            <a:br>
              <a:rPr lang="en-US" sz="3200" b="1" dirty="0">
                <a:solidFill>
                  <a:srgbClr val="006699"/>
                </a:solidFill>
              </a:rPr>
            </a:br>
            <a:br>
              <a:rPr lang="en-US" sz="3200" b="1" i="0" u="none" strike="noStrike" baseline="0" dirty="0">
                <a:solidFill>
                  <a:srgbClr val="006699"/>
                </a:solidFill>
              </a:rPr>
            </a:br>
            <a:endParaRPr lang="en-US" sz="3200" dirty="0">
              <a:solidFill>
                <a:schemeClr val="accent2">
                  <a:lumMod val="50000"/>
                </a:schemeClr>
              </a:solidFill>
            </a:endParaRPr>
          </a:p>
        </p:txBody>
      </p:sp>
      <p:pic>
        <p:nvPicPr>
          <p:cNvPr id="5" name="Picture 4">
            <a:extLst>
              <a:ext uri="{FF2B5EF4-FFF2-40B4-BE49-F238E27FC236}">
                <a16:creationId xmlns:a16="http://schemas.microsoft.com/office/drawing/2014/main" id="{BCB1F730-D2DF-40C1-9A43-CBB64F4A3ED1}"/>
              </a:ext>
            </a:extLst>
          </p:cNvPr>
          <p:cNvPicPr>
            <a:picLocks noChangeAspect="1"/>
          </p:cNvPicPr>
          <p:nvPr/>
        </p:nvPicPr>
        <p:blipFill>
          <a:blip r:embed="rId4"/>
          <a:stretch>
            <a:fillRect/>
          </a:stretch>
        </p:blipFill>
        <p:spPr>
          <a:xfrm>
            <a:off x="669044" y="570258"/>
            <a:ext cx="10166371" cy="5678142"/>
          </a:xfrm>
          <a:prstGeom prst="rect">
            <a:avLst/>
          </a:prstGeom>
        </p:spPr>
      </p:pic>
    </p:spTree>
    <p:extLst>
      <p:ext uri="{BB962C8B-B14F-4D97-AF65-F5344CB8AC3E}">
        <p14:creationId xmlns:p14="http://schemas.microsoft.com/office/powerpoint/2010/main" val="2931233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1141708" y="2"/>
            <a:ext cx="10166371" cy="759416"/>
          </a:xfrm>
        </p:spPr>
        <p:txBody>
          <a:bodyPr>
            <a:normAutofit fontScale="90000"/>
          </a:bodyPr>
          <a:lstStyle/>
          <a:p>
            <a:pPr algn="ctr"/>
            <a:br>
              <a:rPr lang="en-US" sz="4400" b="1" dirty="0">
                <a:solidFill>
                  <a:schemeClr val="accent2">
                    <a:lumMod val="50000"/>
                  </a:schemeClr>
                </a:solidFill>
              </a:rPr>
            </a:br>
            <a:r>
              <a:rPr lang="en-US" sz="3200" b="1" i="0" dirty="0">
                <a:solidFill>
                  <a:schemeClr val="tx2">
                    <a:lumMod val="75000"/>
                  </a:schemeClr>
                </a:solidFill>
                <a:effectLst/>
                <a:latin typeface="+mn-lt"/>
              </a:rPr>
              <a:t>Interconnection between Functional Components</a:t>
            </a:r>
            <a:br>
              <a:rPr lang="en-US" sz="3200" b="1" dirty="0">
                <a:solidFill>
                  <a:srgbClr val="006699"/>
                </a:solidFill>
              </a:rPr>
            </a:br>
            <a:br>
              <a:rPr lang="en-US" sz="3200" b="1" i="0" u="none" strike="noStrike" baseline="0" dirty="0">
                <a:solidFill>
                  <a:srgbClr val="006699"/>
                </a:solidFill>
              </a:rPr>
            </a:br>
            <a:endParaRPr lang="en-US" sz="3200" dirty="0">
              <a:solidFill>
                <a:schemeClr val="accent2">
                  <a:lumMod val="50000"/>
                </a:schemeClr>
              </a:solidFill>
            </a:endParaRPr>
          </a:p>
        </p:txBody>
      </p:sp>
      <p:pic>
        <p:nvPicPr>
          <p:cNvPr id="6" name="Picture 5">
            <a:extLst>
              <a:ext uri="{FF2B5EF4-FFF2-40B4-BE49-F238E27FC236}">
                <a16:creationId xmlns:a16="http://schemas.microsoft.com/office/drawing/2014/main" id="{9F9B9866-9611-482B-A415-FFBC9D9FC200}"/>
              </a:ext>
            </a:extLst>
          </p:cNvPr>
          <p:cNvPicPr>
            <a:picLocks noChangeAspect="1"/>
          </p:cNvPicPr>
          <p:nvPr/>
        </p:nvPicPr>
        <p:blipFill>
          <a:blip r:embed="rId4"/>
          <a:stretch>
            <a:fillRect/>
          </a:stretch>
        </p:blipFill>
        <p:spPr>
          <a:xfrm>
            <a:off x="731520" y="594360"/>
            <a:ext cx="10318772" cy="6096000"/>
          </a:xfrm>
          <a:prstGeom prst="rect">
            <a:avLst/>
          </a:prstGeom>
        </p:spPr>
      </p:pic>
    </p:spTree>
    <p:extLst>
      <p:ext uri="{BB962C8B-B14F-4D97-AF65-F5344CB8AC3E}">
        <p14:creationId xmlns:p14="http://schemas.microsoft.com/office/powerpoint/2010/main" val="1876767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929640" y="1"/>
            <a:ext cx="10027919" cy="2516257"/>
          </a:xfrm>
        </p:spPr>
        <p:txBody>
          <a:bodyPr>
            <a:normAutofit fontScale="90000"/>
          </a:bodyPr>
          <a:lstStyle/>
          <a:p>
            <a:pPr algn="ctr"/>
            <a:br>
              <a:rPr lang="en-US" sz="4400" b="1" dirty="0">
                <a:solidFill>
                  <a:schemeClr val="accent2">
                    <a:lumMod val="50000"/>
                  </a:schemeClr>
                </a:solidFill>
              </a:rPr>
            </a:br>
            <a:br>
              <a:rPr lang="en-US" sz="4400" b="1" dirty="0">
                <a:solidFill>
                  <a:schemeClr val="accent2">
                    <a:lumMod val="50000"/>
                  </a:schemeClr>
                </a:solidFill>
              </a:rPr>
            </a:br>
            <a:br>
              <a:rPr lang="en-US" sz="4400" b="1" dirty="0">
                <a:solidFill>
                  <a:schemeClr val="accent2">
                    <a:lumMod val="50000"/>
                  </a:schemeClr>
                </a:solidFill>
              </a:rPr>
            </a:br>
            <a:r>
              <a:rPr lang="en-US" sz="3100" b="1" i="0" dirty="0">
                <a:solidFill>
                  <a:schemeClr val="tx2">
                    <a:lumMod val="75000"/>
                  </a:schemeClr>
                </a:solidFill>
                <a:effectLst/>
                <a:latin typeface="+mn-lt"/>
              </a:rPr>
              <a:t>CPU structure and function</a:t>
            </a:r>
            <a:br>
              <a:rPr lang="en-US" sz="2700" b="1" i="0" dirty="0">
                <a:solidFill>
                  <a:schemeClr val="tx2">
                    <a:lumMod val="75000"/>
                  </a:schemeClr>
                </a:solidFill>
                <a:effectLst/>
                <a:latin typeface="+mn-lt"/>
              </a:rPr>
            </a:br>
            <a:br>
              <a:rPr lang="en-US" sz="2700" b="1" i="0" dirty="0">
                <a:solidFill>
                  <a:schemeClr val="tx2">
                    <a:lumMod val="75000"/>
                  </a:schemeClr>
                </a:solidFill>
                <a:effectLst/>
                <a:latin typeface="+mn-lt"/>
              </a:rPr>
            </a:br>
            <a:r>
              <a:rPr lang="en-US" sz="3100" b="1" dirty="0">
                <a:solidFill>
                  <a:srgbClr val="7030A0"/>
                </a:solidFill>
              </a:rPr>
              <a:t>Structure is the way in which components relate to each other</a:t>
            </a:r>
            <a:br>
              <a:rPr lang="en-US" sz="3100" b="1" dirty="0">
                <a:solidFill>
                  <a:srgbClr val="7030A0"/>
                </a:solidFill>
              </a:rPr>
            </a:br>
            <a:br>
              <a:rPr lang="en-US" sz="3100" b="1" dirty="0">
                <a:solidFill>
                  <a:srgbClr val="7030A0"/>
                </a:solidFill>
              </a:rPr>
            </a:br>
            <a:r>
              <a:rPr lang="en-US" sz="3100" b="1" dirty="0">
                <a:solidFill>
                  <a:srgbClr val="7030A0"/>
                </a:solidFill>
              </a:rPr>
              <a:t>Function is the operation of individual components as part of the structure</a:t>
            </a:r>
            <a:br>
              <a:rPr lang="en-US" sz="3100" b="1" dirty="0">
                <a:solidFill>
                  <a:srgbClr val="7030A0"/>
                </a:solidFill>
              </a:rPr>
            </a:br>
            <a:br>
              <a:rPr lang="en-US" sz="3200" b="1" dirty="0">
                <a:solidFill>
                  <a:srgbClr val="006699"/>
                </a:solidFill>
              </a:rPr>
            </a:br>
            <a:br>
              <a:rPr lang="en-US" sz="3200" b="1" i="0" u="none" strike="noStrike" baseline="0" dirty="0">
                <a:solidFill>
                  <a:srgbClr val="006699"/>
                </a:solidFill>
              </a:rPr>
            </a:br>
            <a:endParaRPr lang="en-US" sz="3200" dirty="0">
              <a:solidFill>
                <a:schemeClr val="accent2">
                  <a:lumMod val="50000"/>
                </a:schemeClr>
              </a:solidFill>
            </a:endParaRPr>
          </a:p>
        </p:txBody>
      </p:sp>
      <p:pic>
        <p:nvPicPr>
          <p:cNvPr id="4" name="Picture 3">
            <a:extLst>
              <a:ext uri="{FF2B5EF4-FFF2-40B4-BE49-F238E27FC236}">
                <a16:creationId xmlns:a16="http://schemas.microsoft.com/office/drawing/2014/main" id="{CCFA3F97-2F3B-4796-A5DF-9C1C596A2A09}"/>
              </a:ext>
            </a:extLst>
          </p:cNvPr>
          <p:cNvPicPr>
            <a:picLocks noChangeAspect="1"/>
          </p:cNvPicPr>
          <p:nvPr/>
        </p:nvPicPr>
        <p:blipFill>
          <a:blip r:embed="rId4"/>
          <a:stretch>
            <a:fillRect/>
          </a:stretch>
        </p:blipFill>
        <p:spPr>
          <a:xfrm>
            <a:off x="152400" y="243840"/>
            <a:ext cx="11292839" cy="6389435"/>
          </a:xfrm>
          <a:prstGeom prst="rect">
            <a:avLst/>
          </a:prstGeom>
        </p:spPr>
      </p:pic>
    </p:spTree>
    <p:extLst>
      <p:ext uri="{BB962C8B-B14F-4D97-AF65-F5344CB8AC3E}">
        <p14:creationId xmlns:p14="http://schemas.microsoft.com/office/powerpoint/2010/main" val="862307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B14FB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1141709" y="1"/>
            <a:ext cx="10044452" cy="761999"/>
          </a:xfrm>
        </p:spPr>
        <p:txBody>
          <a:bodyPr>
            <a:normAutofit fontScale="90000"/>
          </a:bodyPr>
          <a:lstStyle/>
          <a:p>
            <a:pPr algn="ctr"/>
            <a:br>
              <a:rPr lang="en-US" sz="4400" b="1" dirty="0">
                <a:solidFill>
                  <a:schemeClr val="accent2">
                    <a:lumMod val="50000"/>
                  </a:schemeClr>
                </a:solidFill>
              </a:rPr>
            </a:br>
            <a:r>
              <a:rPr lang="en-US" sz="3200" b="1" i="0" dirty="0">
                <a:solidFill>
                  <a:schemeClr val="tx2">
                    <a:lumMod val="75000"/>
                  </a:schemeClr>
                </a:solidFill>
                <a:effectLst/>
                <a:latin typeface="+mn-lt"/>
              </a:rPr>
              <a:t>CPU structure and function- All  Processor</a:t>
            </a:r>
            <a:br>
              <a:rPr lang="en-US" sz="3200" b="1" dirty="0">
                <a:solidFill>
                  <a:srgbClr val="006699"/>
                </a:solidFill>
              </a:rPr>
            </a:br>
            <a:br>
              <a:rPr lang="en-US" sz="3200" b="1" i="0" u="none" strike="noStrike" baseline="0" dirty="0">
                <a:solidFill>
                  <a:srgbClr val="006699"/>
                </a:solidFill>
              </a:rPr>
            </a:br>
            <a:endParaRPr lang="en-US" sz="3200" dirty="0">
              <a:solidFill>
                <a:schemeClr val="accent2">
                  <a:lumMod val="50000"/>
                </a:schemeClr>
              </a:solidFill>
            </a:endParaRPr>
          </a:p>
        </p:txBody>
      </p:sp>
      <p:pic>
        <p:nvPicPr>
          <p:cNvPr id="4" name="Picture 3">
            <a:extLst>
              <a:ext uri="{FF2B5EF4-FFF2-40B4-BE49-F238E27FC236}">
                <a16:creationId xmlns:a16="http://schemas.microsoft.com/office/drawing/2014/main" id="{48E74C72-82AF-4242-9256-8E8340C4E104}"/>
              </a:ext>
            </a:extLst>
          </p:cNvPr>
          <p:cNvPicPr>
            <a:picLocks noChangeAspect="1"/>
          </p:cNvPicPr>
          <p:nvPr/>
        </p:nvPicPr>
        <p:blipFill>
          <a:blip r:embed="rId3"/>
          <a:stretch>
            <a:fillRect/>
          </a:stretch>
        </p:blipFill>
        <p:spPr>
          <a:xfrm>
            <a:off x="650929" y="762000"/>
            <a:ext cx="10720753" cy="5576807"/>
          </a:xfrm>
          <a:prstGeom prst="rect">
            <a:avLst/>
          </a:prstGeom>
        </p:spPr>
      </p:pic>
    </p:spTree>
    <p:extLst>
      <p:ext uri="{BB962C8B-B14F-4D97-AF65-F5344CB8AC3E}">
        <p14:creationId xmlns:p14="http://schemas.microsoft.com/office/powerpoint/2010/main" val="3170398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B14FB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1141709" y="1"/>
            <a:ext cx="10044452" cy="761999"/>
          </a:xfrm>
        </p:spPr>
        <p:txBody>
          <a:bodyPr>
            <a:normAutofit fontScale="90000"/>
          </a:bodyPr>
          <a:lstStyle/>
          <a:p>
            <a:pPr algn="ctr"/>
            <a:br>
              <a:rPr lang="en-US" sz="4400" b="1" dirty="0">
                <a:solidFill>
                  <a:schemeClr val="accent2">
                    <a:lumMod val="50000"/>
                  </a:schemeClr>
                </a:solidFill>
              </a:rPr>
            </a:br>
            <a:r>
              <a:rPr lang="en-US" sz="3200" b="1" i="0" dirty="0">
                <a:solidFill>
                  <a:schemeClr val="tx2">
                    <a:lumMod val="75000"/>
                  </a:schemeClr>
                </a:solidFill>
                <a:effectLst/>
                <a:latin typeface="+mn-lt"/>
              </a:rPr>
              <a:t>CPU structure and function- All  Processor</a:t>
            </a:r>
            <a:br>
              <a:rPr lang="en-US" sz="3200" b="1" dirty="0">
                <a:solidFill>
                  <a:srgbClr val="006699"/>
                </a:solidFill>
              </a:rPr>
            </a:br>
            <a:br>
              <a:rPr lang="en-US" sz="3200" b="1" i="0" u="none" strike="noStrike" baseline="0" dirty="0">
                <a:solidFill>
                  <a:srgbClr val="006699"/>
                </a:solidFill>
              </a:rPr>
            </a:br>
            <a:endParaRPr lang="en-US" sz="3200" dirty="0">
              <a:solidFill>
                <a:schemeClr val="accent2">
                  <a:lumMod val="50000"/>
                </a:schemeClr>
              </a:solidFill>
            </a:endParaRPr>
          </a:p>
        </p:txBody>
      </p:sp>
      <p:pic>
        <p:nvPicPr>
          <p:cNvPr id="4" name="Picture 3">
            <a:extLst>
              <a:ext uri="{FF2B5EF4-FFF2-40B4-BE49-F238E27FC236}">
                <a16:creationId xmlns:a16="http://schemas.microsoft.com/office/drawing/2014/main" id="{9E24B2EE-47BC-43EB-9A8D-6A634EB7C100}"/>
              </a:ext>
            </a:extLst>
          </p:cNvPr>
          <p:cNvPicPr>
            <a:picLocks noChangeAspect="1"/>
          </p:cNvPicPr>
          <p:nvPr/>
        </p:nvPicPr>
        <p:blipFill>
          <a:blip r:embed="rId3"/>
          <a:stretch>
            <a:fillRect/>
          </a:stretch>
        </p:blipFill>
        <p:spPr>
          <a:xfrm>
            <a:off x="624840" y="914400"/>
            <a:ext cx="11125200" cy="5222929"/>
          </a:xfrm>
          <a:prstGeom prst="rect">
            <a:avLst/>
          </a:prstGeom>
        </p:spPr>
      </p:pic>
    </p:spTree>
    <p:extLst>
      <p:ext uri="{BB962C8B-B14F-4D97-AF65-F5344CB8AC3E}">
        <p14:creationId xmlns:p14="http://schemas.microsoft.com/office/powerpoint/2010/main" val="528658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B14FB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1141709" y="1"/>
            <a:ext cx="10044452" cy="761999"/>
          </a:xfrm>
        </p:spPr>
        <p:txBody>
          <a:bodyPr>
            <a:normAutofit fontScale="90000"/>
          </a:bodyPr>
          <a:lstStyle/>
          <a:p>
            <a:pPr algn="ctr"/>
            <a:br>
              <a:rPr lang="en-US" sz="4400" b="1" dirty="0">
                <a:solidFill>
                  <a:schemeClr val="accent2">
                    <a:lumMod val="50000"/>
                  </a:schemeClr>
                </a:solidFill>
              </a:rPr>
            </a:br>
            <a:r>
              <a:rPr lang="en-US" sz="3200" b="1" i="0" dirty="0">
                <a:solidFill>
                  <a:schemeClr val="tx2">
                    <a:lumMod val="75000"/>
                  </a:schemeClr>
                </a:solidFill>
                <a:effectLst/>
                <a:latin typeface="+mn-lt"/>
              </a:rPr>
              <a:t>CPU structure and function- All  Processor</a:t>
            </a:r>
            <a:br>
              <a:rPr lang="en-US" sz="3200" b="1" dirty="0">
                <a:solidFill>
                  <a:srgbClr val="006699"/>
                </a:solidFill>
              </a:rPr>
            </a:br>
            <a:br>
              <a:rPr lang="en-US" sz="3200" b="1" i="0" u="none" strike="noStrike" baseline="0" dirty="0">
                <a:solidFill>
                  <a:srgbClr val="006699"/>
                </a:solidFill>
              </a:rPr>
            </a:br>
            <a:endParaRPr lang="en-US" sz="3200" dirty="0">
              <a:solidFill>
                <a:schemeClr val="accent2">
                  <a:lumMod val="50000"/>
                </a:schemeClr>
              </a:solidFill>
            </a:endParaRPr>
          </a:p>
        </p:txBody>
      </p:sp>
      <p:pic>
        <p:nvPicPr>
          <p:cNvPr id="5" name="Picture 4">
            <a:extLst>
              <a:ext uri="{FF2B5EF4-FFF2-40B4-BE49-F238E27FC236}">
                <a16:creationId xmlns:a16="http://schemas.microsoft.com/office/drawing/2014/main" id="{52FC9C63-77AD-46A4-B9B8-EB970765D105}"/>
              </a:ext>
            </a:extLst>
          </p:cNvPr>
          <p:cNvPicPr>
            <a:picLocks noChangeAspect="1"/>
          </p:cNvPicPr>
          <p:nvPr/>
        </p:nvPicPr>
        <p:blipFill>
          <a:blip r:embed="rId3"/>
          <a:stretch>
            <a:fillRect/>
          </a:stretch>
        </p:blipFill>
        <p:spPr>
          <a:xfrm>
            <a:off x="1005839" y="761999"/>
            <a:ext cx="8742594" cy="2162609"/>
          </a:xfrm>
          <a:prstGeom prst="rect">
            <a:avLst/>
          </a:prstGeom>
        </p:spPr>
      </p:pic>
      <p:pic>
        <p:nvPicPr>
          <p:cNvPr id="7" name="Picture 6">
            <a:extLst>
              <a:ext uri="{FF2B5EF4-FFF2-40B4-BE49-F238E27FC236}">
                <a16:creationId xmlns:a16="http://schemas.microsoft.com/office/drawing/2014/main" id="{1E468C03-C44D-45FA-9D93-32AED3D91387}"/>
              </a:ext>
            </a:extLst>
          </p:cNvPr>
          <p:cNvPicPr>
            <a:picLocks noChangeAspect="1"/>
          </p:cNvPicPr>
          <p:nvPr/>
        </p:nvPicPr>
        <p:blipFill>
          <a:blip r:embed="rId4"/>
          <a:stretch>
            <a:fillRect/>
          </a:stretch>
        </p:blipFill>
        <p:spPr>
          <a:xfrm>
            <a:off x="1005838" y="2924609"/>
            <a:ext cx="8742595" cy="3755160"/>
          </a:xfrm>
          <a:prstGeom prst="rect">
            <a:avLst/>
          </a:prstGeom>
        </p:spPr>
      </p:pic>
    </p:spTree>
    <p:extLst>
      <p:ext uri="{BB962C8B-B14F-4D97-AF65-F5344CB8AC3E}">
        <p14:creationId xmlns:p14="http://schemas.microsoft.com/office/powerpoint/2010/main" val="2755768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B14FB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1141709" y="1"/>
            <a:ext cx="10044452" cy="761999"/>
          </a:xfrm>
        </p:spPr>
        <p:txBody>
          <a:bodyPr>
            <a:normAutofit fontScale="90000"/>
          </a:bodyPr>
          <a:lstStyle/>
          <a:p>
            <a:pPr algn="ctr"/>
            <a:br>
              <a:rPr lang="en-US" sz="4400" b="1" dirty="0">
                <a:solidFill>
                  <a:schemeClr val="accent2">
                    <a:lumMod val="50000"/>
                  </a:schemeClr>
                </a:solidFill>
              </a:rPr>
            </a:br>
            <a:r>
              <a:rPr lang="en-US" sz="3200" b="1" i="0" dirty="0">
                <a:solidFill>
                  <a:schemeClr val="tx2">
                    <a:lumMod val="75000"/>
                  </a:schemeClr>
                </a:solidFill>
                <a:effectLst/>
                <a:latin typeface="+mn-lt"/>
              </a:rPr>
              <a:t>CPU structure and function-8085 Processor</a:t>
            </a:r>
            <a:br>
              <a:rPr lang="en-US" sz="3200" b="1" dirty="0">
                <a:solidFill>
                  <a:srgbClr val="006699"/>
                </a:solidFill>
              </a:rPr>
            </a:br>
            <a:br>
              <a:rPr lang="en-US" sz="3200" b="1" i="0" u="none" strike="noStrike" baseline="0" dirty="0">
                <a:solidFill>
                  <a:srgbClr val="006699"/>
                </a:solidFill>
              </a:rPr>
            </a:br>
            <a:endParaRPr lang="en-US" sz="3200" dirty="0">
              <a:solidFill>
                <a:schemeClr val="accent2">
                  <a:lumMod val="50000"/>
                </a:schemeClr>
              </a:solidFill>
            </a:endParaRPr>
          </a:p>
        </p:txBody>
      </p:sp>
      <p:pic>
        <p:nvPicPr>
          <p:cNvPr id="1028" name="Picture 4" descr="CPU Architecture">
            <a:extLst>
              <a:ext uri="{FF2B5EF4-FFF2-40B4-BE49-F238E27FC236}">
                <a16:creationId xmlns:a16="http://schemas.microsoft.com/office/drawing/2014/main" id="{A47F108A-C546-4568-A57F-BB4E376FBC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1" y="472440"/>
            <a:ext cx="11140440" cy="606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304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B14FB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1141709" y="1"/>
            <a:ext cx="10044452" cy="761999"/>
          </a:xfrm>
        </p:spPr>
        <p:txBody>
          <a:bodyPr>
            <a:normAutofit fontScale="90000"/>
          </a:bodyPr>
          <a:lstStyle/>
          <a:p>
            <a:pPr algn="ctr"/>
            <a:br>
              <a:rPr lang="en-US" sz="4400" b="1" dirty="0">
                <a:solidFill>
                  <a:schemeClr val="accent2">
                    <a:lumMod val="50000"/>
                  </a:schemeClr>
                </a:solidFill>
              </a:rPr>
            </a:br>
            <a:r>
              <a:rPr lang="en-US" sz="3200" b="1" i="0" dirty="0">
                <a:solidFill>
                  <a:schemeClr val="tx2">
                    <a:lumMod val="75000"/>
                  </a:schemeClr>
                </a:solidFill>
                <a:effectLst/>
                <a:latin typeface="+mn-lt"/>
              </a:rPr>
              <a:t>memory segmentation in 8086 memory</a:t>
            </a:r>
            <a:br>
              <a:rPr lang="en-US" sz="3200" b="1" dirty="0">
                <a:solidFill>
                  <a:srgbClr val="006699"/>
                </a:solidFill>
              </a:rPr>
            </a:br>
            <a:br>
              <a:rPr lang="en-US" sz="3200" b="1" i="0" u="none" strike="noStrike" baseline="0" dirty="0">
                <a:solidFill>
                  <a:srgbClr val="006699"/>
                </a:solidFill>
              </a:rPr>
            </a:br>
            <a:endParaRPr lang="en-US" sz="3200" dirty="0">
              <a:solidFill>
                <a:schemeClr val="accent2">
                  <a:lumMod val="50000"/>
                </a:schemeClr>
              </a:solidFill>
            </a:endParaRPr>
          </a:p>
        </p:txBody>
      </p:sp>
      <p:pic>
        <p:nvPicPr>
          <p:cNvPr id="5" name="Picture 4">
            <a:extLst>
              <a:ext uri="{FF2B5EF4-FFF2-40B4-BE49-F238E27FC236}">
                <a16:creationId xmlns:a16="http://schemas.microsoft.com/office/drawing/2014/main" id="{99705CC0-48CD-4990-AF3C-4FE42465DF9A}"/>
              </a:ext>
            </a:extLst>
          </p:cNvPr>
          <p:cNvPicPr>
            <a:picLocks noChangeAspect="1"/>
          </p:cNvPicPr>
          <p:nvPr/>
        </p:nvPicPr>
        <p:blipFill>
          <a:blip r:embed="rId3"/>
          <a:stretch>
            <a:fillRect/>
          </a:stretch>
        </p:blipFill>
        <p:spPr>
          <a:xfrm>
            <a:off x="720458" y="761999"/>
            <a:ext cx="10865622" cy="5390827"/>
          </a:xfrm>
          <a:prstGeom prst="rect">
            <a:avLst/>
          </a:prstGeom>
        </p:spPr>
      </p:pic>
    </p:spTree>
    <p:extLst>
      <p:ext uri="{BB962C8B-B14F-4D97-AF65-F5344CB8AC3E}">
        <p14:creationId xmlns:p14="http://schemas.microsoft.com/office/powerpoint/2010/main" val="423686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B14FB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1141709" y="1"/>
            <a:ext cx="10044452" cy="761999"/>
          </a:xfrm>
        </p:spPr>
        <p:txBody>
          <a:bodyPr>
            <a:normAutofit fontScale="90000"/>
          </a:bodyPr>
          <a:lstStyle/>
          <a:p>
            <a:pPr algn="ctr"/>
            <a:br>
              <a:rPr lang="en-US" sz="4400" b="1" dirty="0">
                <a:solidFill>
                  <a:schemeClr val="accent2">
                    <a:lumMod val="50000"/>
                  </a:schemeClr>
                </a:solidFill>
              </a:rPr>
            </a:br>
            <a:r>
              <a:rPr lang="en-US" sz="3200" b="1" i="0" dirty="0">
                <a:solidFill>
                  <a:schemeClr val="tx2">
                    <a:lumMod val="75000"/>
                  </a:schemeClr>
                </a:solidFill>
                <a:effectLst/>
                <a:latin typeface="+mn-lt"/>
              </a:rPr>
              <a:t>CPU structure and function-8086 Processor</a:t>
            </a:r>
            <a:br>
              <a:rPr lang="en-US" sz="3200" b="1" dirty="0">
                <a:solidFill>
                  <a:srgbClr val="006699"/>
                </a:solidFill>
              </a:rPr>
            </a:br>
            <a:br>
              <a:rPr lang="en-US" sz="3200" b="1" i="0" u="none" strike="noStrike" baseline="0" dirty="0">
                <a:solidFill>
                  <a:srgbClr val="006699"/>
                </a:solidFill>
              </a:rPr>
            </a:br>
            <a:endParaRPr lang="en-US" sz="3200" dirty="0">
              <a:solidFill>
                <a:schemeClr val="accent2">
                  <a:lumMod val="50000"/>
                </a:schemeClr>
              </a:solidFill>
            </a:endParaRPr>
          </a:p>
        </p:txBody>
      </p:sp>
      <p:pic>
        <p:nvPicPr>
          <p:cNvPr id="1026" name="Picture 2" descr="What is 8086 Microprocessor? Definition, Block Diagram of Architecture and  Working of 8086 Microprocessor - Electronics Desk">
            <a:extLst>
              <a:ext uri="{FF2B5EF4-FFF2-40B4-BE49-F238E27FC236}">
                <a16:creationId xmlns:a16="http://schemas.microsoft.com/office/drawing/2014/main" id="{FE8FEB45-BB23-47FF-804C-0B22A29342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 y="502920"/>
            <a:ext cx="10683240" cy="6126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01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838200" y="45720"/>
            <a:ext cx="10515600" cy="960119"/>
          </a:xfrm>
        </p:spPr>
        <p:txBody>
          <a:bodyPr>
            <a:normAutofit fontScale="90000"/>
          </a:bodyPr>
          <a:lstStyle/>
          <a:p>
            <a:pPr algn="ctr"/>
            <a:br>
              <a:rPr lang="en-US" sz="2700" b="1" kern="1200" dirty="0">
                <a:solidFill>
                  <a:schemeClr val="accent2">
                    <a:lumMod val="50000"/>
                  </a:schemeClr>
                </a:solidFill>
                <a:latin typeface="Times New Roman" panose="02020603050405020304" pitchFamily="18" charset="0"/>
                <a:cs typeface="Times New Roman" panose="02020603050405020304" pitchFamily="18" charset="0"/>
              </a:rPr>
            </a:br>
            <a:br>
              <a:rPr lang="en-US" sz="2700" b="1" kern="1200" dirty="0">
                <a:solidFill>
                  <a:schemeClr val="accent2">
                    <a:lumMod val="50000"/>
                  </a:schemeClr>
                </a:solidFill>
                <a:latin typeface="Times New Roman" panose="02020603050405020304" pitchFamily="18" charset="0"/>
                <a:cs typeface="Times New Roman" panose="02020603050405020304" pitchFamily="18" charset="0"/>
              </a:rPr>
            </a:br>
            <a:r>
              <a:rPr lang="en-US" sz="3100" b="1" i="0" dirty="0">
                <a:solidFill>
                  <a:srgbClr val="FF6699"/>
                </a:solidFill>
                <a:effectLst/>
                <a:latin typeface="Times New Roman" panose="02020603050405020304" pitchFamily="18" charset="0"/>
                <a:cs typeface="Times New Roman" panose="02020603050405020304" pitchFamily="18" charset="0"/>
              </a:rPr>
              <a:t>PREREQUISITES</a:t>
            </a:r>
            <a:endParaRPr lang="en-US" sz="3100" dirty="0">
              <a:solidFill>
                <a:srgbClr val="FF6699"/>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983CFFB-65AE-44F4-BCAE-DB646D2D3CA4}"/>
              </a:ext>
            </a:extLst>
          </p:cNvPr>
          <p:cNvSpPr txBox="1"/>
          <p:nvPr/>
        </p:nvSpPr>
        <p:spPr>
          <a:xfrm>
            <a:off x="838200" y="885468"/>
            <a:ext cx="8412480" cy="1015663"/>
          </a:xfrm>
          <a:prstGeom prst="rect">
            <a:avLst/>
          </a:prstGeom>
          <a:noFill/>
        </p:spPr>
        <p:txBody>
          <a:bodyPr wrap="square">
            <a:spAutoFit/>
          </a:bodyPr>
          <a:lstStyle/>
          <a:p>
            <a:r>
              <a:rPr lang="en-US" sz="2000" b="1" i="0" dirty="0">
                <a:solidFill>
                  <a:schemeClr val="accent2">
                    <a:lumMod val="50000"/>
                  </a:schemeClr>
                </a:solidFill>
                <a:effectLst/>
                <a:latin typeface="Times New Roman" panose="02020603050405020304" pitchFamily="18" charset="0"/>
                <a:cs typeface="Times New Roman" panose="02020603050405020304" pitchFamily="18" charset="0"/>
              </a:rPr>
              <a:t>1. BASIC CONCEPT IN DIGITAL CIRCUIT.</a:t>
            </a:r>
          </a:p>
          <a:p>
            <a:endParaRPr lang="en-US" sz="2000" b="1" i="0" dirty="0">
              <a:solidFill>
                <a:schemeClr val="accent2">
                  <a:lumMod val="50000"/>
                </a:schemeClr>
              </a:solidFill>
              <a:effectLst/>
              <a:latin typeface="Times New Roman" panose="02020603050405020304" pitchFamily="18" charset="0"/>
              <a:cs typeface="Times New Roman" panose="02020603050405020304" pitchFamily="18" charset="0"/>
            </a:endParaRPr>
          </a:p>
          <a:p>
            <a:r>
              <a:rPr lang="en-US" sz="2000" b="1" i="0" dirty="0">
                <a:solidFill>
                  <a:schemeClr val="accent2">
                    <a:lumMod val="50000"/>
                  </a:schemeClr>
                </a:solidFill>
                <a:effectLst/>
                <a:latin typeface="Times New Roman" panose="02020603050405020304" pitchFamily="18" charset="0"/>
                <a:cs typeface="Times New Roman" panose="02020603050405020304" pitchFamily="18" charset="0"/>
              </a:rPr>
              <a:t>2. FAMILIRITY WITH PROGRAMMING LANGAUGE.-C, C++</a:t>
            </a:r>
            <a:endParaRPr lang="en-US" sz="20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BFE9012B-9367-4E0A-98F5-9035DAA196F3}"/>
              </a:ext>
            </a:extLst>
          </p:cNvPr>
          <p:cNvSpPr txBox="1">
            <a:spLocks/>
          </p:cNvSpPr>
          <p:nvPr/>
        </p:nvSpPr>
        <p:spPr>
          <a:xfrm>
            <a:off x="609600" y="2392025"/>
            <a:ext cx="10850880" cy="1814215"/>
          </a:xfrm>
          <a:prstGeom prst="rect">
            <a:avLst/>
          </a:prstGeom>
        </p:spPr>
        <p:txBody>
          <a:bodyPr vert="horz" lIns="91440" tIns="45720" rIns="91440" bIns="45720" rtlCol="0" anchor="ctr">
            <a:normAutofit fontScale="975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r>
              <a:rPr lang="en-US" sz="2900" b="1" dirty="0">
                <a:solidFill>
                  <a:srgbClr val="FF6699"/>
                </a:solidFill>
                <a:latin typeface="Times New Roman" panose="02020603050405020304" pitchFamily="18" charset="0"/>
                <a:cs typeface="Times New Roman" panose="02020603050405020304" pitchFamily="18" charset="0"/>
              </a:rPr>
              <a:t>Books</a:t>
            </a:r>
            <a:endParaRPr lang="en-US" sz="2900" b="1" dirty="0">
              <a:solidFill>
                <a:srgbClr val="FF6699"/>
              </a:solidFill>
            </a:endParaRPr>
          </a:p>
          <a:p>
            <a:r>
              <a:rPr lang="en-US" sz="2500" dirty="0">
                <a:solidFill>
                  <a:schemeClr val="accent2">
                    <a:lumMod val="50000"/>
                  </a:schemeClr>
                </a:solidFill>
                <a:latin typeface="Times New Roman" panose="02020603050405020304" pitchFamily="18" charset="0"/>
                <a:cs typeface="Times New Roman" panose="02020603050405020304" pitchFamily="18" charset="0"/>
              </a:rPr>
              <a:t>1. </a:t>
            </a:r>
            <a:r>
              <a:rPr lang="en-US" sz="2000" b="1" dirty="0">
                <a:solidFill>
                  <a:schemeClr val="accent2">
                    <a:lumMod val="50000"/>
                  </a:schemeClr>
                </a:solidFill>
                <a:latin typeface="Times New Roman" panose="02020603050405020304" pitchFamily="18" charset="0"/>
                <a:cs typeface="Times New Roman" panose="02020603050405020304" pitchFamily="18" charset="0"/>
              </a:rPr>
              <a:t>Computer Organization and Architecture: Designing for Performance by </a:t>
            </a:r>
            <a:r>
              <a:rPr lang="en-US" sz="2000" i="1" dirty="0">
                <a:solidFill>
                  <a:schemeClr val="accent2">
                    <a:lumMod val="50000"/>
                  </a:schemeClr>
                </a:solidFill>
                <a:latin typeface="Times New Roman" panose="02020603050405020304" pitchFamily="18" charset="0"/>
                <a:cs typeface="Times New Roman" panose="02020603050405020304" pitchFamily="18" charset="0"/>
              </a:rPr>
              <a:t>William Stalling. </a:t>
            </a:r>
            <a:endParaRPr lang="en-US" sz="2000" b="1" i="1" dirty="0">
              <a:solidFill>
                <a:schemeClr val="accent2">
                  <a:lumMod val="50000"/>
                </a:schemeClr>
              </a:solidFill>
              <a:latin typeface="Times New Roman" panose="02020603050405020304" pitchFamily="18" charset="0"/>
              <a:cs typeface="Times New Roman" panose="02020603050405020304" pitchFamily="18" charset="0"/>
            </a:endParaRPr>
          </a:p>
          <a:p>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r>
              <a:rPr lang="en-US" sz="2000" b="1" i="0" dirty="0">
                <a:solidFill>
                  <a:schemeClr val="accent2">
                    <a:lumMod val="50000"/>
                  </a:schemeClr>
                </a:solidFill>
                <a:effectLst/>
                <a:latin typeface="Times New Roman" panose="02020603050405020304" pitchFamily="18" charset="0"/>
                <a:cs typeface="Times New Roman" panose="02020603050405020304" pitchFamily="18" charset="0"/>
              </a:rPr>
              <a:t>2. Computer System Architecture</a:t>
            </a:r>
            <a:r>
              <a:rPr lang="en-US" sz="2000" b="0" i="0" dirty="0">
                <a:solidFill>
                  <a:schemeClr val="accent2">
                    <a:lumMod val="50000"/>
                  </a:schemeClr>
                </a:solidFill>
                <a:effectLst/>
                <a:latin typeface="Times New Roman" panose="02020603050405020304" pitchFamily="18" charset="0"/>
                <a:cs typeface="Times New Roman" panose="02020603050405020304" pitchFamily="18" charset="0"/>
              </a:rPr>
              <a:t>” by </a:t>
            </a:r>
            <a:r>
              <a:rPr lang="en-US" sz="2000" b="0" i="1" dirty="0">
                <a:solidFill>
                  <a:schemeClr val="accent2">
                    <a:lumMod val="50000"/>
                  </a:schemeClr>
                </a:solidFill>
                <a:effectLst/>
                <a:latin typeface="Times New Roman" panose="02020603050405020304" pitchFamily="18" charset="0"/>
                <a:cs typeface="Times New Roman" panose="02020603050405020304" pitchFamily="18" charset="0"/>
              </a:rPr>
              <a:t>M. Morris Mano.</a:t>
            </a:r>
            <a:endParaRPr lang="en-US" sz="2000" b="1"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722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 calcmode="lin" valueType="num">
                                      <p:cBhvr additive="base">
                                        <p:cTn id="2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 calcmode="lin" valueType="num">
                                      <p:cBhvr additive="base">
                                        <p:cTn id="2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838200" y="1"/>
            <a:ext cx="10515600" cy="960119"/>
          </a:xfrm>
        </p:spPr>
        <p:txBody>
          <a:bodyPr/>
          <a:lstStyle/>
          <a:p>
            <a:pPr algn="ctr"/>
            <a:r>
              <a:rPr lang="en-US" sz="4400" b="1" i="0" u="none" strike="noStrike" kern="1200" dirty="0">
                <a:solidFill>
                  <a:schemeClr val="accent2">
                    <a:lumMod val="50000"/>
                  </a:schemeClr>
                </a:solidFill>
                <a:effectLst/>
                <a:latin typeface="+mj-lt"/>
                <a:ea typeface="+mj-ea"/>
                <a:cs typeface="+mj-cs"/>
              </a:rPr>
              <a:t>Course objectives</a:t>
            </a:r>
            <a:endParaRPr lang="en-US" dirty="0">
              <a:solidFill>
                <a:schemeClr val="accent2">
                  <a:lumMod val="50000"/>
                </a:schemeClr>
              </a:solidFill>
            </a:endParaRPr>
          </a:p>
        </p:txBody>
      </p:sp>
      <p:sp>
        <p:nvSpPr>
          <p:cNvPr id="11" name="TextBox 10">
            <a:extLst>
              <a:ext uri="{FF2B5EF4-FFF2-40B4-BE49-F238E27FC236}">
                <a16:creationId xmlns:a16="http://schemas.microsoft.com/office/drawing/2014/main" id="{DAF0C926-F21B-41EC-896C-B9E1D8F53D6C}"/>
              </a:ext>
            </a:extLst>
          </p:cNvPr>
          <p:cNvSpPr txBox="1"/>
          <p:nvPr/>
        </p:nvSpPr>
        <p:spPr>
          <a:xfrm>
            <a:off x="716280" y="807720"/>
            <a:ext cx="11201400" cy="12957393"/>
          </a:xfrm>
          <a:prstGeom prst="rect">
            <a:avLst/>
          </a:prstGeom>
          <a:noFill/>
        </p:spPr>
        <p:txBody>
          <a:bodyPr wrap="square">
            <a:spAutoFit/>
          </a:bodyPr>
          <a:lstStyle/>
          <a:p>
            <a:r>
              <a:rPr lang="en-US" sz="3600" dirty="0"/>
              <a:t>The students will learn,</a:t>
            </a:r>
          </a:p>
          <a:p>
            <a:pPr lvl="0"/>
            <a:r>
              <a:rPr lang="en-US" sz="3600" dirty="0"/>
              <a:t>1. How the computer system works &amp; its basic principles.</a:t>
            </a:r>
          </a:p>
          <a:p>
            <a:pPr lvl="0"/>
            <a:endParaRPr lang="en-US" sz="3600" dirty="0"/>
          </a:p>
          <a:p>
            <a:pPr lvl="0"/>
            <a:r>
              <a:rPr lang="en-US" sz="3600" dirty="0"/>
              <a:t>2. Instruction level architecture.</a:t>
            </a:r>
          </a:p>
          <a:p>
            <a:pPr lvl="0"/>
            <a:endParaRPr lang="en-US" sz="3600" dirty="0"/>
          </a:p>
          <a:p>
            <a:pPr lvl="0"/>
            <a:r>
              <a:rPr lang="en-US" sz="3600" dirty="0"/>
              <a:t>3. Instruction level parallelism and knowledge on micro programming.</a:t>
            </a:r>
          </a:p>
          <a:p>
            <a:pPr lvl="0"/>
            <a:endParaRPr lang="en-US" sz="3600" dirty="0"/>
          </a:p>
          <a:p>
            <a:pPr lvl="0"/>
            <a:r>
              <a:rPr lang="en-US" sz="3600" dirty="0"/>
              <a:t>4. Memory organization, I/O organization and how they are accessed</a:t>
            </a:r>
            <a:r>
              <a:rPr lang="en-US" dirty="0"/>
              <a:t>.</a:t>
            </a:r>
          </a:p>
          <a:p>
            <a:pPr marL="514350" indent="-514350" fontAlgn="ctr">
              <a:buAutoNum type="arabicPeriod"/>
            </a:pPr>
            <a:endParaRPr lang="en-US" sz="2800" dirty="0"/>
          </a:p>
          <a:p>
            <a:pPr marL="514350" indent="-514350" fontAlgn="ctr">
              <a:buAutoNum type="arabicPeriod"/>
            </a:pPr>
            <a:endParaRPr lang="en-US" sz="2800" u="none" strike="noStrike" dirty="0">
              <a:effectLst/>
            </a:endParaRPr>
          </a:p>
          <a:p>
            <a:pPr fontAlgn="ctr"/>
            <a:endParaRPr lang="en-US" sz="2800" u="none" strike="noStrike" dirty="0">
              <a:effectLst/>
            </a:endParaRPr>
          </a:p>
          <a:p>
            <a:pPr fontAlgn="ctr"/>
            <a:endParaRPr lang="en-US" sz="2800" dirty="0"/>
          </a:p>
          <a:p>
            <a:pPr fontAlgn="ctr"/>
            <a:endParaRPr lang="en-US" sz="2800" b="0" i="0" u="none" strike="noStrike" dirty="0">
              <a:solidFill>
                <a:srgbClr val="000000"/>
              </a:solidFill>
              <a:effectLst/>
              <a:latin typeface="Times New Roman" panose="02020603050405020304" pitchFamily="18" charset="0"/>
            </a:endParaRPr>
          </a:p>
          <a:p>
            <a:pPr fontAlgn="ctr"/>
            <a:endParaRPr lang="en-US" sz="2800" b="0" i="0" u="none" strike="noStrike" dirty="0">
              <a:solidFill>
                <a:srgbClr val="000000"/>
              </a:solidFill>
              <a:effectLst/>
              <a:latin typeface="Times New Roman" panose="02020603050405020304" pitchFamily="18" charset="0"/>
            </a:endParaRPr>
          </a:p>
          <a:p>
            <a:pPr fontAlgn="ctr"/>
            <a:endParaRPr lang="en-US" sz="2800" b="0" i="0" u="none" strike="noStrike" dirty="0">
              <a:solidFill>
                <a:srgbClr val="000000"/>
              </a:solidFill>
              <a:effectLst/>
              <a:latin typeface="Times New Roman" panose="02020603050405020304" pitchFamily="18" charset="0"/>
            </a:endParaRPr>
          </a:p>
          <a:p>
            <a:pPr fontAlgn="ctr"/>
            <a:r>
              <a:rPr lang="en-US" sz="3200" u="none" strike="noStrike" dirty="0">
                <a:effectLst/>
              </a:rPr>
              <a:t>						</a:t>
            </a:r>
            <a:endParaRPr lang="en-US" sz="3200" b="0" i="0" u="none" strike="noStrike" dirty="0">
              <a:solidFill>
                <a:srgbClr val="000000"/>
              </a:solidFill>
              <a:effectLst/>
              <a:latin typeface="Times New Roman" panose="02020603050405020304" pitchFamily="18" charset="0"/>
            </a:endParaRPr>
          </a:p>
          <a:p>
            <a:pPr fontAlgn="ctr"/>
            <a:endParaRPr lang="en-US" sz="3200" u="none" strike="noStrike" dirty="0">
              <a:effectLst/>
            </a:endParaRPr>
          </a:p>
          <a:p>
            <a:pPr fontAlgn="ctr"/>
            <a:endParaRPr lang="en-US" sz="1800" u="none" strike="noStrike" dirty="0">
              <a:effectLst/>
            </a:endParaRPr>
          </a:p>
          <a:p>
            <a:pPr algn="ctr" fontAlgn="ctr"/>
            <a:endParaRPr lang="en-US" b="1" i="0" dirty="0">
              <a:solidFill>
                <a:srgbClr val="000000"/>
              </a:solidFill>
              <a:latin typeface="Times New Roman" panose="02020603050405020304" pitchFamily="18" charset="0"/>
            </a:endParaRPr>
          </a:p>
          <a:p>
            <a:pPr algn="ctr" fontAlgn="ctr"/>
            <a:endParaRPr lang="en-US" sz="1800" b="1" u="none" strike="noStrike" dirty="0">
              <a:solidFill>
                <a:srgbClr val="000000"/>
              </a:solidFill>
              <a:effectLst/>
              <a:latin typeface="Times New Roman" panose="02020603050405020304" pitchFamily="18" charset="0"/>
            </a:endParaRPr>
          </a:p>
          <a:p>
            <a:pPr algn="ctr" fontAlgn="ctr"/>
            <a:endParaRPr lang="en-US" b="1" i="0" dirty="0">
              <a:solidFill>
                <a:srgbClr val="000000"/>
              </a:solidFill>
              <a:latin typeface="Times New Roman" panose="02020603050405020304" pitchFamily="18" charset="0"/>
            </a:endParaRPr>
          </a:p>
          <a:p>
            <a:pPr algn="ctr" fontAlgn="ctr"/>
            <a:endParaRPr lang="en-US" sz="1800" b="1" u="none" strike="noStrike" dirty="0">
              <a:solidFill>
                <a:srgbClr val="000000"/>
              </a:solidFill>
              <a:effectLst/>
              <a:latin typeface="Times New Roman" panose="02020603050405020304" pitchFamily="18" charset="0"/>
            </a:endParaRPr>
          </a:p>
          <a:p>
            <a:pPr algn="ctr" fontAlgn="ctr"/>
            <a:endParaRPr lang="en-US" b="1" i="0" dirty="0">
              <a:solidFill>
                <a:srgbClr val="000000"/>
              </a:solidFill>
              <a:latin typeface="Times New Roman" panose="02020603050405020304" pitchFamily="18" charset="0"/>
            </a:endParaRPr>
          </a:p>
          <a:p>
            <a:pPr algn="ctr" fontAlgn="ctr"/>
            <a:endParaRPr lang="en-US" sz="1800" b="1" u="none" strike="noStrike" dirty="0">
              <a:solidFill>
                <a:srgbClr val="000000"/>
              </a:solidFill>
              <a:effectLst/>
              <a:latin typeface="Times New Roman" panose="02020603050405020304" pitchFamily="18" charset="0"/>
            </a:endParaRPr>
          </a:p>
          <a:p>
            <a:pPr algn="ctr" fontAlgn="ctr"/>
            <a:endParaRPr lang="en-US" b="1" i="0" dirty="0">
              <a:solidFill>
                <a:srgbClr val="000000"/>
              </a:solidFill>
              <a:latin typeface="Times New Roman" panose="02020603050405020304" pitchFamily="18" charset="0"/>
            </a:endParaRPr>
          </a:p>
          <a:p>
            <a:pPr algn="ctr" fontAlgn="ctr"/>
            <a:endParaRPr lang="en-US" sz="1800" b="1" u="none" strike="noStrike" dirty="0">
              <a:solidFill>
                <a:srgbClr val="000000"/>
              </a:solidFill>
              <a:effectLst/>
              <a:latin typeface="Times New Roman" panose="02020603050405020304" pitchFamily="18" charset="0"/>
            </a:endParaRPr>
          </a:p>
          <a:p>
            <a:pPr algn="ctr" fontAlgn="ctr"/>
            <a:endParaRPr lang="en-US" b="1" i="0" dirty="0">
              <a:solidFill>
                <a:srgbClr val="000000"/>
              </a:solidFill>
              <a:latin typeface="Times New Roman" panose="02020603050405020304" pitchFamily="18" charset="0"/>
            </a:endParaRPr>
          </a:p>
          <a:p>
            <a:pPr algn="ctr" fontAlgn="ctr"/>
            <a:endParaRPr lang="en-US" sz="1800" b="1" i="0" u="none" strike="noStrike" dirty="0">
              <a:solidFill>
                <a:srgbClr val="000000"/>
              </a:solidFill>
              <a:effectLst/>
              <a:latin typeface="Times New Roman" panose="02020603050405020304" pitchFamily="18" charset="0"/>
            </a:endParaRPr>
          </a:p>
          <a:p>
            <a:pPr algn="ctr" fontAlgn="ctr"/>
            <a:r>
              <a:rPr lang="en-US" sz="1800" u="none" strike="noStrike" dirty="0">
                <a:effectLst/>
              </a:rPr>
              <a:t>         </a:t>
            </a:r>
            <a:endParaRPr lang="en-US" sz="18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578311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838200" y="1"/>
            <a:ext cx="10515600" cy="960119"/>
          </a:xfrm>
        </p:spPr>
        <p:txBody>
          <a:bodyPr/>
          <a:lstStyle/>
          <a:p>
            <a:pPr algn="ctr"/>
            <a:r>
              <a:rPr lang="en-US" sz="4400" b="1" i="0" u="none" strike="noStrike" kern="1200" dirty="0">
                <a:solidFill>
                  <a:schemeClr val="accent2">
                    <a:lumMod val="50000"/>
                  </a:schemeClr>
                </a:solidFill>
                <a:effectLst/>
                <a:latin typeface="+mj-lt"/>
                <a:ea typeface="+mj-ea"/>
                <a:cs typeface="+mj-cs"/>
              </a:rPr>
              <a:t>Course outcome</a:t>
            </a:r>
            <a:endParaRPr lang="en-US" dirty="0">
              <a:solidFill>
                <a:schemeClr val="accent2">
                  <a:lumMod val="50000"/>
                </a:schemeClr>
              </a:solidFill>
            </a:endParaRPr>
          </a:p>
        </p:txBody>
      </p:sp>
      <p:sp>
        <p:nvSpPr>
          <p:cNvPr id="11" name="TextBox 10">
            <a:extLst>
              <a:ext uri="{FF2B5EF4-FFF2-40B4-BE49-F238E27FC236}">
                <a16:creationId xmlns:a16="http://schemas.microsoft.com/office/drawing/2014/main" id="{DAF0C926-F21B-41EC-896C-B9E1D8F53D6C}"/>
              </a:ext>
            </a:extLst>
          </p:cNvPr>
          <p:cNvSpPr txBox="1"/>
          <p:nvPr/>
        </p:nvSpPr>
        <p:spPr>
          <a:xfrm>
            <a:off x="716280" y="807720"/>
            <a:ext cx="11201400" cy="10495181"/>
          </a:xfrm>
          <a:prstGeom prst="rect">
            <a:avLst/>
          </a:prstGeom>
          <a:noFill/>
        </p:spPr>
        <p:txBody>
          <a:bodyPr wrap="square">
            <a:spAutoFit/>
          </a:bodyPr>
          <a:lstStyle/>
          <a:p>
            <a:pPr fontAlgn="ctr"/>
            <a:r>
              <a:rPr lang="en-US" sz="2800" u="none" strike="noStrike" dirty="0">
                <a:effectLst/>
              </a:rPr>
              <a:t>At the end of Course students will be able to</a:t>
            </a:r>
          </a:p>
          <a:p>
            <a:pPr fontAlgn="ctr"/>
            <a:endParaRPr lang="en-US" sz="2800" dirty="0"/>
          </a:p>
          <a:p>
            <a:pPr fontAlgn="ctr"/>
            <a:r>
              <a:rPr lang="en-US" sz="2800" u="none" strike="noStrike" dirty="0">
                <a:effectLst/>
              </a:rPr>
              <a:t>CO1				Describe the fundamental organization of a 											computer system.</a:t>
            </a:r>
          </a:p>
          <a:p>
            <a:pPr fontAlgn="ctr"/>
            <a:r>
              <a:rPr lang="en-US" sz="2800" u="none" strike="noStrike" dirty="0">
                <a:effectLst/>
              </a:rPr>
              <a:t>CO2				Describe various addressing modes, Instruction types and 							execution of the instructions.</a:t>
            </a:r>
          </a:p>
          <a:p>
            <a:pPr fontAlgn="ctr"/>
            <a:r>
              <a:rPr lang="en-US" sz="2800" u="none" strike="noStrike" dirty="0">
                <a:effectLst/>
              </a:rPr>
              <a:t>CO3				</a:t>
            </a:r>
            <a:r>
              <a:rPr lang="en-US" sz="2800" b="0" i="0" u="none" strike="noStrike" dirty="0">
                <a:solidFill>
                  <a:srgbClr val="000000"/>
                </a:solidFill>
                <a:effectLst/>
              </a:rPr>
              <a:t>Explain representation of Integer and Floating Point and their 					arithmetic.</a:t>
            </a:r>
            <a:r>
              <a:rPr lang="en-US" sz="2800" dirty="0"/>
              <a:t> </a:t>
            </a:r>
          </a:p>
          <a:p>
            <a:pPr fontAlgn="ctr"/>
            <a:r>
              <a:rPr lang="en-US" sz="2800" b="0" i="0" u="none" strike="noStrike" dirty="0">
                <a:solidFill>
                  <a:srgbClr val="000000"/>
                </a:solidFill>
                <a:effectLst/>
                <a:latin typeface="Times New Roman" panose="02020603050405020304" pitchFamily="18" charset="0"/>
              </a:rPr>
              <a:t>CO</a:t>
            </a:r>
            <a:r>
              <a:rPr lang="en-US" sz="2800" dirty="0">
                <a:solidFill>
                  <a:srgbClr val="000000"/>
                </a:solidFill>
                <a:latin typeface="Times New Roman" panose="02020603050405020304" pitchFamily="18" charset="0"/>
              </a:rPr>
              <a:t>4				</a:t>
            </a:r>
            <a:r>
              <a:rPr lang="en-US" sz="2800" dirty="0"/>
              <a:t>Explain Memory Organization.</a:t>
            </a:r>
          </a:p>
          <a:p>
            <a:pPr fontAlgn="ctr"/>
            <a:endParaRPr lang="en-US" sz="2800" dirty="0"/>
          </a:p>
          <a:p>
            <a:pPr fontAlgn="ctr"/>
            <a:r>
              <a:rPr lang="en-US" sz="2800" b="0" i="0" u="none" strike="noStrike" dirty="0">
                <a:solidFill>
                  <a:srgbClr val="000000"/>
                </a:solidFill>
                <a:effectLst/>
                <a:latin typeface="Times New Roman" panose="02020603050405020304" pitchFamily="18" charset="0"/>
              </a:rPr>
              <a:t>CO5				</a:t>
            </a:r>
            <a:r>
              <a:rPr lang="en-US" sz="2800" dirty="0"/>
              <a:t>Explain I/O and Describe the basics of hardwired and micro-</a:t>
            </a:r>
          </a:p>
          <a:p>
            <a:pPr fontAlgn="ctr"/>
            <a:r>
              <a:rPr lang="en-US" sz="2800" dirty="0"/>
              <a:t>					programmed control of the CPU, pipelined architecture. </a:t>
            </a:r>
            <a:endParaRPr lang="en-US" sz="3200" b="0" i="0" u="none" strike="noStrike" dirty="0">
              <a:solidFill>
                <a:srgbClr val="000000"/>
              </a:solidFill>
              <a:effectLst/>
              <a:latin typeface="Times New Roman" panose="02020603050405020304" pitchFamily="18" charset="0"/>
            </a:endParaRPr>
          </a:p>
          <a:p>
            <a:pPr fontAlgn="ctr"/>
            <a:endParaRPr lang="en-US" sz="3200" b="0" i="0" u="none" strike="noStrike" dirty="0">
              <a:solidFill>
                <a:srgbClr val="000000"/>
              </a:solidFill>
              <a:effectLst/>
              <a:latin typeface="Times New Roman" panose="02020603050405020304" pitchFamily="18" charset="0"/>
            </a:endParaRPr>
          </a:p>
          <a:p>
            <a:pPr fontAlgn="ctr"/>
            <a:endParaRPr lang="en-US" sz="2800" b="0" i="0" u="none" strike="noStrike" dirty="0">
              <a:solidFill>
                <a:srgbClr val="000000"/>
              </a:solidFill>
              <a:effectLst/>
              <a:latin typeface="Times New Roman" panose="02020603050405020304" pitchFamily="18" charset="0"/>
            </a:endParaRPr>
          </a:p>
          <a:p>
            <a:pPr fontAlgn="ctr"/>
            <a:r>
              <a:rPr lang="en-US" sz="3200" u="none" strike="noStrike" dirty="0">
                <a:effectLst/>
              </a:rPr>
              <a:t>						</a:t>
            </a:r>
            <a:endParaRPr lang="en-US" sz="3200" b="0" i="0" u="none" strike="noStrike" dirty="0">
              <a:solidFill>
                <a:srgbClr val="000000"/>
              </a:solidFill>
              <a:effectLst/>
              <a:latin typeface="Times New Roman" panose="02020603050405020304" pitchFamily="18" charset="0"/>
            </a:endParaRPr>
          </a:p>
          <a:p>
            <a:pPr fontAlgn="ctr"/>
            <a:endParaRPr lang="en-US" sz="3200" u="none" strike="noStrike" dirty="0">
              <a:effectLst/>
            </a:endParaRPr>
          </a:p>
          <a:p>
            <a:pPr fontAlgn="ctr"/>
            <a:endParaRPr lang="en-US" sz="1800" u="none" strike="noStrike" dirty="0">
              <a:effectLst/>
            </a:endParaRPr>
          </a:p>
          <a:p>
            <a:pPr algn="ctr" fontAlgn="ctr"/>
            <a:endParaRPr lang="en-US" b="1" i="0" dirty="0">
              <a:solidFill>
                <a:srgbClr val="000000"/>
              </a:solidFill>
              <a:latin typeface="Times New Roman" panose="02020603050405020304" pitchFamily="18" charset="0"/>
            </a:endParaRPr>
          </a:p>
          <a:p>
            <a:pPr algn="ctr" fontAlgn="ctr"/>
            <a:endParaRPr lang="en-US" sz="1800" b="1" u="none" strike="noStrike" dirty="0">
              <a:solidFill>
                <a:srgbClr val="000000"/>
              </a:solidFill>
              <a:effectLst/>
              <a:latin typeface="Times New Roman" panose="02020603050405020304" pitchFamily="18" charset="0"/>
            </a:endParaRPr>
          </a:p>
          <a:p>
            <a:pPr algn="ctr" fontAlgn="ctr"/>
            <a:endParaRPr lang="en-US" b="1" i="0" dirty="0">
              <a:solidFill>
                <a:srgbClr val="000000"/>
              </a:solidFill>
              <a:latin typeface="Times New Roman" panose="02020603050405020304" pitchFamily="18" charset="0"/>
            </a:endParaRPr>
          </a:p>
          <a:p>
            <a:pPr algn="ctr" fontAlgn="ctr"/>
            <a:endParaRPr lang="en-US" sz="1800" b="1" u="none" strike="noStrike" dirty="0">
              <a:solidFill>
                <a:srgbClr val="000000"/>
              </a:solidFill>
              <a:effectLst/>
              <a:latin typeface="Times New Roman" panose="02020603050405020304" pitchFamily="18" charset="0"/>
            </a:endParaRPr>
          </a:p>
          <a:p>
            <a:pPr algn="ctr" fontAlgn="ctr"/>
            <a:endParaRPr lang="en-US" b="1" i="0" dirty="0">
              <a:solidFill>
                <a:srgbClr val="000000"/>
              </a:solidFill>
              <a:latin typeface="Times New Roman" panose="02020603050405020304" pitchFamily="18" charset="0"/>
            </a:endParaRPr>
          </a:p>
          <a:p>
            <a:pPr algn="ctr" fontAlgn="ctr"/>
            <a:endParaRPr lang="en-US" sz="1800" b="1" u="none" strike="noStrike" dirty="0">
              <a:solidFill>
                <a:srgbClr val="000000"/>
              </a:solidFill>
              <a:effectLst/>
              <a:latin typeface="Times New Roman" panose="02020603050405020304" pitchFamily="18" charset="0"/>
            </a:endParaRPr>
          </a:p>
          <a:p>
            <a:pPr algn="ctr" fontAlgn="ctr"/>
            <a:endParaRPr lang="en-US" b="1" i="0" dirty="0">
              <a:solidFill>
                <a:srgbClr val="000000"/>
              </a:solidFill>
              <a:latin typeface="Times New Roman" panose="02020603050405020304" pitchFamily="18" charset="0"/>
            </a:endParaRPr>
          </a:p>
          <a:p>
            <a:pPr algn="ctr" fontAlgn="ctr"/>
            <a:endParaRPr lang="en-US" sz="1800" b="1" u="none" strike="noStrike" dirty="0">
              <a:solidFill>
                <a:srgbClr val="000000"/>
              </a:solidFill>
              <a:effectLst/>
              <a:latin typeface="Times New Roman" panose="02020603050405020304" pitchFamily="18" charset="0"/>
            </a:endParaRPr>
          </a:p>
          <a:p>
            <a:pPr algn="ctr" fontAlgn="ctr"/>
            <a:endParaRPr lang="en-US" b="1" i="0" dirty="0">
              <a:solidFill>
                <a:srgbClr val="000000"/>
              </a:solidFill>
              <a:latin typeface="Times New Roman" panose="02020603050405020304" pitchFamily="18" charset="0"/>
            </a:endParaRPr>
          </a:p>
          <a:p>
            <a:pPr algn="ctr" fontAlgn="ctr"/>
            <a:endParaRPr lang="en-US" sz="1800" b="1" i="0" u="none" strike="noStrike" dirty="0">
              <a:solidFill>
                <a:srgbClr val="000000"/>
              </a:solidFill>
              <a:effectLst/>
              <a:latin typeface="Times New Roman" panose="02020603050405020304" pitchFamily="18" charset="0"/>
            </a:endParaRPr>
          </a:p>
          <a:p>
            <a:pPr algn="ctr" fontAlgn="ctr"/>
            <a:r>
              <a:rPr lang="en-US" sz="1800" u="none" strike="noStrike" dirty="0">
                <a:effectLst/>
              </a:rPr>
              <a:t>         </a:t>
            </a:r>
            <a:endParaRPr lang="en-US" sz="18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26443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animEffect transition="in" filter="fade">
                                      <p:cBhvr>
                                        <p:cTn id="7" dur="1000"/>
                                        <p:tgtEl>
                                          <p:spTgt spid="11">
                                            <p:txEl>
                                              <p:pRg st="3" end="3"/>
                                            </p:txEl>
                                          </p:spTgt>
                                        </p:tgtEl>
                                      </p:cBhvr>
                                    </p:animEffect>
                                    <p:anim calcmode="lin" valueType="num">
                                      <p:cBhvr>
                                        <p:cTn id="8"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4" end="4"/>
                                            </p:txEl>
                                          </p:spTgt>
                                        </p:tgtEl>
                                        <p:attrNameLst>
                                          <p:attrName>style.visibility</p:attrName>
                                        </p:attrNameLst>
                                      </p:cBhvr>
                                      <p:to>
                                        <p:strVal val="visible"/>
                                      </p:to>
                                    </p:set>
                                    <p:animEffect transition="in" filter="fade">
                                      <p:cBhvr>
                                        <p:cTn id="14" dur="1000"/>
                                        <p:tgtEl>
                                          <p:spTgt spid="11">
                                            <p:txEl>
                                              <p:pRg st="4" end="4"/>
                                            </p:txEl>
                                          </p:spTgt>
                                        </p:tgtEl>
                                      </p:cBhvr>
                                    </p:animEffect>
                                    <p:anim calcmode="lin" valueType="num">
                                      <p:cBhvr>
                                        <p:cTn id="15"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animEffect transition="in" filter="fade">
                                      <p:cBhvr>
                                        <p:cTn id="21" dur="1000"/>
                                        <p:tgtEl>
                                          <p:spTgt spid="11">
                                            <p:txEl>
                                              <p:pRg st="5" end="5"/>
                                            </p:txEl>
                                          </p:spTgt>
                                        </p:tgtEl>
                                      </p:cBhvr>
                                    </p:animEffect>
                                    <p:anim calcmode="lin" valueType="num">
                                      <p:cBhvr>
                                        <p:cTn id="22"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7" end="7"/>
                                            </p:txEl>
                                          </p:spTgt>
                                        </p:tgtEl>
                                        <p:attrNameLst>
                                          <p:attrName>style.visibility</p:attrName>
                                        </p:attrNameLst>
                                      </p:cBhvr>
                                      <p:to>
                                        <p:strVal val="visible"/>
                                      </p:to>
                                    </p:set>
                                    <p:animEffect transition="in" filter="fade">
                                      <p:cBhvr>
                                        <p:cTn id="28" dur="1000"/>
                                        <p:tgtEl>
                                          <p:spTgt spid="11">
                                            <p:txEl>
                                              <p:pRg st="7" end="7"/>
                                            </p:txEl>
                                          </p:spTgt>
                                        </p:tgtEl>
                                      </p:cBhvr>
                                    </p:animEffect>
                                    <p:anim calcmode="lin" valueType="num">
                                      <p:cBhvr>
                                        <p:cTn id="29"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8" end="8"/>
                                            </p:txEl>
                                          </p:spTgt>
                                        </p:tgtEl>
                                        <p:attrNameLst>
                                          <p:attrName>style.visibility</p:attrName>
                                        </p:attrNameLst>
                                      </p:cBhvr>
                                      <p:to>
                                        <p:strVal val="visible"/>
                                      </p:to>
                                    </p:set>
                                    <p:animEffect transition="in" filter="fade">
                                      <p:cBhvr>
                                        <p:cTn id="35" dur="1000"/>
                                        <p:tgtEl>
                                          <p:spTgt spid="11">
                                            <p:txEl>
                                              <p:pRg st="8" end="8"/>
                                            </p:txEl>
                                          </p:spTgt>
                                        </p:tgtEl>
                                      </p:cBhvr>
                                    </p:animEffect>
                                    <p:anim calcmode="lin" valueType="num">
                                      <p:cBhvr>
                                        <p:cTn id="36"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838200" y="1"/>
            <a:ext cx="10515600" cy="960119"/>
          </a:xfrm>
        </p:spPr>
        <p:txBody>
          <a:bodyPr>
            <a:normAutofit/>
          </a:bodyPr>
          <a:lstStyle/>
          <a:p>
            <a:pPr algn="ctr"/>
            <a:r>
              <a:rPr lang="en-US" sz="4400" b="1" kern="1200" dirty="0">
                <a:solidFill>
                  <a:schemeClr val="accent2">
                    <a:lumMod val="50000"/>
                  </a:schemeClr>
                </a:solidFill>
              </a:rPr>
              <a:t>Computer Organization and Architecture </a:t>
            </a:r>
            <a:r>
              <a:rPr lang="en-US" sz="4400" b="1" i="0" u="none" strike="noStrike" kern="1200" dirty="0">
                <a:solidFill>
                  <a:schemeClr val="accent2">
                    <a:lumMod val="50000"/>
                  </a:schemeClr>
                </a:solidFill>
                <a:effectLst/>
                <a:latin typeface="+mj-lt"/>
                <a:ea typeface="+mj-ea"/>
                <a:cs typeface="+mj-cs"/>
              </a:rPr>
              <a:t> </a:t>
            </a:r>
            <a:endParaRPr lang="en-US" dirty="0">
              <a:solidFill>
                <a:schemeClr val="accent2">
                  <a:lumMod val="50000"/>
                </a:schemeClr>
              </a:solidFill>
            </a:endParaRPr>
          </a:p>
        </p:txBody>
      </p:sp>
      <p:sp>
        <p:nvSpPr>
          <p:cNvPr id="11" name="TextBox 10">
            <a:extLst>
              <a:ext uri="{FF2B5EF4-FFF2-40B4-BE49-F238E27FC236}">
                <a16:creationId xmlns:a16="http://schemas.microsoft.com/office/drawing/2014/main" id="{DAF0C926-F21B-41EC-896C-B9E1D8F53D6C}"/>
              </a:ext>
            </a:extLst>
          </p:cNvPr>
          <p:cNvSpPr txBox="1"/>
          <p:nvPr/>
        </p:nvSpPr>
        <p:spPr>
          <a:xfrm>
            <a:off x="716280" y="807720"/>
            <a:ext cx="11201400" cy="8586966"/>
          </a:xfrm>
          <a:prstGeom prst="rect">
            <a:avLst/>
          </a:prstGeom>
          <a:noFill/>
        </p:spPr>
        <p:txBody>
          <a:bodyPr wrap="square">
            <a:spAutoFit/>
          </a:bodyPr>
          <a:lstStyle/>
          <a:p>
            <a:endParaRPr lang="en-US" sz="3600" b="1" u="sng" dirty="0"/>
          </a:p>
          <a:p>
            <a:r>
              <a:rPr lang="en-US" sz="3600" b="1" u="sng" dirty="0"/>
              <a:t>CA Methodologies: </a:t>
            </a:r>
          </a:p>
          <a:p>
            <a:endParaRPr lang="en-US" sz="3600" dirty="0"/>
          </a:p>
          <a:p>
            <a:r>
              <a:rPr lang="en-US" sz="3600" dirty="0"/>
              <a:t>CA I :	 	Quiz (Based on Unit 1, Unit 2, Unit3)</a:t>
            </a:r>
          </a:p>
          <a:p>
            <a:endParaRPr lang="en-US" sz="3600" dirty="0"/>
          </a:p>
          <a:p>
            <a:r>
              <a:rPr lang="en-US" sz="3600" dirty="0"/>
              <a:t>CA II	:		Assignment(Based on Unit 3, Unit 4, Unit 5)</a:t>
            </a:r>
          </a:p>
          <a:p>
            <a:pPr fontAlgn="ctr"/>
            <a:endParaRPr lang="en-US" sz="2800" b="0" i="0" u="none" strike="noStrike" dirty="0">
              <a:solidFill>
                <a:srgbClr val="000000"/>
              </a:solidFill>
              <a:effectLst/>
              <a:latin typeface="Times New Roman" panose="02020603050405020304" pitchFamily="18" charset="0"/>
            </a:endParaRPr>
          </a:p>
          <a:p>
            <a:pPr fontAlgn="ctr"/>
            <a:endParaRPr lang="en-US" sz="2800" b="0" i="0" u="none" strike="noStrike" dirty="0">
              <a:solidFill>
                <a:srgbClr val="000000"/>
              </a:solidFill>
              <a:effectLst/>
              <a:latin typeface="Times New Roman" panose="02020603050405020304" pitchFamily="18" charset="0"/>
            </a:endParaRPr>
          </a:p>
          <a:p>
            <a:pPr fontAlgn="ctr"/>
            <a:r>
              <a:rPr lang="en-US" sz="3200" u="none" strike="noStrike" dirty="0">
                <a:effectLst/>
              </a:rPr>
              <a:t>						</a:t>
            </a:r>
            <a:endParaRPr lang="en-US" sz="3200" b="0" i="0" u="none" strike="noStrike" dirty="0">
              <a:solidFill>
                <a:srgbClr val="000000"/>
              </a:solidFill>
              <a:effectLst/>
              <a:latin typeface="Times New Roman" panose="02020603050405020304" pitchFamily="18" charset="0"/>
            </a:endParaRPr>
          </a:p>
          <a:p>
            <a:pPr fontAlgn="ctr"/>
            <a:endParaRPr lang="en-US" sz="3200" u="none" strike="noStrike" dirty="0">
              <a:effectLst/>
            </a:endParaRPr>
          </a:p>
          <a:p>
            <a:pPr fontAlgn="ctr"/>
            <a:endParaRPr lang="en-US" sz="1800" u="none" strike="noStrike" dirty="0">
              <a:effectLst/>
            </a:endParaRPr>
          </a:p>
          <a:p>
            <a:pPr algn="ctr" fontAlgn="ctr"/>
            <a:endParaRPr lang="en-US" b="1" i="0" dirty="0">
              <a:solidFill>
                <a:srgbClr val="000000"/>
              </a:solidFill>
              <a:latin typeface="Times New Roman" panose="02020603050405020304" pitchFamily="18" charset="0"/>
            </a:endParaRPr>
          </a:p>
          <a:p>
            <a:pPr algn="ctr" fontAlgn="ctr"/>
            <a:endParaRPr lang="en-US" sz="1800" b="1" u="none" strike="noStrike" dirty="0">
              <a:solidFill>
                <a:srgbClr val="000000"/>
              </a:solidFill>
              <a:effectLst/>
              <a:latin typeface="Times New Roman" panose="02020603050405020304" pitchFamily="18" charset="0"/>
            </a:endParaRPr>
          </a:p>
          <a:p>
            <a:pPr algn="ctr" fontAlgn="ctr"/>
            <a:endParaRPr lang="en-US" b="1" i="0" dirty="0">
              <a:solidFill>
                <a:srgbClr val="000000"/>
              </a:solidFill>
              <a:latin typeface="Times New Roman" panose="02020603050405020304" pitchFamily="18" charset="0"/>
            </a:endParaRPr>
          </a:p>
          <a:p>
            <a:pPr algn="ctr" fontAlgn="ctr"/>
            <a:endParaRPr lang="en-US" sz="1800" b="1" u="none" strike="noStrike" dirty="0">
              <a:solidFill>
                <a:srgbClr val="000000"/>
              </a:solidFill>
              <a:effectLst/>
              <a:latin typeface="Times New Roman" panose="02020603050405020304" pitchFamily="18" charset="0"/>
            </a:endParaRPr>
          </a:p>
          <a:p>
            <a:pPr algn="ctr" fontAlgn="ctr"/>
            <a:endParaRPr lang="en-US" b="1" i="0" dirty="0">
              <a:solidFill>
                <a:srgbClr val="000000"/>
              </a:solidFill>
              <a:latin typeface="Times New Roman" panose="02020603050405020304" pitchFamily="18" charset="0"/>
            </a:endParaRPr>
          </a:p>
          <a:p>
            <a:pPr algn="ctr" fontAlgn="ctr"/>
            <a:endParaRPr lang="en-US" sz="1800" b="1" u="none" strike="noStrike" dirty="0">
              <a:solidFill>
                <a:srgbClr val="000000"/>
              </a:solidFill>
              <a:effectLst/>
              <a:latin typeface="Times New Roman" panose="02020603050405020304" pitchFamily="18" charset="0"/>
            </a:endParaRPr>
          </a:p>
          <a:p>
            <a:pPr algn="ctr" fontAlgn="ctr"/>
            <a:endParaRPr lang="en-US" b="1" i="0" dirty="0">
              <a:solidFill>
                <a:srgbClr val="000000"/>
              </a:solidFill>
              <a:latin typeface="Times New Roman" panose="02020603050405020304" pitchFamily="18" charset="0"/>
            </a:endParaRPr>
          </a:p>
          <a:p>
            <a:pPr algn="ctr" fontAlgn="ctr"/>
            <a:endParaRPr lang="en-US" sz="1800" b="1" u="none" strike="noStrike" dirty="0">
              <a:solidFill>
                <a:srgbClr val="000000"/>
              </a:solidFill>
              <a:effectLst/>
              <a:latin typeface="Times New Roman" panose="02020603050405020304" pitchFamily="18" charset="0"/>
            </a:endParaRPr>
          </a:p>
          <a:p>
            <a:pPr algn="ctr" fontAlgn="ctr"/>
            <a:endParaRPr lang="en-US" b="1" i="0" dirty="0">
              <a:solidFill>
                <a:srgbClr val="000000"/>
              </a:solidFill>
              <a:latin typeface="Times New Roman" panose="02020603050405020304" pitchFamily="18" charset="0"/>
            </a:endParaRPr>
          </a:p>
          <a:p>
            <a:pPr algn="ctr" fontAlgn="ctr"/>
            <a:endParaRPr lang="en-US" sz="1800" b="1" i="0" u="none" strike="noStrike" dirty="0">
              <a:solidFill>
                <a:srgbClr val="000000"/>
              </a:solidFill>
              <a:effectLst/>
              <a:latin typeface="Times New Roman" panose="02020603050405020304" pitchFamily="18" charset="0"/>
            </a:endParaRPr>
          </a:p>
          <a:p>
            <a:pPr algn="ctr" fontAlgn="ctr"/>
            <a:r>
              <a:rPr lang="en-US" sz="1800" u="none" strike="noStrike" dirty="0">
                <a:effectLst/>
              </a:rPr>
              <a:t>         </a:t>
            </a:r>
            <a:endParaRPr lang="en-US" sz="18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393248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838200" y="45720"/>
            <a:ext cx="10515600" cy="960119"/>
          </a:xfrm>
        </p:spPr>
        <p:txBody>
          <a:bodyPr>
            <a:normAutofit/>
          </a:bodyPr>
          <a:lstStyle/>
          <a:p>
            <a:pPr algn="ctr"/>
            <a:r>
              <a:rPr lang="en-US" sz="4400" b="1" kern="1200" dirty="0">
                <a:solidFill>
                  <a:schemeClr val="accent2">
                    <a:lumMod val="50000"/>
                  </a:schemeClr>
                </a:solidFill>
              </a:rPr>
              <a:t>Computer Organization and Architecture </a:t>
            </a:r>
            <a:endParaRPr lang="en-US" dirty="0">
              <a:solidFill>
                <a:schemeClr val="accent2">
                  <a:lumMod val="50000"/>
                </a:schemeClr>
              </a:solidFill>
            </a:endParaRPr>
          </a:p>
        </p:txBody>
      </p:sp>
      <p:sp>
        <p:nvSpPr>
          <p:cNvPr id="4" name="TextBox 3">
            <a:extLst>
              <a:ext uri="{FF2B5EF4-FFF2-40B4-BE49-F238E27FC236}">
                <a16:creationId xmlns:a16="http://schemas.microsoft.com/office/drawing/2014/main" id="{440655B8-8A82-4EB3-B260-BAA71C0E7265}"/>
              </a:ext>
            </a:extLst>
          </p:cNvPr>
          <p:cNvSpPr txBox="1"/>
          <p:nvPr/>
        </p:nvSpPr>
        <p:spPr>
          <a:xfrm>
            <a:off x="121920" y="1219200"/>
            <a:ext cx="11932920" cy="4693593"/>
          </a:xfrm>
          <a:prstGeom prst="rect">
            <a:avLst/>
          </a:prstGeom>
          <a:noFill/>
        </p:spPr>
        <p:txBody>
          <a:bodyPr wrap="square">
            <a:spAutoFit/>
          </a:bodyPr>
          <a:lstStyle/>
          <a:p>
            <a:r>
              <a:rPr lang="en-US" sz="2400" b="1" dirty="0">
                <a:solidFill>
                  <a:schemeClr val="accent2">
                    <a:lumMod val="50000"/>
                  </a:schemeClr>
                </a:solidFill>
                <a:latin typeface="Times New Roman" panose="02020603050405020304" pitchFamily="18" charset="0"/>
              </a:rPr>
              <a:t>Unit </a:t>
            </a:r>
            <a:r>
              <a:rPr lang="en-US" sz="2400" b="1" i="0" u="none" strike="noStrike" baseline="0" dirty="0">
                <a:solidFill>
                  <a:schemeClr val="accent2">
                    <a:lumMod val="50000"/>
                  </a:schemeClr>
                </a:solidFill>
                <a:latin typeface="Times New Roman" panose="02020603050405020304" pitchFamily="18" charset="0"/>
              </a:rPr>
              <a:t>1-Introduction : </a:t>
            </a:r>
            <a:r>
              <a:rPr lang="en-US" sz="2400" b="0" i="0" u="none" strike="noStrike" baseline="0" dirty="0">
                <a:latin typeface="Times New Roman" panose="02020603050405020304" pitchFamily="18" charset="0"/>
              </a:rPr>
              <a:t>Concept of computer organization and architecture, Fundamental unit, Computer function and interconnection, CPU structure and function.</a:t>
            </a:r>
          </a:p>
          <a:p>
            <a:endParaRPr lang="en-US" sz="2400" b="0" i="0" u="none" strike="noStrike" baseline="0" dirty="0">
              <a:solidFill>
                <a:srgbClr val="006699"/>
              </a:solidFill>
              <a:latin typeface="Times New Roman" panose="02020603050405020304" pitchFamily="18" charset="0"/>
            </a:endParaRPr>
          </a:p>
          <a:p>
            <a:r>
              <a:rPr lang="en-US" sz="2400" b="1" i="0" u="none" strike="noStrike" baseline="0" dirty="0">
                <a:solidFill>
                  <a:schemeClr val="accent2">
                    <a:lumMod val="50000"/>
                  </a:schemeClr>
                </a:solidFill>
                <a:latin typeface="Times New Roman" panose="02020603050405020304" pitchFamily="18" charset="0"/>
              </a:rPr>
              <a:t>Unit 2-Instruction Sets : </a:t>
            </a:r>
            <a:r>
              <a:rPr lang="en-US" sz="2400" b="0" i="0" u="none" strike="noStrike" baseline="0" dirty="0">
                <a:latin typeface="Times New Roman" panose="02020603050405020304" pitchFamily="18" charset="0"/>
              </a:rPr>
              <a:t>Characteristics, Types of operands, Types of operations, Assembly language, Addressing modes, Instruction format, Types of instruction, Instruction execution, Machine state and processor status, Structure of program, Introduction to RISC and CISC architecture.</a:t>
            </a:r>
          </a:p>
          <a:p>
            <a:endParaRPr lang="en-US" sz="2400" b="0" i="0" u="none" strike="noStrike" baseline="0" dirty="0">
              <a:solidFill>
                <a:srgbClr val="006699"/>
              </a:solidFill>
              <a:latin typeface="Times New Roman" panose="02020603050405020304" pitchFamily="18" charset="0"/>
            </a:endParaRPr>
          </a:p>
          <a:p>
            <a:r>
              <a:rPr lang="en-US" sz="2400" b="1" i="0" u="none" strike="noStrike" baseline="0" dirty="0">
                <a:solidFill>
                  <a:schemeClr val="accent2">
                    <a:lumMod val="50000"/>
                  </a:schemeClr>
                </a:solidFill>
                <a:latin typeface="Times New Roman" panose="02020603050405020304" pitchFamily="18" charset="0"/>
              </a:rPr>
              <a:t>Unit 3-Computer Arithmetic: </a:t>
            </a:r>
            <a:r>
              <a:rPr lang="en-US" sz="2400" b="0" i="0" u="none" strike="noStrike" baseline="0" dirty="0">
                <a:latin typeface="Times New Roman" panose="02020603050405020304" pitchFamily="18" charset="0"/>
              </a:rPr>
              <a:t>The arithmetic and logic Unit, Integer representation, Integer arithmetic, Floating point representation, Floating point arithmetic, Introduction of arithmetic co-processor.</a:t>
            </a:r>
          </a:p>
          <a:p>
            <a:endParaRPr lang="en-US" sz="1700" i="1" dirty="0">
              <a:solidFill>
                <a:srgbClr val="006699"/>
              </a:solidFill>
            </a:endParaRPr>
          </a:p>
          <a:p>
            <a:endParaRPr lang="en-US" sz="1800" b="0" i="0" u="none" strike="noStrike" baseline="0"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2265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animEffect transition="in" filter="fade">
                                      <p:cBhvr>
                                        <p:cTn id="14" dur="1000"/>
                                        <p:tgtEl>
                                          <p:spTgt spid="4">
                                            <p:txEl>
                                              <p:pRg st="4" end="4"/>
                                            </p:txEl>
                                          </p:spTgt>
                                        </p:tgtEl>
                                      </p:cBhvr>
                                    </p:animEffect>
                                    <p:anim calcmode="lin" valueType="num">
                                      <p:cBhvr>
                                        <p:cTn id="1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A656-6E61-4570-A7A2-10076CB9ABEB}"/>
              </a:ext>
            </a:extLst>
          </p:cNvPr>
          <p:cNvSpPr>
            <a:spLocks noGrp="1"/>
          </p:cNvSpPr>
          <p:nvPr>
            <p:ph type="title"/>
          </p:nvPr>
        </p:nvSpPr>
        <p:spPr>
          <a:xfrm>
            <a:off x="838200" y="1"/>
            <a:ext cx="10515600" cy="960119"/>
          </a:xfrm>
        </p:spPr>
        <p:txBody>
          <a:bodyPr/>
          <a:lstStyle/>
          <a:p>
            <a:pPr algn="ctr"/>
            <a:r>
              <a:rPr lang="en-US" sz="4400" b="1" kern="1200" dirty="0">
                <a:solidFill>
                  <a:schemeClr val="accent2">
                    <a:lumMod val="50000"/>
                  </a:schemeClr>
                </a:solidFill>
              </a:rPr>
              <a:t>Computer Organization and Architecture </a:t>
            </a:r>
            <a:endParaRPr lang="en-US" dirty="0">
              <a:solidFill>
                <a:schemeClr val="accent2">
                  <a:lumMod val="50000"/>
                </a:schemeClr>
              </a:solidFill>
            </a:endParaRPr>
          </a:p>
        </p:txBody>
      </p:sp>
      <p:sp>
        <p:nvSpPr>
          <p:cNvPr id="4" name="TextBox 3">
            <a:extLst>
              <a:ext uri="{FF2B5EF4-FFF2-40B4-BE49-F238E27FC236}">
                <a16:creationId xmlns:a16="http://schemas.microsoft.com/office/drawing/2014/main" id="{440655B8-8A82-4EB3-B260-BAA71C0E7265}"/>
              </a:ext>
            </a:extLst>
          </p:cNvPr>
          <p:cNvSpPr txBox="1"/>
          <p:nvPr/>
        </p:nvSpPr>
        <p:spPr>
          <a:xfrm>
            <a:off x="121920" y="1219200"/>
            <a:ext cx="11932920" cy="5232202"/>
          </a:xfrm>
          <a:prstGeom prst="rect">
            <a:avLst/>
          </a:prstGeom>
          <a:noFill/>
        </p:spPr>
        <p:txBody>
          <a:bodyPr wrap="square">
            <a:spAutoFit/>
          </a:bodyPr>
          <a:lstStyle/>
          <a:p>
            <a:r>
              <a:rPr lang="en-US" sz="2400" b="1" i="0" u="none" strike="noStrike" baseline="0" dirty="0">
                <a:solidFill>
                  <a:schemeClr val="accent2">
                    <a:lumMod val="50000"/>
                  </a:schemeClr>
                </a:solidFill>
                <a:latin typeface="Times New Roman" panose="02020603050405020304" pitchFamily="18" charset="0"/>
              </a:rPr>
              <a:t>Unit 4-Memory Organization : </a:t>
            </a:r>
            <a:r>
              <a:rPr lang="en-US" sz="2400" b="0" i="0" u="none" strike="noStrike" baseline="0" dirty="0">
                <a:solidFill>
                  <a:schemeClr val="tx1">
                    <a:lumMod val="95000"/>
                    <a:lumOff val="5000"/>
                  </a:schemeClr>
                </a:solidFill>
                <a:latin typeface="Times New Roman" panose="02020603050405020304" pitchFamily="18" charset="0"/>
              </a:rPr>
              <a:t>Internal Memory: Semiconductor main memory, Error correction, Advanced DRAM organization, Virtual memory systems and cache memory systems. External Memory: Organization and characteristics of magnetic disk, Magnetic tape, Optical memory, RAID, Memory controllers.</a:t>
            </a:r>
          </a:p>
          <a:p>
            <a:endParaRPr lang="en-US" sz="2400" b="0" i="0" u="none" strike="noStrike" baseline="0" dirty="0">
              <a:solidFill>
                <a:srgbClr val="7030A0"/>
              </a:solidFill>
              <a:latin typeface="Times New Roman" panose="02020603050405020304" pitchFamily="18" charset="0"/>
            </a:endParaRPr>
          </a:p>
          <a:p>
            <a:r>
              <a:rPr lang="en-US" sz="2400" b="1" i="0" u="none" strike="noStrike" baseline="0" dirty="0">
                <a:solidFill>
                  <a:schemeClr val="accent2">
                    <a:lumMod val="50000"/>
                  </a:schemeClr>
                </a:solidFill>
                <a:latin typeface="Times New Roman" panose="02020603050405020304" pitchFamily="18" charset="0"/>
              </a:rPr>
              <a:t>Unit 5-Control Unit and Input / Output Organization:  </a:t>
            </a:r>
            <a:r>
              <a:rPr lang="en-US" sz="2400" b="0" i="0" u="none" strike="noStrike" baseline="0" dirty="0">
                <a:solidFill>
                  <a:schemeClr val="tx1">
                    <a:lumMod val="95000"/>
                    <a:lumOff val="5000"/>
                  </a:schemeClr>
                </a:solidFill>
                <a:latin typeface="Times New Roman" panose="02020603050405020304" pitchFamily="18" charset="0"/>
              </a:rPr>
              <a:t>Control unit operation: Micro-operations, Control of the processor, Hardwired implementation, Micro- programmed Control Unit, Basic concepts, Micro-instruction sequencing, Micro-instruction execution, Applications of micro-programming. </a:t>
            </a:r>
            <a:r>
              <a:rPr lang="en-US" sz="2400" b="1" i="0" u="none" strike="noStrike" baseline="0" dirty="0">
                <a:solidFill>
                  <a:schemeClr val="tx1">
                    <a:lumMod val="95000"/>
                    <a:lumOff val="5000"/>
                  </a:schemeClr>
                </a:solidFill>
                <a:latin typeface="Times New Roman" panose="02020603050405020304" pitchFamily="18" charset="0"/>
              </a:rPr>
              <a:t>Input/output Organization: </a:t>
            </a:r>
            <a:r>
              <a:rPr lang="en-US" sz="2400" b="0" i="0" u="none" strike="noStrike" baseline="0" dirty="0">
                <a:solidFill>
                  <a:schemeClr val="tx1">
                    <a:lumMod val="95000"/>
                    <a:lumOff val="5000"/>
                  </a:schemeClr>
                </a:solidFill>
                <a:latin typeface="Times New Roman" panose="02020603050405020304" pitchFamily="18" charset="0"/>
              </a:rPr>
              <a:t>External devices, I/O module, Programmed I/O, Interrupt driven I/O, Direct memory access, I/O channels and processors, External interface. Instruction pipe-lining: Concepts. Parallel processing: Multiple processor organization, Symmetric multiprocessor, Cache coherence and the MESI protocol.</a:t>
            </a:r>
          </a:p>
          <a:p>
            <a:endParaRPr lang="en-US" sz="2800" b="0" i="0" u="none" strike="noStrike" baseline="0" dirty="0">
              <a:solidFill>
                <a:srgbClr val="006699"/>
              </a:solidFill>
              <a:latin typeface="Times New Roman" panose="02020603050405020304" pitchFamily="18" charset="0"/>
            </a:endParaRPr>
          </a:p>
          <a:p>
            <a:endParaRPr lang="en-US" sz="1800" b="0" i="0" u="none" strike="noStrike" baseline="0"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5317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94C4D70FD070429CC8971FBD9D2EA0" ma:contentTypeVersion="10" ma:contentTypeDescription="Create a new document." ma:contentTypeScope="" ma:versionID="06a0eb23b6b1061e75c46ce64e90f5d7">
  <xsd:schema xmlns:xsd="http://www.w3.org/2001/XMLSchema" xmlns:xs="http://www.w3.org/2001/XMLSchema" xmlns:p="http://schemas.microsoft.com/office/2006/metadata/properties" xmlns:ns2="e149d1a5-8e87-4504-9740-749491d6fa28" xmlns:ns3="1ba96a7f-f95a-43a9-ad87-9fbefb081572" targetNamespace="http://schemas.microsoft.com/office/2006/metadata/properties" ma:root="true" ma:fieldsID="ad6a4ce43df91951bdc84818710e579b" ns2:_="" ns3:_="">
    <xsd:import namespace="e149d1a5-8e87-4504-9740-749491d6fa28"/>
    <xsd:import namespace="1ba96a7f-f95a-43a9-ad87-9fbefb08157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49d1a5-8e87-4504-9740-749491d6fa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a96a7f-f95a-43a9-ad87-9fbefb08157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3D1B80-E1D1-49E8-8646-63C9A5DD9C29}"/>
</file>

<file path=customXml/itemProps2.xml><?xml version="1.0" encoding="utf-8"?>
<ds:datastoreItem xmlns:ds="http://schemas.openxmlformats.org/officeDocument/2006/customXml" ds:itemID="{25968D30-F152-454E-8E23-5A2210B908AE}"/>
</file>

<file path=customXml/itemProps3.xml><?xml version="1.0" encoding="utf-8"?>
<ds:datastoreItem xmlns:ds="http://schemas.openxmlformats.org/officeDocument/2006/customXml" ds:itemID="{C4EADFD4-12D8-4224-B033-704D305604DD}"/>
</file>

<file path=docProps/app.xml><?xml version="1.0" encoding="utf-8"?>
<Properties xmlns="http://schemas.openxmlformats.org/officeDocument/2006/extended-properties" xmlns:vt="http://schemas.openxmlformats.org/officeDocument/2006/docPropsVTypes">
  <Template>Integral</Template>
  <TotalTime>1171</TotalTime>
  <Words>1611</Words>
  <Application>Microsoft Office PowerPoint</Application>
  <PresentationFormat>Widescreen</PresentationFormat>
  <Paragraphs>333</Paragraphs>
  <Slides>38</Slides>
  <Notes>38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Calibri</vt:lpstr>
      <vt:lpstr>Courier</vt:lpstr>
      <vt:lpstr>Helvetica</vt:lpstr>
      <vt:lpstr>inter-regular</vt:lpstr>
      <vt:lpstr>Times New Roman</vt:lpstr>
      <vt:lpstr>Tw Cen MT</vt:lpstr>
      <vt:lpstr>Tw Cen MT Condensed</vt:lpstr>
      <vt:lpstr>Verdana</vt:lpstr>
      <vt:lpstr>Wingdings</vt:lpstr>
      <vt:lpstr>Wingdings 3</vt:lpstr>
      <vt:lpstr>Integral</vt:lpstr>
      <vt:lpstr>Computer Organization and Architecture </vt:lpstr>
      <vt:lpstr>Computer Organization and Architecture </vt:lpstr>
      <vt:lpstr>The Five Classic Components of a Computer</vt:lpstr>
      <vt:lpstr>  PREREQUISITES</vt:lpstr>
      <vt:lpstr>Course objectives</vt:lpstr>
      <vt:lpstr>Course outcome</vt:lpstr>
      <vt:lpstr>Computer Organization and Architecture  </vt:lpstr>
      <vt:lpstr>Computer Organization and Architecture </vt:lpstr>
      <vt:lpstr>Computer Organization and Architecture </vt:lpstr>
      <vt:lpstr>Computer organization and Architecture PREREQUISITES </vt:lpstr>
      <vt:lpstr>1. Number System </vt:lpstr>
      <vt:lpstr>1. Binary Number &amp; it’s arithmetic's</vt:lpstr>
      <vt:lpstr>1. Binary Number &amp; it’s arithmetic's</vt:lpstr>
      <vt:lpstr>1. Binary Number &amp; it’s arithmetic's</vt:lpstr>
      <vt:lpstr>1. Binary Number &amp; it’s arithmetic's</vt:lpstr>
      <vt:lpstr>1. Binary Number &amp; it’s arithmetic's</vt:lpstr>
      <vt:lpstr>1. Binary Number &amp; it’s arithmetic's</vt:lpstr>
      <vt:lpstr>2. Digital Logic  </vt:lpstr>
      <vt:lpstr>3.  Digital Logic  </vt:lpstr>
      <vt:lpstr>3.  Digital Logic  </vt:lpstr>
      <vt:lpstr> 4. One bit Memory Cell   </vt:lpstr>
      <vt:lpstr> Register ( 8 Bit)    </vt:lpstr>
      <vt:lpstr> Concept of computer organization and architecture  </vt:lpstr>
      <vt:lpstr> Concept of computer organization and architecture  </vt:lpstr>
      <vt:lpstr> Concept of computer organization and architecture  </vt:lpstr>
      <vt:lpstr> difference between computer organization and architecture  </vt:lpstr>
      <vt:lpstr> Fundamental units     </vt:lpstr>
      <vt:lpstr> Interconnection between Functional Components  </vt:lpstr>
      <vt:lpstr> Interconnection between Functional Components  </vt:lpstr>
      <vt:lpstr> Interconnection between Functional Components  </vt:lpstr>
      <vt:lpstr> Interconnection between Functional Components  </vt:lpstr>
      <vt:lpstr>   CPU structure and function  Structure is the way in which components relate to each other  Function is the operation of individual components as part of the structure   </vt:lpstr>
      <vt:lpstr> CPU structure and function- All  Processor  </vt:lpstr>
      <vt:lpstr> CPU structure and function- All  Processor  </vt:lpstr>
      <vt:lpstr> CPU structure and function- All  Processor  </vt:lpstr>
      <vt:lpstr> CPU structure and function-8085 Processor  </vt:lpstr>
      <vt:lpstr> memory segmentation in 8086 memory  </vt:lpstr>
      <vt:lpstr> CPU structure and function-8086 Processor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creator>vijay kolte</dc:creator>
  <cp:lastModifiedBy>vijay kolte</cp:lastModifiedBy>
  <cp:revision>69</cp:revision>
  <dcterms:created xsi:type="dcterms:W3CDTF">2021-10-09T08:31:01Z</dcterms:created>
  <dcterms:modified xsi:type="dcterms:W3CDTF">2021-12-20T05:51:35Z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0x0101009994C4D70FD070429CC8971FBD9D2EA0</vt:lpwstr>
  </property>
</Properties>
</file>