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6" r:id="rId2"/>
    <p:sldId id="268" r:id="rId3"/>
    <p:sldId id="263" r:id="rId4"/>
    <p:sldId id="264" r:id="rId5"/>
    <p:sldId id="261" r:id="rId6"/>
    <p:sldId id="266" r:id="rId7"/>
    <p:sldId id="265" r:id="rId8"/>
    <p:sldId id="257" r:id="rId9"/>
    <p:sldId id="258" r:id="rId10"/>
    <p:sldId id="259" r:id="rId11"/>
    <p:sldId id="280"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20" r:id="rId61"/>
    <p:sldId id="319" r:id="rId62"/>
    <p:sldId id="318" r:id="rId63"/>
    <p:sldId id="317" r:id="rId64"/>
    <p:sldId id="321" r:id="rId65"/>
    <p:sldId id="323" r:id="rId66"/>
    <p:sldId id="322" r:id="rId67"/>
    <p:sldId id="324" r:id="rId68"/>
    <p:sldId id="325" r:id="rId69"/>
    <p:sldId id="326" r:id="rId70"/>
    <p:sldId id="328" r:id="rId71"/>
    <p:sldId id="329" r:id="rId72"/>
    <p:sldId id="330" r:id="rId73"/>
    <p:sldId id="331" r:id="rId74"/>
    <p:sldId id="332" r:id="rId75"/>
    <p:sldId id="333" r:id="rId76"/>
    <p:sldId id="334" r:id="rId77"/>
    <p:sldId id="338" r:id="rId78"/>
    <p:sldId id="335" r:id="rId79"/>
    <p:sldId id="336" r:id="rId80"/>
    <p:sldId id="337"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4FB3"/>
    <a:srgbClr val="0033CC"/>
    <a:srgbClr val="660033"/>
    <a:srgbClr val="FF0066"/>
    <a:srgbClr val="FF6699"/>
    <a:srgbClr val="FF9966"/>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7" d="100"/>
          <a:sy n="67"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89"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1.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BD9BD-B49C-483E-B656-FF88219DA1CE}" type="datetimeFigureOut">
              <a:rPr lang="en-US" smtClean="0"/>
              <a:t>12/11/2021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D17D6-E5EC-4C3F-8F7B-569785090D36}" type="slidenum">
              <a:rPr lang="en-US" smtClean="0"/>
              <a:t>‹#›</a:t>
            </a:fld>
            <a:endParaRPr lang="en-US"/>
          </a:p>
        </p:txBody>
      </p:sp>
    </p:spTree>
    <p:extLst>
      <p:ext uri="{BB962C8B-B14F-4D97-AF65-F5344CB8AC3E}">
        <p14:creationId xmlns:p14="http://schemas.microsoft.com/office/powerpoint/2010/main" val="2363848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5E55C9A-FF95-4F4C-B900-C23887A25DB2}" type="datetime1">
              <a:rPr lang="en-US" smtClean="0"/>
              <a:t>12/11/2021</a:t>
            </a:fld>
            <a:endParaRPr lang="en-US"/>
          </a:p>
        </p:txBody>
      </p:sp>
      <p:sp>
        <p:nvSpPr>
          <p:cNvPr id="5" name="Footer Placeholder 4"/>
          <p:cNvSpPr>
            <a:spLocks noGrp="1"/>
          </p:cNvSpPr>
          <p:nvPr>
            <p:ph type="ftr" sz="quarter" idx="11"/>
          </p:nvPr>
        </p:nvSpPr>
        <p:spPr/>
        <p:txBody>
          <a:bodyPr/>
          <a:lstStyle/>
          <a:p>
            <a:r>
              <a:rPr lang="en-US"/>
              <a:t>Computer Organization and Architecture-Unit 1: Introduction </a:t>
            </a:r>
          </a:p>
        </p:txBody>
      </p:sp>
      <p:sp>
        <p:nvSpPr>
          <p:cNvPr id="6" name="Slide Number Placeholder 5"/>
          <p:cNvSpPr>
            <a:spLocks noGrp="1"/>
          </p:cNvSpPr>
          <p:nvPr>
            <p:ph type="sldNum" sz="quarter" idx="12"/>
          </p:nvPr>
        </p:nvSpPr>
        <p:spPr/>
        <p:txBody>
          <a:bodyPr/>
          <a:lstStyle/>
          <a:p>
            <a:fld id="{2FA38CF8-B30D-49E1-9D24-D95600BDA93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19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950EC-EAA0-4C0C-BC9A-7C183741B948}" type="datetime1">
              <a:rPr lang="en-US" smtClean="0"/>
              <a:t>12/11/2021</a:t>
            </a:fld>
            <a:endParaRPr lang="en-US"/>
          </a:p>
        </p:txBody>
      </p:sp>
      <p:sp>
        <p:nvSpPr>
          <p:cNvPr id="5" name="Footer Placeholder 4"/>
          <p:cNvSpPr>
            <a:spLocks noGrp="1"/>
          </p:cNvSpPr>
          <p:nvPr>
            <p:ph type="ftr" sz="quarter" idx="11"/>
          </p:nvPr>
        </p:nvSpPr>
        <p:spPr/>
        <p:txBody>
          <a:bodyPr/>
          <a:lstStyle/>
          <a:p>
            <a:r>
              <a:rPr lang="en-US"/>
              <a:t>Computer Organization and Architecture-Unit 1: Introduction </a:t>
            </a:r>
          </a:p>
        </p:txBody>
      </p:sp>
      <p:sp>
        <p:nvSpPr>
          <p:cNvPr id="6" name="Slide Number Placeholder 5"/>
          <p:cNvSpPr>
            <a:spLocks noGrp="1"/>
          </p:cNvSpPr>
          <p:nvPr>
            <p:ph type="sldNum" sz="quarter" idx="12"/>
          </p:nvPr>
        </p:nvSpPr>
        <p:spPr/>
        <p:txBody>
          <a:bodyPr/>
          <a:lstStyle/>
          <a:p>
            <a:fld id="{2FA38CF8-B30D-49E1-9D24-D95600BDA939}" type="slidenum">
              <a:rPr lang="en-US" smtClean="0"/>
              <a:t>‹#›</a:t>
            </a:fld>
            <a:endParaRPr lang="en-US"/>
          </a:p>
        </p:txBody>
      </p:sp>
    </p:spTree>
    <p:extLst>
      <p:ext uri="{BB962C8B-B14F-4D97-AF65-F5344CB8AC3E}">
        <p14:creationId xmlns:p14="http://schemas.microsoft.com/office/powerpoint/2010/main" val="251539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416D5-51CC-4DCB-AFB9-086365F80CD3}" type="datetime1">
              <a:rPr lang="en-US" smtClean="0"/>
              <a:t>12/11/2021</a:t>
            </a:fld>
            <a:endParaRPr lang="en-US"/>
          </a:p>
        </p:txBody>
      </p:sp>
      <p:sp>
        <p:nvSpPr>
          <p:cNvPr id="5" name="Footer Placeholder 4"/>
          <p:cNvSpPr>
            <a:spLocks noGrp="1"/>
          </p:cNvSpPr>
          <p:nvPr>
            <p:ph type="ftr" sz="quarter" idx="11"/>
          </p:nvPr>
        </p:nvSpPr>
        <p:spPr/>
        <p:txBody>
          <a:bodyPr/>
          <a:lstStyle/>
          <a:p>
            <a:r>
              <a:rPr lang="en-US"/>
              <a:t>Computer Organization and Architecture-Unit 1: Introduction </a:t>
            </a:r>
          </a:p>
        </p:txBody>
      </p:sp>
      <p:sp>
        <p:nvSpPr>
          <p:cNvPr id="6" name="Slide Number Placeholder 5"/>
          <p:cNvSpPr>
            <a:spLocks noGrp="1"/>
          </p:cNvSpPr>
          <p:nvPr>
            <p:ph type="sldNum" sz="quarter" idx="12"/>
          </p:nvPr>
        </p:nvSpPr>
        <p:spPr/>
        <p:txBody>
          <a:bodyPr/>
          <a:lstStyle/>
          <a:p>
            <a:fld id="{2FA38CF8-B30D-49E1-9D24-D95600BDA93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590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DA221-017E-43A4-B599-2C3FBAF3BAF0}" type="datetime1">
              <a:rPr lang="en-US" smtClean="0"/>
              <a:t>12/11/2021</a:t>
            </a:fld>
            <a:endParaRPr lang="en-US"/>
          </a:p>
        </p:txBody>
      </p:sp>
      <p:sp>
        <p:nvSpPr>
          <p:cNvPr id="5" name="Footer Placeholder 4"/>
          <p:cNvSpPr>
            <a:spLocks noGrp="1"/>
          </p:cNvSpPr>
          <p:nvPr>
            <p:ph type="ftr" sz="quarter" idx="11"/>
          </p:nvPr>
        </p:nvSpPr>
        <p:spPr/>
        <p:txBody>
          <a:bodyPr/>
          <a:lstStyle/>
          <a:p>
            <a:r>
              <a:rPr lang="en-US"/>
              <a:t>Computer Organization and Architecture-Unit 1: Introduction </a:t>
            </a:r>
          </a:p>
        </p:txBody>
      </p:sp>
      <p:sp>
        <p:nvSpPr>
          <p:cNvPr id="6" name="Slide Number Placeholder 5"/>
          <p:cNvSpPr>
            <a:spLocks noGrp="1"/>
          </p:cNvSpPr>
          <p:nvPr>
            <p:ph type="sldNum" sz="quarter" idx="12"/>
          </p:nvPr>
        </p:nvSpPr>
        <p:spPr/>
        <p:txBody>
          <a:bodyPr/>
          <a:lstStyle/>
          <a:p>
            <a:fld id="{2FA38CF8-B30D-49E1-9D24-D95600BDA939}" type="slidenum">
              <a:rPr lang="en-US" smtClean="0"/>
              <a:t>‹#›</a:t>
            </a:fld>
            <a:endParaRPr lang="en-US"/>
          </a:p>
        </p:txBody>
      </p:sp>
    </p:spTree>
    <p:extLst>
      <p:ext uri="{BB962C8B-B14F-4D97-AF65-F5344CB8AC3E}">
        <p14:creationId xmlns:p14="http://schemas.microsoft.com/office/powerpoint/2010/main" val="358807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33C47-A2E7-4693-93F4-F75832F07C39}" type="datetime1">
              <a:rPr lang="en-US" smtClean="0"/>
              <a:t>12/11/2021</a:t>
            </a:fld>
            <a:endParaRPr lang="en-US"/>
          </a:p>
        </p:txBody>
      </p:sp>
      <p:sp>
        <p:nvSpPr>
          <p:cNvPr id="5" name="Footer Placeholder 4"/>
          <p:cNvSpPr>
            <a:spLocks noGrp="1"/>
          </p:cNvSpPr>
          <p:nvPr>
            <p:ph type="ftr" sz="quarter" idx="11"/>
          </p:nvPr>
        </p:nvSpPr>
        <p:spPr/>
        <p:txBody>
          <a:bodyPr/>
          <a:lstStyle/>
          <a:p>
            <a:r>
              <a:rPr lang="en-US"/>
              <a:t>Computer Organization and Architecture-Unit 1: Introduction </a:t>
            </a:r>
          </a:p>
        </p:txBody>
      </p:sp>
      <p:sp>
        <p:nvSpPr>
          <p:cNvPr id="6" name="Slide Number Placeholder 5"/>
          <p:cNvSpPr>
            <a:spLocks noGrp="1"/>
          </p:cNvSpPr>
          <p:nvPr>
            <p:ph type="sldNum" sz="quarter" idx="12"/>
          </p:nvPr>
        </p:nvSpPr>
        <p:spPr/>
        <p:txBody>
          <a:bodyPr/>
          <a:lstStyle/>
          <a:p>
            <a:fld id="{2FA38CF8-B30D-49E1-9D24-D95600BDA93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167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B7434-5464-4B31-B33C-A28785751897}" type="datetime1">
              <a:rPr lang="en-US" smtClean="0"/>
              <a:t>12/11/2021</a:t>
            </a:fld>
            <a:endParaRPr lang="en-US"/>
          </a:p>
        </p:txBody>
      </p:sp>
      <p:sp>
        <p:nvSpPr>
          <p:cNvPr id="6" name="Footer Placeholder 5"/>
          <p:cNvSpPr>
            <a:spLocks noGrp="1"/>
          </p:cNvSpPr>
          <p:nvPr>
            <p:ph type="ftr" sz="quarter" idx="11"/>
          </p:nvPr>
        </p:nvSpPr>
        <p:spPr/>
        <p:txBody>
          <a:bodyPr/>
          <a:lstStyle/>
          <a:p>
            <a:r>
              <a:rPr lang="en-US"/>
              <a:t>Computer Organization and Architecture-Unit 1: Introduction </a:t>
            </a:r>
          </a:p>
        </p:txBody>
      </p:sp>
      <p:sp>
        <p:nvSpPr>
          <p:cNvPr id="7" name="Slide Number Placeholder 6"/>
          <p:cNvSpPr>
            <a:spLocks noGrp="1"/>
          </p:cNvSpPr>
          <p:nvPr>
            <p:ph type="sldNum" sz="quarter" idx="12"/>
          </p:nvPr>
        </p:nvSpPr>
        <p:spPr/>
        <p:txBody>
          <a:bodyPr/>
          <a:lstStyle/>
          <a:p>
            <a:fld id="{2FA38CF8-B30D-49E1-9D24-D95600BDA939}" type="slidenum">
              <a:rPr lang="en-US" smtClean="0"/>
              <a:t>‹#›</a:t>
            </a:fld>
            <a:endParaRPr lang="en-US"/>
          </a:p>
        </p:txBody>
      </p:sp>
    </p:spTree>
    <p:extLst>
      <p:ext uri="{BB962C8B-B14F-4D97-AF65-F5344CB8AC3E}">
        <p14:creationId xmlns:p14="http://schemas.microsoft.com/office/powerpoint/2010/main" val="237271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4CB3B7-4D66-4B95-98A9-A51FFB45206B}" type="datetime1">
              <a:rPr lang="en-US" smtClean="0"/>
              <a:t>12/11/2021</a:t>
            </a:fld>
            <a:endParaRPr lang="en-US"/>
          </a:p>
        </p:txBody>
      </p:sp>
      <p:sp>
        <p:nvSpPr>
          <p:cNvPr id="8" name="Footer Placeholder 7"/>
          <p:cNvSpPr>
            <a:spLocks noGrp="1"/>
          </p:cNvSpPr>
          <p:nvPr>
            <p:ph type="ftr" sz="quarter" idx="11"/>
          </p:nvPr>
        </p:nvSpPr>
        <p:spPr/>
        <p:txBody>
          <a:bodyPr/>
          <a:lstStyle/>
          <a:p>
            <a:r>
              <a:rPr lang="en-US"/>
              <a:t>Computer Organization and Architecture-Unit 1: Introduction </a:t>
            </a:r>
          </a:p>
        </p:txBody>
      </p:sp>
      <p:sp>
        <p:nvSpPr>
          <p:cNvPr id="9" name="Slide Number Placeholder 8"/>
          <p:cNvSpPr>
            <a:spLocks noGrp="1"/>
          </p:cNvSpPr>
          <p:nvPr>
            <p:ph type="sldNum" sz="quarter" idx="12"/>
          </p:nvPr>
        </p:nvSpPr>
        <p:spPr/>
        <p:txBody>
          <a:bodyPr/>
          <a:lstStyle/>
          <a:p>
            <a:fld id="{2FA38CF8-B30D-49E1-9D24-D95600BDA939}" type="slidenum">
              <a:rPr lang="en-US" smtClean="0"/>
              <a:t>‹#›</a:t>
            </a:fld>
            <a:endParaRPr lang="en-US"/>
          </a:p>
        </p:txBody>
      </p:sp>
    </p:spTree>
    <p:extLst>
      <p:ext uri="{BB962C8B-B14F-4D97-AF65-F5344CB8AC3E}">
        <p14:creationId xmlns:p14="http://schemas.microsoft.com/office/powerpoint/2010/main" val="11199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3116CA-FFFD-4E16-B8DC-7C92D728027A}" type="datetime1">
              <a:rPr lang="en-US" smtClean="0"/>
              <a:t>12/11/2021</a:t>
            </a:fld>
            <a:endParaRPr lang="en-US"/>
          </a:p>
        </p:txBody>
      </p:sp>
      <p:sp>
        <p:nvSpPr>
          <p:cNvPr id="4" name="Footer Placeholder 3"/>
          <p:cNvSpPr>
            <a:spLocks noGrp="1"/>
          </p:cNvSpPr>
          <p:nvPr>
            <p:ph type="ftr" sz="quarter" idx="11"/>
          </p:nvPr>
        </p:nvSpPr>
        <p:spPr/>
        <p:txBody>
          <a:bodyPr/>
          <a:lstStyle/>
          <a:p>
            <a:r>
              <a:rPr lang="en-US"/>
              <a:t>Computer Organization and Architecture-Unit 1: Introduction </a:t>
            </a:r>
          </a:p>
        </p:txBody>
      </p:sp>
      <p:sp>
        <p:nvSpPr>
          <p:cNvPr id="5" name="Slide Number Placeholder 4"/>
          <p:cNvSpPr>
            <a:spLocks noGrp="1"/>
          </p:cNvSpPr>
          <p:nvPr>
            <p:ph type="sldNum" sz="quarter" idx="12"/>
          </p:nvPr>
        </p:nvSpPr>
        <p:spPr/>
        <p:txBody>
          <a:bodyPr/>
          <a:lstStyle/>
          <a:p>
            <a:fld id="{2FA38CF8-B30D-49E1-9D24-D95600BDA939}" type="slidenum">
              <a:rPr lang="en-US" smtClean="0"/>
              <a:t>‹#›</a:t>
            </a:fld>
            <a:endParaRPr lang="en-US"/>
          </a:p>
        </p:txBody>
      </p:sp>
    </p:spTree>
    <p:extLst>
      <p:ext uri="{BB962C8B-B14F-4D97-AF65-F5344CB8AC3E}">
        <p14:creationId xmlns:p14="http://schemas.microsoft.com/office/powerpoint/2010/main" val="2602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C5057-2DEF-4001-AE0E-01F1F684739E}" type="datetime1">
              <a:rPr lang="en-US" smtClean="0"/>
              <a:t>12/11/2021</a:t>
            </a:fld>
            <a:endParaRPr lang="en-US"/>
          </a:p>
        </p:txBody>
      </p:sp>
      <p:sp>
        <p:nvSpPr>
          <p:cNvPr id="3" name="Footer Placeholder 2"/>
          <p:cNvSpPr>
            <a:spLocks noGrp="1"/>
          </p:cNvSpPr>
          <p:nvPr>
            <p:ph type="ftr" sz="quarter" idx="11"/>
          </p:nvPr>
        </p:nvSpPr>
        <p:spPr/>
        <p:txBody>
          <a:bodyPr/>
          <a:lstStyle/>
          <a:p>
            <a:r>
              <a:rPr lang="en-US"/>
              <a:t>Computer Organization and Architecture-Unit 1: Introduction </a:t>
            </a:r>
          </a:p>
        </p:txBody>
      </p:sp>
      <p:sp>
        <p:nvSpPr>
          <p:cNvPr id="4" name="Slide Number Placeholder 3"/>
          <p:cNvSpPr>
            <a:spLocks noGrp="1"/>
          </p:cNvSpPr>
          <p:nvPr>
            <p:ph type="sldNum" sz="quarter" idx="12"/>
          </p:nvPr>
        </p:nvSpPr>
        <p:spPr/>
        <p:txBody>
          <a:bodyPr/>
          <a:lstStyle/>
          <a:p>
            <a:fld id="{2FA38CF8-B30D-49E1-9D24-D95600BDA939}" type="slidenum">
              <a:rPr lang="en-US" smtClean="0"/>
              <a:t>‹#›</a:t>
            </a:fld>
            <a:endParaRPr lang="en-US"/>
          </a:p>
        </p:txBody>
      </p:sp>
    </p:spTree>
    <p:extLst>
      <p:ext uri="{BB962C8B-B14F-4D97-AF65-F5344CB8AC3E}">
        <p14:creationId xmlns:p14="http://schemas.microsoft.com/office/powerpoint/2010/main" val="391506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923C5-11CC-46F4-9700-003D2AF77A96}" type="datetime1">
              <a:rPr lang="en-US" smtClean="0"/>
              <a:t>12/11/2021</a:t>
            </a:fld>
            <a:endParaRPr lang="en-US"/>
          </a:p>
        </p:txBody>
      </p:sp>
      <p:sp>
        <p:nvSpPr>
          <p:cNvPr id="6" name="Footer Placeholder 5"/>
          <p:cNvSpPr>
            <a:spLocks noGrp="1"/>
          </p:cNvSpPr>
          <p:nvPr>
            <p:ph type="ftr" sz="quarter" idx="11"/>
          </p:nvPr>
        </p:nvSpPr>
        <p:spPr/>
        <p:txBody>
          <a:bodyPr/>
          <a:lstStyle/>
          <a:p>
            <a:r>
              <a:rPr lang="en-US"/>
              <a:t>Computer Organization and Architecture-Unit 1: Introduction </a:t>
            </a:r>
          </a:p>
        </p:txBody>
      </p:sp>
      <p:sp>
        <p:nvSpPr>
          <p:cNvPr id="7" name="Slide Number Placeholder 6"/>
          <p:cNvSpPr>
            <a:spLocks noGrp="1"/>
          </p:cNvSpPr>
          <p:nvPr>
            <p:ph type="sldNum" sz="quarter" idx="12"/>
          </p:nvPr>
        </p:nvSpPr>
        <p:spPr/>
        <p:txBody>
          <a:bodyPr/>
          <a:lstStyle/>
          <a:p>
            <a:fld id="{2FA38CF8-B30D-49E1-9D24-D95600BDA939}" type="slidenum">
              <a:rPr lang="en-US" smtClean="0"/>
              <a:t>‹#›</a:t>
            </a:fld>
            <a:endParaRPr lang="en-US"/>
          </a:p>
        </p:txBody>
      </p:sp>
    </p:spTree>
    <p:extLst>
      <p:ext uri="{BB962C8B-B14F-4D97-AF65-F5344CB8AC3E}">
        <p14:creationId xmlns:p14="http://schemas.microsoft.com/office/powerpoint/2010/main" val="2953632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F9E93A-26DC-42AF-96E2-0E8361508F2C}" type="datetime1">
              <a:rPr lang="en-US" smtClean="0"/>
              <a:t>12/11/2021</a:t>
            </a:fld>
            <a:endParaRPr lang="en-US"/>
          </a:p>
        </p:txBody>
      </p:sp>
      <p:sp>
        <p:nvSpPr>
          <p:cNvPr id="6" name="Footer Placeholder 5"/>
          <p:cNvSpPr>
            <a:spLocks noGrp="1"/>
          </p:cNvSpPr>
          <p:nvPr>
            <p:ph type="ftr" sz="quarter" idx="11"/>
          </p:nvPr>
        </p:nvSpPr>
        <p:spPr/>
        <p:txBody>
          <a:bodyPr/>
          <a:lstStyle/>
          <a:p>
            <a:r>
              <a:rPr lang="en-US"/>
              <a:t>Computer Organization and Architecture-Unit 1: Introduction </a:t>
            </a:r>
          </a:p>
        </p:txBody>
      </p:sp>
      <p:sp>
        <p:nvSpPr>
          <p:cNvPr id="7" name="Slide Number Placeholder 6"/>
          <p:cNvSpPr>
            <a:spLocks noGrp="1"/>
          </p:cNvSpPr>
          <p:nvPr>
            <p:ph type="sldNum" sz="quarter" idx="12"/>
          </p:nvPr>
        </p:nvSpPr>
        <p:spPr/>
        <p:txBody>
          <a:bodyPr/>
          <a:lstStyle/>
          <a:p>
            <a:fld id="{2FA38CF8-B30D-49E1-9D24-D95600BDA93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93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C0CAD6-C3F8-4C64-9B39-B1654EF92B2C}" type="datetime1">
              <a:rPr lang="en-US" smtClean="0"/>
              <a:t>12/11/2021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Computer Organization and Architecture-Unit 1: Introduction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FA38CF8-B30D-49E1-9D24-D95600BDA93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708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hyperlink" Target="https://www.encyclopedia.com/science-and-technology/computers-and-electrical-engineering/computers-and-computing/register#1O11register" TargetMode="External"/><Relationship Id="rId3" Type="http://schemas.openxmlformats.org/officeDocument/2006/relationships/hyperlink" Target="https://www.c64-wiki.com/index.php?title=register&amp;action=edit&amp;redlink=1" TargetMode="External"/><Relationship Id="rId7" Type="http://schemas.openxmlformats.org/officeDocument/2006/relationships/hyperlink" Target="https://www.c64-wiki.com/wiki/Interrupt" TargetMode="External"/><Relationship Id="rId2" Type="http://schemas.openxmlformats.org/officeDocument/2006/relationships/hyperlink" Target="https://www.c64-wiki.com/wiki/hardware" TargetMode="External"/><Relationship Id="rId1" Type="http://schemas.openxmlformats.org/officeDocument/2006/relationships/slideLayout" Target="../slideLayouts/slideLayout2.xml"/><Relationship Id="rId6" Type="http://schemas.openxmlformats.org/officeDocument/2006/relationships/hyperlink" Target="https://www.c64-wiki.com/index.php?title=operation&amp;action=edit&amp;redlink=1" TargetMode="External"/><Relationship Id="rId5" Type="http://schemas.openxmlformats.org/officeDocument/2006/relationships/hyperlink" Target="https://www.c64-wiki.com/index.php?title=ALU&amp;action=edit&amp;redlink=1" TargetMode="External"/><Relationship Id="rId4" Type="http://schemas.openxmlformats.org/officeDocument/2006/relationships/hyperlink" Target="https://www.c64-wiki.com/wiki/CPU"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2865-5F72-4BB7-8800-83C11C638C83}"/>
              </a:ext>
            </a:extLst>
          </p:cNvPr>
          <p:cNvSpPr>
            <a:spLocks noGrp="1"/>
          </p:cNvSpPr>
          <p:nvPr>
            <p:ph type="title"/>
          </p:nvPr>
        </p:nvSpPr>
        <p:spPr>
          <a:xfrm>
            <a:off x="1024128" y="0"/>
            <a:ext cx="9720072" cy="679294"/>
          </a:xfrm>
        </p:spPr>
        <p:txBody>
          <a:bodyPr>
            <a:normAutofit fontScale="90000"/>
          </a:bodyPr>
          <a:lstStyle/>
          <a:p>
            <a:pPr algn="ctr"/>
            <a:r>
              <a:rPr lang="en-US" dirty="0">
                <a:solidFill>
                  <a:srgbClr val="660033"/>
                </a:solidFill>
              </a:rPr>
              <a:t>UNIT 2: Instruction set</a:t>
            </a:r>
          </a:p>
        </p:txBody>
      </p:sp>
      <p:sp>
        <p:nvSpPr>
          <p:cNvPr id="4" name="Content Placeholder 3">
            <a:extLst>
              <a:ext uri="{FF2B5EF4-FFF2-40B4-BE49-F238E27FC236}">
                <a16:creationId xmlns:a16="http://schemas.microsoft.com/office/drawing/2014/main" id="{798F40BB-A446-4411-AB09-58DC324BA5BE}"/>
              </a:ext>
            </a:extLst>
          </p:cNvPr>
          <p:cNvSpPr>
            <a:spLocks noGrp="1"/>
          </p:cNvSpPr>
          <p:nvPr>
            <p:ph idx="1"/>
          </p:nvPr>
        </p:nvSpPr>
        <p:spPr>
          <a:xfrm>
            <a:off x="228600" y="563880"/>
            <a:ext cx="11292840" cy="6156960"/>
          </a:xfrm>
        </p:spPr>
        <p:txBody>
          <a:bodyPr>
            <a:normAutofit/>
          </a:bodyPr>
          <a:lstStyle/>
          <a:p>
            <a:endParaRPr lang="en-US" sz="3600" b="1" dirty="0">
              <a:solidFill>
                <a:schemeClr val="accent2">
                  <a:lumMod val="50000"/>
                </a:schemeClr>
              </a:solidFill>
              <a:latin typeface="Times New Roman" panose="02020603050405020304" pitchFamily="18" charset="0"/>
            </a:endParaRPr>
          </a:p>
          <a:p>
            <a:r>
              <a:rPr lang="en-US" sz="3600" b="1" dirty="0">
                <a:solidFill>
                  <a:schemeClr val="accent2">
                    <a:lumMod val="50000"/>
                  </a:schemeClr>
                </a:solidFill>
                <a:latin typeface="Times New Roman" panose="02020603050405020304" pitchFamily="18" charset="0"/>
              </a:rPr>
              <a:t>Unit 2-Instruction Sets : </a:t>
            </a:r>
            <a:r>
              <a:rPr lang="en-US" sz="3600" dirty="0">
                <a:latin typeface="Times New Roman" panose="02020603050405020304" pitchFamily="18" charset="0"/>
              </a:rPr>
              <a:t>Characteristics, Types of operands, Types of operations, Assembly language, Addressing modes, Instruction format, Types of instruction, Instruction execution, Machine state and processor status, Structure of program, Introduction to RISC and CISC architecture.</a:t>
            </a:r>
          </a:p>
          <a:p>
            <a:pPr lvl="1"/>
            <a:r>
              <a:rPr lang="en-US" dirty="0"/>
              <a:t> </a:t>
            </a:r>
          </a:p>
          <a:p>
            <a:endParaRPr lang="en-US" dirty="0"/>
          </a:p>
          <a:p>
            <a:endParaRPr lang="en-US" dirty="0"/>
          </a:p>
        </p:txBody>
      </p:sp>
    </p:spTree>
    <p:extLst>
      <p:ext uri="{BB962C8B-B14F-4D97-AF65-F5344CB8AC3E}">
        <p14:creationId xmlns:p14="http://schemas.microsoft.com/office/powerpoint/2010/main" val="31173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2865-5F72-4BB7-8800-83C11C638C83}"/>
              </a:ext>
            </a:extLst>
          </p:cNvPr>
          <p:cNvSpPr>
            <a:spLocks noGrp="1"/>
          </p:cNvSpPr>
          <p:nvPr>
            <p:ph type="title"/>
          </p:nvPr>
        </p:nvSpPr>
        <p:spPr>
          <a:xfrm>
            <a:off x="1024128" y="0"/>
            <a:ext cx="9720072" cy="679294"/>
          </a:xfrm>
        </p:spPr>
        <p:txBody>
          <a:bodyPr>
            <a:normAutofit fontScale="90000"/>
          </a:bodyPr>
          <a:lstStyle/>
          <a:p>
            <a:pPr algn="ctr"/>
            <a:r>
              <a:rPr lang="en-US" dirty="0">
                <a:solidFill>
                  <a:srgbClr val="660033"/>
                </a:solidFill>
              </a:rPr>
              <a:t>Arithmetic </a:t>
            </a:r>
            <a:r>
              <a:rPr lang="en-US" dirty="0" err="1">
                <a:solidFill>
                  <a:srgbClr val="660033"/>
                </a:solidFill>
              </a:rPr>
              <a:t>instrctions</a:t>
            </a:r>
            <a:endParaRPr lang="en-US" dirty="0">
              <a:solidFill>
                <a:schemeClr val="bg1"/>
              </a:solidFill>
            </a:endParaRPr>
          </a:p>
        </p:txBody>
      </p:sp>
      <p:pic>
        <p:nvPicPr>
          <p:cNvPr id="5" name="Content Placeholder 4">
            <a:extLst>
              <a:ext uri="{FF2B5EF4-FFF2-40B4-BE49-F238E27FC236}">
                <a16:creationId xmlns:a16="http://schemas.microsoft.com/office/drawing/2014/main" id="{AE6D1BE4-DE8D-4E36-B4B7-797B4170FB22}"/>
              </a:ext>
            </a:extLst>
          </p:cNvPr>
          <p:cNvPicPr>
            <a:picLocks noGrp="1" noChangeAspect="1"/>
          </p:cNvPicPr>
          <p:nvPr>
            <p:ph idx="1"/>
          </p:nvPr>
        </p:nvPicPr>
        <p:blipFill>
          <a:blip r:embed="rId2"/>
          <a:stretch>
            <a:fillRect/>
          </a:stretch>
        </p:blipFill>
        <p:spPr>
          <a:xfrm>
            <a:off x="328614" y="679294"/>
            <a:ext cx="11658600" cy="5864381"/>
          </a:xfrm>
        </p:spPr>
      </p:pic>
    </p:spTree>
    <p:extLst>
      <p:ext uri="{BB962C8B-B14F-4D97-AF65-F5344CB8AC3E}">
        <p14:creationId xmlns:p14="http://schemas.microsoft.com/office/powerpoint/2010/main" val="198692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187F1A7-25D7-4A09-BEA2-42E4382E946F}"/>
              </a:ext>
            </a:extLst>
          </p:cNvPr>
          <p:cNvSpPr>
            <a:spLocks noGrp="1"/>
          </p:cNvSpPr>
          <p:nvPr>
            <p:ph idx="1"/>
          </p:nvPr>
        </p:nvSpPr>
        <p:spPr>
          <a:xfrm>
            <a:off x="1024128" y="679294"/>
            <a:ext cx="9720073" cy="5630066"/>
          </a:xfrm>
        </p:spPr>
        <p:txBody>
          <a:bodyPr>
            <a:normAutofit/>
          </a:bodyPr>
          <a:lstStyle/>
          <a:p>
            <a:pPr>
              <a:buFont typeface="Wingdings" panose="05000000000000000000" pitchFamily="2" charset="2"/>
              <a:buChar char="v"/>
            </a:pPr>
            <a:r>
              <a:rPr lang="en-US" sz="6600" dirty="0">
                <a:solidFill>
                  <a:schemeClr val="bg1"/>
                </a:solidFill>
              </a:rPr>
              <a:t>Types of Operands </a:t>
            </a:r>
          </a:p>
          <a:p>
            <a:pPr marL="0" indent="0">
              <a:buNone/>
            </a:pPr>
            <a:endParaRPr lang="en-US" sz="6600" dirty="0">
              <a:solidFill>
                <a:schemeClr val="bg1"/>
              </a:solidFill>
            </a:endParaRPr>
          </a:p>
          <a:p>
            <a:pPr>
              <a:buFont typeface="Wingdings" panose="05000000000000000000" pitchFamily="2" charset="2"/>
              <a:buChar char="v"/>
            </a:pPr>
            <a:r>
              <a:rPr lang="en-US" sz="6600" dirty="0">
                <a:solidFill>
                  <a:schemeClr val="bg1"/>
                </a:solidFill>
              </a:rPr>
              <a:t>Types of Operations</a:t>
            </a:r>
          </a:p>
        </p:txBody>
      </p:sp>
    </p:spTree>
    <p:extLst>
      <p:ext uri="{BB962C8B-B14F-4D97-AF65-F5344CB8AC3E}">
        <p14:creationId xmlns:p14="http://schemas.microsoft.com/office/powerpoint/2010/main" val="26666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209739-7772-4F13-9223-1BEF9D996CE2}"/>
              </a:ext>
            </a:extLst>
          </p:cNvPr>
          <p:cNvPicPr>
            <a:picLocks noGrp="1" noChangeAspect="1"/>
          </p:cNvPicPr>
          <p:nvPr>
            <p:ph idx="1"/>
          </p:nvPr>
        </p:nvPicPr>
        <p:blipFill>
          <a:blip r:embed="rId2"/>
          <a:stretch>
            <a:fillRect/>
          </a:stretch>
        </p:blipFill>
        <p:spPr>
          <a:xfrm>
            <a:off x="385012" y="304800"/>
            <a:ext cx="11362704" cy="6328474"/>
          </a:xfrm>
        </p:spPr>
      </p:pic>
    </p:spTree>
    <p:extLst>
      <p:ext uri="{BB962C8B-B14F-4D97-AF65-F5344CB8AC3E}">
        <p14:creationId xmlns:p14="http://schemas.microsoft.com/office/powerpoint/2010/main" val="3196806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261AB91-F53F-4707-AA4C-E7E1E3449FA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57CE6139-2A07-4ED5-A485-760275487029}"/>
              </a:ext>
            </a:extLst>
          </p:cNvPr>
          <p:cNvPicPr>
            <a:picLocks noChangeAspect="1"/>
          </p:cNvPicPr>
          <p:nvPr/>
        </p:nvPicPr>
        <p:blipFill>
          <a:blip r:embed="rId2"/>
          <a:stretch>
            <a:fillRect/>
          </a:stretch>
        </p:blipFill>
        <p:spPr>
          <a:xfrm>
            <a:off x="655320" y="304800"/>
            <a:ext cx="11186159" cy="6416040"/>
          </a:xfrm>
          <a:prstGeom prst="rect">
            <a:avLst/>
          </a:prstGeom>
        </p:spPr>
      </p:pic>
    </p:spTree>
    <p:extLst>
      <p:ext uri="{BB962C8B-B14F-4D97-AF65-F5344CB8AC3E}">
        <p14:creationId xmlns:p14="http://schemas.microsoft.com/office/powerpoint/2010/main" val="1380544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261AB91-F53F-4707-AA4C-E7E1E3449FA8}"/>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31722E00-7161-48B1-963B-DFBD1FAAA688}"/>
              </a:ext>
            </a:extLst>
          </p:cNvPr>
          <p:cNvPicPr>
            <a:picLocks noChangeAspect="1"/>
          </p:cNvPicPr>
          <p:nvPr/>
        </p:nvPicPr>
        <p:blipFill>
          <a:blip r:embed="rId2"/>
          <a:stretch>
            <a:fillRect/>
          </a:stretch>
        </p:blipFill>
        <p:spPr>
          <a:xfrm>
            <a:off x="624840" y="213360"/>
            <a:ext cx="11033760" cy="6278880"/>
          </a:xfrm>
          <a:prstGeom prst="rect">
            <a:avLst/>
          </a:prstGeom>
        </p:spPr>
      </p:pic>
    </p:spTree>
    <p:extLst>
      <p:ext uri="{BB962C8B-B14F-4D97-AF65-F5344CB8AC3E}">
        <p14:creationId xmlns:p14="http://schemas.microsoft.com/office/powerpoint/2010/main" val="42631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261AB91-F53F-4707-AA4C-E7E1E3449FA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2E15863-3E8B-42BB-B873-8458D259532C}"/>
              </a:ext>
            </a:extLst>
          </p:cNvPr>
          <p:cNvPicPr>
            <a:picLocks noChangeAspect="1"/>
          </p:cNvPicPr>
          <p:nvPr/>
        </p:nvPicPr>
        <p:blipFill>
          <a:blip r:embed="rId2"/>
          <a:stretch>
            <a:fillRect/>
          </a:stretch>
        </p:blipFill>
        <p:spPr>
          <a:xfrm>
            <a:off x="411480" y="350520"/>
            <a:ext cx="11216640" cy="6080760"/>
          </a:xfrm>
          <a:prstGeom prst="rect">
            <a:avLst/>
          </a:prstGeom>
        </p:spPr>
      </p:pic>
    </p:spTree>
    <p:extLst>
      <p:ext uri="{BB962C8B-B14F-4D97-AF65-F5344CB8AC3E}">
        <p14:creationId xmlns:p14="http://schemas.microsoft.com/office/powerpoint/2010/main" val="2063222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261AB91-F53F-4707-AA4C-E7E1E3449FA8}"/>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F8CF53B5-C47B-4231-972E-1BB6CCD3F5E6}"/>
              </a:ext>
            </a:extLst>
          </p:cNvPr>
          <p:cNvPicPr>
            <a:picLocks noChangeAspect="1"/>
          </p:cNvPicPr>
          <p:nvPr/>
        </p:nvPicPr>
        <p:blipFill>
          <a:blip r:embed="rId2"/>
          <a:stretch>
            <a:fillRect/>
          </a:stretch>
        </p:blipFill>
        <p:spPr>
          <a:xfrm>
            <a:off x="914400" y="548640"/>
            <a:ext cx="10378440" cy="5760720"/>
          </a:xfrm>
          <a:prstGeom prst="rect">
            <a:avLst/>
          </a:prstGeom>
        </p:spPr>
      </p:pic>
    </p:spTree>
    <p:extLst>
      <p:ext uri="{BB962C8B-B14F-4D97-AF65-F5344CB8AC3E}">
        <p14:creationId xmlns:p14="http://schemas.microsoft.com/office/powerpoint/2010/main" val="150654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261AB91-F53F-4707-AA4C-E7E1E3449FA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AB83FAA-8370-4541-89FF-9643F8429EB9}"/>
              </a:ext>
            </a:extLst>
          </p:cNvPr>
          <p:cNvPicPr>
            <a:picLocks noChangeAspect="1"/>
          </p:cNvPicPr>
          <p:nvPr/>
        </p:nvPicPr>
        <p:blipFill>
          <a:blip r:embed="rId2"/>
          <a:stretch>
            <a:fillRect/>
          </a:stretch>
        </p:blipFill>
        <p:spPr>
          <a:xfrm>
            <a:off x="792480" y="548640"/>
            <a:ext cx="10607040" cy="5760720"/>
          </a:xfrm>
          <a:prstGeom prst="rect">
            <a:avLst/>
          </a:prstGeom>
        </p:spPr>
      </p:pic>
    </p:spTree>
    <p:extLst>
      <p:ext uri="{BB962C8B-B14F-4D97-AF65-F5344CB8AC3E}">
        <p14:creationId xmlns:p14="http://schemas.microsoft.com/office/powerpoint/2010/main" val="357653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261AB91-F53F-4707-AA4C-E7E1E3449FA8}"/>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EE7D0AB9-F7B8-4CA0-9E14-4DD54F076909}"/>
              </a:ext>
            </a:extLst>
          </p:cNvPr>
          <p:cNvPicPr>
            <a:picLocks noChangeAspect="1"/>
          </p:cNvPicPr>
          <p:nvPr/>
        </p:nvPicPr>
        <p:blipFill>
          <a:blip r:embed="rId2"/>
          <a:stretch>
            <a:fillRect/>
          </a:stretch>
        </p:blipFill>
        <p:spPr>
          <a:xfrm>
            <a:off x="822960" y="548640"/>
            <a:ext cx="10515600" cy="5882639"/>
          </a:xfrm>
          <a:prstGeom prst="rect">
            <a:avLst/>
          </a:prstGeom>
        </p:spPr>
      </p:pic>
    </p:spTree>
    <p:extLst>
      <p:ext uri="{BB962C8B-B14F-4D97-AF65-F5344CB8AC3E}">
        <p14:creationId xmlns:p14="http://schemas.microsoft.com/office/powerpoint/2010/main" val="1747146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261AB91-F53F-4707-AA4C-E7E1E3449FA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9D4109E-C965-43B6-BCE8-417FC878D635}"/>
              </a:ext>
            </a:extLst>
          </p:cNvPr>
          <p:cNvPicPr>
            <a:picLocks noChangeAspect="1"/>
          </p:cNvPicPr>
          <p:nvPr/>
        </p:nvPicPr>
        <p:blipFill>
          <a:blip r:embed="rId2"/>
          <a:stretch>
            <a:fillRect/>
          </a:stretch>
        </p:blipFill>
        <p:spPr>
          <a:xfrm>
            <a:off x="381000" y="152400"/>
            <a:ext cx="11445240" cy="6507480"/>
          </a:xfrm>
          <a:prstGeom prst="rect">
            <a:avLst/>
          </a:prstGeom>
        </p:spPr>
      </p:pic>
    </p:spTree>
    <p:extLst>
      <p:ext uri="{BB962C8B-B14F-4D97-AF65-F5344CB8AC3E}">
        <p14:creationId xmlns:p14="http://schemas.microsoft.com/office/powerpoint/2010/main" val="404721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2865-5F72-4BB7-8800-83C11C638C83}"/>
              </a:ext>
            </a:extLst>
          </p:cNvPr>
          <p:cNvSpPr>
            <a:spLocks noGrp="1"/>
          </p:cNvSpPr>
          <p:nvPr>
            <p:ph type="title"/>
          </p:nvPr>
        </p:nvSpPr>
        <p:spPr>
          <a:xfrm>
            <a:off x="1024128" y="0"/>
            <a:ext cx="9720072" cy="679294"/>
          </a:xfrm>
        </p:spPr>
        <p:txBody>
          <a:bodyPr>
            <a:normAutofit fontScale="90000"/>
          </a:bodyPr>
          <a:lstStyle/>
          <a:p>
            <a:pPr algn="ctr"/>
            <a:r>
              <a:rPr lang="en-US" dirty="0">
                <a:solidFill>
                  <a:srgbClr val="660033"/>
                </a:solidFill>
              </a:rPr>
              <a:t>UNIT 2: Instruction set</a:t>
            </a:r>
          </a:p>
        </p:txBody>
      </p:sp>
      <p:sp>
        <p:nvSpPr>
          <p:cNvPr id="4" name="Content Placeholder 3">
            <a:extLst>
              <a:ext uri="{FF2B5EF4-FFF2-40B4-BE49-F238E27FC236}">
                <a16:creationId xmlns:a16="http://schemas.microsoft.com/office/drawing/2014/main" id="{798F40BB-A446-4411-AB09-58DC324BA5BE}"/>
              </a:ext>
            </a:extLst>
          </p:cNvPr>
          <p:cNvSpPr>
            <a:spLocks noGrp="1"/>
          </p:cNvSpPr>
          <p:nvPr>
            <p:ph idx="1"/>
          </p:nvPr>
        </p:nvSpPr>
        <p:spPr>
          <a:xfrm>
            <a:off x="228600" y="563880"/>
            <a:ext cx="11292840" cy="6156960"/>
          </a:xfrm>
        </p:spPr>
        <p:txBody>
          <a:bodyPr>
            <a:normAutofit fontScale="92500" lnSpcReduction="20000"/>
          </a:bodyPr>
          <a:lstStyle/>
          <a:p>
            <a:r>
              <a:rPr lang="en-US" sz="3600" dirty="0"/>
              <a:t>What is an Instruction and Instruction Set?</a:t>
            </a:r>
          </a:p>
          <a:p>
            <a:pPr lvl="1" algn="just"/>
            <a:r>
              <a:rPr lang="en-US" sz="3200" b="0" i="0" dirty="0">
                <a:solidFill>
                  <a:srgbClr val="202124"/>
                </a:solidFill>
                <a:effectLst/>
              </a:rPr>
              <a:t>An Instruction is a command given to the computer to perform a specified operation on given data. </a:t>
            </a:r>
          </a:p>
          <a:p>
            <a:pPr marL="128016" lvl="1" indent="0" algn="just">
              <a:buNone/>
            </a:pPr>
            <a:endParaRPr lang="en-US" sz="3200" dirty="0">
              <a:solidFill>
                <a:srgbClr val="202124"/>
              </a:solidFill>
            </a:endParaRPr>
          </a:p>
          <a:p>
            <a:pPr lvl="1" algn="just"/>
            <a:r>
              <a:rPr lang="en-US" sz="3200" dirty="0">
                <a:solidFill>
                  <a:srgbClr val="FF0000"/>
                </a:solidFill>
              </a:rPr>
              <a:t>MOV A,B        			ADD A,D			Register      </a:t>
            </a:r>
          </a:p>
          <a:p>
            <a:pPr lvl="1" algn="just"/>
            <a:r>
              <a:rPr lang="en-US" sz="3200" dirty="0">
                <a:solidFill>
                  <a:srgbClr val="0033CC"/>
                </a:solidFill>
              </a:rPr>
              <a:t>MOV (1000), A			ADD A,(8000)		Memory</a:t>
            </a:r>
          </a:p>
          <a:p>
            <a:pPr lvl="1" algn="just"/>
            <a:r>
              <a:rPr lang="en-US" sz="3200" b="0" i="0" dirty="0">
                <a:solidFill>
                  <a:schemeClr val="accent5">
                    <a:lumMod val="50000"/>
                  </a:schemeClr>
                </a:solidFill>
                <a:effectLst/>
              </a:rPr>
              <a:t>MOV A,(01)      		OUT (01), A		I/O</a:t>
            </a:r>
          </a:p>
          <a:p>
            <a:pPr lvl="1" algn="just"/>
            <a:r>
              <a:rPr lang="en-US" sz="3200" dirty="0">
                <a:solidFill>
                  <a:srgbClr val="B14FB3"/>
                </a:solidFill>
              </a:rPr>
              <a:t>ADD AL, #96    			ADD A,#8575		Immediate Data</a:t>
            </a:r>
            <a:endParaRPr lang="en-US" sz="3200" b="0" i="0" dirty="0">
              <a:solidFill>
                <a:srgbClr val="B14FB3"/>
              </a:solidFill>
              <a:effectLst/>
            </a:endParaRPr>
          </a:p>
          <a:p>
            <a:pPr lvl="1" algn="just"/>
            <a:endParaRPr lang="en-US" sz="3200" b="0" i="0" dirty="0">
              <a:solidFill>
                <a:srgbClr val="202124"/>
              </a:solidFill>
              <a:effectLst/>
            </a:endParaRPr>
          </a:p>
          <a:p>
            <a:pPr lvl="1" algn="just"/>
            <a:r>
              <a:rPr lang="en-US" sz="3200" b="0" i="0" dirty="0">
                <a:solidFill>
                  <a:srgbClr val="202124"/>
                </a:solidFill>
                <a:effectLst/>
              </a:rPr>
              <a:t>The instruction set of a microprocessor is</a:t>
            </a:r>
            <a:r>
              <a:rPr lang="en-US" sz="3200" i="0" dirty="0">
                <a:solidFill>
                  <a:srgbClr val="202124"/>
                </a:solidFill>
                <a:effectLst/>
              </a:rPr>
              <a:t> the collection of the instructions that the microprocessor is designed to execute.</a:t>
            </a:r>
          </a:p>
          <a:p>
            <a:pPr lvl="1" algn="just"/>
            <a:r>
              <a:rPr lang="en-US" sz="3200" dirty="0">
                <a:solidFill>
                  <a:srgbClr val="202124"/>
                </a:solidFill>
              </a:rPr>
              <a:t>Microprocessor 8085 Set</a:t>
            </a:r>
          </a:p>
          <a:p>
            <a:pPr lvl="1" algn="just"/>
            <a:r>
              <a:rPr lang="en-US" sz="3200" dirty="0"/>
              <a:t>Microprocessor 8086 Set</a:t>
            </a:r>
          </a:p>
          <a:p>
            <a:pPr lvl="1" algn="just"/>
            <a:r>
              <a:rPr lang="en-US" sz="3200" dirty="0"/>
              <a:t>Microprocessor ARM Set</a:t>
            </a:r>
          </a:p>
          <a:p>
            <a:pPr lvl="1"/>
            <a:r>
              <a:rPr lang="en-US" dirty="0"/>
              <a:t> </a:t>
            </a:r>
          </a:p>
          <a:p>
            <a:endParaRPr lang="en-US" dirty="0"/>
          </a:p>
          <a:p>
            <a:endParaRPr lang="en-US" dirty="0"/>
          </a:p>
        </p:txBody>
      </p:sp>
    </p:spTree>
    <p:extLst>
      <p:ext uri="{BB962C8B-B14F-4D97-AF65-F5344CB8AC3E}">
        <p14:creationId xmlns:p14="http://schemas.microsoft.com/office/powerpoint/2010/main" val="162017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1000"/>
                                        <p:tgtEl>
                                          <p:spTgt spid="4">
                                            <p:txEl>
                                              <p:pRg st="3" end="3"/>
                                            </p:txEl>
                                          </p:spTgt>
                                        </p:tgtEl>
                                      </p:cBhvr>
                                    </p:animEffect>
                                    <p:anim calcmode="lin" valueType="num">
                                      <p:cBhvr>
                                        <p:cTn id="1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1000"/>
                                        <p:tgtEl>
                                          <p:spTgt spid="4">
                                            <p:txEl>
                                              <p:pRg st="4" end="4"/>
                                            </p:txEl>
                                          </p:spTgt>
                                        </p:tgtEl>
                                      </p:cBhvr>
                                    </p:animEffect>
                                    <p:anim calcmode="lin" valueType="num">
                                      <p:cBhvr>
                                        <p:cTn id="2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1000"/>
                                        <p:tgtEl>
                                          <p:spTgt spid="4">
                                            <p:txEl>
                                              <p:pRg st="6" end="6"/>
                                            </p:txEl>
                                          </p:spTgt>
                                        </p:tgtEl>
                                      </p:cBhvr>
                                    </p:animEffect>
                                    <p:anim calcmode="lin" valueType="num">
                                      <p:cBhvr>
                                        <p:cTn id="4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fade">
                                      <p:cBhvr>
                                        <p:cTn id="46" dur="1000"/>
                                        <p:tgtEl>
                                          <p:spTgt spid="4">
                                            <p:txEl>
                                              <p:pRg st="8" end="8"/>
                                            </p:txEl>
                                          </p:spTgt>
                                        </p:tgtEl>
                                      </p:cBhvr>
                                    </p:animEffect>
                                    <p:anim calcmode="lin" valueType="num">
                                      <p:cBhvr>
                                        <p:cTn id="4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animEffect transition="in" filter="fade">
                                      <p:cBhvr>
                                        <p:cTn id="51" dur="1000"/>
                                        <p:tgtEl>
                                          <p:spTgt spid="4">
                                            <p:txEl>
                                              <p:pRg st="9" end="9"/>
                                            </p:txEl>
                                          </p:spTgt>
                                        </p:tgtEl>
                                      </p:cBhvr>
                                    </p:animEffect>
                                    <p:anim calcmode="lin" valueType="num">
                                      <p:cBhvr>
                                        <p:cTn id="52"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9" end="9"/>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
                                            <p:txEl>
                                              <p:pRg st="10" end="10"/>
                                            </p:txEl>
                                          </p:spTgt>
                                        </p:tgtEl>
                                        <p:attrNameLst>
                                          <p:attrName>style.visibility</p:attrName>
                                        </p:attrNameLst>
                                      </p:cBhvr>
                                      <p:to>
                                        <p:strVal val="visible"/>
                                      </p:to>
                                    </p:set>
                                    <p:animEffect transition="in" filter="fade">
                                      <p:cBhvr>
                                        <p:cTn id="56" dur="1000"/>
                                        <p:tgtEl>
                                          <p:spTgt spid="4">
                                            <p:txEl>
                                              <p:pRg st="10" end="10"/>
                                            </p:txEl>
                                          </p:spTgt>
                                        </p:tgtEl>
                                      </p:cBhvr>
                                    </p:animEffect>
                                    <p:anim calcmode="lin" valueType="num">
                                      <p:cBhvr>
                                        <p:cTn id="57"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Effect transition="in" filter="fade">
                                      <p:cBhvr>
                                        <p:cTn id="61" dur="1000"/>
                                        <p:tgtEl>
                                          <p:spTgt spid="4">
                                            <p:txEl>
                                              <p:pRg st="11" end="11"/>
                                            </p:txEl>
                                          </p:spTgt>
                                        </p:tgtEl>
                                      </p:cBhvr>
                                    </p:animEffect>
                                    <p:anim calcmode="lin" valueType="num">
                                      <p:cBhvr>
                                        <p:cTn id="62"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4BEB8465-763A-497A-9C92-4DBAA921128B}"/>
              </a:ext>
            </a:extLst>
          </p:cNvPr>
          <p:cNvPicPr>
            <a:picLocks noGrp="1" noChangeAspect="1"/>
          </p:cNvPicPr>
          <p:nvPr>
            <p:ph idx="1"/>
          </p:nvPr>
        </p:nvPicPr>
        <p:blipFill>
          <a:blip r:embed="rId2"/>
          <a:stretch>
            <a:fillRect/>
          </a:stretch>
        </p:blipFill>
        <p:spPr>
          <a:xfrm>
            <a:off x="411480" y="304800"/>
            <a:ext cx="11292840" cy="6202680"/>
          </a:xfrm>
        </p:spPr>
      </p:pic>
    </p:spTree>
    <p:extLst>
      <p:ext uri="{BB962C8B-B14F-4D97-AF65-F5344CB8AC3E}">
        <p14:creationId xmlns:p14="http://schemas.microsoft.com/office/powerpoint/2010/main" val="1342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A830B0-EDA5-4340-BE6B-495C3BA1B97D}"/>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9EC8C89-BC4C-4209-A884-0E6ADA8DB942}"/>
              </a:ext>
            </a:extLst>
          </p:cNvPr>
          <p:cNvPicPr>
            <a:picLocks noChangeAspect="1"/>
          </p:cNvPicPr>
          <p:nvPr/>
        </p:nvPicPr>
        <p:blipFill>
          <a:blip r:embed="rId2"/>
          <a:stretch>
            <a:fillRect/>
          </a:stretch>
        </p:blipFill>
        <p:spPr>
          <a:xfrm>
            <a:off x="472440" y="411480"/>
            <a:ext cx="11292839" cy="6019800"/>
          </a:xfrm>
          <a:prstGeom prst="rect">
            <a:avLst/>
          </a:prstGeom>
        </p:spPr>
      </p:pic>
    </p:spTree>
    <p:extLst>
      <p:ext uri="{BB962C8B-B14F-4D97-AF65-F5344CB8AC3E}">
        <p14:creationId xmlns:p14="http://schemas.microsoft.com/office/powerpoint/2010/main" val="620773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D1AD8103-E11E-428F-8C74-95AFCDBB9981}"/>
              </a:ext>
            </a:extLst>
          </p:cNvPr>
          <p:cNvPicPr>
            <a:picLocks noGrp="1" noChangeAspect="1"/>
          </p:cNvPicPr>
          <p:nvPr>
            <p:ph idx="1"/>
          </p:nvPr>
        </p:nvPicPr>
        <p:blipFill>
          <a:blip r:embed="rId2"/>
          <a:stretch>
            <a:fillRect/>
          </a:stretch>
        </p:blipFill>
        <p:spPr>
          <a:xfrm>
            <a:off x="472440" y="365760"/>
            <a:ext cx="11262360" cy="6187439"/>
          </a:xfrm>
        </p:spPr>
      </p:pic>
    </p:spTree>
    <p:extLst>
      <p:ext uri="{BB962C8B-B14F-4D97-AF65-F5344CB8AC3E}">
        <p14:creationId xmlns:p14="http://schemas.microsoft.com/office/powerpoint/2010/main" val="63137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DB5565B-004E-47E6-8A3D-C38AA22FF3B2}"/>
              </a:ext>
            </a:extLst>
          </p:cNvPr>
          <p:cNvPicPr>
            <a:picLocks noGrp="1" noChangeAspect="1"/>
          </p:cNvPicPr>
          <p:nvPr>
            <p:ph idx="1"/>
          </p:nvPr>
        </p:nvPicPr>
        <p:blipFill>
          <a:blip r:embed="rId2"/>
          <a:stretch>
            <a:fillRect/>
          </a:stretch>
        </p:blipFill>
        <p:spPr>
          <a:xfrm>
            <a:off x="670560" y="472440"/>
            <a:ext cx="10683239" cy="6217920"/>
          </a:xfrm>
        </p:spPr>
      </p:pic>
      <p:graphicFrame>
        <p:nvGraphicFramePr>
          <p:cNvPr id="7" name="Table 7">
            <a:extLst>
              <a:ext uri="{FF2B5EF4-FFF2-40B4-BE49-F238E27FC236}">
                <a16:creationId xmlns:a16="http://schemas.microsoft.com/office/drawing/2014/main" id="{8599ED9D-7834-466B-BF81-2E253820142B}"/>
              </a:ext>
            </a:extLst>
          </p:cNvPr>
          <p:cNvGraphicFramePr>
            <a:graphicFrameLocks noGrp="1"/>
          </p:cNvGraphicFramePr>
          <p:nvPr>
            <p:extLst>
              <p:ext uri="{D42A27DB-BD31-4B8C-83A1-F6EECF244321}">
                <p14:modId xmlns:p14="http://schemas.microsoft.com/office/powerpoint/2010/main" val="1644988886"/>
              </p:ext>
            </p:extLst>
          </p:nvPr>
        </p:nvGraphicFramePr>
        <p:xfrm>
          <a:off x="1127760" y="719666"/>
          <a:ext cx="9662160" cy="895774"/>
        </p:xfrm>
        <a:graphic>
          <a:graphicData uri="http://schemas.openxmlformats.org/drawingml/2006/table">
            <a:tbl>
              <a:tblPr firstRow="1" bandRow="1">
                <a:tableStyleId>{5C22544A-7EE6-4342-B048-85BDC9FD1C3A}</a:tableStyleId>
              </a:tblPr>
              <a:tblGrid>
                <a:gridCol w="9662160">
                  <a:extLst>
                    <a:ext uri="{9D8B030D-6E8A-4147-A177-3AD203B41FA5}">
                      <a16:colId xmlns:a16="http://schemas.microsoft.com/office/drawing/2014/main" val="2795239745"/>
                    </a:ext>
                  </a:extLst>
                </a:gridCol>
              </a:tblGrid>
              <a:tr h="895774">
                <a:tc>
                  <a:txBody>
                    <a:bodyPr/>
                    <a:lstStyle/>
                    <a:p>
                      <a:pPr algn="ctr"/>
                      <a:r>
                        <a:rPr lang="en-US" sz="4400" dirty="0"/>
                        <a:t>TYPES OF OPERATION </a:t>
                      </a:r>
                    </a:p>
                  </a:txBody>
                  <a:tcPr/>
                </a:tc>
                <a:extLst>
                  <a:ext uri="{0D108BD9-81ED-4DB2-BD59-A6C34878D82A}">
                    <a16:rowId xmlns:a16="http://schemas.microsoft.com/office/drawing/2014/main" val="1878311011"/>
                  </a:ext>
                </a:extLst>
              </a:tr>
            </a:tbl>
          </a:graphicData>
        </a:graphic>
      </p:graphicFrame>
    </p:spTree>
    <p:extLst>
      <p:ext uri="{BB962C8B-B14F-4D97-AF65-F5344CB8AC3E}">
        <p14:creationId xmlns:p14="http://schemas.microsoft.com/office/powerpoint/2010/main" val="3929639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FF73CB-FB44-49ED-B3A4-32BF328A6FDF}"/>
              </a:ext>
            </a:extLst>
          </p:cNvPr>
          <p:cNvPicPr>
            <a:picLocks noGrp="1" noChangeAspect="1"/>
          </p:cNvPicPr>
          <p:nvPr>
            <p:ph idx="1"/>
          </p:nvPr>
        </p:nvPicPr>
        <p:blipFill>
          <a:blip r:embed="rId2"/>
          <a:stretch>
            <a:fillRect/>
          </a:stretch>
        </p:blipFill>
        <p:spPr>
          <a:xfrm>
            <a:off x="441960" y="259080"/>
            <a:ext cx="11018520" cy="6294120"/>
          </a:xfrm>
        </p:spPr>
      </p:pic>
    </p:spTree>
    <p:extLst>
      <p:ext uri="{BB962C8B-B14F-4D97-AF65-F5344CB8AC3E}">
        <p14:creationId xmlns:p14="http://schemas.microsoft.com/office/powerpoint/2010/main" val="877238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7CADBBB-2F7C-47BB-B520-F2B9788424F3}"/>
              </a:ext>
            </a:extLst>
          </p:cNvPr>
          <p:cNvPicPr>
            <a:picLocks noGrp="1" noChangeAspect="1"/>
          </p:cNvPicPr>
          <p:nvPr>
            <p:ph idx="1"/>
          </p:nvPr>
        </p:nvPicPr>
        <p:blipFill>
          <a:blip r:embed="rId2"/>
          <a:stretch>
            <a:fillRect/>
          </a:stretch>
        </p:blipFill>
        <p:spPr>
          <a:xfrm>
            <a:off x="518160" y="426720"/>
            <a:ext cx="11262360" cy="6111239"/>
          </a:xfrm>
        </p:spPr>
      </p:pic>
    </p:spTree>
    <p:extLst>
      <p:ext uri="{BB962C8B-B14F-4D97-AF65-F5344CB8AC3E}">
        <p14:creationId xmlns:p14="http://schemas.microsoft.com/office/powerpoint/2010/main" val="857743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58341-D75A-4E07-A9D1-56F26BBE6142}"/>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71B1DA1-A386-483B-8D47-3CDAEDF48979}"/>
              </a:ext>
            </a:extLst>
          </p:cNvPr>
          <p:cNvPicPr>
            <a:picLocks noChangeAspect="1"/>
          </p:cNvPicPr>
          <p:nvPr/>
        </p:nvPicPr>
        <p:blipFill>
          <a:blip r:embed="rId2"/>
          <a:stretch>
            <a:fillRect/>
          </a:stretch>
        </p:blipFill>
        <p:spPr>
          <a:xfrm>
            <a:off x="609600" y="548640"/>
            <a:ext cx="10558272" cy="5654040"/>
          </a:xfrm>
          <a:prstGeom prst="rect">
            <a:avLst/>
          </a:prstGeom>
        </p:spPr>
      </p:pic>
    </p:spTree>
    <p:extLst>
      <p:ext uri="{BB962C8B-B14F-4D97-AF65-F5344CB8AC3E}">
        <p14:creationId xmlns:p14="http://schemas.microsoft.com/office/powerpoint/2010/main" val="4098852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58341-D75A-4E07-A9D1-56F26BBE6142}"/>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3C543AA-3CBF-4A42-A22B-0AF9ADD0611A}"/>
              </a:ext>
            </a:extLst>
          </p:cNvPr>
          <p:cNvPicPr>
            <a:picLocks noChangeAspect="1"/>
          </p:cNvPicPr>
          <p:nvPr/>
        </p:nvPicPr>
        <p:blipFill>
          <a:blip r:embed="rId2"/>
          <a:stretch>
            <a:fillRect/>
          </a:stretch>
        </p:blipFill>
        <p:spPr>
          <a:xfrm>
            <a:off x="640080" y="259080"/>
            <a:ext cx="11109960" cy="6217919"/>
          </a:xfrm>
          <a:prstGeom prst="rect">
            <a:avLst/>
          </a:prstGeom>
        </p:spPr>
      </p:pic>
    </p:spTree>
    <p:extLst>
      <p:ext uri="{BB962C8B-B14F-4D97-AF65-F5344CB8AC3E}">
        <p14:creationId xmlns:p14="http://schemas.microsoft.com/office/powerpoint/2010/main" val="904000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3F49EA-102D-4DEC-80A7-613FA4E0816C}"/>
              </a:ext>
            </a:extLst>
          </p:cNvPr>
          <p:cNvPicPr>
            <a:picLocks noGrp="1" noChangeAspect="1"/>
          </p:cNvPicPr>
          <p:nvPr>
            <p:ph idx="1"/>
          </p:nvPr>
        </p:nvPicPr>
        <p:blipFill>
          <a:blip r:embed="rId2"/>
          <a:stretch>
            <a:fillRect/>
          </a:stretch>
        </p:blipFill>
        <p:spPr>
          <a:xfrm>
            <a:off x="481264" y="304800"/>
            <a:ext cx="11325726" cy="6240379"/>
          </a:xfrm>
        </p:spPr>
      </p:pic>
    </p:spTree>
    <p:extLst>
      <p:ext uri="{BB962C8B-B14F-4D97-AF65-F5344CB8AC3E}">
        <p14:creationId xmlns:p14="http://schemas.microsoft.com/office/powerpoint/2010/main" val="2061124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241748C-F242-4F90-9F11-4296AFF12673}"/>
              </a:ext>
            </a:extLst>
          </p:cNvPr>
          <p:cNvPicPr>
            <a:picLocks noGrp="1" noChangeAspect="1"/>
          </p:cNvPicPr>
          <p:nvPr>
            <p:ph idx="1"/>
          </p:nvPr>
        </p:nvPicPr>
        <p:blipFill>
          <a:blip r:embed="rId2"/>
          <a:stretch>
            <a:fillRect/>
          </a:stretch>
        </p:blipFill>
        <p:spPr>
          <a:xfrm>
            <a:off x="481263" y="304800"/>
            <a:ext cx="11245515" cy="6320589"/>
          </a:xfrm>
        </p:spPr>
      </p:pic>
    </p:spTree>
    <p:extLst>
      <p:ext uri="{BB962C8B-B14F-4D97-AF65-F5344CB8AC3E}">
        <p14:creationId xmlns:p14="http://schemas.microsoft.com/office/powerpoint/2010/main" val="305624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2865-5F72-4BB7-8800-83C11C638C83}"/>
              </a:ext>
            </a:extLst>
          </p:cNvPr>
          <p:cNvSpPr>
            <a:spLocks noGrp="1"/>
          </p:cNvSpPr>
          <p:nvPr>
            <p:ph type="title"/>
          </p:nvPr>
        </p:nvSpPr>
        <p:spPr>
          <a:xfrm>
            <a:off x="1024128" y="0"/>
            <a:ext cx="9720072" cy="679294"/>
          </a:xfrm>
        </p:spPr>
        <p:txBody>
          <a:bodyPr>
            <a:normAutofit fontScale="90000"/>
          </a:bodyPr>
          <a:lstStyle/>
          <a:p>
            <a:pPr algn="ctr"/>
            <a:r>
              <a:rPr lang="en-US" dirty="0">
                <a:solidFill>
                  <a:srgbClr val="660033"/>
                </a:solidFill>
              </a:rPr>
              <a:t>Instruction set-Characteristics </a:t>
            </a:r>
          </a:p>
        </p:txBody>
      </p:sp>
      <p:sp>
        <p:nvSpPr>
          <p:cNvPr id="4" name="Content Placeholder 3">
            <a:extLst>
              <a:ext uri="{FF2B5EF4-FFF2-40B4-BE49-F238E27FC236}">
                <a16:creationId xmlns:a16="http://schemas.microsoft.com/office/drawing/2014/main" id="{798F40BB-A446-4411-AB09-58DC324BA5BE}"/>
              </a:ext>
            </a:extLst>
          </p:cNvPr>
          <p:cNvSpPr>
            <a:spLocks noGrp="1"/>
          </p:cNvSpPr>
          <p:nvPr>
            <p:ph idx="1"/>
          </p:nvPr>
        </p:nvSpPr>
        <p:spPr>
          <a:xfrm>
            <a:off x="1024128" y="679294"/>
            <a:ext cx="9720073" cy="5630066"/>
          </a:xfrm>
        </p:spPr>
        <p:txBody>
          <a:bodyPr>
            <a:normAutofit/>
          </a:bodyPr>
          <a:lstStyle/>
          <a:p>
            <a:r>
              <a:rPr lang="en-US" sz="4400" dirty="0"/>
              <a:t>Characteristics:</a:t>
            </a:r>
          </a:p>
          <a:p>
            <a:r>
              <a:rPr lang="en-US" sz="4400" dirty="0"/>
              <a:t>1. Operation Code</a:t>
            </a:r>
          </a:p>
          <a:p>
            <a:r>
              <a:rPr lang="en-US" sz="4400" dirty="0"/>
              <a:t>2. Source Operand</a:t>
            </a:r>
          </a:p>
          <a:p>
            <a:r>
              <a:rPr lang="en-US" sz="4400" dirty="0"/>
              <a:t>3. Result (destination) Operand</a:t>
            </a:r>
          </a:p>
          <a:p>
            <a:r>
              <a:rPr lang="en-US" sz="4400" dirty="0"/>
              <a:t>4. Next Instruction address</a:t>
            </a:r>
          </a:p>
          <a:p>
            <a:r>
              <a:rPr lang="en-US" sz="4400" dirty="0"/>
              <a:t>5. Length of Instruction</a:t>
            </a:r>
          </a:p>
          <a:p>
            <a:endParaRPr lang="en-US" sz="2800" dirty="0"/>
          </a:p>
        </p:txBody>
      </p:sp>
    </p:spTree>
    <p:extLst>
      <p:ext uri="{BB962C8B-B14F-4D97-AF65-F5344CB8AC3E}">
        <p14:creationId xmlns:p14="http://schemas.microsoft.com/office/powerpoint/2010/main" val="417101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1000"/>
                                        <p:tgtEl>
                                          <p:spTgt spid="4">
                                            <p:txEl>
                                              <p:pRg st="4" end="4"/>
                                            </p:txEl>
                                          </p:spTgt>
                                        </p:tgtEl>
                                      </p:cBhvr>
                                    </p:animEffect>
                                    <p:anim calcmode="lin" valueType="num">
                                      <p:cBhvr>
                                        <p:cTn id="3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1000"/>
                                        <p:tgtEl>
                                          <p:spTgt spid="4">
                                            <p:txEl>
                                              <p:pRg st="5" end="5"/>
                                            </p:txEl>
                                          </p:spTgt>
                                        </p:tgtEl>
                                      </p:cBhvr>
                                    </p:animEffect>
                                    <p:anim calcmode="lin" valueType="num">
                                      <p:cBhvr>
                                        <p:cTn id="4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C59C74-5D8E-4F71-B4E3-1D15AD7D72E8}"/>
              </a:ext>
            </a:extLst>
          </p:cNvPr>
          <p:cNvPicPr>
            <a:picLocks noGrp="1" noChangeAspect="1"/>
          </p:cNvPicPr>
          <p:nvPr>
            <p:ph idx="1"/>
          </p:nvPr>
        </p:nvPicPr>
        <p:blipFill>
          <a:blip r:embed="rId2"/>
          <a:stretch>
            <a:fillRect/>
          </a:stretch>
        </p:blipFill>
        <p:spPr>
          <a:xfrm>
            <a:off x="464949" y="371959"/>
            <a:ext cx="11236271" cy="6199321"/>
          </a:xfrm>
        </p:spPr>
      </p:pic>
    </p:spTree>
    <p:extLst>
      <p:ext uri="{BB962C8B-B14F-4D97-AF65-F5344CB8AC3E}">
        <p14:creationId xmlns:p14="http://schemas.microsoft.com/office/powerpoint/2010/main" val="3474214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EB045D0-FE86-4262-B890-9212D569DEF5}"/>
              </a:ext>
            </a:extLst>
          </p:cNvPr>
          <p:cNvPicPr>
            <a:picLocks noGrp="1" noChangeAspect="1"/>
          </p:cNvPicPr>
          <p:nvPr>
            <p:ph idx="1"/>
          </p:nvPr>
        </p:nvPicPr>
        <p:blipFill>
          <a:blip r:embed="rId2"/>
          <a:stretch>
            <a:fillRect/>
          </a:stretch>
        </p:blipFill>
        <p:spPr>
          <a:xfrm>
            <a:off x="1177871" y="1200150"/>
            <a:ext cx="10182387" cy="4514850"/>
          </a:xfrm>
        </p:spPr>
      </p:pic>
    </p:spTree>
    <p:extLst>
      <p:ext uri="{BB962C8B-B14F-4D97-AF65-F5344CB8AC3E}">
        <p14:creationId xmlns:p14="http://schemas.microsoft.com/office/powerpoint/2010/main" val="1565430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C7476E-81BF-4DC7-B491-60963671DCE9}"/>
              </a:ext>
            </a:extLst>
          </p:cNvPr>
          <p:cNvPicPr>
            <a:picLocks noGrp="1" noChangeAspect="1"/>
          </p:cNvPicPr>
          <p:nvPr>
            <p:ph idx="1"/>
          </p:nvPr>
        </p:nvPicPr>
        <p:blipFill>
          <a:blip r:embed="rId2"/>
          <a:stretch>
            <a:fillRect/>
          </a:stretch>
        </p:blipFill>
        <p:spPr>
          <a:xfrm>
            <a:off x="728663" y="757239"/>
            <a:ext cx="10744200" cy="4945258"/>
          </a:xfrm>
        </p:spPr>
      </p:pic>
    </p:spTree>
    <p:extLst>
      <p:ext uri="{BB962C8B-B14F-4D97-AF65-F5344CB8AC3E}">
        <p14:creationId xmlns:p14="http://schemas.microsoft.com/office/powerpoint/2010/main" val="3700244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6B5F6D7-0DC2-47A1-B617-0C65A3749761}"/>
              </a:ext>
            </a:extLst>
          </p:cNvPr>
          <p:cNvPicPr>
            <a:picLocks noGrp="1" noChangeAspect="1"/>
          </p:cNvPicPr>
          <p:nvPr>
            <p:ph idx="1"/>
          </p:nvPr>
        </p:nvPicPr>
        <p:blipFill>
          <a:blip r:embed="rId2"/>
          <a:stretch>
            <a:fillRect/>
          </a:stretch>
        </p:blipFill>
        <p:spPr>
          <a:xfrm>
            <a:off x="1028701" y="757238"/>
            <a:ext cx="10258424" cy="5326311"/>
          </a:xfrm>
        </p:spPr>
      </p:pic>
    </p:spTree>
    <p:extLst>
      <p:ext uri="{BB962C8B-B14F-4D97-AF65-F5344CB8AC3E}">
        <p14:creationId xmlns:p14="http://schemas.microsoft.com/office/powerpoint/2010/main" val="2275164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36C51E-DA12-4F11-8B6D-5E277FF4A10F}"/>
              </a:ext>
            </a:extLst>
          </p:cNvPr>
          <p:cNvPicPr>
            <a:picLocks noGrp="1" noChangeAspect="1"/>
          </p:cNvPicPr>
          <p:nvPr>
            <p:ph idx="1"/>
          </p:nvPr>
        </p:nvPicPr>
        <p:blipFill>
          <a:blip r:embed="rId2"/>
          <a:stretch>
            <a:fillRect/>
          </a:stretch>
        </p:blipFill>
        <p:spPr>
          <a:xfrm>
            <a:off x="685456" y="101473"/>
            <a:ext cx="5886449" cy="1819529"/>
          </a:xfrm>
        </p:spPr>
      </p:pic>
      <p:pic>
        <p:nvPicPr>
          <p:cNvPr id="8" name="Picture 7">
            <a:extLst>
              <a:ext uri="{FF2B5EF4-FFF2-40B4-BE49-F238E27FC236}">
                <a16:creationId xmlns:a16="http://schemas.microsoft.com/office/drawing/2014/main" id="{00C6D4C3-382C-4800-969F-B5570F248880}"/>
              </a:ext>
            </a:extLst>
          </p:cNvPr>
          <p:cNvPicPr>
            <a:picLocks noChangeAspect="1"/>
          </p:cNvPicPr>
          <p:nvPr/>
        </p:nvPicPr>
        <p:blipFill>
          <a:blip r:embed="rId3"/>
          <a:stretch>
            <a:fillRect/>
          </a:stretch>
        </p:blipFill>
        <p:spPr>
          <a:xfrm>
            <a:off x="542925" y="2121520"/>
            <a:ext cx="10301288" cy="4345146"/>
          </a:xfrm>
          <a:prstGeom prst="rect">
            <a:avLst/>
          </a:prstGeom>
        </p:spPr>
      </p:pic>
    </p:spTree>
    <p:extLst>
      <p:ext uri="{BB962C8B-B14F-4D97-AF65-F5344CB8AC3E}">
        <p14:creationId xmlns:p14="http://schemas.microsoft.com/office/powerpoint/2010/main" val="2657454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9442298-CD50-426C-9AAD-047DE3686569}"/>
              </a:ext>
            </a:extLst>
          </p:cNvPr>
          <p:cNvPicPr>
            <a:picLocks noGrp="1" noChangeAspect="1"/>
          </p:cNvPicPr>
          <p:nvPr>
            <p:ph idx="1"/>
          </p:nvPr>
        </p:nvPicPr>
        <p:blipFill>
          <a:blip r:embed="rId2"/>
          <a:stretch>
            <a:fillRect/>
          </a:stretch>
        </p:blipFill>
        <p:spPr>
          <a:xfrm>
            <a:off x="714375" y="758702"/>
            <a:ext cx="5381625" cy="1341561"/>
          </a:xfrm>
        </p:spPr>
      </p:pic>
      <p:pic>
        <p:nvPicPr>
          <p:cNvPr id="9" name="Picture 8">
            <a:extLst>
              <a:ext uri="{FF2B5EF4-FFF2-40B4-BE49-F238E27FC236}">
                <a16:creationId xmlns:a16="http://schemas.microsoft.com/office/drawing/2014/main" id="{4B8451BE-5B16-4D92-BF6C-4D01666BA241}"/>
              </a:ext>
            </a:extLst>
          </p:cNvPr>
          <p:cNvPicPr>
            <a:picLocks noChangeAspect="1"/>
          </p:cNvPicPr>
          <p:nvPr/>
        </p:nvPicPr>
        <p:blipFill>
          <a:blip r:embed="rId3"/>
          <a:stretch>
            <a:fillRect/>
          </a:stretch>
        </p:blipFill>
        <p:spPr>
          <a:xfrm>
            <a:off x="714375" y="2314371"/>
            <a:ext cx="10630633" cy="4129292"/>
          </a:xfrm>
          <a:prstGeom prst="rect">
            <a:avLst/>
          </a:prstGeom>
        </p:spPr>
      </p:pic>
    </p:spTree>
    <p:extLst>
      <p:ext uri="{BB962C8B-B14F-4D97-AF65-F5344CB8AC3E}">
        <p14:creationId xmlns:p14="http://schemas.microsoft.com/office/powerpoint/2010/main" val="1447572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5405F2-DB2F-4718-9DEF-19EC8666CA4F}"/>
              </a:ext>
            </a:extLst>
          </p:cNvPr>
          <p:cNvPicPr>
            <a:picLocks noGrp="1" noChangeAspect="1"/>
          </p:cNvPicPr>
          <p:nvPr>
            <p:ph idx="1"/>
          </p:nvPr>
        </p:nvPicPr>
        <p:blipFill>
          <a:blip r:embed="rId2"/>
          <a:stretch>
            <a:fillRect/>
          </a:stretch>
        </p:blipFill>
        <p:spPr>
          <a:xfrm>
            <a:off x="711652" y="671513"/>
            <a:ext cx="5574848" cy="1328737"/>
          </a:xfrm>
        </p:spPr>
      </p:pic>
      <p:pic>
        <p:nvPicPr>
          <p:cNvPr id="8" name="Picture 7">
            <a:extLst>
              <a:ext uri="{FF2B5EF4-FFF2-40B4-BE49-F238E27FC236}">
                <a16:creationId xmlns:a16="http://schemas.microsoft.com/office/drawing/2014/main" id="{F0AFED5D-FFAA-4EFF-AB4C-47A1EB1AD5C7}"/>
              </a:ext>
            </a:extLst>
          </p:cNvPr>
          <p:cNvPicPr>
            <a:picLocks noChangeAspect="1"/>
          </p:cNvPicPr>
          <p:nvPr/>
        </p:nvPicPr>
        <p:blipFill>
          <a:blip r:embed="rId3"/>
          <a:stretch>
            <a:fillRect/>
          </a:stretch>
        </p:blipFill>
        <p:spPr>
          <a:xfrm>
            <a:off x="711652" y="2171700"/>
            <a:ext cx="10556798" cy="4271963"/>
          </a:xfrm>
          <a:prstGeom prst="rect">
            <a:avLst/>
          </a:prstGeom>
        </p:spPr>
      </p:pic>
    </p:spTree>
    <p:extLst>
      <p:ext uri="{BB962C8B-B14F-4D97-AF65-F5344CB8AC3E}">
        <p14:creationId xmlns:p14="http://schemas.microsoft.com/office/powerpoint/2010/main" val="1931023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75D1AE9-8759-41C4-82FC-21DCBDD78550}"/>
              </a:ext>
            </a:extLst>
          </p:cNvPr>
          <p:cNvPicPr>
            <a:picLocks noGrp="1" noChangeAspect="1"/>
          </p:cNvPicPr>
          <p:nvPr>
            <p:ph idx="1"/>
          </p:nvPr>
        </p:nvPicPr>
        <p:blipFill>
          <a:blip r:embed="rId2"/>
          <a:stretch>
            <a:fillRect/>
          </a:stretch>
        </p:blipFill>
        <p:spPr>
          <a:xfrm>
            <a:off x="6317080" y="290249"/>
            <a:ext cx="5391902" cy="4781813"/>
          </a:xfrm>
        </p:spPr>
      </p:pic>
      <p:pic>
        <p:nvPicPr>
          <p:cNvPr id="4" name="Picture 3">
            <a:extLst>
              <a:ext uri="{FF2B5EF4-FFF2-40B4-BE49-F238E27FC236}">
                <a16:creationId xmlns:a16="http://schemas.microsoft.com/office/drawing/2014/main" id="{5B4CF853-DA07-4003-872F-4E987DD30CA9}"/>
              </a:ext>
            </a:extLst>
          </p:cNvPr>
          <p:cNvPicPr>
            <a:picLocks noChangeAspect="1"/>
          </p:cNvPicPr>
          <p:nvPr/>
        </p:nvPicPr>
        <p:blipFill>
          <a:blip r:embed="rId3"/>
          <a:stretch>
            <a:fillRect/>
          </a:stretch>
        </p:blipFill>
        <p:spPr>
          <a:xfrm>
            <a:off x="700088" y="290249"/>
            <a:ext cx="5616992" cy="4781813"/>
          </a:xfrm>
          <a:prstGeom prst="rect">
            <a:avLst/>
          </a:prstGeom>
        </p:spPr>
      </p:pic>
    </p:spTree>
    <p:extLst>
      <p:ext uri="{BB962C8B-B14F-4D97-AF65-F5344CB8AC3E}">
        <p14:creationId xmlns:p14="http://schemas.microsoft.com/office/powerpoint/2010/main" val="3961360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165927C-B108-4E35-B27F-58C2ED24C687}"/>
              </a:ext>
            </a:extLst>
          </p:cNvPr>
          <p:cNvPicPr>
            <a:picLocks noGrp="1" noChangeAspect="1"/>
          </p:cNvPicPr>
          <p:nvPr>
            <p:ph idx="1"/>
          </p:nvPr>
        </p:nvPicPr>
        <p:blipFill>
          <a:blip r:embed="rId2"/>
          <a:stretch>
            <a:fillRect/>
          </a:stretch>
        </p:blipFill>
        <p:spPr>
          <a:xfrm>
            <a:off x="718557" y="1928813"/>
            <a:ext cx="10511418" cy="4514849"/>
          </a:xfrm>
        </p:spPr>
      </p:pic>
      <p:pic>
        <p:nvPicPr>
          <p:cNvPr id="7" name="Picture 6">
            <a:extLst>
              <a:ext uri="{FF2B5EF4-FFF2-40B4-BE49-F238E27FC236}">
                <a16:creationId xmlns:a16="http://schemas.microsoft.com/office/drawing/2014/main" id="{B1218D06-062B-41E3-A302-25A4049FA22A}"/>
              </a:ext>
            </a:extLst>
          </p:cNvPr>
          <p:cNvPicPr>
            <a:picLocks noChangeAspect="1"/>
          </p:cNvPicPr>
          <p:nvPr/>
        </p:nvPicPr>
        <p:blipFill>
          <a:blip r:embed="rId3"/>
          <a:stretch>
            <a:fillRect/>
          </a:stretch>
        </p:blipFill>
        <p:spPr>
          <a:xfrm>
            <a:off x="718557" y="807793"/>
            <a:ext cx="4163006" cy="963857"/>
          </a:xfrm>
          <a:prstGeom prst="rect">
            <a:avLst/>
          </a:prstGeom>
        </p:spPr>
      </p:pic>
    </p:spTree>
    <p:extLst>
      <p:ext uri="{BB962C8B-B14F-4D97-AF65-F5344CB8AC3E}">
        <p14:creationId xmlns:p14="http://schemas.microsoft.com/office/powerpoint/2010/main" val="2460928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0EAE49-EFF3-4087-8489-7C6A598A07BF}"/>
              </a:ext>
            </a:extLst>
          </p:cNvPr>
          <p:cNvPicPr>
            <a:picLocks noGrp="1" noChangeAspect="1"/>
          </p:cNvPicPr>
          <p:nvPr>
            <p:ph idx="1"/>
          </p:nvPr>
        </p:nvPicPr>
        <p:blipFill>
          <a:blip r:embed="rId2"/>
          <a:stretch>
            <a:fillRect/>
          </a:stretch>
        </p:blipFill>
        <p:spPr>
          <a:xfrm>
            <a:off x="771525" y="796880"/>
            <a:ext cx="4431812" cy="922144"/>
          </a:xfrm>
        </p:spPr>
      </p:pic>
      <p:pic>
        <p:nvPicPr>
          <p:cNvPr id="8" name="Picture 7">
            <a:extLst>
              <a:ext uri="{FF2B5EF4-FFF2-40B4-BE49-F238E27FC236}">
                <a16:creationId xmlns:a16="http://schemas.microsoft.com/office/drawing/2014/main" id="{31BA2D8D-3DC9-48B3-AC30-BCF2F2682F41}"/>
              </a:ext>
            </a:extLst>
          </p:cNvPr>
          <p:cNvPicPr>
            <a:picLocks noChangeAspect="1"/>
          </p:cNvPicPr>
          <p:nvPr/>
        </p:nvPicPr>
        <p:blipFill>
          <a:blip r:embed="rId3"/>
          <a:stretch>
            <a:fillRect/>
          </a:stretch>
        </p:blipFill>
        <p:spPr>
          <a:xfrm>
            <a:off x="771525" y="1914524"/>
            <a:ext cx="11072813" cy="4672014"/>
          </a:xfrm>
          <a:prstGeom prst="rect">
            <a:avLst/>
          </a:prstGeom>
        </p:spPr>
      </p:pic>
    </p:spTree>
    <p:extLst>
      <p:ext uri="{BB962C8B-B14F-4D97-AF65-F5344CB8AC3E}">
        <p14:creationId xmlns:p14="http://schemas.microsoft.com/office/powerpoint/2010/main" val="292946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2865-5F72-4BB7-8800-83C11C638C83}"/>
              </a:ext>
            </a:extLst>
          </p:cNvPr>
          <p:cNvSpPr>
            <a:spLocks noGrp="1"/>
          </p:cNvSpPr>
          <p:nvPr>
            <p:ph type="title"/>
          </p:nvPr>
        </p:nvSpPr>
        <p:spPr>
          <a:xfrm>
            <a:off x="1024128" y="0"/>
            <a:ext cx="9720072" cy="679294"/>
          </a:xfrm>
        </p:spPr>
        <p:txBody>
          <a:bodyPr>
            <a:normAutofit fontScale="90000"/>
          </a:bodyPr>
          <a:lstStyle/>
          <a:p>
            <a:pPr algn="ctr"/>
            <a:r>
              <a:rPr lang="en-US" dirty="0">
                <a:solidFill>
                  <a:srgbClr val="660033"/>
                </a:solidFill>
              </a:rPr>
              <a:t>Instruction set-operands</a:t>
            </a:r>
          </a:p>
        </p:txBody>
      </p:sp>
      <p:sp>
        <p:nvSpPr>
          <p:cNvPr id="4" name="Content Placeholder 3">
            <a:extLst>
              <a:ext uri="{FF2B5EF4-FFF2-40B4-BE49-F238E27FC236}">
                <a16:creationId xmlns:a16="http://schemas.microsoft.com/office/drawing/2014/main" id="{798F40BB-A446-4411-AB09-58DC324BA5BE}"/>
              </a:ext>
            </a:extLst>
          </p:cNvPr>
          <p:cNvSpPr>
            <a:spLocks noGrp="1"/>
          </p:cNvSpPr>
          <p:nvPr>
            <p:ph idx="1"/>
          </p:nvPr>
        </p:nvSpPr>
        <p:spPr>
          <a:xfrm>
            <a:off x="1024128" y="679294"/>
            <a:ext cx="9720073" cy="5630066"/>
          </a:xfrm>
        </p:spPr>
        <p:txBody>
          <a:bodyPr>
            <a:normAutofit/>
          </a:bodyPr>
          <a:lstStyle/>
          <a:p>
            <a:endParaRPr lang="en-US" sz="2800" dirty="0"/>
          </a:p>
          <a:p>
            <a:r>
              <a:rPr lang="en-US" sz="4400" dirty="0"/>
              <a:t>Source and result(Destination) Operands:</a:t>
            </a:r>
          </a:p>
          <a:p>
            <a:endParaRPr lang="en-US" sz="4400" dirty="0"/>
          </a:p>
          <a:p>
            <a:pPr lvl="1"/>
            <a:r>
              <a:rPr lang="en-US" sz="4000" dirty="0"/>
              <a:t>1. Memory</a:t>
            </a:r>
          </a:p>
          <a:p>
            <a:pPr lvl="1"/>
            <a:r>
              <a:rPr lang="en-US" sz="4000" dirty="0"/>
              <a:t>2. Register</a:t>
            </a:r>
          </a:p>
          <a:p>
            <a:pPr lvl="1"/>
            <a:r>
              <a:rPr lang="en-US" sz="4000" dirty="0"/>
              <a:t>3. Immediate ( Only Source Operand) </a:t>
            </a:r>
          </a:p>
          <a:p>
            <a:pPr lvl="1"/>
            <a:r>
              <a:rPr lang="en-US" sz="4000" dirty="0"/>
              <a:t>4. I/O Devices  </a:t>
            </a:r>
            <a:endParaRPr lang="en-US" sz="2400" dirty="0"/>
          </a:p>
        </p:txBody>
      </p:sp>
    </p:spTree>
    <p:extLst>
      <p:ext uri="{BB962C8B-B14F-4D97-AF65-F5344CB8AC3E}">
        <p14:creationId xmlns:p14="http://schemas.microsoft.com/office/powerpoint/2010/main" val="3997254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3193198-7EA0-4354-8FCD-B05FB1867477}"/>
              </a:ext>
            </a:extLst>
          </p:cNvPr>
          <p:cNvPicPr>
            <a:picLocks noGrp="1" noChangeAspect="1"/>
          </p:cNvPicPr>
          <p:nvPr>
            <p:ph idx="1"/>
          </p:nvPr>
        </p:nvPicPr>
        <p:blipFill>
          <a:blip r:embed="rId2"/>
          <a:stretch>
            <a:fillRect/>
          </a:stretch>
        </p:blipFill>
        <p:spPr>
          <a:xfrm>
            <a:off x="802201" y="525429"/>
            <a:ext cx="4020111" cy="1060226"/>
          </a:xfrm>
        </p:spPr>
      </p:pic>
      <p:pic>
        <p:nvPicPr>
          <p:cNvPr id="8" name="Picture 7">
            <a:extLst>
              <a:ext uri="{FF2B5EF4-FFF2-40B4-BE49-F238E27FC236}">
                <a16:creationId xmlns:a16="http://schemas.microsoft.com/office/drawing/2014/main" id="{BA8455D6-2CFB-48F1-B58B-5132C3C9ADBF}"/>
              </a:ext>
            </a:extLst>
          </p:cNvPr>
          <p:cNvPicPr>
            <a:picLocks noChangeAspect="1"/>
          </p:cNvPicPr>
          <p:nvPr/>
        </p:nvPicPr>
        <p:blipFill>
          <a:blip r:embed="rId3"/>
          <a:stretch>
            <a:fillRect/>
          </a:stretch>
        </p:blipFill>
        <p:spPr>
          <a:xfrm>
            <a:off x="802201" y="371475"/>
            <a:ext cx="11099287" cy="5961095"/>
          </a:xfrm>
          <a:prstGeom prst="rect">
            <a:avLst/>
          </a:prstGeom>
        </p:spPr>
      </p:pic>
    </p:spTree>
    <p:extLst>
      <p:ext uri="{BB962C8B-B14F-4D97-AF65-F5344CB8AC3E}">
        <p14:creationId xmlns:p14="http://schemas.microsoft.com/office/powerpoint/2010/main" val="133848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8196203-8CDB-4A39-844D-D0CB319B0EFC}"/>
              </a:ext>
            </a:extLst>
          </p:cNvPr>
          <p:cNvPicPr>
            <a:picLocks noGrp="1" noChangeAspect="1"/>
          </p:cNvPicPr>
          <p:nvPr>
            <p:ph idx="1"/>
          </p:nvPr>
        </p:nvPicPr>
        <p:blipFill>
          <a:blip r:embed="rId2"/>
          <a:stretch>
            <a:fillRect/>
          </a:stretch>
        </p:blipFill>
        <p:spPr>
          <a:xfrm>
            <a:off x="371475" y="328614"/>
            <a:ext cx="11615738" cy="6415087"/>
          </a:xfrm>
        </p:spPr>
      </p:pic>
      <p:pic>
        <p:nvPicPr>
          <p:cNvPr id="9" name="Picture 8">
            <a:extLst>
              <a:ext uri="{FF2B5EF4-FFF2-40B4-BE49-F238E27FC236}">
                <a16:creationId xmlns:a16="http://schemas.microsoft.com/office/drawing/2014/main" id="{FCB0658A-9094-457C-AC17-583C432FB1BA}"/>
              </a:ext>
            </a:extLst>
          </p:cNvPr>
          <p:cNvPicPr>
            <a:picLocks noChangeAspect="1"/>
          </p:cNvPicPr>
          <p:nvPr/>
        </p:nvPicPr>
        <p:blipFill>
          <a:blip r:embed="rId3"/>
          <a:stretch>
            <a:fillRect/>
          </a:stretch>
        </p:blipFill>
        <p:spPr>
          <a:xfrm>
            <a:off x="757238" y="822083"/>
            <a:ext cx="4705648" cy="963855"/>
          </a:xfrm>
          <a:prstGeom prst="rect">
            <a:avLst/>
          </a:prstGeom>
        </p:spPr>
      </p:pic>
    </p:spTree>
    <p:extLst>
      <p:ext uri="{BB962C8B-B14F-4D97-AF65-F5344CB8AC3E}">
        <p14:creationId xmlns:p14="http://schemas.microsoft.com/office/powerpoint/2010/main" val="903947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D4CADFE-8500-43CF-AA12-62E6B8C4EF37}"/>
              </a:ext>
            </a:extLst>
          </p:cNvPr>
          <p:cNvPicPr>
            <a:picLocks noGrp="1" noChangeAspect="1"/>
          </p:cNvPicPr>
          <p:nvPr>
            <p:ph idx="1"/>
          </p:nvPr>
        </p:nvPicPr>
        <p:blipFill>
          <a:blip r:embed="rId2"/>
          <a:stretch>
            <a:fillRect/>
          </a:stretch>
        </p:blipFill>
        <p:spPr>
          <a:xfrm>
            <a:off x="685800" y="842964"/>
            <a:ext cx="3903131" cy="1000124"/>
          </a:xfrm>
        </p:spPr>
      </p:pic>
      <p:pic>
        <p:nvPicPr>
          <p:cNvPr id="8" name="Picture 7">
            <a:extLst>
              <a:ext uri="{FF2B5EF4-FFF2-40B4-BE49-F238E27FC236}">
                <a16:creationId xmlns:a16="http://schemas.microsoft.com/office/drawing/2014/main" id="{0D36E395-42C0-40C5-9926-08595133ABCC}"/>
              </a:ext>
            </a:extLst>
          </p:cNvPr>
          <p:cNvPicPr>
            <a:picLocks noChangeAspect="1"/>
          </p:cNvPicPr>
          <p:nvPr/>
        </p:nvPicPr>
        <p:blipFill>
          <a:blip r:embed="rId3"/>
          <a:stretch>
            <a:fillRect/>
          </a:stretch>
        </p:blipFill>
        <p:spPr>
          <a:xfrm>
            <a:off x="685800" y="2080956"/>
            <a:ext cx="10729913" cy="4405569"/>
          </a:xfrm>
          <a:prstGeom prst="rect">
            <a:avLst/>
          </a:prstGeom>
        </p:spPr>
      </p:pic>
    </p:spTree>
    <p:extLst>
      <p:ext uri="{BB962C8B-B14F-4D97-AF65-F5344CB8AC3E}">
        <p14:creationId xmlns:p14="http://schemas.microsoft.com/office/powerpoint/2010/main" val="118590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A06519-CDD8-47A2-85D1-90C18085846D}"/>
              </a:ext>
            </a:extLst>
          </p:cNvPr>
          <p:cNvPicPr>
            <a:picLocks noGrp="1" noChangeAspect="1"/>
          </p:cNvPicPr>
          <p:nvPr>
            <p:ph idx="1"/>
          </p:nvPr>
        </p:nvPicPr>
        <p:blipFill>
          <a:blip r:embed="rId2"/>
          <a:stretch>
            <a:fillRect/>
          </a:stretch>
        </p:blipFill>
        <p:spPr>
          <a:xfrm>
            <a:off x="700088" y="457200"/>
            <a:ext cx="10801349" cy="6100763"/>
          </a:xfrm>
        </p:spPr>
      </p:pic>
    </p:spTree>
    <p:extLst>
      <p:ext uri="{BB962C8B-B14F-4D97-AF65-F5344CB8AC3E}">
        <p14:creationId xmlns:p14="http://schemas.microsoft.com/office/powerpoint/2010/main" val="3852553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1EB993D-F0C2-4BAF-96B6-E7F3EAB51592}"/>
              </a:ext>
            </a:extLst>
          </p:cNvPr>
          <p:cNvPicPr>
            <a:picLocks noGrp="1" noChangeAspect="1"/>
          </p:cNvPicPr>
          <p:nvPr>
            <p:ph idx="1"/>
          </p:nvPr>
        </p:nvPicPr>
        <p:blipFill>
          <a:blip r:embed="rId2"/>
          <a:stretch>
            <a:fillRect/>
          </a:stretch>
        </p:blipFill>
        <p:spPr>
          <a:xfrm>
            <a:off x="619933" y="635432"/>
            <a:ext cx="11096786" cy="5982344"/>
          </a:xfrm>
        </p:spPr>
      </p:pic>
    </p:spTree>
    <p:extLst>
      <p:ext uri="{BB962C8B-B14F-4D97-AF65-F5344CB8AC3E}">
        <p14:creationId xmlns:p14="http://schemas.microsoft.com/office/powerpoint/2010/main" val="428728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0E1C75A-F437-4F81-888C-F2549C022174}"/>
              </a:ext>
            </a:extLst>
          </p:cNvPr>
          <p:cNvPicPr>
            <a:picLocks noGrp="1" noChangeAspect="1"/>
          </p:cNvPicPr>
          <p:nvPr>
            <p:ph idx="1"/>
          </p:nvPr>
        </p:nvPicPr>
        <p:blipFill>
          <a:blip r:embed="rId2"/>
          <a:stretch>
            <a:fillRect/>
          </a:stretch>
        </p:blipFill>
        <p:spPr>
          <a:xfrm>
            <a:off x="743919" y="464949"/>
            <a:ext cx="10864311" cy="6013343"/>
          </a:xfrm>
        </p:spPr>
      </p:pic>
    </p:spTree>
    <p:extLst>
      <p:ext uri="{BB962C8B-B14F-4D97-AF65-F5344CB8AC3E}">
        <p14:creationId xmlns:p14="http://schemas.microsoft.com/office/powerpoint/2010/main" val="3643971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4D0255-326C-41C1-BBAA-A8DF8DC7E127}"/>
              </a:ext>
            </a:extLst>
          </p:cNvPr>
          <p:cNvPicPr>
            <a:picLocks noGrp="1" noChangeAspect="1"/>
          </p:cNvPicPr>
          <p:nvPr>
            <p:ph idx="1"/>
          </p:nvPr>
        </p:nvPicPr>
        <p:blipFill>
          <a:blip r:embed="rId2"/>
          <a:stretch>
            <a:fillRect/>
          </a:stretch>
        </p:blipFill>
        <p:spPr>
          <a:xfrm>
            <a:off x="712922" y="480447"/>
            <a:ext cx="10554345" cy="6090833"/>
          </a:xfrm>
        </p:spPr>
      </p:pic>
    </p:spTree>
    <p:extLst>
      <p:ext uri="{BB962C8B-B14F-4D97-AF65-F5344CB8AC3E}">
        <p14:creationId xmlns:p14="http://schemas.microsoft.com/office/powerpoint/2010/main" val="2026802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9D6D5-B38D-499D-BF2D-5470FD7C6A15}"/>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ECED31E9-6CC8-4C31-89AF-4075409DE8DC}"/>
              </a:ext>
            </a:extLst>
          </p:cNvPr>
          <p:cNvPicPr>
            <a:picLocks noChangeAspect="1"/>
          </p:cNvPicPr>
          <p:nvPr/>
        </p:nvPicPr>
        <p:blipFill>
          <a:blip r:embed="rId2"/>
          <a:stretch>
            <a:fillRect/>
          </a:stretch>
        </p:blipFill>
        <p:spPr>
          <a:xfrm>
            <a:off x="800100" y="548640"/>
            <a:ext cx="10801350" cy="5760720"/>
          </a:xfrm>
          <a:prstGeom prst="rect">
            <a:avLst/>
          </a:prstGeom>
        </p:spPr>
      </p:pic>
    </p:spTree>
    <p:extLst>
      <p:ext uri="{BB962C8B-B14F-4D97-AF65-F5344CB8AC3E}">
        <p14:creationId xmlns:p14="http://schemas.microsoft.com/office/powerpoint/2010/main" val="1452510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F42EBEC-90F4-426E-9B17-EFB69586B859}"/>
              </a:ext>
            </a:extLst>
          </p:cNvPr>
          <p:cNvPicPr>
            <a:picLocks noGrp="1" noChangeAspect="1"/>
          </p:cNvPicPr>
          <p:nvPr>
            <p:ph idx="1"/>
          </p:nvPr>
        </p:nvPicPr>
        <p:blipFill>
          <a:blip r:embed="rId2"/>
          <a:stretch>
            <a:fillRect/>
          </a:stretch>
        </p:blipFill>
        <p:spPr>
          <a:xfrm>
            <a:off x="900114" y="428625"/>
            <a:ext cx="10429874" cy="6172199"/>
          </a:xfrm>
        </p:spPr>
      </p:pic>
    </p:spTree>
    <p:extLst>
      <p:ext uri="{BB962C8B-B14F-4D97-AF65-F5344CB8AC3E}">
        <p14:creationId xmlns:p14="http://schemas.microsoft.com/office/powerpoint/2010/main" val="997358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2820052-7FE5-4BCC-A3D5-AF51F80EA8DB}"/>
              </a:ext>
            </a:extLst>
          </p:cNvPr>
          <p:cNvPicPr>
            <a:picLocks noGrp="1" noChangeAspect="1"/>
          </p:cNvPicPr>
          <p:nvPr>
            <p:ph idx="1"/>
          </p:nvPr>
        </p:nvPicPr>
        <p:blipFill>
          <a:blip r:embed="rId2"/>
          <a:stretch>
            <a:fillRect/>
          </a:stretch>
        </p:blipFill>
        <p:spPr>
          <a:xfrm>
            <a:off x="514350" y="214312"/>
            <a:ext cx="11172825" cy="6486525"/>
          </a:xfrm>
        </p:spPr>
      </p:pic>
    </p:spTree>
    <p:extLst>
      <p:ext uri="{BB962C8B-B14F-4D97-AF65-F5344CB8AC3E}">
        <p14:creationId xmlns:p14="http://schemas.microsoft.com/office/powerpoint/2010/main" val="128680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2865-5F72-4BB7-8800-83C11C638C83}"/>
              </a:ext>
            </a:extLst>
          </p:cNvPr>
          <p:cNvSpPr>
            <a:spLocks noGrp="1"/>
          </p:cNvSpPr>
          <p:nvPr>
            <p:ph type="title"/>
          </p:nvPr>
        </p:nvSpPr>
        <p:spPr>
          <a:xfrm>
            <a:off x="1024128" y="0"/>
            <a:ext cx="9720072" cy="679294"/>
          </a:xfrm>
        </p:spPr>
        <p:txBody>
          <a:bodyPr>
            <a:normAutofit fontScale="90000"/>
          </a:bodyPr>
          <a:lstStyle/>
          <a:p>
            <a:pPr algn="ctr"/>
            <a:r>
              <a:rPr lang="en-US" dirty="0">
                <a:solidFill>
                  <a:srgbClr val="660033"/>
                </a:solidFill>
              </a:rPr>
              <a:t>Instruction set Architecture(ISA) </a:t>
            </a:r>
          </a:p>
        </p:txBody>
      </p:sp>
      <p:pic>
        <p:nvPicPr>
          <p:cNvPr id="7" name="Content Placeholder 6">
            <a:extLst>
              <a:ext uri="{FF2B5EF4-FFF2-40B4-BE49-F238E27FC236}">
                <a16:creationId xmlns:a16="http://schemas.microsoft.com/office/drawing/2014/main" id="{2F4FFE86-0913-4C90-BDE5-E1CBB9F60A67}"/>
              </a:ext>
            </a:extLst>
          </p:cNvPr>
          <p:cNvPicPr>
            <a:picLocks noGrp="1" noChangeAspect="1"/>
          </p:cNvPicPr>
          <p:nvPr>
            <p:ph idx="1"/>
          </p:nvPr>
        </p:nvPicPr>
        <p:blipFill>
          <a:blip r:embed="rId2"/>
          <a:stretch>
            <a:fillRect/>
          </a:stretch>
        </p:blipFill>
        <p:spPr>
          <a:xfrm>
            <a:off x="681925" y="679294"/>
            <a:ext cx="10709329" cy="5845492"/>
          </a:xfrm>
        </p:spPr>
      </p:pic>
    </p:spTree>
    <p:extLst>
      <p:ext uri="{BB962C8B-B14F-4D97-AF65-F5344CB8AC3E}">
        <p14:creationId xmlns:p14="http://schemas.microsoft.com/office/powerpoint/2010/main" val="40365583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5087A6-6391-4A40-BA97-E774053179CB}"/>
              </a:ext>
            </a:extLst>
          </p:cNvPr>
          <p:cNvPicPr>
            <a:picLocks noGrp="1" noChangeAspect="1"/>
          </p:cNvPicPr>
          <p:nvPr>
            <p:ph idx="1"/>
          </p:nvPr>
        </p:nvPicPr>
        <p:blipFill>
          <a:blip r:embed="rId2"/>
          <a:stretch>
            <a:fillRect/>
          </a:stretch>
        </p:blipFill>
        <p:spPr>
          <a:xfrm>
            <a:off x="702011" y="100013"/>
            <a:ext cx="10685127" cy="4886325"/>
          </a:xfrm>
        </p:spPr>
      </p:pic>
      <p:pic>
        <p:nvPicPr>
          <p:cNvPr id="8" name="Picture 7">
            <a:extLst>
              <a:ext uri="{FF2B5EF4-FFF2-40B4-BE49-F238E27FC236}">
                <a16:creationId xmlns:a16="http://schemas.microsoft.com/office/drawing/2014/main" id="{0CB3A714-263D-479A-B24D-A7962D53C4A7}"/>
              </a:ext>
            </a:extLst>
          </p:cNvPr>
          <p:cNvPicPr>
            <a:picLocks noChangeAspect="1"/>
          </p:cNvPicPr>
          <p:nvPr/>
        </p:nvPicPr>
        <p:blipFill>
          <a:blip r:embed="rId3"/>
          <a:stretch>
            <a:fillRect/>
          </a:stretch>
        </p:blipFill>
        <p:spPr>
          <a:xfrm>
            <a:off x="702010" y="4986338"/>
            <a:ext cx="10685127" cy="1771649"/>
          </a:xfrm>
          <a:prstGeom prst="rect">
            <a:avLst/>
          </a:prstGeom>
        </p:spPr>
      </p:pic>
    </p:spTree>
    <p:extLst>
      <p:ext uri="{BB962C8B-B14F-4D97-AF65-F5344CB8AC3E}">
        <p14:creationId xmlns:p14="http://schemas.microsoft.com/office/powerpoint/2010/main" val="11202256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30A2698-DF67-462D-A4FD-A128CB348956}"/>
              </a:ext>
            </a:extLst>
          </p:cNvPr>
          <p:cNvPicPr>
            <a:picLocks noGrp="1" noChangeAspect="1"/>
          </p:cNvPicPr>
          <p:nvPr>
            <p:ph idx="1"/>
          </p:nvPr>
        </p:nvPicPr>
        <p:blipFill>
          <a:blip r:embed="rId2"/>
          <a:stretch>
            <a:fillRect/>
          </a:stretch>
        </p:blipFill>
        <p:spPr>
          <a:xfrm>
            <a:off x="285750" y="100014"/>
            <a:ext cx="11644313" cy="6558764"/>
          </a:xfrm>
        </p:spPr>
      </p:pic>
    </p:spTree>
    <p:extLst>
      <p:ext uri="{BB962C8B-B14F-4D97-AF65-F5344CB8AC3E}">
        <p14:creationId xmlns:p14="http://schemas.microsoft.com/office/powerpoint/2010/main" val="3528994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5A84F1-E5CE-484F-BFAA-0938D1EE78B4}"/>
              </a:ext>
            </a:extLst>
          </p:cNvPr>
          <p:cNvPicPr>
            <a:picLocks noGrp="1" noChangeAspect="1"/>
          </p:cNvPicPr>
          <p:nvPr>
            <p:ph idx="1"/>
          </p:nvPr>
        </p:nvPicPr>
        <p:blipFill>
          <a:blip r:embed="rId2"/>
          <a:stretch>
            <a:fillRect/>
          </a:stretch>
        </p:blipFill>
        <p:spPr>
          <a:xfrm>
            <a:off x="243624" y="300038"/>
            <a:ext cx="11902009" cy="6386512"/>
          </a:xfrm>
        </p:spPr>
      </p:pic>
    </p:spTree>
    <p:extLst>
      <p:ext uri="{BB962C8B-B14F-4D97-AF65-F5344CB8AC3E}">
        <p14:creationId xmlns:p14="http://schemas.microsoft.com/office/powerpoint/2010/main" val="7868379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8ACED0B-7BDB-4A8F-AFB8-7F8AF29BEDC1}"/>
              </a:ext>
            </a:extLst>
          </p:cNvPr>
          <p:cNvPicPr>
            <a:picLocks noGrp="1" noChangeAspect="1"/>
          </p:cNvPicPr>
          <p:nvPr>
            <p:ph idx="1"/>
          </p:nvPr>
        </p:nvPicPr>
        <p:blipFill>
          <a:blip r:embed="rId2"/>
          <a:stretch>
            <a:fillRect/>
          </a:stretch>
        </p:blipFill>
        <p:spPr>
          <a:xfrm>
            <a:off x="728663" y="185739"/>
            <a:ext cx="10944225" cy="4457700"/>
          </a:xfrm>
        </p:spPr>
      </p:pic>
      <p:pic>
        <p:nvPicPr>
          <p:cNvPr id="8" name="Picture 7">
            <a:extLst>
              <a:ext uri="{FF2B5EF4-FFF2-40B4-BE49-F238E27FC236}">
                <a16:creationId xmlns:a16="http://schemas.microsoft.com/office/drawing/2014/main" id="{07728B6F-57FF-4156-B28A-45E01D4E1BB4}"/>
              </a:ext>
            </a:extLst>
          </p:cNvPr>
          <p:cNvPicPr>
            <a:picLocks noChangeAspect="1"/>
          </p:cNvPicPr>
          <p:nvPr/>
        </p:nvPicPr>
        <p:blipFill>
          <a:blip r:embed="rId3"/>
          <a:stretch>
            <a:fillRect/>
          </a:stretch>
        </p:blipFill>
        <p:spPr>
          <a:xfrm>
            <a:off x="728664" y="4643438"/>
            <a:ext cx="10944224" cy="2028824"/>
          </a:xfrm>
          <a:prstGeom prst="rect">
            <a:avLst/>
          </a:prstGeom>
        </p:spPr>
      </p:pic>
    </p:spTree>
    <p:extLst>
      <p:ext uri="{BB962C8B-B14F-4D97-AF65-F5344CB8AC3E}">
        <p14:creationId xmlns:p14="http://schemas.microsoft.com/office/powerpoint/2010/main" val="37479908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F5B713-7206-44FC-AD7A-824A8C4EA0B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422AB35-528B-4BD7-A331-7099CF7B8E76}"/>
              </a:ext>
            </a:extLst>
          </p:cNvPr>
          <p:cNvPicPr>
            <a:picLocks noChangeAspect="1"/>
          </p:cNvPicPr>
          <p:nvPr/>
        </p:nvPicPr>
        <p:blipFill>
          <a:blip r:embed="rId2"/>
          <a:stretch>
            <a:fillRect/>
          </a:stretch>
        </p:blipFill>
        <p:spPr>
          <a:xfrm>
            <a:off x="271463" y="285749"/>
            <a:ext cx="11730037" cy="6386513"/>
          </a:xfrm>
          <a:prstGeom prst="rect">
            <a:avLst/>
          </a:prstGeom>
        </p:spPr>
      </p:pic>
    </p:spTree>
    <p:extLst>
      <p:ext uri="{BB962C8B-B14F-4D97-AF65-F5344CB8AC3E}">
        <p14:creationId xmlns:p14="http://schemas.microsoft.com/office/powerpoint/2010/main" val="2636100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8CF35F9-1CCF-447B-869E-88AF276C8C89}"/>
              </a:ext>
            </a:extLst>
          </p:cNvPr>
          <p:cNvPicPr>
            <a:picLocks noGrp="1" noChangeAspect="1"/>
          </p:cNvPicPr>
          <p:nvPr>
            <p:ph idx="1"/>
          </p:nvPr>
        </p:nvPicPr>
        <p:blipFill>
          <a:blip r:embed="rId2"/>
          <a:stretch>
            <a:fillRect/>
          </a:stretch>
        </p:blipFill>
        <p:spPr>
          <a:xfrm>
            <a:off x="742950" y="214313"/>
            <a:ext cx="11158538" cy="3657600"/>
          </a:xfrm>
        </p:spPr>
      </p:pic>
      <p:pic>
        <p:nvPicPr>
          <p:cNvPr id="6" name="Picture 5">
            <a:extLst>
              <a:ext uri="{FF2B5EF4-FFF2-40B4-BE49-F238E27FC236}">
                <a16:creationId xmlns:a16="http://schemas.microsoft.com/office/drawing/2014/main" id="{60827263-D902-40CC-B19C-6D4C360315C9}"/>
              </a:ext>
            </a:extLst>
          </p:cNvPr>
          <p:cNvPicPr>
            <a:picLocks noChangeAspect="1"/>
          </p:cNvPicPr>
          <p:nvPr/>
        </p:nvPicPr>
        <p:blipFill>
          <a:blip r:embed="rId3"/>
          <a:stretch>
            <a:fillRect/>
          </a:stretch>
        </p:blipFill>
        <p:spPr>
          <a:xfrm>
            <a:off x="742950" y="3871913"/>
            <a:ext cx="11158537" cy="2771774"/>
          </a:xfrm>
          <a:prstGeom prst="rect">
            <a:avLst/>
          </a:prstGeom>
        </p:spPr>
      </p:pic>
    </p:spTree>
    <p:extLst>
      <p:ext uri="{BB962C8B-B14F-4D97-AF65-F5344CB8AC3E}">
        <p14:creationId xmlns:p14="http://schemas.microsoft.com/office/powerpoint/2010/main" val="1431640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33A88A2-0929-42EA-82CC-6A0578365857}"/>
              </a:ext>
            </a:extLst>
          </p:cNvPr>
          <p:cNvPicPr>
            <a:picLocks noGrp="1" noChangeAspect="1"/>
          </p:cNvPicPr>
          <p:nvPr>
            <p:ph idx="1"/>
          </p:nvPr>
        </p:nvPicPr>
        <p:blipFill>
          <a:blip r:embed="rId2"/>
          <a:stretch>
            <a:fillRect/>
          </a:stretch>
        </p:blipFill>
        <p:spPr>
          <a:xfrm>
            <a:off x="714375" y="614362"/>
            <a:ext cx="10715625" cy="5786437"/>
          </a:xfrm>
        </p:spPr>
      </p:pic>
    </p:spTree>
    <p:extLst>
      <p:ext uri="{BB962C8B-B14F-4D97-AF65-F5344CB8AC3E}">
        <p14:creationId xmlns:p14="http://schemas.microsoft.com/office/powerpoint/2010/main" val="20659065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B725EFA-3D36-43BF-AC6A-851D16EF4ADE}"/>
              </a:ext>
            </a:extLst>
          </p:cNvPr>
          <p:cNvPicPr>
            <a:picLocks noGrp="1" noChangeAspect="1"/>
          </p:cNvPicPr>
          <p:nvPr>
            <p:ph idx="1"/>
          </p:nvPr>
        </p:nvPicPr>
        <p:blipFill>
          <a:blip r:embed="rId2"/>
          <a:stretch>
            <a:fillRect/>
          </a:stretch>
        </p:blipFill>
        <p:spPr>
          <a:xfrm>
            <a:off x="414338" y="185738"/>
            <a:ext cx="11472862" cy="6443661"/>
          </a:xfrm>
        </p:spPr>
      </p:pic>
    </p:spTree>
    <p:extLst>
      <p:ext uri="{BB962C8B-B14F-4D97-AF65-F5344CB8AC3E}">
        <p14:creationId xmlns:p14="http://schemas.microsoft.com/office/powerpoint/2010/main" val="4145893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8C93225-9430-4800-B569-E60B761999CD}"/>
              </a:ext>
            </a:extLst>
          </p:cNvPr>
          <p:cNvPicPr>
            <a:picLocks noGrp="1" noChangeAspect="1"/>
          </p:cNvPicPr>
          <p:nvPr>
            <p:ph idx="1"/>
          </p:nvPr>
        </p:nvPicPr>
        <p:blipFill>
          <a:blip r:embed="rId2"/>
          <a:stretch>
            <a:fillRect/>
          </a:stretch>
        </p:blipFill>
        <p:spPr>
          <a:xfrm>
            <a:off x="227308" y="530087"/>
            <a:ext cx="11737384" cy="3104268"/>
          </a:xfrm>
        </p:spPr>
      </p:pic>
      <p:pic>
        <p:nvPicPr>
          <p:cNvPr id="6" name="Picture 5">
            <a:extLst>
              <a:ext uri="{FF2B5EF4-FFF2-40B4-BE49-F238E27FC236}">
                <a16:creationId xmlns:a16="http://schemas.microsoft.com/office/drawing/2014/main" id="{8D4E7C91-6F52-4240-A20F-974CAC2AA1AE}"/>
              </a:ext>
            </a:extLst>
          </p:cNvPr>
          <p:cNvPicPr>
            <a:picLocks noChangeAspect="1"/>
          </p:cNvPicPr>
          <p:nvPr/>
        </p:nvPicPr>
        <p:blipFill>
          <a:blip r:embed="rId3"/>
          <a:stretch>
            <a:fillRect/>
          </a:stretch>
        </p:blipFill>
        <p:spPr>
          <a:xfrm>
            <a:off x="227308" y="3634355"/>
            <a:ext cx="11737384" cy="3191767"/>
          </a:xfrm>
          <a:prstGeom prst="rect">
            <a:avLst/>
          </a:prstGeom>
        </p:spPr>
      </p:pic>
    </p:spTree>
    <p:extLst>
      <p:ext uri="{BB962C8B-B14F-4D97-AF65-F5344CB8AC3E}">
        <p14:creationId xmlns:p14="http://schemas.microsoft.com/office/powerpoint/2010/main" val="20830602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BB24380-408D-431F-B6F8-B668A810D8C4}"/>
              </a:ext>
            </a:extLst>
          </p:cNvPr>
          <p:cNvPicPr>
            <a:picLocks noGrp="1" noChangeAspect="1"/>
          </p:cNvPicPr>
          <p:nvPr>
            <p:ph idx="1"/>
          </p:nvPr>
        </p:nvPicPr>
        <p:blipFill>
          <a:blip r:embed="rId2"/>
          <a:stretch>
            <a:fillRect/>
          </a:stretch>
        </p:blipFill>
        <p:spPr>
          <a:xfrm>
            <a:off x="480447" y="232475"/>
            <a:ext cx="11422251" cy="6447294"/>
          </a:xfrm>
        </p:spPr>
      </p:pic>
    </p:spTree>
    <p:extLst>
      <p:ext uri="{BB962C8B-B14F-4D97-AF65-F5344CB8AC3E}">
        <p14:creationId xmlns:p14="http://schemas.microsoft.com/office/powerpoint/2010/main" val="789883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2865-5F72-4BB7-8800-83C11C638C83}"/>
              </a:ext>
            </a:extLst>
          </p:cNvPr>
          <p:cNvSpPr>
            <a:spLocks noGrp="1"/>
          </p:cNvSpPr>
          <p:nvPr>
            <p:ph type="title"/>
          </p:nvPr>
        </p:nvSpPr>
        <p:spPr>
          <a:xfrm>
            <a:off x="1024128" y="0"/>
            <a:ext cx="9720072" cy="1300164"/>
          </a:xfrm>
        </p:spPr>
        <p:txBody>
          <a:bodyPr>
            <a:normAutofit fontScale="90000"/>
          </a:bodyPr>
          <a:lstStyle/>
          <a:p>
            <a:pPr algn="ctr"/>
            <a:r>
              <a:rPr lang="en-US" dirty="0">
                <a:solidFill>
                  <a:srgbClr val="660033"/>
                </a:solidFill>
              </a:rPr>
              <a:t>Instruction cycle state diagram</a:t>
            </a:r>
            <a:br>
              <a:rPr lang="en-US" dirty="0">
                <a:solidFill>
                  <a:srgbClr val="660033"/>
                </a:solidFill>
              </a:rPr>
            </a:br>
            <a:endParaRPr lang="en-US" dirty="0">
              <a:solidFill>
                <a:srgbClr val="660033"/>
              </a:solidFill>
            </a:endParaRPr>
          </a:p>
        </p:txBody>
      </p:sp>
      <p:pic>
        <p:nvPicPr>
          <p:cNvPr id="6" name="Content Placeholder 5">
            <a:extLst>
              <a:ext uri="{FF2B5EF4-FFF2-40B4-BE49-F238E27FC236}">
                <a16:creationId xmlns:a16="http://schemas.microsoft.com/office/drawing/2014/main" id="{6CDF9260-62C3-465A-82BD-57F70D2A35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28612"/>
          <a:stretch>
            <a:fillRect/>
          </a:stretch>
        </p:blipFill>
        <p:spPr bwMode="auto">
          <a:xfrm>
            <a:off x="0" y="628650"/>
            <a:ext cx="12192000" cy="622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39214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BC88507-25ED-4802-880F-00409D177544}"/>
              </a:ext>
            </a:extLst>
          </p:cNvPr>
          <p:cNvPicPr>
            <a:picLocks noGrp="1" noChangeAspect="1"/>
          </p:cNvPicPr>
          <p:nvPr>
            <p:ph idx="1"/>
          </p:nvPr>
        </p:nvPicPr>
        <p:blipFill>
          <a:blip r:embed="rId2"/>
          <a:stretch>
            <a:fillRect/>
          </a:stretch>
        </p:blipFill>
        <p:spPr>
          <a:xfrm>
            <a:off x="433953" y="189064"/>
            <a:ext cx="11437749" cy="4001058"/>
          </a:xfrm>
        </p:spPr>
      </p:pic>
      <p:pic>
        <p:nvPicPr>
          <p:cNvPr id="6" name="Picture 5">
            <a:extLst>
              <a:ext uri="{FF2B5EF4-FFF2-40B4-BE49-F238E27FC236}">
                <a16:creationId xmlns:a16="http://schemas.microsoft.com/office/drawing/2014/main" id="{292040B0-2A46-4BDE-A205-C9921CB6C6D4}"/>
              </a:ext>
            </a:extLst>
          </p:cNvPr>
          <p:cNvPicPr>
            <a:picLocks noChangeAspect="1"/>
          </p:cNvPicPr>
          <p:nvPr/>
        </p:nvPicPr>
        <p:blipFill>
          <a:blip r:embed="rId3"/>
          <a:stretch>
            <a:fillRect/>
          </a:stretch>
        </p:blipFill>
        <p:spPr>
          <a:xfrm>
            <a:off x="433953" y="4190122"/>
            <a:ext cx="11437749" cy="2478814"/>
          </a:xfrm>
          <a:prstGeom prst="rect">
            <a:avLst/>
          </a:prstGeom>
        </p:spPr>
      </p:pic>
    </p:spTree>
    <p:extLst>
      <p:ext uri="{BB962C8B-B14F-4D97-AF65-F5344CB8AC3E}">
        <p14:creationId xmlns:p14="http://schemas.microsoft.com/office/powerpoint/2010/main" val="33602569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9759D3D-EC8D-45DC-8931-2206B52F63F5}"/>
              </a:ext>
            </a:extLst>
          </p:cNvPr>
          <p:cNvPicPr>
            <a:picLocks noGrp="1" noChangeAspect="1"/>
          </p:cNvPicPr>
          <p:nvPr>
            <p:ph idx="1"/>
          </p:nvPr>
        </p:nvPicPr>
        <p:blipFill>
          <a:blip r:embed="rId2"/>
          <a:stretch>
            <a:fillRect/>
          </a:stretch>
        </p:blipFill>
        <p:spPr>
          <a:xfrm>
            <a:off x="573438" y="209181"/>
            <a:ext cx="11375756" cy="3743847"/>
          </a:xfrm>
        </p:spPr>
      </p:pic>
      <p:pic>
        <p:nvPicPr>
          <p:cNvPr id="6" name="Picture 5">
            <a:extLst>
              <a:ext uri="{FF2B5EF4-FFF2-40B4-BE49-F238E27FC236}">
                <a16:creationId xmlns:a16="http://schemas.microsoft.com/office/drawing/2014/main" id="{85EA316D-D9D9-4406-BB58-7D766A20D86C}"/>
              </a:ext>
            </a:extLst>
          </p:cNvPr>
          <p:cNvPicPr>
            <a:picLocks noChangeAspect="1"/>
          </p:cNvPicPr>
          <p:nvPr/>
        </p:nvPicPr>
        <p:blipFill>
          <a:blip r:embed="rId3"/>
          <a:stretch>
            <a:fillRect/>
          </a:stretch>
        </p:blipFill>
        <p:spPr>
          <a:xfrm>
            <a:off x="573438" y="3953028"/>
            <a:ext cx="11375756" cy="2695791"/>
          </a:xfrm>
          <a:prstGeom prst="rect">
            <a:avLst/>
          </a:prstGeom>
        </p:spPr>
      </p:pic>
    </p:spTree>
    <p:extLst>
      <p:ext uri="{BB962C8B-B14F-4D97-AF65-F5344CB8AC3E}">
        <p14:creationId xmlns:p14="http://schemas.microsoft.com/office/powerpoint/2010/main" val="20143131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70C2E1-9E3C-437E-B063-AA24CBB59FF6}"/>
              </a:ext>
            </a:extLst>
          </p:cNvPr>
          <p:cNvPicPr>
            <a:picLocks noGrp="1" noChangeAspect="1"/>
          </p:cNvPicPr>
          <p:nvPr>
            <p:ph idx="1"/>
          </p:nvPr>
        </p:nvPicPr>
        <p:blipFill>
          <a:blip r:embed="rId2"/>
          <a:stretch>
            <a:fillRect/>
          </a:stretch>
        </p:blipFill>
        <p:spPr>
          <a:xfrm>
            <a:off x="604435" y="116238"/>
            <a:ext cx="11127782" cy="3200399"/>
          </a:xfrm>
        </p:spPr>
      </p:pic>
      <p:pic>
        <p:nvPicPr>
          <p:cNvPr id="8" name="Picture 7">
            <a:extLst>
              <a:ext uri="{FF2B5EF4-FFF2-40B4-BE49-F238E27FC236}">
                <a16:creationId xmlns:a16="http://schemas.microsoft.com/office/drawing/2014/main" id="{06C38A8E-E54D-4554-AF28-418F0E947F62}"/>
              </a:ext>
            </a:extLst>
          </p:cNvPr>
          <p:cNvPicPr>
            <a:picLocks noChangeAspect="1"/>
          </p:cNvPicPr>
          <p:nvPr/>
        </p:nvPicPr>
        <p:blipFill>
          <a:blip r:embed="rId3"/>
          <a:stretch>
            <a:fillRect/>
          </a:stretch>
        </p:blipFill>
        <p:spPr>
          <a:xfrm>
            <a:off x="604434" y="3316637"/>
            <a:ext cx="11127782" cy="3425125"/>
          </a:xfrm>
          <a:prstGeom prst="rect">
            <a:avLst/>
          </a:prstGeom>
        </p:spPr>
      </p:pic>
    </p:spTree>
    <p:extLst>
      <p:ext uri="{BB962C8B-B14F-4D97-AF65-F5344CB8AC3E}">
        <p14:creationId xmlns:p14="http://schemas.microsoft.com/office/powerpoint/2010/main" val="15519826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B36A31E-5967-43DE-8F33-9CCFB1C57973}"/>
              </a:ext>
            </a:extLst>
          </p:cNvPr>
          <p:cNvPicPr>
            <a:picLocks noGrp="1" noChangeAspect="1"/>
          </p:cNvPicPr>
          <p:nvPr>
            <p:ph idx="1"/>
          </p:nvPr>
        </p:nvPicPr>
        <p:blipFill>
          <a:blip r:embed="rId2"/>
          <a:stretch>
            <a:fillRect/>
          </a:stretch>
        </p:blipFill>
        <p:spPr>
          <a:xfrm>
            <a:off x="514349" y="400049"/>
            <a:ext cx="10829925" cy="6315075"/>
          </a:xfrm>
        </p:spPr>
      </p:pic>
    </p:spTree>
    <p:extLst>
      <p:ext uri="{BB962C8B-B14F-4D97-AF65-F5344CB8AC3E}">
        <p14:creationId xmlns:p14="http://schemas.microsoft.com/office/powerpoint/2010/main" val="3027995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E5B0174-4B01-47E0-AEC6-00D21689EA4E}"/>
              </a:ext>
            </a:extLst>
          </p:cNvPr>
          <p:cNvPicPr>
            <a:picLocks noGrp="1" noChangeAspect="1"/>
          </p:cNvPicPr>
          <p:nvPr>
            <p:ph idx="1"/>
          </p:nvPr>
        </p:nvPicPr>
        <p:blipFill>
          <a:blip r:embed="rId2"/>
          <a:stretch>
            <a:fillRect/>
          </a:stretch>
        </p:blipFill>
        <p:spPr>
          <a:xfrm>
            <a:off x="657224" y="257176"/>
            <a:ext cx="10658475" cy="2243137"/>
          </a:xfrm>
        </p:spPr>
      </p:pic>
      <p:pic>
        <p:nvPicPr>
          <p:cNvPr id="10" name="Picture 9">
            <a:extLst>
              <a:ext uri="{FF2B5EF4-FFF2-40B4-BE49-F238E27FC236}">
                <a16:creationId xmlns:a16="http://schemas.microsoft.com/office/drawing/2014/main" id="{3CBA9BE8-5CCA-4E51-AEE6-EC7CA710DE7B}"/>
              </a:ext>
            </a:extLst>
          </p:cNvPr>
          <p:cNvPicPr>
            <a:picLocks noChangeAspect="1"/>
          </p:cNvPicPr>
          <p:nvPr/>
        </p:nvPicPr>
        <p:blipFill>
          <a:blip r:embed="rId3"/>
          <a:stretch>
            <a:fillRect/>
          </a:stretch>
        </p:blipFill>
        <p:spPr>
          <a:xfrm>
            <a:off x="657223" y="2828840"/>
            <a:ext cx="10658475" cy="2786147"/>
          </a:xfrm>
          <a:prstGeom prst="rect">
            <a:avLst/>
          </a:prstGeom>
        </p:spPr>
      </p:pic>
    </p:spTree>
    <p:extLst>
      <p:ext uri="{BB962C8B-B14F-4D97-AF65-F5344CB8AC3E}">
        <p14:creationId xmlns:p14="http://schemas.microsoft.com/office/powerpoint/2010/main" val="39010700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755475-6205-4626-8C5A-F84E80760666}"/>
              </a:ext>
            </a:extLst>
          </p:cNvPr>
          <p:cNvPicPr>
            <a:picLocks noChangeAspect="1"/>
          </p:cNvPicPr>
          <p:nvPr/>
        </p:nvPicPr>
        <p:blipFill>
          <a:blip r:embed="rId2"/>
          <a:stretch>
            <a:fillRect/>
          </a:stretch>
        </p:blipFill>
        <p:spPr>
          <a:xfrm>
            <a:off x="157164" y="157163"/>
            <a:ext cx="6043612" cy="6515100"/>
          </a:xfrm>
          <a:prstGeom prst="rect">
            <a:avLst/>
          </a:prstGeom>
        </p:spPr>
      </p:pic>
      <p:pic>
        <p:nvPicPr>
          <p:cNvPr id="7" name="Picture 6">
            <a:extLst>
              <a:ext uri="{FF2B5EF4-FFF2-40B4-BE49-F238E27FC236}">
                <a16:creationId xmlns:a16="http://schemas.microsoft.com/office/drawing/2014/main" id="{7BE20710-D01B-4BFD-8BA0-C3E656EA0949}"/>
              </a:ext>
            </a:extLst>
          </p:cNvPr>
          <p:cNvPicPr>
            <a:picLocks noChangeAspect="1"/>
          </p:cNvPicPr>
          <p:nvPr/>
        </p:nvPicPr>
        <p:blipFill>
          <a:blip r:embed="rId3"/>
          <a:stretch>
            <a:fillRect/>
          </a:stretch>
        </p:blipFill>
        <p:spPr>
          <a:xfrm>
            <a:off x="6200776" y="157163"/>
            <a:ext cx="5834060" cy="6515100"/>
          </a:xfrm>
          <a:prstGeom prst="rect">
            <a:avLst/>
          </a:prstGeom>
        </p:spPr>
      </p:pic>
    </p:spTree>
    <p:extLst>
      <p:ext uri="{BB962C8B-B14F-4D97-AF65-F5344CB8AC3E}">
        <p14:creationId xmlns:p14="http://schemas.microsoft.com/office/powerpoint/2010/main" val="1240938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65A5277-9F90-4966-A5F6-3CDA4B45617D}"/>
              </a:ext>
            </a:extLst>
          </p:cNvPr>
          <p:cNvSpPr>
            <a:spLocks noGrp="1"/>
          </p:cNvSpPr>
          <p:nvPr>
            <p:ph idx="1"/>
          </p:nvPr>
        </p:nvSpPr>
        <p:spPr>
          <a:xfrm>
            <a:off x="528638" y="400050"/>
            <a:ext cx="10215563" cy="5909310"/>
          </a:xfrm>
        </p:spPr>
        <p:txBody>
          <a:bodyPr>
            <a:normAutofit/>
          </a:bodyPr>
          <a:lstStyle/>
          <a:p>
            <a:pPr marL="0" indent="0" algn="l">
              <a:buNone/>
            </a:pPr>
            <a:r>
              <a:rPr lang="en-US" b="1" i="0" u="none" strike="noStrike" dirty="0">
                <a:solidFill>
                  <a:schemeClr val="bg1"/>
                </a:solidFill>
                <a:effectLst/>
                <a:latin typeface="segoe ui" panose="020B0502040204020203" pitchFamily="34" charset="0"/>
              </a:rPr>
              <a:t>The CALL instruction in the 8086 microprocessor</a:t>
            </a:r>
          </a:p>
          <a:p>
            <a:pPr algn="l"/>
            <a:r>
              <a:rPr lang="en-US" b="1" i="0" dirty="0">
                <a:solidFill>
                  <a:schemeClr val="bg1"/>
                </a:solidFill>
                <a:effectLst/>
                <a:latin typeface="segoe ui" panose="020B0502040204020203" pitchFamily="34" charset="0"/>
              </a:rPr>
              <a:t>The CALL instruction is used whenever we need to make a call to some procedure or a subprogram. Whenever a CALL is made, the following process takes place inside the microprocessor:</a:t>
            </a:r>
          </a:p>
          <a:p>
            <a:pPr algn="l"/>
            <a:endParaRPr lang="en-US" b="1" i="0" dirty="0">
              <a:solidFill>
                <a:schemeClr val="bg1"/>
              </a:solidFill>
              <a:effectLst/>
              <a:latin typeface="segoe ui" panose="020B0502040204020203" pitchFamily="34" charset="0"/>
            </a:endParaRPr>
          </a:p>
          <a:p>
            <a:pPr algn="l">
              <a:buFont typeface="Arial" panose="020B0604020202020204" pitchFamily="34" charset="0"/>
              <a:buChar char="•"/>
            </a:pPr>
            <a:r>
              <a:rPr lang="en-US" b="1" i="0" dirty="0">
                <a:solidFill>
                  <a:schemeClr val="bg1"/>
                </a:solidFill>
                <a:effectLst/>
                <a:latin typeface="segoe ui" panose="020B0502040204020203" pitchFamily="34" charset="0"/>
              </a:rPr>
              <a:t>The address of the next instruction that exists in the caller program (after the program CALL instruction) is stored in the stack.</a:t>
            </a:r>
          </a:p>
          <a:p>
            <a:pPr algn="l">
              <a:buFont typeface="Arial" panose="020B0604020202020204" pitchFamily="34" charset="0"/>
              <a:buChar char="•"/>
            </a:pPr>
            <a:r>
              <a:rPr lang="en-US" b="1" i="0" dirty="0">
                <a:solidFill>
                  <a:schemeClr val="bg1"/>
                </a:solidFill>
                <a:effectLst/>
                <a:latin typeface="segoe ui" panose="020B0502040204020203" pitchFamily="34" charset="0"/>
              </a:rPr>
              <a:t>The instruction queue is emptied for accommodating the instructions of the procedure.</a:t>
            </a:r>
          </a:p>
          <a:p>
            <a:pPr algn="l">
              <a:buFont typeface="Arial" panose="020B0604020202020204" pitchFamily="34" charset="0"/>
              <a:buChar char="•"/>
            </a:pPr>
            <a:r>
              <a:rPr lang="en-US" b="1" i="0" dirty="0">
                <a:solidFill>
                  <a:schemeClr val="bg1"/>
                </a:solidFill>
                <a:effectLst/>
                <a:latin typeface="segoe ui" panose="020B0502040204020203" pitchFamily="34" charset="0"/>
              </a:rPr>
              <a:t>Then, the contents of the instruction pointer (IP) is changed with the address of the first instruction of the procedure.</a:t>
            </a:r>
          </a:p>
          <a:p>
            <a:pPr algn="l">
              <a:buFont typeface="Arial" panose="020B0604020202020204" pitchFamily="34" charset="0"/>
              <a:buChar char="•"/>
            </a:pPr>
            <a:r>
              <a:rPr lang="en-US" b="1" i="0" dirty="0">
                <a:solidFill>
                  <a:schemeClr val="bg1"/>
                </a:solidFill>
                <a:effectLst/>
                <a:latin typeface="segoe ui" panose="020B0502040204020203" pitchFamily="34" charset="0"/>
              </a:rPr>
              <a:t>The subsequent instructions of the procedure are stored in the instruction queue for execution.</a:t>
            </a:r>
          </a:p>
          <a:p>
            <a:endParaRPr lang="en-US" dirty="0"/>
          </a:p>
        </p:txBody>
      </p:sp>
    </p:spTree>
    <p:extLst>
      <p:ext uri="{BB962C8B-B14F-4D97-AF65-F5344CB8AC3E}">
        <p14:creationId xmlns:p14="http://schemas.microsoft.com/office/powerpoint/2010/main" val="26716303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65A5277-9F90-4966-A5F6-3CDA4B45617D}"/>
              </a:ext>
            </a:extLst>
          </p:cNvPr>
          <p:cNvSpPr>
            <a:spLocks noGrp="1"/>
          </p:cNvSpPr>
          <p:nvPr>
            <p:ph idx="1"/>
          </p:nvPr>
        </p:nvSpPr>
        <p:spPr>
          <a:xfrm>
            <a:off x="528638" y="400050"/>
            <a:ext cx="10215563" cy="5909310"/>
          </a:xfrm>
        </p:spPr>
        <p:txBody>
          <a:bodyPr>
            <a:normAutofit/>
          </a:bodyPr>
          <a:lstStyle/>
          <a:p>
            <a:pPr algn="l"/>
            <a:r>
              <a:rPr lang="en-US" b="0" i="0" u="none" strike="noStrike" dirty="0">
                <a:solidFill>
                  <a:schemeClr val="bg1"/>
                </a:solidFill>
                <a:effectLst/>
                <a:latin typeface="segoe ui" panose="020B0502040204020203" pitchFamily="34" charset="0"/>
              </a:rPr>
              <a:t>The RET instruction in the 8086 microprocessor</a:t>
            </a:r>
          </a:p>
          <a:p>
            <a:pPr algn="l"/>
            <a:r>
              <a:rPr lang="en-US" b="0" i="0" dirty="0">
                <a:solidFill>
                  <a:schemeClr val="bg1"/>
                </a:solidFill>
                <a:effectLst/>
                <a:latin typeface="segoe ui" panose="020B0502040204020203" pitchFamily="34" charset="0"/>
              </a:rPr>
              <a:t>The </a:t>
            </a:r>
            <a:r>
              <a:rPr lang="en-US" b="1" i="0" dirty="0">
                <a:solidFill>
                  <a:schemeClr val="bg1"/>
                </a:solidFill>
                <a:effectLst/>
                <a:latin typeface="segoe ui" panose="020B0502040204020203" pitchFamily="34" charset="0"/>
              </a:rPr>
              <a:t>RET instruction</a:t>
            </a:r>
            <a:r>
              <a:rPr lang="en-US" b="0" i="0" dirty="0">
                <a:solidFill>
                  <a:schemeClr val="bg1"/>
                </a:solidFill>
                <a:effectLst/>
                <a:latin typeface="segoe ui" panose="020B0502040204020203" pitchFamily="34" charset="0"/>
              </a:rPr>
              <a:t> stands for return. This instruction is used at the end of the procedures or the subprograms. This instruction transfers the execution to the caller program. Whenever the </a:t>
            </a:r>
            <a:r>
              <a:rPr lang="en-US" b="1" i="0" dirty="0">
                <a:solidFill>
                  <a:schemeClr val="bg1"/>
                </a:solidFill>
                <a:effectLst/>
                <a:latin typeface="segoe ui" panose="020B0502040204020203" pitchFamily="34" charset="0"/>
              </a:rPr>
              <a:t>RET instruction</a:t>
            </a:r>
            <a:r>
              <a:rPr lang="en-US" b="0" i="0" dirty="0">
                <a:solidFill>
                  <a:schemeClr val="bg1"/>
                </a:solidFill>
                <a:effectLst/>
                <a:latin typeface="segoe ui" panose="020B0502040204020203" pitchFamily="34" charset="0"/>
              </a:rPr>
              <a:t> is called, the following process takes place inside the microprocessor:</a:t>
            </a:r>
          </a:p>
          <a:p>
            <a:pPr algn="l"/>
            <a:endParaRPr lang="en-US" b="0" i="0" dirty="0">
              <a:solidFill>
                <a:schemeClr val="bg1"/>
              </a:solidFill>
              <a:effectLst/>
              <a:latin typeface="segoe ui" panose="020B0502040204020203" pitchFamily="34" charset="0"/>
            </a:endParaRPr>
          </a:p>
          <a:p>
            <a:pPr algn="l">
              <a:buFont typeface="Arial" panose="020B0604020202020204" pitchFamily="34" charset="0"/>
              <a:buChar char="•"/>
            </a:pPr>
            <a:r>
              <a:rPr lang="en-US" b="0" i="0" dirty="0">
                <a:solidFill>
                  <a:schemeClr val="bg1"/>
                </a:solidFill>
                <a:effectLst/>
                <a:latin typeface="segoe ui" panose="020B0502040204020203" pitchFamily="34" charset="0"/>
              </a:rPr>
              <a:t>The address of the next instruction in the mainline program which was previously stored inside the stack is now again fetched and is placed inside the instruction pointer (IP).</a:t>
            </a:r>
          </a:p>
          <a:p>
            <a:pPr algn="l">
              <a:buFont typeface="Arial" panose="020B0604020202020204" pitchFamily="34" charset="0"/>
              <a:buChar char="•"/>
            </a:pPr>
            <a:endParaRPr lang="en-US" b="0" i="0" dirty="0">
              <a:solidFill>
                <a:schemeClr val="bg1"/>
              </a:solidFill>
              <a:effectLst/>
              <a:latin typeface="segoe ui" panose="020B0502040204020203" pitchFamily="34" charset="0"/>
            </a:endParaRPr>
          </a:p>
          <a:p>
            <a:pPr algn="l">
              <a:buFont typeface="Arial" panose="020B0604020202020204" pitchFamily="34" charset="0"/>
              <a:buChar char="•"/>
            </a:pPr>
            <a:r>
              <a:rPr lang="en-US" b="0" i="0" dirty="0">
                <a:solidFill>
                  <a:schemeClr val="bg1"/>
                </a:solidFill>
                <a:effectLst/>
                <a:latin typeface="segoe ui" panose="020B0502040204020203" pitchFamily="34" charset="0"/>
              </a:rPr>
              <a:t>The instruction queue will now again be filled with the subsequent instructions of the mainline program.</a:t>
            </a:r>
          </a:p>
          <a:p>
            <a:endParaRPr lang="en-US" dirty="0"/>
          </a:p>
        </p:txBody>
      </p:sp>
    </p:spTree>
    <p:extLst>
      <p:ext uri="{BB962C8B-B14F-4D97-AF65-F5344CB8AC3E}">
        <p14:creationId xmlns:p14="http://schemas.microsoft.com/office/powerpoint/2010/main" val="32234918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6D746751-C121-4250-AFF0-1E82D7504F10}"/>
              </a:ext>
            </a:extLst>
          </p:cNvPr>
          <p:cNvPicPr>
            <a:picLocks noGrp="1" noChangeAspect="1"/>
          </p:cNvPicPr>
          <p:nvPr>
            <p:ph idx="1"/>
          </p:nvPr>
        </p:nvPicPr>
        <p:blipFill>
          <a:blip r:embed="rId2"/>
          <a:stretch>
            <a:fillRect/>
          </a:stretch>
        </p:blipFill>
        <p:spPr>
          <a:xfrm>
            <a:off x="142875" y="114299"/>
            <a:ext cx="11944350" cy="6615114"/>
          </a:xfrm>
        </p:spPr>
      </p:pic>
    </p:spTree>
    <p:extLst>
      <p:ext uri="{BB962C8B-B14F-4D97-AF65-F5344CB8AC3E}">
        <p14:creationId xmlns:p14="http://schemas.microsoft.com/office/powerpoint/2010/main" val="35456534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3FECF0-FF33-4426-A341-AEE13D431EAB}"/>
              </a:ext>
            </a:extLst>
          </p:cNvPr>
          <p:cNvSpPr>
            <a:spLocks noGrp="1"/>
          </p:cNvSpPr>
          <p:nvPr>
            <p:ph type="title"/>
          </p:nvPr>
        </p:nvSpPr>
        <p:spPr>
          <a:xfrm>
            <a:off x="528637" y="585216"/>
            <a:ext cx="11329987" cy="529209"/>
          </a:xfrm>
        </p:spPr>
        <p:txBody>
          <a:bodyPr>
            <a:noAutofit/>
          </a:bodyPr>
          <a:lstStyle/>
          <a:p>
            <a:r>
              <a:rPr lang="en-US" sz="3600" dirty="0">
                <a:solidFill>
                  <a:schemeClr val="bg1"/>
                </a:solidFill>
              </a:rPr>
              <a:t>Point 			</a:t>
            </a:r>
            <a:r>
              <a:rPr lang="en-US" sz="3600" dirty="0" err="1">
                <a:solidFill>
                  <a:schemeClr val="bg1"/>
                </a:solidFill>
              </a:rPr>
              <a:t>Harverd</a:t>
            </a:r>
            <a:r>
              <a:rPr lang="en-US" sz="3600" dirty="0">
                <a:solidFill>
                  <a:schemeClr val="bg1"/>
                </a:solidFill>
              </a:rPr>
              <a:t>				Von Neumann</a:t>
            </a:r>
            <a:r>
              <a:rPr lang="en-US" sz="3600" dirty="0"/>
              <a:t>	</a:t>
            </a:r>
          </a:p>
        </p:txBody>
      </p:sp>
      <p:pic>
        <p:nvPicPr>
          <p:cNvPr id="6" name="Content Placeholder 5">
            <a:extLst>
              <a:ext uri="{FF2B5EF4-FFF2-40B4-BE49-F238E27FC236}">
                <a16:creationId xmlns:a16="http://schemas.microsoft.com/office/drawing/2014/main" id="{9626C056-7669-4BB6-9E3B-78C2662992A3}"/>
              </a:ext>
            </a:extLst>
          </p:cNvPr>
          <p:cNvPicPr>
            <a:picLocks noGrp="1" noChangeAspect="1"/>
          </p:cNvPicPr>
          <p:nvPr>
            <p:ph idx="1"/>
          </p:nvPr>
        </p:nvPicPr>
        <p:blipFill>
          <a:blip r:embed="rId2"/>
          <a:stretch>
            <a:fillRect/>
          </a:stretch>
        </p:blipFill>
        <p:spPr>
          <a:xfrm>
            <a:off x="528638" y="1257300"/>
            <a:ext cx="11329987" cy="5472113"/>
          </a:xfrm>
        </p:spPr>
      </p:pic>
    </p:spTree>
    <p:extLst>
      <p:ext uri="{BB962C8B-B14F-4D97-AF65-F5344CB8AC3E}">
        <p14:creationId xmlns:p14="http://schemas.microsoft.com/office/powerpoint/2010/main" val="409890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2865-5F72-4BB7-8800-83C11C638C83}"/>
              </a:ext>
            </a:extLst>
          </p:cNvPr>
          <p:cNvSpPr>
            <a:spLocks noGrp="1"/>
          </p:cNvSpPr>
          <p:nvPr>
            <p:ph type="title"/>
          </p:nvPr>
        </p:nvSpPr>
        <p:spPr>
          <a:xfrm>
            <a:off x="1024128" y="0"/>
            <a:ext cx="9720072" cy="679294"/>
          </a:xfrm>
        </p:spPr>
        <p:txBody>
          <a:bodyPr>
            <a:normAutofit fontScale="90000"/>
          </a:bodyPr>
          <a:lstStyle/>
          <a:p>
            <a:pPr algn="ctr"/>
            <a:r>
              <a:rPr lang="en-US" dirty="0">
                <a:solidFill>
                  <a:srgbClr val="660033"/>
                </a:solidFill>
              </a:rPr>
              <a:t>Instruction Format</a:t>
            </a:r>
          </a:p>
        </p:txBody>
      </p:sp>
      <p:sp>
        <p:nvSpPr>
          <p:cNvPr id="4" name="Content Placeholder 3">
            <a:extLst>
              <a:ext uri="{FF2B5EF4-FFF2-40B4-BE49-F238E27FC236}">
                <a16:creationId xmlns:a16="http://schemas.microsoft.com/office/drawing/2014/main" id="{740F1730-7C39-4E2E-827A-AFB2F7C12DAA}"/>
              </a:ext>
            </a:extLst>
          </p:cNvPr>
          <p:cNvSpPr>
            <a:spLocks noGrp="1"/>
          </p:cNvSpPr>
          <p:nvPr>
            <p:ph idx="1"/>
          </p:nvPr>
        </p:nvSpPr>
        <p:spPr>
          <a:xfrm>
            <a:off x="1024128" y="679294"/>
            <a:ext cx="9720073" cy="5630066"/>
          </a:xfrm>
        </p:spPr>
        <p:txBody>
          <a:bodyPr/>
          <a:lstStyle/>
          <a:p>
            <a:r>
              <a:rPr lang="en-US" sz="3200" dirty="0">
                <a:solidFill>
                  <a:srgbClr val="660033"/>
                </a:solidFill>
              </a:rPr>
              <a:t>Operation, Operand(s)</a:t>
            </a:r>
          </a:p>
          <a:p>
            <a:endParaRPr lang="en-US" dirty="0"/>
          </a:p>
        </p:txBody>
      </p:sp>
      <p:pic>
        <p:nvPicPr>
          <p:cNvPr id="6" name="Picture 5">
            <a:extLst>
              <a:ext uri="{FF2B5EF4-FFF2-40B4-BE49-F238E27FC236}">
                <a16:creationId xmlns:a16="http://schemas.microsoft.com/office/drawing/2014/main" id="{9773CFE2-8A6C-4BC8-B1A8-A325D777F33D}"/>
              </a:ext>
            </a:extLst>
          </p:cNvPr>
          <p:cNvPicPr>
            <a:picLocks noChangeAspect="1"/>
          </p:cNvPicPr>
          <p:nvPr/>
        </p:nvPicPr>
        <p:blipFill>
          <a:blip r:embed="rId2"/>
          <a:stretch>
            <a:fillRect/>
          </a:stretch>
        </p:blipFill>
        <p:spPr>
          <a:xfrm>
            <a:off x="1024128" y="1358588"/>
            <a:ext cx="10622440" cy="4820118"/>
          </a:xfrm>
          <a:prstGeom prst="rect">
            <a:avLst/>
          </a:prstGeom>
        </p:spPr>
      </p:pic>
    </p:spTree>
    <p:extLst>
      <p:ext uri="{BB962C8B-B14F-4D97-AF65-F5344CB8AC3E}">
        <p14:creationId xmlns:p14="http://schemas.microsoft.com/office/powerpoint/2010/main" val="257526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3FECF0-FF33-4426-A341-AEE13D431EAB}"/>
              </a:ext>
            </a:extLst>
          </p:cNvPr>
          <p:cNvSpPr>
            <a:spLocks noGrp="1"/>
          </p:cNvSpPr>
          <p:nvPr>
            <p:ph type="title"/>
          </p:nvPr>
        </p:nvSpPr>
        <p:spPr>
          <a:xfrm>
            <a:off x="528637" y="585216"/>
            <a:ext cx="11329987" cy="819514"/>
          </a:xfrm>
        </p:spPr>
        <p:txBody>
          <a:bodyPr>
            <a:noAutofit/>
          </a:bodyPr>
          <a:lstStyle/>
          <a:p>
            <a:r>
              <a:rPr lang="en-US" sz="3200" dirty="0">
                <a:solidFill>
                  <a:schemeClr val="bg1"/>
                </a:solidFill>
                <a:latin typeface="Times New Roman" panose="02020603050405020304" pitchFamily="18" charset="0"/>
              </a:rPr>
              <a:t>Introduction to </a:t>
            </a:r>
            <a:r>
              <a:rPr lang="en-US" sz="3200" dirty="0">
                <a:solidFill>
                  <a:srgbClr val="FFFF00"/>
                </a:solidFill>
                <a:latin typeface="Times New Roman" panose="02020603050405020304" pitchFamily="18" charset="0"/>
              </a:rPr>
              <a:t>RISC and CISC </a:t>
            </a:r>
            <a:r>
              <a:rPr lang="en-US" sz="3200" dirty="0">
                <a:solidFill>
                  <a:schemeClr val="bg1"/>
                </a:solidFill>
                <a:latin typeface="Times New Roman" panose="02020603050405020304" pitchFamily="18" charset="0"/>
              </a:rPr>
              <a:t>architecture</a:t>
            </a:r>
            <a:r>
              <a:rPr lang="en-US" sz="3200" dirty="0">
                <a:latin typeface="Times New Roman" panose="02020603050405020304" pitchFamily="18" charset="0"/>
              </a:rPr>
              <a:t>. </a:t>
            </a:r>
            <a:r>
              <a:rPr lang="en-US" sz="3600" dirty="0"/>
              <a:t>	</a:t>
            </a:r>
          </a:p>
        </p:txBody>
      </p:sp>
      <p:sp>
        <p:nvSpPr>
          <p:cNvPr id="3" name="Content Placeholder 2">
            <a:extLst>
              <a:ext uri="{FF2B5EF4-FFF2-40B4-BE49-F238E27FC236}">
                <a16:creationId xmlns:a16="http://schemas.microsoft.com/office/drawing/2014/main" id="{6AAF9017-6674-465C-8814-09F45C2E53AC}"/>
              </a:ext>
            </a:extLst>
          </p:cNvPr>
          <p:cNvSpPr>
            <a:spLocks noGrp="1"/>
          </p:cNvSpPr>
          <p:nvPr>
            <p:ph idx="1"/>
          </p:nvPr>
        </p:nvSpPr>
        <p:spPr>
          <a:xfrm>
            <a:off x="528637" y="1298713"/>
            <a:ext cx="11329987" cy="5010647"/>
          </a:xfrm>
        </p:spPr>
        <p:txBody>
          <a:bodyPr>
            <a:normAutofit/>
          </a:bodyPr>
          <a:lstStyle/>
          <a:p>
            <a:pPr algn="l" fontAlgn="base"/>
            <a:endParaRPr lang="en-US" b="1" i="0" dirty="0">
              <a:solidFill>
                <a:schemeClr val="bg1"/>
              </a:solidFill>
              <a:effectLst/>
              <a:latin typeface="urw-din"/>
            </a:endParaRPr>
          </a:p>
          <a:p>
            <a:pPr algn="l" fontAlgn="base"/>
            <a:r>
              <a:rPr lang="en-US" b="1" i="0" dirty="0">
                <a:solidFill>
                  <a:schemeClr val="bg1"/>
                </a:solidFill>
                <a:effectLst/>
                <a:latin typeface="urw-din"/>
              </a:rPr>
              <a:t>Reduced Instruction Set Architecture (RISC) –</a:t>
            </a:r>
            <a:r>
              <a:rPr lang="en-US" b="0" i="0" dirty="0">
                <a:solidFill>
                  <a:schemeClr val="bg1"/>
                </a:solidFill>
                <a:effectLst/>
                <a:latin typeface="urw-din"/>
              </a:rPr>
              <a:t> </a:t>
            </a:r>
            <a:br>
              <a:rPr lang="en-US" b="0" i="0" dirty="0">
                <a:solidFill>
                  <a:schemeClr val="bg1"/>
                </a:solidFill>
                <a:effectLst/>
                <a:latin typeface="urw-din"/>
              </a:rPr>
            </a:br>
            <a:r>
              <a:rPr lang="en-US" b="0" i="0" dirty="0">
                <a:solidFill>
                  <a:schemeClr val="bg1"/>
                </a:solidFill>
                <a:effectLst/>
                <a:latin typeface="urw-din"/>
              </a:rPr>
              <a:t>The main idea behind is to make hardware simpler by using an instruction set composed of a few basic steps for loading, evaluating, and storing operations just like a load command will load data, store command will store the data. </a:t>
            </a:r>
          </a:p>
          <a:p>
            <a:pPr algn="l" fontAlgn="base"/>
            <a:r>
              <a:rPr lang="en-US" b="1" i="0" dirty="0">
                <a:solidFill>
                  <a:schemeClr val="bg1"/>
                </a:solidFill>
                <a:effectLst/>
                <a:latin typeface="urw-din"/>
              </a:rPr>
              <a:t>Complex Instruction Set Architecture (CISC) –</a:t>
            </a:r>
            <a:r>
              <a:rPr lang="en-US" b="0" i="0" dirty="0">
                <a:solidFill>
                  <a:schemeClr val="bg1"/>
                </a:solidFill>
                <a:effectLst/>
                <a:latin typeface="urw-din"/>
              </a:rPr>
              <a:t> </a:t>
            </a:r>
            <a:br>
              <a:rPr lang="en-US" b="0" i="0" dirty="0">
                <a:solidFill>
                  <a:schemeClr val="bg1"/>
                </a:solidFill>
                <a:effectLst/>
                <a:latin typeface="urw-din"/>
              </a:rPr>
            </a:br>
            <a:r>
              <a:rPr lang="en-US" b="0" i="0" dirty="0">
                <a:solidFill>
                  <a:schemeClr val="bg1"/>
                </a:solidFill>
                <a:effectLst/>
                <a:latin typeface="urw-din"/>
              </a:rPr>
              <a:t>The main idea is that a single instruction will do all loading, evaluating, and storing operations just like a multiplication command will do stuff like loading data, evaluating, and storing it, hence it’s complex. </a:t>
            </a:r>
          </a:p>
          <a:p>
            <a:pPr algn="l" fontAlgn="base">
              <a:buFont typeface="Arial" panose="020B0604020202020204" pitchFamily="34" charset="0"/>
              <a:buChar char="•"/>
            </a:pPr>
            <a:r>
              <a:rPr lang="en-US" b="1" i="0" dirty="0">
                <a:solidFill>
                  <a:schemeClr val="bg1"/>
                </a:solidFill>
                <a:effectLst/>
                <a:latin typeface="urw-din"/>
              </a:rPr>
              <a:t>RISC:</a:t>
            </a:r>
            <a:r>
              <a:rPr lang="en-US" b="0" i="0" dirty="0">
                <a:solidFill>
                  <a:schemeClr val="bg1"/>
                </a:solidFill>
                <a:effectLst/>
                <a:latin typeface="urw-din"/>
              </a:rPr>
              <a:t> Reduce the cycles per instruction at the cost of the number of instructions per program. </a:t>
            </a:r>
            <a:br>
              <a:rPr lang="en-US" b="0" i="0" dirty="0">
                <a:solidFill>
                  <a:schemeClr val="bg1"/>
                </a:solidFill>
                <a:effectLst/>
                <a:latin typeface="urw-din"/>
              </a:rPr>
            </a:br>
            <a:r>
              <a:rPr lang="en-US" b="0" i="0" dirty="0">
                <a:solidFill>
                  <a:schemeClr val="bg1"/>
                </a:solidFill>
                <a:effectLst/>
                <a:latin typeface="urw-din"/>
              </a:rPr>
              <a:t> </a:t>
            </a:r>
          </a:p>
          <a:p>
            <a:pPr algn="l" fontAlgn="base">
              <a:buFont typeface="Arial" panose="020B0604020202020204" pitchFamily="34" charset="0"/>
              <a:buChar char="•"/>
            </a:pPr>
            <a:r>
              <a:rPr lang="en-US" b="1" i="0" dirty="0">
                <a:solidFill>
                  <a:schemeClr val="bg1"/>
                </a:solidFill>
                <a:effectLst/>
                <a:latin typeface="urw-din"/>
              </a:rPr>
              <a:t>CISC:</a:t>
            </a:r>
            <a:r>
              <a:rPr lang="en-US" b="0" i="0" dirty="0">
                <a:solidFill>
                  <a:schemeClr val="bg1"/>
                </a:solidFill>
                <a:effectLst/>
                <a:latin typeface="urw-din"/>
              </a:rPr>
              <a:t> The CISC approach attempts to minimize the number of instructions per program but at the cost of increase in number of cycles per instruction.</a:t>
            </a:r>
          </a:p>
          <a:p>
            <a:pPr algn="l" fontAlgn="base"/>
            <a:endParaRPr lang="en-US" b="0" i="0" dirty="0">
              <a:solidFill>
                <a:schemeClr val="bg1"/>
              </a:solidFill>
              <a:effectLst/>
              <a:latin typeface="urw-din"/>
            </a:endParaRPr>
          </a:p>
          <a:p>
            <a:endParaRPr lang="en-IN" dirty="0"/>
          </a:p>
        </p:txBody>
      </p:sp>
    </p:spTree>
    <p:extLst>
      <p:ext uri="{BB962C8B-B14F-4D97-AF65-F5344CB8AC3E}">
        <p14:creationId xmlns:p14="http://schemas.microsoft.com/office/powerpoint/2010/main" val="23934943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3FECF0-FF33-4426-A341-AEE13D431EAB}"/>
              </a:ext>
            </a:extLst>
          </p:cNvPr>
          <p:cNvSpPr>
            <a:spLocks noGrp="1"/>
          </p:cNvSpPr>
          <p:nvPr>
            <p:ph type="title"/>
          </p:nvPr>
        </p:nvSpPr>
        <p:spPr>
          <a:xfrm>
            <a:off x="528637" y="585216"/>
            <a:ext cx="11329987" cy="819514"/>
          </a:xfrm>
        </p:spPr>
        <p:txBody>
          <a:bodyPr>
            <a:noAutofit/>
          </a:bodyPr>
          <a:lstStyle/>
          <a:p>
            <a:r>
              <a:rPr lang="en-US" sz="3200" dirty="0">
                <a:solidFill>
                  <a:schemeClr val="bg1"/>
                </a:solidFill>
                <a:latin typeface="Times New Roman" panose="02020603050405020304" pitchFamily="18" charset="0"/>
              </a:rPr>
              <a:t>Introduction to </a:t>
            </a:r>
            <a:r>
              <a:rPr lang="en-US" sz="3200" dirty="0">
                <a:solidFill>
                  <a:srgbClr val="FFFF00"/>
                </a:solidFill>
                <a:latin typeface="Times New Roman" panose="02020603050405020304" pitchFamily="18" charset="0"/>
              </a:rPr>
              <a:t>RISC and CISC </a:t>
            </a:r>
            <a:r>
              <a:rPr lang="en-US" sz="3200" dirty="0">
                <a:solidFill>
                  <a:schemeClr val="bg1"/>
                </a:solidFill>
                <a:latin typeface="Times New Roman" panose="02020603050405020304" pitchFamily="18" charset="0"/>
              </a:rPr>
              <a:t>architecture</a:t>
            </a:r>
            <a:r>
              <a:rPr lang="en-US" sz="3200" dirty="0">
                <a:latin typeface="Times New Roman" panose="02020603050405020304" pitchFamily="18" charset="0"/>
              </a:rPr>
              <a:t>. </a:t>
            </a:r>
            <a:r>
              <a:rPr lang="en-US" sz="3600" dirty="0"/>
              <a:t>	</a:t>
            </a:r>
          </a:p>
        </p:txBody>
      </p:sp>
      <p:sp>
        <p:nvSpPr>
          <p:cNvPr id="3" name="Content Placeholder 2">
            <a:extLst>
              <a:ext uri="{FF2B5EF4-FFF2-40B4-BE49-F238E27FC236}">
                <a16:creationId xmlns:a16="http://schemas.microsoft.com/office/drawing/2014/main" id="{6AAF9017-6674-465C-8814-09F45C2E53AC}"/>
              </a:ext>
            </a:extLst>
          </p:cNvPr>
          <p:cNvSpPr>
            <a:spLocks noGrp="1"/>
          </p:cNvSpPr>
          <p:nvPr>
            <p:ph idx="1"/>
          </p:nvPr>
        </p:nvSpPr>
        <p:spPr>
          <a:xfrm>
            <a:off x="528637" y="1298713"/>
            <a:ext cx="11329987" cy="5010647"/>
          </a:xfrm>
        </p:spPr>
        <p:txBody>
          <a:bodyPr>
            <a:normAutofit fontScale="55000" lnSpcReduction="20000"/>
          </a:bodyPr>
          <a:lstStyle/>
          <a:p>
            <a:pPr algn="l" fontAlgn="base"/>
            <a:endParaRPr lang="en-US" b="1" i="0" dirty="0">
              <a:solidFill>
                <a:schemeClr val="bg1"/>
              </a:solidFill>
              <a:effectLst/>
              <a:latin typeface="urw-din"/>
            </a:endParaRPr>
          </a:p>
          <a:p>
            <a:pPr algn="l" fontAlgn="base"/>
            <a:r>
              <a:rPr lang="en-US" sz="3600" b="1" i="0" dirty="0">
                <a:solidFill>
                  <a:schemeClr val="bg1"/>
                </a:solidFill>
                <a:effectLst/>
                <a:latin typeface="urw-din"/>
              </a:rPr>
              <a:t>Characteristic of RISC –</a:t>
            </a:r>
            <a:r>
              <a:rPr lang="en-US" sz="3600" b="0" i="0" dirty="0">
                <a:solidFill>
                  <a:schemeClr val="bg1"/>
                </a:solidFill>
                <a:effectLst/>
                <a:latin typeface="urw-din"/>
              </a:rPr>
              <a:t> </a:t>
            </a:r>
            <a:br>
              <a:rPr lang="en-US" sz="3600" b="0" i="0" dirty="0">
                <a:solidFill>
                  <a:schemeClr val="bg1"/>
                </a:solidFill>
                <a:effectLst/>
                <a:latin typeface="urw-din"/>
              </a:rPr>
            </a:br>
            <a:r>
              <a:rPr lang="en-US" sz="3600" b="0" i="0" dirty="0">
                <a:solidFill>
                  <a:schemeClr val="bg1"/>
                </a:solidFill>
                <a:effectLst/>
                <a:latin typeface="urw-din"/>
              </a:rPr>
              <a:t> </a:t>
            </a:r>
          </a:p>
          <a:p>
            <a:pPr algn="l" fontAlgn="base">
              <a:buFont typeface="+mj-lt"/>
              <a:buAutoNum type="arabicPeriod"/>
            </a:pPr>
            <a:r>
              <a:rPr lang="en-US" sz="3600" b="0" i="0" dirty="0">
                <a:solidFill>
                  <a:schemeClr val="bg1"/>
                </a:solidFill>
                <a:effectLst/>
                <a:latin typeface="urw-din"/>
              </a:rPr>
              <a:t>Simpler instruction, hence simple instruction decoding. </a:t>
            </a:r>
            <a:br>
              <a:rPr lang="en-US" sz="3600" b="0" i="0" dirty="0">
                <a:solidFill>
                  <a:schemeClr val="bg1"/>
                </a:solidFill>
                <a:effectLst/>
                <a:latin typeface="urw-din"/>
              </a:rPr>
            </a:br>
            <a:r>
              <a:rPr lang="en-US" sz="3600" b="0" i="0" dirty="0">
                <a:solidFill>
                  <a:schemeClr val="bg1"/>
                </a:solidFill>
                <a:effectLst/>
                <a:latin typeface="urw-din"/>
              </a:rPr>
              <a:t> </a:t>
            </a:r>
          </a:p>
          <a:p>
            <a:pPr algn="l" fontAlgn="base">
              <a:buFont typeface="+mj-lt"/>
              <a:buAutoNum type="arabicPeriod"/>
            </a:pPr>
            <a:r>
              <a:rPr lang="en-US" sz="3600" b="0" i="0" dirty="0">
                <a:solidFill>
                  <a:schemeClr val="bg1"/>
                </a:solidFill>
                <a:effectLst/>
                <a:latin typeface="urw-din"/>
              </a:rPr>
              <a:t>Instruction comes undersize of one word. </a:t>
            </a:r>
            <a:br>
              <a:rPr lang="en-US" sz="3600" b="0" i="0" dirty="0">
                <a:solidFill>
                  <a:schemeClr val="bg1"/>
                </a:solidFill>
                <a:effectLst/>
                <a:latin typeface="urw-din"/>
              </a:rPr>
            </a:br>
            <a:r>
              <a:rPr lang="en-US" sz="3600" b="0" i="0" dirty="0">
                <a:solidFill>
                  <a:schemeClr val="bg1"/>
                </a:solidFill>
                <a:effectLst/>
                <a:latin typeface="urw-din"/>
              </a:rPr>
              <a:t> </a:t>
            </a:r>
          </a:p>
          <a:p>
            <a:pPr algn="l" fontAlgn="base">
              <a:buFont typeface="+mj-lt"/>
              <a:buAutoNum type="arabicPeriod"/>
            </a:pPr>
            <a:r>
              <a:rPr lang="en-US" sz="3600" b="0" i="0" dirty="0">
                <a:solidFill>
                  <a:schemeClr val="bg1"/>
                </a:solidFill>
                <a:effectLst/>
                <a:latin typeface="urw-din"/>
              </a:rPr>
              <a:t>Instruction takes a single clock cycle to get executed. </a:t>
            </a:r>
            <a:br>
              <a:rPr lang="en-US" sz="3600" b="0" i="0" dirty="0">
                <a:solidFill>
                  <a:schemeClr val="bg1"/>
                </a:solidFill>
                <a:effectLst/>
                <a:latin typeface="urw-din"/>
              </a:rPr>
            </a:br>
            <a:r>
              <a:rPr lang="en-US" sz="3600" b="0" i="0" dirty="0">
                <a:solidFill>
                  <a:schemeClr val="bg1"/>
                </a:solidFill>
                <a:effectLst/>
                <a:latin typeface="urw-din"/>
              </a:rPr>
              <a:t> </a:t>
            </a:r>
          </a:p>
          <a:p>
            <a:pPr algn="l" fontAlgn="base">
              <a:buFont typeface="+mj-lt"/>
              <a:buAutoNum type="arabicPeriod"/>
            </a:pPr>
            <a:r>
              <a:rPr lang="en-US" sz="3600" b="0" i="0" dirty="0">
                <a:solidFill>
                  <a:schemeClr val="bg1"/>
                </a:solidFill>
                <a:effectLst/>
                <a:latin typeface="urw-din"/>
              </a:rPr>
              <a:t>More number of general-purpose registers. </a:t>
            </a:r>
            <a:br>
              <a:rPr lang="en-US" sz="3600" b="0" i="0" dirty="0">
                <a:solidFill>
                  <a:schemeClr val="bg1"/>
                </a:solidFill>
                <a:effectLst/>
                <a:latin typeface="urw-din"/>
              </a:rPr>
            </a:br>
            <a:r>
              <a:rPr lang="en-US" sz="3600" b="0" i="0" dirty="0">
                <a:solidFill>
                  <a:schemeClr val="bg1"/>
                </a:solidFill>
                <a:effectLst/>
                <a:latin typeface="urw-din"/>
              </a:rPr>
              <a:t> </a:t>
            </a:r>
          </a:p>
          <a:p>
            <a:pPr algn="l" fontAlgn="base">
              <a:buFont typeface="+mj-lt"/>
              <a:buAutoNum type="arabicPeriod"/>
            </a:pPr>
            <a:r>
              <a:rPr lang="en-US" sz="3600" b="0" i="0" dirty="0">
                <a:solidFill>
                  <a:schemeClr val="bg1"/>
                </a:solidFill>
                <a:effectLst/>
                <a:latin typeface="urw-din"/>
              </a:rPr>
              <a:t>Simple Addressing Modes. </a:t>
            </a:r>
            <a:br>
              <a:rPr lang="en-US" sz="3600" b="0" i="0" dirty="0">
                <a:solidFill>
                  <a:schemeClr val="bg1"/>
                </a:solidFill>
                <a:effectLst/>
                <a:latin typeface="urw-din"/>
              </a:rPr>
            </a:br>
            <a:r>
              <a:rPr lang="en-US" sz="3600" b="0" i="0" dirty="0">
                <a:solidFill>
                  <a:schemeClr val="bg1"/>
                </a:solidFill>
                <a:effectLst/>
                <a:latin typeface="urw-din"/>
              </a:rPr>
              <a:t> </a:t>
            </a:r>
          </a:p>
          <a:p>
            <a:pPr algn="l" fontAlgn="base">
              <a:buFont typeface="+mj-lt"/>
              <a:buAutoNum type="arabicPeriod"/>
            </a:pPr>
            <a:r>
              <a:rPr lang="en-US" sz="3600" b="0" i="0" dirty="0">
                <a:solidFill>
                  <a:schemeClr val="bg1"/>
                </a:solidFill>
                <a:effectLst/>
                <a:latin typeface="urw-din"/>
              </a:rPr>
              <a:t>Less Data types. </a:t>
            </a:r>
            <a:br>
              <a:rPr lang="en-US" sz="3600" b="0" i="0" dirty="0">
                <a:solidFill>
                  <a:schemeClr val="bg1"/>
                </a:solidFill>
                <a:effectLst/>
                <a:latin typeface="urw-din"/>
              </a:rPr>
            </a:br>
            <a:r>
              <a:rPr lang="en-US" sz="3600" b="0" i="0" dirty="0">
                <a:solidFill>
                  <a:schemeClr val="bg1"/>
                </a:solidFill>
                <a:effectLst/>
                <a:latin typeface="urw-din"/>
              </a:rPr>
              <a:t> </a:t>
            </a:r>
          </a:p>
          <a:p>
            <a:pPr algn="l" fontAlgn="base">
              <a:buFont typeface="+mj-lt"/>
              <a:buAutoNum type="arabicPeriod"/>
            </a:pPr>
            <a:r>
              <a:rPr lang="en-US" sz="3600" b="0" i="0" dirty="0">
                <a:solidFill>
                  <a:schemeClr val="bg1"/>
                </a:solidFill>
                <a:effectLst/>
                <a:latin typeface="urw-din"/>
              </a:rPr>
              <a:t>Pipeline can be achieved. </a:t>
            </a:r>
          </a:p>
          <a:p>
            <a:endParaRPr lang="en-IN" dirty="0"/>
          </a:p>
        </p:txBody>
      </p:sp>
    </p:spTree>
    <p:extLst>
      <p:ext uri="{BB962C8B-B14F-4D97-AF65-F5344CB8AC3E}">
        <p14:creationId xmlns:p14="http://schemas.microsoft.com/office/powerpoint/2010/main" val="36760615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3FECF0-FF33-4426-A341-AEE13D431EAB}"/>
              </a:ext>
            </a:extLst>
          </p:cNvPr>
          <p:cNvSpPr>
            <a:spLocks noGrp="1"/>
          </p:cNvSpPr>
          <p:nvPr>
            <p:ph type="title"/>
          </p:nvPr>
        </p:nvSpPr>
        <p:spPr>
          <a:xfrm>
            <a:off x="528637" y="585216"/>
            <a:ext cx="11329987" cy="819514"/>
          </a:xfrm>
        </p:spPr>
        <p:txBody>
          <a:bodyPr>
            <a:noAutofit/>
          </a:bodyPr>
          <a:lstStyle/>
          <a:p>
            <a:r>
              <a:rPr lang="en-US" sz="3200" dirty="0">
                <a:solidFill>
                  <a:schemeClr val="bg1"/>
                </a:solidFill>
                <a:latin typeface="Times New Roman" panose="02020603050405020304" pitchFamily="18" charset="0"/>
              </a:rPr>
              <a:t>Introduction to </a:t>
            </a:r>
            <a:r>
              <a:rPr lang="en-US" sz="3200" dirty="0">
                <a:solidFill>
                  <a:srgbClr val="FFFF00"/>
                </a:solidFill>
                <a:latin typeface="Times New Roman" panose="02020603050405020304" pitchFamily="18" charset="0"/>
              </a:rPr>
              <a:t>RISC and CISC </a:t>
            </a:r>
            <a:r>
              <a:rPr lang="en-US" sz="3200" dirty="0">
                <a:solidFill>
                  <a:schemeClr val="bg1"/>
                </a:solidFill>
                <a:latin typeface="Times New Roman" panose="02020603050405020304" pitchFamily="18" charset="0"/>
              </a:rPr>
              <a:t>architecture</a:t>
            </a:r>
            <a:r>
              <a:rPr lang="en-US" sz="3200" dirty="0">
                <a:latin typeface="Times New Roman" panose="02020603050405020304" pitchFamily="18" charset="0"/>
              </a:rPr>
              <a:t>. </a:t>
            </a:r>
            <a:r>
              <a:rPr lang="en-US" sz="3600" dirty="0"/>
              <a:t>	</a:t>
            </a:r>
          </a:p>
        </p:txBody>
      </p:sp>
      <p:sp>
        <p:nvSpPr>
          <p:cNvPr id="3" name="Content Placeholder 2">
            <a:extLst>
              <a:ext uri="{FF2B5EF4-FFF2-40B4-BE49-F238E27FC236}">
                <a16:creationId xmlns:a16="http://schemas.microsoft.com/office/drawing/2014/main" id="{6AAF9017-6674-465C-8814-09F45C2E53AC}"/>
              </a:ext>
            </a:extLst>
          </p:cNvPr>
          <p:cNvSpPr>
            <a:spLocks noGrp="1"/>
          </p:cNvSpPr>
          <p:nvPr>
            <p:ph idx="1"/>
          </p:nvPr>
        </p:nvSpPr>
        <p:spPr>
          <a:xfrm>
            <a:off x="528637" y="1298713"/>
            <a:ext cx="11329987" cy="5010647"/>
          </a:xfrm>
        </p:spPr>
        <p:txBody>
          <a:bodyPr>
            <a:normAutofit lnSpcReduction="10000"/>
          </a:bodyPr>
          <a:lstStyle/>
          <a:p>
            <a:pPr algn="l" fontAlgn="base"/>
            <a:r>
              <a:rPr lang="en-US" b="1" i="0" dirty="0">
                <a:solidFill>
                  <a:schemeClr val="bg1"/>
                </a:solidFill>
                <a:effectLst/>
                <a:latin typeface="urw-din"/>
              </a:rPr>
              <a:t>Characteristic of CISC –</a:t>
            </a:r>
            <a:r>
              <a:rPr lang="en-US" b="0" i="0" dirty="0">
                <a:solidFill>
                  <a:schemeClr val="bg1"/>
                </a:solidFill>
                <a:effectLst/>
                <a:latin typeface="urw-din"/>
              </a:rPr>
              <a:t> </a:t>
            </a:r>
            <a:br>
              <a:rPr lang="en-US" b="0" i="0" dirty="0">
                <a:solidFill>
                  <a:schemeClr val="bg1"/>
                </a:solidFill>
                <a:effectLst/>
                <a:latin typeface="urw-din"/>
              </a:rPr>
            </a:br>
            <a:r>
              <a:rPr lang="en-US" b="0" i="0" dirty="0">
                <a:solidFill>
                  <a:schemeClr val="bg1"/>
                </a:solidFill>
                <a:effectLst/>
                <a:latin typeface="urw-din"/>
              </a:rPr>
              <a:t> </a:t>
            </a:r>
          </a:p>
          <a:p>
            <a:pPr algn="l" fontAlgn="base">
              <a:buFont typeface="+mj-lt"/>
              <a:buAutoNum type="arabicPeriod"/>
            </a:pPr>
            <a:r>
              <a:rPr lang="en-US" b="0" i="0" dirty="0">
                <a:solidFill>
                  <a:schemeClr val="bg1"/>
                </a:solidFill>
                <a:effectLst/>
                <a:latin typeface="urw-din"/>
              </a:rPr>
              <a:t>Complex instruction, hence complex instruction decoding. </a:t>
            </a:r>
            <a:br>
              <a:rPr lang="en-US" b="0" i="0" dirty="0">
                <a:solidFill>
                  <a:schemeClr val="bg1"/>
                </a:solidFill>
                <a:effectLst/>
                <a:latin typeface="urw-din"/>
              </a:rPr>
            </a:br>
            <a:r>
              <a:rPr lang="en-US" b="0" i="0" dirty="0">
                <a:solidFill>
                  <a:schemeClr val="bg1"/>
                </a:solidFill>
                <a:effectLst/>
                <a:latin typeface="urw-din"/>
              </a:rPr>
              <a:t> </a:t>
            </a:r>
          </a:p>
          <a:p>
            <a:pPr algn="l" fontAlgn="base">
              <a:buFont typeface="+mj-lt"/>
              <a:buAutoNum type="arabicPeriod"/>
            </a:pPr>
            <a:r>
              <a:rPr lang="en-US" b="0" i="0" dirty="0">
                <a:solidFill>
                  <a:schemeClr val="bg1"/>
                </a:solidFill>
                <a:effectLst/>
                <a:latin typeface="urw-din"/>
              </a:rPr>
              <a:t>Instructions are larger than one-word size. </a:t>
            </a:r>
            <a:br>
              <a:rPr lang="en-US" b="0" i="0" dirty="0">
                <a:solidFill>
                  <a:schemeClr val="bg1"/>
                </a:solidFill>
                <a:effectLst/>
                <a:latin typeface="urw-din"/>
              </a:rPr>
            </a:br>
            <a:r>
              <a:rPr lang="en-US" b="0" i="0" dirty="0">
                <a:solidFill>
                  <a:schemeClr val="bg1"/>
                </a:solidFill>
                <a:effectLst/>
                <a:latin typeface="urw-din"/>
              </a:rPr>
              <a:t> </a:t>
            </a:r>
          </a:p>
          <a:p>
            <a:pPr algn="l" fontAlgn="base">
              <a:buFont typeface="+mj-lt"/>
              <a:buAutoNum type="arabicPeriod"/>
            </a:pPr>
            <a:r>
              <a:rPr lang="en-US" b="0" i="0" dirty="0">
                <a:solidFill>
                  <a:schemeClr val="bg1"/>
                </a:solidFill>
                <a:effectLst/>
                <a:latin typeface="urw-din"/>
              </a:rPr>
              <a:t>Instruction may take more than a single clock cycle to get executed. </a:t>
            </a:r>
            <a:br>
              <a:rPr lang="en-US" b="0" i="0" dirty="0">
                <a:solidFill>
                  <a:schemeClr val="bg1"/>
                </a:solidFill>
                <a:effectLst/>
                <a:latin typeface="urw-din"/>
              </a:rPr>
            </a:br>
            <a:r>
              <a:rPr lang="en-US" b="0" i="0" dirty="0">
                <a:solidFill>
                  <a:schemeClr val="bg1"/>
                </a:solidFill>
                <a:effectLst/>
                <a:latin typeface="urw-din"/>
              </a:rPr>
              <a:t> </a:t>
            </a:r>
          </a:p>
          <a:p>
            <a:pPr algn="l" fontAlgn="base">
              <a:buFont typeface="+mj-lt"/>
              <a:buAutoNum type="arabicPeriod"/>
            </a:pPr>
            <a:r>
              <a:rPr lang="en-US" b="0" i="0" dirty="0">
                <a:solidFill>
                  <a:schemeClr val="bg1"/>
                </a:solidFill>
                <a:effectLst/>
                <a:latin typeface="urw-din"/>
              </a:rPr>
              <a:t>Less number of general-purpose registers as operation get performed in memory itself. </a:t>
            </a:r>
            <a:br>
              <a:rPr lang="en-US" b="0" i="0" dirty="0">
                <a:solidFill>
                  <a:schemeClr val="bg1"/>
                </a:solidFill>
                <a:effectLst/>
                <a:latin typeface="urw-din"/>
              </a:rPr>
            </a:br>
            <a:r>
              <a:rPr lang="en-US" b="0" i="0" dirty="0">
                <a:solidFill>
                  <a:schemeClr val="bg1"/>
                </a:solidFill>
                <a:effectLst/>
                <a:latin typeface="urw-din"/>
              </a:rPr>
              <a:t> </a:t>
            </a:r>
          </a:p>
          <a:p>
            <a:pPr algn="l" fontAlgn="base">
              <a:buFont typeface="+mj-lt"/>
              <a:buAutoNum type="arabicPeriod"/>
            </a:pPr>
            <a:r>
              <a:rPr lang="en-US" b="0" i="0" dirty="0">
                <a:solidFill>
                  <a:schemeClr val="bg1"/>
                </a:solidFill>
                <a:effectLst/>
                <a:latin typeface="urw-din"/>
              </a:rPr>
              <a:t>Complex Addressing Modes. </a:t>
            </a:r>
            <a:br>
              <a:rPr lang="en-US" b="0" i="0" dirty="0">
                <a:solidFill>
                  <a:schemeClr val="bg1"/>
                </a:solidFill>
                <a:effectLst/>
                <a:latin typeface="urw-din"/>
              </a:rPr>
            </a:br>
            <a:r>
              <a:rPr lang="en-US" b="0" i="0" dirty="0">
                <a:solidFill>
                  <a:schemeClr val="bg1"/>
                </a:solidFill>
                <a:effectLst/>
                <a:latin typeface="urw-din"/>
              </a:rPr>
              <a:t> </a:t>
            </a:r>
          </a:p>
          <a:p>
            <a:pPr algn="l" fontAlgn="base">
              <a:buFont typeface="+mj-lt"/>
              <a:buAutoNum type="arabicPeriod"/>
            </a:pPr>
            <a:r>
              <a:rPr lang="en-US" b="0" i="0" dirty="0">
                <a:solidFill>
                  <a:schemeClr val="bg1"/>
                </a:solidFill>
                <a:effectLst/>
                <a:latin typeface="urw-din"/>
              </a:rPr>
              <a:t>More Data types. </a:t>
            </a:r>
          </a:p>
          <a:p>
            <a:endParaRPr lang="en-IN" dirty="0"/>
          </a:p>
        </p:txBody>
      </p:sp>
    </p:spTree>
    <p:extLst>
      <p:ext uri="{BB962C8B-B14F-4D97-AF65-F5344CB8AC3E}">
        <p14:creationId xmlns:p14="http://schemas.microsoft.com/office/powerpoint/2010/main" val="38087101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3FECF0-FF33-4426-A341-AEE13D431EAB}"/>
              </a:ext>
            </a:extLst>
          </p:cNvPr>
          <p:cNvSpPr>
            <a:spLocks noGrp="1"/>
          </p:cNvSpPr>
          <p:nvPr>
            <p:ph type="title"/>
          </p:nvPr>
        </p:nvSpPr>
        <p:spPr>
          <a:xfrm>
            <a:off x="528637" y="585216"/>
            <a:ext cx="11329987" cy="819514"/>
          </a:xfrm>
        </p:spPr>
        <p:txBody>
          <a:bodyPr>
            <a:noAutofit/>
          </a:bodyPr>
          <a:lstStyle/>
          <a:p>
            <a:r>
              <a:rPr lang="en-US" sz="3200" dirty="0">
                <a:solidFill>
                  <a:schemeClr val="bg1"/>
                </a:solidFill>
                <a:latin typeface="Times New Roman" panose="02020603050405020304" pitchFamily="18" charset="0"/>
              </a:rPr>
              <a:t>Introduction to </a:t>
            </a:r>
            <a:r>
              <a:rPr lang="en-US" sz="3200" dirty="0">
                <a:solidFill>
                  <a:srgbClr val="FFFF00"/>
                </a:solidFill>
                <a:latin typeface="Times New Roman" panose="02020603050405020304" pitchFamily="18" charset="0"/>
              </a:rPr>
              <a:t>RISC and CISC </a:t>
            </a:r>
            <a:r>
              <a:rPr lang="en-US" sz="3200" dirty="0">
                <a:solidFill>
                  <a:schemeClr val="bg1"/>
                </a:solidFill>
                <a:latin typeface="Times New Roman" panose="02020603050405020304" pitchFamily="18" charset="0"/>
              </a:rPr>
              <a:t>architecture</a:t>
            </a:r>
            <a:r>
              <a:rPr lang="en-US" sz="3200" dirty="0">
                <a:latin typeface="Times New Roman" panose="02020603050405020304" pitchFamily="18" charset="0"/>
              </a:rPr>
              <a:t>. </a:t>
            </a:r>
            <a:r>
              <a:rPr lang="en-US" sz="3600" dirty="0"/>
              <a:t>	</a:t>
            </a:r>
          </a:p>
        </p:txBody>
      </p:sp>
      <p:sp>
        <p:nvSpPr>
          <p:cNvPr id="3" name="Content Placeholder 2">
            <a:extLst>
              <a:ext uri="{FF2B5EF4-FFF2-40B4-BE49-F238E27FC236}">
                <a16:creationId xmlns:a16="http://schemas.microsoft.com/office/drawing/2014/main" id="{6AAF9017-6674-465C-8814-09F45C2E53AC}"/>
              </a:ext>
            </a:extLst>
          </p:cNvPr>
          <p:cNvSpPr>
            <a:spLocks noGrp="1"/>
          </p:cNvSpPr>
          <p:nvPr>
            <p:ph idx="1"/>
          </p:nvPr>
        </p:nvSpPr>
        <p:spPr>
          <a:xfrm>
            <a:off x="528637" y="1298713"/>
            <a:ext cx="11329987" cy="5010647"/>
          </a:xfrm>
        </p:spPr>
        <p:txBody>
          <a:bodyPr>
            <a:normAutofit/>
          </a:bodyPr>
          <a:lstStyle/>
          <a:p>
            <a:pPr algn="l" fontAlgn="base"/>
            <a:r>
              <a:rPr lang="en-US" b="1" i="0" dirty="0">
                <a:solidFill>
                  <a:schemeClr val="bg1"/>
                </a:solidFill>
                <a:effectLst/>
                <a:latin typeface="urw-din"/>
              </a:rPr>
              <a:t>Example –</a:t>
            </a:r>
            <a:r>
              <a:rPr lang="en-US" b="0" i="0" dirty="0">
                <a:solidFill>
                  <a:schemeClr val="bg1"/>
                </a:solidFill>
                <a:effectLst/>
                <a:latin typeface="urw-din"/>
              </a:rPr>
              <a:t> Suppose we have to add two 8-bit number: </a:t>
            </a:r>
            <a:br>
              <a:rPr lang="en-US" b="0" i="0" dirty="0">
                <a:solidFill>
                  <a:schemeClr val="bg1"/>
                </a:solidFill>
                <a:effectLst/>
                <a:latin typeface="urw-din"/>
              </a:rPr>
            </a:br>
            <a:r>
              <a:rPr lang="en-US" b="0" i="0" dirty="0">
                <a:solidFill>
                  <a:schemeClr val="bg1"/>
                </a:solidFill>
                <a:effectLst/>
                <a:latin typeface="urw-din"/>
              </a:rPr>
              <a:t> </a:t>
            </a:r>
          </a:p>
          <a:p>
            <a:pPr algn="l" fontAlgn="base">
              <a:buFont typeface="Arial" panose="020B0604020202020204" pitchFamily="34" charset="0"/>
              <a:buChar char="•"/>
            </a:pPr>
            <a:r>
              <a:rPr lang="en-US" b="1" i="0" dirty="0">
                <a:solidFill>
                  <a:schemeClr val="bg1"/>
                </a:solidFill>
                <a:effectLst/>
                <a:latin typeface="urw-din"/>
              </a:rPr>
              <a:t>CISC approach:</a:t>
            </a:r>
            <a:r>
              <a:rPr lang="en-US" b="0" i="0" dirty="0">
                <a:solidFill>
                  <a:schemeClr val="bg1"/>
                </a:solidFill>
                <a:effectLst/>
                <a:latin typeface="urw-din"/>
              </a:rPr>
              <a:t> There will be a single command or instruction for this like ADD which will perform the task. </a:t>
            </a:r>
            <a:br>
              <a:rPr lang="en-US" b="0" i="0" dirty="0">
                <a:solidFill>
                  <a:schemeClr val="bg1"/>
                </a:solidFill>
                <a:effectLst/>
                <a:latin typeface="urw-din"/>
              </a:rPr>
            </a:br>
            <a:r>
              <a:rPr lang="en-US" b="0" i="0" dirty="0">
                <a:solidFill>
                  <a:schemeClr val="bg1"/>
                </a:solidFill>
                <a:effectLst/>
                <a:latin typeface="urw-din"/>
              </a:rPr>
              <a:t> </a:t>
            </a:r>
          </a:p>
          <a:p>
            <a:pPr algn="l" fontAlgn="base">
              <a:buFont typeface="Arial" panose="020B0604020202020204" pitchFamily="34" charset="0"/>
              <a:buChar char="•"/>
            </a:pPr>
            <a:r>
              <a:rPr lang="en-US" b="1" i="0" dirty="0">
                <a:solidFill>
                  <a:schemeClr val="bg1"/>
                </a:solidFill>
                <a:effectLst/>
                <a:latin typeface="urw-din"/>
              </a:rPr>
              <a:t>RISC approach:</a:t>
            </a:r>
            <a:r>
              <a:rPr lang="en-US" b="0" i="0" dirty="0">
                <a:solidFill>
                  <a:schemeClr val="bg1"/>
                </a:solidFill>
                <a:effectLst/>
                <a:latin typeface="urw-din"/>
              </a:rPr>
              <a:t> Here programmer will write the first load command to load data in registers then it will use a suitable operator and then it will store the result in the desired location. </a:t>
            </a:r>
          </a:p>
          <a:p>
            <a:endParaRPr lang="en-US" b="0" i="0" dirty="0">
              <a:solidFill>
                <a:schemeClr val="bg1"/>
              </a:solidFill>
              <a:effectLst/>
              <a:latin typeface="urw-din"/>
            </a:endParaRPr>
          </a:p>
          <a:p>
            <a:r>
              <a:rPr lang="en-US" b="0" i="0" dirty="0">
                <a:solidFill>
                  <a:schemeClr val="bg1"/>
                </a:solidFill>
                <a:effectLst/>
                <a:latin typeface="urw-din"/>
              </a:rPr>
              <a:t>So, add operation is divided into parts i.e. load, operate, store due to which RISC programs are longer and require more memory to get stored but require fewer transistors due to less complex command.</a:t>
            </a:r>
            <a:endParaRPr lang="en-IN" dirty="0">
              <a:solidFill>
                <a:schemeClr val="bg1"/>
              </a:solidFill>
            </a:endParaRPr>
          </a:p>
        </p:txBody>
      </p:sp>
    </p:spTree>
    <p:extLst>
      <p:ext uri="{BB962C8B-B14F-4D97-AF65-F5344CB8AC3E}">
        <p14:creationId xmlns:p14="http://schemas.microsoft.com/office/powerpoint/2010/main" val="22025078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3FECF0-FF33-4426-A341-AEE13D431EAB}"/>
              </a:ext>
            </a:extLst>
          </p:cNvPr>
          <p:cNvSpPr>
            <a:spLocks noGrp="1"/>
          </p:cNvSpPr>
          <p:nvPr>
            <p:ph type="title"/>
          </p:nvPr>
        </p:nvSpPr>
        <p:spPr>
          <a:xfrm>
            <a:off x="528637" y="90100"/>
            <a:ext cx="11329987" cy="811048"/>
          </a:xfrm>
        </p:spPr>
        <p:txBody>
          <a:bodyPr>
            <a:noAutofit/>
          </a:bodyPr>
          <a:lstStyle/>
          <a:p>
            <a:r>
              <a:rPr lang="en-US" sz="3200" dirty="0">
                <a:solidFill>
                  <a:schemeClr val="bg1"/>
                </a:solidFill>
                <a:latin typeface="Times New Roman" panose="02020603050405020304" pitchFamily="18" charset="0"/>
              </a:rPr>
              <a:t>Introduction to </a:t>
            </a:r>
            <a:r>
              <a:rPr lang="en-US" sz="3200" dirty="0">
                <a:solidFill>
                  <a:srgbClr val="FFFF00"/>
                </a:solidFill>
                <a:latin typeface="Times New Roman" panose="02020603050405020304" pitchFamily="18" charset="0"/>
              </a:rPr>
              <a:t>RISC and CISC </a:t>
            </a:r>
            <a:r>
              <a:rPr lang="en-US" sz="3200" dirty="0">
                <a:solidFill>
                  <a:schemeClr val="bg1"/>
                </a:solidFill>
                <a:latin typeface="Times New Roman" panose="02020603050405020304" pitchFamily="18" charset="0"/>
              </a:rPr>
              <a:t>architecture</a:t>
            </a:r>
            <a:r>
              <a:rPr lang="en-US" sz="3200" dirty="0">
                <a:latin typeface="Times New Roman" panose="02020603050405020304" pitchFamily="18" charset="0"/>
              </a:rPr>
              <a:t>. </a:t>
            </a:r>
            <a:r>
              <a:rPr lang="en-US" sz="3600" dirty="0"/>
              <a:t>	</a:t>
            </a:r>
          </a:p>
        </p:txBody>
      </p:sp>
      <p:graphicFrame>
        <p:nvGraphicFramePr>
          <p:cNvPr id="2" name="Content Placeholder 1">
            <a:extLst>
              <a:ext uri="{FF2B5EF4-FFF2-40B4-BE49-F238E27FC236}">
                <a16:creationId xmlns:a16="http://schemas.microsoft.com/office/drawing/2014/main" id="{5BA035B2-3D6C-412A-B308-4EF568E911FB}"/>
              </a:ext>
            </a:extLst>
          </p:cNvPr>
          <p:cNvGraphicFramePr>
            <a:graphicFrameLocks noGrp="1"/>
          </p:cNvGraphicFramePr>
          <p:nvPr>
            <p:ph idx="1"/>
            <p:extLst>
              <p:ext uri="{D42A27DB-BD31-4B8C-83A1-F6EECF244321}">
                <p14:modId xmlns:p14="http://schemas.microsoft.com/office/powerpoint/2010/main" val="1798758979"/>
              </p:ext>
            </p:extLst>
          </p:nvPr>
        </p:nvGraphicFramePr>
        <p:xfrm>
          <a:off x="333376" y="795131"/>
          <a:ext cx="11699598" cy="5972769"/>
        </p:xfrm>
        <a:graphic>
          <a:graphicData uri="http://schemas.openxmlformats.org/drawingml/2006/table">
            <a:tbl>
              <a:tblPr/>
              <a:tblGrid>
                <a:gridCol w="5849799">
                  <a:extLst>
                    <a:ext uri="{9D8B030D-6E8A-4147-A177-3AD203B41FA5}">
                      <a16:colId xmlns:a16="http://schemas.microsoft.com/office/drawing/2014/main" val="55087803"/>
                    </a:ext>
                  </a:extLst>
                </a:gridCol>
                <a:gridCol w="5849799">
                  <a:extLst>
                    <a:ext uri="{9D8B030D-6E8A-4147-A177-3AD203B41FA5}">
                      <a16:colId xmlns:a16="http://schemas.microsoft.com/office/drawing/2014/main" val="4000403063"/>
                    </a:ext>
                  </a:extLst>
                </a:gridCol>
              </a:tblGrid>
              <a:tr h="524635">
                <a:tc>
                  <a:txBody>
                    <a:bodyPr/>
                    <a:lstStyle/>
                    <a:p>
                      <a:pPr algn="l" fontAlgn="base"/>
                      <a:r>
                        <a:rPr lang="en-IN" sz="2000" b="0" dirty="0">
                          <a:solidFill>
                            <a:schemeClr val="bg1"/>
                          </a:solidFill>
                          <a:effectLst/>
                        </a:rPr>
                        <a:t>RISC</a:t>
                      </a:r>
                    </a:p>
                  </a:txBody>
                  <a:tcPr marL="95250" marR="95250" marT="95250" marB="95250" anchor="ctr">
                    <a:lnL>
                      <a:noFill/>
                    </a:lnL>
                    <a:lnR>
                      <a:noFill/>
                    </a:lnR>
                    <a:lnT>
                      <a:noFill/>
                    </a:lnT>
                    <a:lnB>
                      <a:noFill/>
                    </a:lnB>
                  </a:tcPr>
                </a:tc>
                <a:tc>
                  <a:txBody>
                    <a:bodyPr/>
                    <a:lstStyle/>
                    <a:p>
                      <a:pPr algn="l" fontAlgn="base"/>
                      <a:r>
                        <a:rPr lang="en-IN" sz="2000" b="0">
                          <a:solidFill>
                            <a:schemeClr val="bg1"/>
                          </a:solidFill>
                          <a:effectLst/>
                        </a:rPr>
                        <a:t>CISC</a:t>
                      </a:r>
                    </a:p>
                  </a:txBody>
                  <a:tcPr marL="95250" marR="95250" marT="95250" marB="95250" anchor="ctr">
                    <a:lnL>
                      <a:noFill/>
                    </a:lnL>
                    <a:lnR>
                      <a:noFill/>
                    </a:lnR>
                    <a:lnT>
                      <a:noFill/>
                    </a:lnT>
                    <a:lnB>
                      <a:noFill/>
                    </a:lnB>
                  </a:tcPr>
                </a:tc>
                <a:extLst>
                  <a:ext uri="{0D108BD9-81ED-4DB2-BD59-A6C34878D82A}">
                    <a16:rowId xmlns:a16="http://schemas.microsoft.com/office/drawing/2014/main" val="3574849097"/>
                  </a:ext>
                </a:extLst>
              </a:tr>
              <a:tr h="573063">
                <a:tc>
                  <a:txBody>
                    <a:bodyPr/>
                    <a:lstStyle/>
                    <a:p>
                      <a:pPr algn="l" fontAlgn="base"/>
                      <a:r>
                        <a:rPr lang="en-IN" sz="1800" b="0" dirty="0">
                          <a:solidFill>
                            <a:schemeClr val="bg1"/>
                          </a:solidFill>
                          <a:effectLst/>
                        </a:rPr>
                        <a:t>Focus on software</a:t>
                      </a:r>
                    </a:p>
                  </a:txBody>
                  <a:tcPr marL="95250" marR="95250" marT="133350" marB="133350" anchor="ctr">
                    <a:lnL>
                      <a:noFill/>
                    </a:lnL>
                    <a:lnR>
                      <a:noFill/>
                    </a:lnR>
                    <a:lnT>
                      <a:noFill/>
                    </a:lnT>
                    <a:lnB>
                      <a:noFill/>
                    </a:lnB>
                  </a:tcPr>
                </a:tc>
                <a:tc>
                  <a:txBody>
                    <a:bodyPr/>
                    <a:lstStyle/>
                    <a:p>
                      <a:pPr algn="l" fontAlgn="base"/>
                      <a:r>
                        <a:rPr lang="en-IN" sz="1800" b="0" dirty="0">
                          <a:solidFill>
                            <a:schemeClr val="bg1"/>
                          </a:solidFill>
                          <a:effectLst/>
                        </a:rPr>
                        <a:t>Focus on hardware</a:t>
                      </a:r>
                    </a:p>
                  </a:txBody>
                  <a:tcPr marL="95250" marR="95250" marT="133350" marB="133350" anchor="ctr">
                    <a:lnL>
                      <a:noFill/>
                    </a:lnL>
                    <a:lnR>
                      <a:noFill/>
                    </a:lnR>
                    <a:lnT>
                      <a:noFill/>
                    </a:lnT>
                    <a:lnB>
                      <a:noFill/>
                    </a:lnB>
                  </a:tcPr>
                </a:tc>
                <a:extLst>
                  <a:ext uri="{0D108BD9-81ED-4DB2-BD59-A6C34878D82A}">
                    <a16:rowId xmlns:a16="http://schemas.microsoft.com/office/drawing/2014/main" val="2544598003"/>
                  </a:ext>
                </a:extLst>
              </a:tr>
              <a:tr h="573063">
                <a:tc>
                  <a:txBody>
                    <a:bodyPr/>
                    <a:lstStyle/>
                    <a:p>
                      <a:pPr algn="l" fontAlgn="base"/>
                      <a:r>
                        <a:rPr lang="en-US" sz="1800" b="0" dirty="0">
                          <a:solidFill>
                            <a:schemeClr val="bg1"/>
                          </a:solidFill>
                          <a:effectLst/>
                        </a:rPr>
                        <a:t>Uses only Hardwired control unit</a:t>
                      </a:r>
                    </a:p>
                  </a:txBody>
                  <a:tcPr marL="95250" marR="95250" marT="133350" marB="133350" anchor="ctr">
                    <a:lnL>
                      <a:noFill/>
                    </a:lnL>
                    <a:lnR>
                      <a:noFill/>
                    </a:lnR>
                    <a:lnT>
                      <a:noFill/>
                    </a:lnT>
                    <a:lnB>
                      <a:noFill/>
                    </a:lnB>
                  </a:tcPr>
                </a:tc>
                <a:tc>
                  <a:txBody>
                    <a:bodyPr/>
                    <a:lstStyle/>
                    <a:p>
                      <a:pPr algn="l" fontAlgn="base"/>
                      <a:r>
                        <a:rPr lang="en-US" sz="1800" b="0" dirty="0">
                          <a:solidFill>
                            <a:schemeClr val="bg1"/>
                          </a:solidFill>
                          <a:effectLst/>
                        </a:rPr>
                        <a:t>Uses both hardwired and micro programmed control unit</a:t>
                      </a:r>
                    </a:p>
                  </a:txBody>
                  <a:tcPr marL="95250" marR="95250" marT="133350" marB="133350" anchor="ctr">
                    <a:lnL>
                      <a:noFill/>
                    </a:lnL>
                    <a:lnR>
                      <a:noFill/>
                    </a:lnR>
                    <a:lnT>
                      <a:noFill/>
                    </a:lnT>
                    <a:lnB>
                      <a:noFill/>
                    </a:lnB>
                  </a:tcPr>
                </a:tc>
                <a:extLst>
                  <a:ext uri="{0D108BD9-81ED-4DB2-BD59-A6C34878D82A}">
                    <a16:rowId xmlns:a16="http://schemas.microsoft.com/office/drawing/2014/main" val="226707757"/>
                  </a:ext>
                </a:extLst>
              </a:tr>
              <a:tr h="863630">
                <a:tc>
                  <a:txBody>
                    <a:bodyPr/>
                    <a:lstStyle/>
                    <a:p>
                      <a:pPr algn="l" fontAlgn="base"/>
                      <a:r>
                        <a:rPr lang="en-US" sz="1800" b="0" dirty="0">
                          <a:solidFill>
                            <a:schemeClr val="bg1"/>
                          </a:solidFill>
                          <a:effectLst/>
                        </a:rPr>
                        <a:t>Transistors are used for more registers</a:t>
                      </a:r>
                    </a:p>
                  </a:txBody>
                  <a:tcPr marL="95250" marR="95250" marT="133350" marB="133350" anchor="ctr">
                    <a:lnL>
                      <a:noFill/>
                    </a:lnL>
                    <a:lnR>
                      <a:noFill/>
                    </a:lnR>
                    <a:lnT>
                      <a:noFill/>
                    </a:lnT>
                    <a:lnB>
                      <a:noFill/>
                    </a:lnB>
                  </a:tcPr>
                </a:tc>
                <a:tc>
                  <a:txBody>
                    <a:bodyPr/>
                    <a:lstStyle/>
                    <a:p>
                      <a:pPr algn="l" fontAlgn="base"/>
                      <a:r>
                        <a:rPr lang="en-US" sz="1800" b="0" dirty="0">
                          <a:solidFill>
                            <a:schemeClr val="bg1"/>
                          </a:solidFill>
                          <a:effectLst/>
                        </a:rPr>
                        <a:t>Transistors are used for storing complex </a:t>
                      </a:r>
                      <a:br>
                        <a:rPr lang="en-US" sz="1800" b="0" dirty="0">
                          <a:solidFill>
                            <a:schemeClr val="bg1"/>
                          </a:solidFill>
                          <a:effectLst/>
                        </a:rPr>
                      </a:br>
                      <a:r>
                        <a:rPr lang="en-US" sz="1800" b="0" dirty="0">
                          <a:solidFill>
                            <a:schemeClr val="bg1"/>
                          </a:solidFill>
                          <a:effectLst/>
                        </a:rPr>
                        <a:t>Instructions</a:t>
                      </a:r>
                    </a:p>
                  </a:txBody>
                  <a:tcPr marL="95250" marR="95250" marT="133350" marB="133350" anchor="ctr">
                    <a:lnL>
                      <a:noFill/>
                    </a:lnL>
                    <a:lnR>
                      <a:noFill/>
                    </a:lnR>
                    <a:lnT>
                      <a:noFill/>
                    </a:lnT>
                    <a:lnB>
                      <a:noFill/>
                    </a:lnB>
                  </a:tcPr>
                </a:tc>
                <a:extLst>
                  <a:ext uri="{0D108BD9-81ED-4DB2-BD59-A6C34878D82A}">
                    <a16:rowId xmlns:a16="http://schemas.microsoft.com/office/drawing/2014/main" val="605854717"/>
                  </a:ext>
                </a:extLst>
              </a:tr>
              <a:tr h="573063">
                <a:tc>
                  <a:txBody>
                    <a:bodyPr/>
                    <a:lstStyle/>
                    <a:p>
                      <a:pPr algn="l" fontAlgn="base"/>
                      <a:r>
                        <a:rPr lang="en-IN" sz="1800" b="0">
                          <a:solidFill>
                            <a:schemeClr val="bg1"/>
                          </a:solidFill>
                          <a:effectLst/>
                        </a:rPr>
                        <a:t>Fixed sized instructions</a:t>
                      </a:r>
                    </a:p>
                  </a:txBody>
                  <a:tcPr marL="95250" marR="95250" marT="133350" marB="133350" anchor="ctr">
                    <a:lnL>
                      <a:noFill/>
                    </a:lnL>
                    <a:lnR>
                      <a:noFill/>
                    </a:lnR>
                    <a:lnT>
                      <a:noFill/>
                    </a:lnT>
                    <a:lnB>
                      <a:noFill/>
                    </a:lnB>
                  </a:tcPr>
                </a:tc>
                <a:tc>
                  <a:txBody>
                    <a:bodyPr/>
                    <a:lstStyle/>
                    <a:p>
                      <a:pPr algn="l" fontAlgn="base"/>
                      <a:r>
                        <a:rPr lang="en-IN" sz="1800" b="0" dirty="0">
                          <a:solidFill>
                            <a:schemeClr val="bg1"/>
                          </a:solidFill>
                          <a:effectLst/>
                        </a:rPr>
                        <a:t>Variable sized instructions</a:t>
                      </a:r>
                    </a:p>
                  </a:txBody>
                  <a:tcPr marL="95250" marR="95250" marT="133350" marB="133350" anchor="ctr">
                    <a:lnL>
                      <a:noFill/>
                    </a:lnL>
                    <a:lnR>
                      <a:noFill/>
                    </a:lnR>
                    <a:lnT>
                      <a:noFill/>
                    </a:lnT>
                    <a:lnB>
                      <a:noFill/>
                    </a:lnB>
                  </a:tcPr>
                </a:tc>
                <a:extLst>
                  <a:ext uri="{0D108BD9-81ED-4DB2-BD59-A6C34878D82A}">
                    <a16:rowId xmlns:a16="http://schemas.microsoft.com/office/drawing/2014/main" val="1243013523"/>
                  </a:ext>
                </a:extLst>
              </a:tr>
              <a:tr h="573063">
                <a:tc>
                  <a:txBody>
                    <a:bodyPr/>
                    <a:lstStyle/>
                    <a:p>
                      <a:pPr algn="l" fontAlgn="base"/>
                      <a:r>
                        <a:rPr lang="en-US" sz="1800" b="0" dirty="0">
                          <a:solidFill>
                            <a:schemeClr val="bg1"/>
                          </a:solidFill>
                          <a:effectLst/>
                        </a:rPr>
                        <a:t>Can perform only Register to Register Arithmetic operations</a:t>
                      </a:r>
                    </a:p>
                  </a:txBody>
                  <a:tcPr marL="95250" marR="95250" marT="133350" marB="133350" anchor="ctr">
                    <a:lnL>
                      <a:noFill/>
                    </a:lnL>
                    <a:lnR>
                      <a:noFill/>
                    </a:lnR>
                    <a:lnT>
                      <a:noFill/>
                    </a:lnT>
                    <a:lnB>
                      <a:noFill/>
                    </a:lnB>
                  </a:tcPr>
                </a:tc>
                <a:tc>
                  <a:txBody>
                    <a:bodyPr/>
                    <a:lstStyle/>
                    <a:p>
                      <a:pPr algn="l" fontAlgn="base"/>
                      <a:r>
                        <a:rPr lang="en-US" sz="1800" b="0" dirty="0">
                          <a:solidFill>
                            <a:schemeClr val="bg1"/>
                          </a:solidFill>
                          <a:effectLst/>
                        </a:rPr>
                        <a:t>Can perform REG to REG or REG to MEM or MEM to MEM</a:t>
                      </a:r>
                    </a:p>
                  </a:txBody>
                  <a:tcPr marL="95250" marR="95250" marT="133350" marB="133350" anchor="ctr">
                    <a:lnL>
                      <a:noFill/>
                    </a:lnL>
                    <a:lnR>
                      <a:noFill/>
                    </a:lnR>
                    <a:lnT>
                      <a:noFill/>
                    </a:lnT>
                    <a:lnB>
                      <a:noFill/>
                    </a:lnB>
                  </a:tcPr>
                </a:tc>
                <a:extLst>
                  <a:ext uri="{0D108BD9-81ED-4DB2-BD59-A6C34878D82A}">
                    <a16:rowId xmlns:a16="http://schemas.microsoft.com/office/drawing/2014/main" val="3847150271"/>
                  </a:ext>
                </a:extLst>
              </a:tr>
              <a:tr h="573063">
                <a:tc>
                  <a:txBody>
                    <a:bodyPr/>
                    <a:lstStyle/>
                    <a:p>
                      <a:pPr algn="l" fontAlgn="base"/>
                      <a:r>
                        <a:rPr lang="en-US" sz="1800" b="0" dirty="0">
                          <a:solidFill>
                            <a:schemeClr val="bg1"/>
                          </a:solidFill>
                          <a:effectLst/>
                        </a:rPr>
                        <a:t>Requires more number of registers</a:t>
                      </a:r>
                    </a:p>
                  </a:txBody>
                  <a:tcPr marL="95250" marR="95250" marT="133350" marB="133350" anchor="ctr">
                    <a:lnL>
                      <a:noFill/>
                    </a:lnL>
                    <a:lnR>
                      <a:noFill/>
                    </a:lnR>
                    <a:lnT>
                      <a:noFill/>
                    </a:lnT>
                    <a:lnB>
                      <a:noFill/>
                    </a:lnB>
                  </a:tcPr>
                </a:tc>
                <a:tc>
                  <a:txBody>
                    <a:bodyPr/>
                    <a:lstStyle/>
                    <a:p>
                      <a:pPr algn="l" fontAlgn="base"/>
                      <a:r>
                        <a:rPr lang="en-US" sz="1800" b="0" dirty="0">
                          <a:solidFill>
                            <a:schemeClr val="bg1"/>
                          </a:solidFill>
                          <a:effectLst/>
                        </a:rPr>
                        <a:t>Requires less number of registers</a:t>
                      </a:r>
                    </a:p>
                  </a:txBody>
                  <a:tcPr marL="95250" marR="95250" marT="133350" marB="133350" anchor="ctr">
                    <a:lnL>
                      <a:noFill/>
                    </a:lnL>
                    <a:lnR>
                      <a:noFill/>
                    </a:lnR>
                    <a:lnT>
                      <a:noFill/>
                    </a:lnT>
                    <a:lnB>
                      <a:noFill/>
                    </a:lnB>
                  </a:tcPr>
                </a:tc>
                <a:extLst>
                  <a:ext uri="{0D108BD9-81ED-4DB2-BD59-A6C34878D82A}">
                    <a16:rowId xmlns:a16="http://schemas.microsoft.com/office/drawing/2014/main" val="2265995899"/>
                  </a:ext>
                </a:extLst>
              </a:tr>
              <a:tr h="573063">
                <a:tc>
                  <a:txBody>
                    <a:bodyPr/>
                    <a:lstStyle/>
                    <a:p>
                      <a:pPr algn="l" fontAlgn="base"/>
                      <a:r>
                        <a:rPr lang="en-IN" sz="1800" b="0" dirty="0">
                          <a:solidFill>
                            <a:schemeClr val="bg1"/>
                          </a:solidFill>
                          <a:effectLst/>
                        </a:rPr>
                        <a:t>Code size is large</a:t>
                      </a:r>
                    </a:p>
                  </a:txBody>
                  <a:tcPr marL="95250" marR="95250" marT="133350" marB="133350" anchor="ctr">
                    <a:lnL>
                      <a:noFill/>
                    </a:lnL>
                    <a:lnR>
                      <a:noFill/>
                    </a:lnR>
                    <a:lnT>
                      <a:noFill/>
                    </a:lnT>
                    <a:lnB>
                      <a:noFill/>
                    </a:lnB>
                  </a:tcPr>
                </a:tc>
                <a:tc>
                  <a:txBody>
                    <a:bodyPr/>
                    <a:lstStyle/>
                    <a:p>
                      <a:pPr algn="l" fontAlgn="base"/>
                      <a:r>
                        <a:rPr lang="en-IN" sz="1800" b="0" dirty="0">
                          <a:solidFill>
                            <a:schemeClr val="bg1"/>
                          </a:solidFill>
                          <a:effectLst/>
                        </a:rPr>
                        <a:t>Code size is small</a:t>
                      </a:r>
                    </a:p>
                  </a:txBody>
                  <a:tcPr marL="95250" marR="95250" marT="133350" marB="133350" anchor="ctr">
                    <a:lnL>
                      <a:noFill/>
                    </a:lnL>
                    <a:lnR>
                      <a:noFill/>
                    </a:lnR>
                    <a:lnT>
                      <a:noFill/>
                    </a:lnT>
                    <a:lnB>
                      <a:noFill/>
                    </a:lnB>
                  </a:tcPr>
                </a:tc>
                <a:extLst>
                  <a:ext uri="{0D108BD9-81ED-4DB2-BD59-A6C34878D82A}">
                    <a16:rowId xmlns:a16="http://schemas.microsoft.com/office/drawing/2014/main" val="1248465370"/>
                  </a:ext>
                </a:extLst>
              </a:tr>
              <a:tr h="573063">
                <a:tc>
                  <a:txBody>
                    <a:bodyPr/>
                    <a:lstStyle/>
                    <a:p>
                      <a:pPr algn="l" fontAlgn="base"/>
                      <a:r>
                        <a:rPr lang="en-US" sz="1800" b="0" dirty="0">
                          <a:solidFill>
                            <a:schemeClr val="bg1"/>
                          </a:solidFill>
                          <a:effectLst/>
                        </a:rPr>
                        <a:t>An instruction execute in a single clock cycle</a:t>
                      </a:r>
                    </a:p>
                  </a:txBody>
                  <a:tcPr marL="95250" marR="95250" marT="133350" marB="133350" anchor="ctr">
                    <a:lnL>
                      <a:noFill/>
                    </a:lnL>
                    <a:lnR>
                      <a:noFill/>
                    </a:lnR>
                    <a:lnT>
                      <a:noFill/>
                    </a:lnT>
                    <a:lnB>
                      <a:noFill/>
                    </a:lnB>
                  </a:tcPr>
                </a:tc>
                <a:tc>
                  <a:txBody>
                    <a:bodyPr/>
                    <a:lstStyle/>
                    <a:p>
                      <a:pPr algn="l" fontAlgn="base"/>
                      <a:r>
                        <a:rPr lang="en-US" sz="1800" b="0" dirty="0">
                          <a:solidFill>
                            <a:schemeClr val="bg1"/>
                          </a:solidFill>
                          <a:effectLst/>
                        </a:rPr>
                        <a:t>Instruction takes more than one clock cycle</a:t>
                      </a:r>
                    </a:p>
                  </a:txBody>
                  <a:tcPr marL="95250" marR="95250" marT="133350" marB="133350" anchor="ctr">
                    <a:lnL>
                      <a:noFill/>
                    </a:lnL>
                    <a:lnR>
                      <a:noFill/>
                    </a:lnR>
                    <a:lnT>
                      <a:noFill/>
                    </a:lnT>
                    <a:lnB>
                      <a:noFill/>
                    </a:lnB>
                  </a:tcPr>
                </a:tc>
                <a:extLst>
                  <a:ext uri="{0D108BD9-81ED-4DB2-BD59-A6C34878D82A}">
                    <a16:rowId xmlns:a16="http://schemas.microsoft.com/office/drawing/2014/main" val="804421347"/>
                  </a:ext>
                </a:extLst>
              </a:tr>
              <a:tr h="573063">
                <a:tc>
                  <a:txBody>
                    <a:bodyPr/>
                    <a:lstStyle/>
                    <a:p>
                      <a:pPr algn="l" fontAlgn="base"/>
                      <a:r>
                        <a:rPr lang="en-US" sz="1800" b="0" dirty="0">
                          <a:solidFill>
                            <a:schemeClr val="bg1"/>
                          </a:solidFill>
                          <a:effectLst/>
                        </a:rPr>
                        <a:t>An instruction fit in one word</a:t>
                      </a:r>
                    </a:p>
                  </a:txBody>
                  <a:tcPr marL="95250" marR="95250" marT="133350" marB="133350" anchor="ctr">
                    <a:lnL>
                      <a:noFill/>
                    </a:lnL>
                    <a:lnR>
                      <a:noFill/>
                    </a:lnR>
                    <a:lnT>
                      <a:noFill/>
                    </a:lnT>
                    <a:lnB>
                      <a:noFill/>
                    </a:lnB>
                  </a:tcPr>
                </a:tc>
                <a:tc>
                  <a:txBody>
                    <a:bodyPr/>
                    <a:lstStyle/>
                    <a:p>
                      <a:pPr algn="l" fontAlgn="base"/>
                      <a:r>
                        <a:rPr lang="en-US" sz="1800" b="0" dirty="0">
                          <a:solidFill>
                            <a:schemeClr val="bg1"/>
                          </a:solidFill>
                          <a:effectLst/>
                        </a:rPr>
                        <a:t>Instructions are larger than the size of one word</a:t>
                      </a:r>
                    </a:p>
                  </a:txBody>
                  <a:tcPr marL="95250" marR="95250" marT="133350" marB="133350" anchor="ctr">
                    <a:lnL>
                      <a:noFill/>
                    </a:lnL>
                    <a:lnR>
                      <a:noFill/>
                    </a:lnR>
                    <a:lnT>
                      <a:noFill/>
                    </a:lnT>
                    <a:lnB>
                      <a:noFill/>
                    </a:lnB>
                  </a:tcPr>
                </a:tc>
                <a:extLst>
                  <a:ext uri="{0D108BD9-81ED-4DB2-BD59-A6C34878D82A}">
                    <a16:rowId xmlns:a16="http://schemas.microsoft.com/office/drawing/2014/main" val="3496029259"/>
                  </a:ext>
                </a:extLst>
              </a:tr>
            </a:tbl>
          </a:graphicData>
        </a:graphic>
      </p:graphicFrame>
      <p:sp>
        <p:nvSpPr>
          <p:cNvPr id="4" name="Rectangle 1">
            <a:extLst>
              <a:ext uri="{FF2B5EF4-FFF2-40B4-BE49-F238E27FC236}">
                <a16:creationId xmlns:a16="http://schemas.microsoft.com/office/drawing/2014/main" id="{92C850A7-B45D-4078-87F2-5E53A52F33CA}"/>
              </a:ext>
            </a:extLst>
          </p:cNvPr>
          <p:cNvSpPr>
            <a:spLocks noChangeArrowheads="1"/>
          </p:cNvSpPr>
          <p:nvPr/>
        </p:nvSpPr>
        <p:spPr bwMode="auto">
          <a:xfrm>
            <a:off x="-1009529" y="90100"/>
            <a:ext cx="14429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urw-din"/>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10122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3FECF0-FF33-4426-A341-AEE13D431EAB}"/>
              </a:ext>
            </a:extLst>
          </p:cNvPr>
          <p:cNvSpPr>
            <a:spLocks noGrp="1"/>
          </p:cNvSpPr>
          <p:nvPr>
            <p:ph type="title"/>
          </p:nvPr>
        </p:nvSpPr>
        <p:spPr>
          <a:xfrm>
            <a:off x="528637" y="90100"/>
            <a:ext cx="11329987" cy="811048"/>
          </a:xfrm>
        </p:spPr>
        <p:txBody>
          <a:bodyPr>
            <a:noAutofit/>
          </a:bodyPr>
          <a:lstStyle/>
          <a:p>
            <a:r>
              <a:rPr lang="en-US" sz="3200" dirty="0">
                <a:solidFill>
                  <a:schemeClr val="bg1"/>
                </a:solidFill>
                <a:latin typeface="Times New Roman" panose="02020603050405020304" pitchFamily="18" charset="0"/>
              </a:rPr>
              <a:t>Introduction to </a:t>
            </a:r>
            <a:r>
              <a:rPr lang="en-US" sz="3200" dirty="0">
                <a:solidFill>
                  <a:srgbClr val="FFFF00"/>
                </a:solidFill>
                <a:latin typeface="Times New Roman" panose="02020603050405020304" pitchFamily="18" charset="0"/>
              </a:rPr>
              <a:t>RISC and CISC </a:t>
            </a:r>
            <a:r>
              <a:rPr lang="en-US" sz="3200" dirty="0">
                <a:solidFill>
                  <a:schemeClr val="bg1"/>
                </a:solidFill>
                <a:latin typeface="Times New Roman" panose="02020603050405020304" pitchFamily="18" charset="0"/>
              </a:rPr>
              <a:t>architecture</a:t>
            </a:r>
            <a:r>
              <a:rPr lang="en-US" sz="3200" dirty="0">
                <a:latin typeface="Times New Roman" panose="02020603050405020304" pitchFamily="18" charset="0"/>
              </a:rPr>
              <a:t>. </a:t>
            </a:r>
            <a:r>
              <a:rPr lang="en-US" sz="3600" dirty="0"/>
              <a:t>	</a:t>
            </a:r>
          </a:p>
        </p:txBody>
      </p:sp>
      <p:sp>
        <p:nvSpPr>
          <p:cNvPr id="4" name="Rectangle 1">
            <a:extLst>
              <a:ext uri="{FF2B5EF4-FFF2-40B4-BE49-F238E27FC236}">
                <a16:creationId xmlns:a16="http://schemas.microsoft.com/office/drawing/2014/main" id="{92C850A7-B45D-4078-87F2-5E53A52F33CA}"/>
              </a:ext>
            </a:extLst>
          </p:cNvPr>
          <p:cNvSpPr>
            <a:spLocks noChangeArrowheads="1"/>
          </p:cNvSpPr>
          <p:nvPr/>
        </p:nvSpPr>
        <p:spPr bwMode="auto">
          <a:xfrm>
            <a:off x="-1009529" y="90100"/>
            <a:ext cx="14429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urw-din"/>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4">
            <a:extLst>
              <a:ext uri="{FF2B5EF4-FFF2-40B4-BE49-F238E27FC236}">
                <a16:creationId xmlns:a16="http://schemas.microsoft.com/office/drawing/2014/main" id="{764B20C1-40EB-4402-A2A3-0B234A54FFB3}"/>
              </a:ext>
            </a:extLst>
          </p:cNvPr>
          <p:cNvSpPr>
            <a:spLocks noGrp="1"/>
          </p:cNvSpPr>
          <p:nvPr>
            <p:ph idx="1"/>
          </p:nvPr>
        </p:nvSpPr>
        <p:spPr>
          <a:xfrm>
            <a:off x="1024128" y="1020417"/>
            <a:ext cx="9720073" cy="5288943"/>
          </a:xfrm>
        </p:spPr>
        <p:txBody>
          <a:bodyPr/>
          <a:lstStyle/>
          <a:p>
            <a:r>
              <a:rPr lang="en-US" b="1" i="0" dirty="0">
                <a:solidFill>
                  <a:schemeClr val="bg1"/>
                </a:solidFill>
                <a:effectLst/>
                <a:latin typeface="arial" panose="020B0604020202020204" pitchFamily="34" charset="0"/>
              </a:rPr>
              <a:t>Example of </a:t>
            </a:r>
          </a:p>
          <a:p>
            <a:endParaRPr lang="en-US" b="1" dirty="0">
              <a:solidFill>
                <a:schemeClr val="bg1"/>
              </a:solidFill>
              <a:latin typeface="arial" panose="020B0604020202020204" pitchFamily="34" charset="0"/>
            </a:endParaRPr>
          </a:p>
          <a:p>
            <a:r>
              <a:rPr lang="en-US" b="1" i="0" dirty="0">
                <a:solidFill>
                  <a:schemeClr val="bg1"/>
                </a:solidFill>
                <a:effectLst/>
                <a:latin typeface="arial" panose="020B0604020202020204" pitchFamily="34" charset="0"/>
              </a:rPr>
              <a:t>RISC: ARM,AVR, ARC and the SPARC. </a:t>
            </a:r>
          </a:p>
          <a:p>
            <a:endParaRPr lang="en-US" b="1" dirty="0">
              <a:solidFill>
                <a:schemeClr val="bg1"/>
              </a:solidFill>
              <a:latin typeface="arial" panose="020B0604020202020204" pitchFamily="34" charset="0"/>
            </a:endParaRPr>
          </a:p>
          <a:p>
            <a:r>
              <a:rPr lang="en-US" b="1" i="0" dirty="0">
                <a:solidFill>
                  <a:schemeClr val="bg1"/>
                </a:solidFill>
                <a:effectLst/>
                <a:latin typeface="arial" panose="020B0604020202020204" pitchFamily="34" charset="0"/>
              </a:rPr>
              <a:t>CISC: VAX, Motorola 68000 family, AMD and the Intel x86 CPUs</a:t>
            </a:r>
            <a:r>
              <a:rPr lang="en-US" b="1" i="0" dirty="0">
                <a:solidFill>
                  <a:srgbClr val="202124"/>
                </a:solidFill>
                <a:effectLst/>
                <a:latin typeface="arial" panose="020B0604020202020204" pitchFamily="34" charset="0"/>
              </a:rPr>
              <a:t>.</a:t>
            </a:r>
            <a:endParaRPr lang="en-IN" b="1" dirty="0"/>
          </a:p>
        </p:txBody>
      </p:sp>
    </p:spTree>
    <p:extLst>
      <p:ext uri="{BB962C8B-B14F-4D97-AF65-F5344CB8AC3E}">
        <p14:creationId xmlns:p14="http://schemas.microsoft.com/office/powerpoint/2010/main" val="15583327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3FECF0-FF33-4426-A341-AEE13D431EAB}"/>
              </a:ext>
            </a:extLst>
          </p:cNvPr>
          <p:cNvSpPr>
            <a:spLocks noGrp="1"/>
          </p:cNvSpPr>
          <p:nvPr>
            <p:ph type="title"/>
          </p:nvPr>
        </p:nvSpPr>
        <p:spPr>
          <a:xfrm>
            <a:off x="528637" y="90100"/>
            <a:ext cx="11329987" cy="811048"/>
          </a:xfrm>
        </p:spPr>
        <p:txBody>
          <a:bodyPr>
            <a:noAutofit/>
          </a:bodyPr>
          <a:lstStyle/>
          <a:p>
            <a:pPr algn="just"/>
            <a:r>
              <a:rPr lang="en-US" sz="4400" b="0" i="0" dirty="0">
                <a:solidFill>
                  <a:schemeClr val="bg1"/>
                </a:solidFill>
                <a:effectLst/>
                <a:latin typeface="erdana"/>
              </a:rPr>
              <a:t>Instruction Cycle</a:t>
            </a:r>
          </a:p>
        </p:txBody>
      </p:sp>
      <p:sp>
        <p:nvSpPr>
          <p:cNvPr id="4" name="Rectangle 1">
            <a:extLst>
              <a:ext uri="{FF2B5EF4-FFF2-40B4-BE49-F238E27FC236}">
                <a16:creationId xmlns:a16="http://schemas.microsoft.com/office/drawing/2014/main" id="{92C850A7-B45D-4078-87F2-5E53A52F33CA}"/>
              </a:ext>
            </a:extLst>
          </p:cNvPr>
          <p:cNvSpPr>
            <a:spLocks noChangeArrowheads="1"/>
          </p:cNvSpPr>
          <p:nvPr/>
        </p:nvSpPr>
        <p:spPr bwMode="auto">
          <a:xfrm>
            <a:off x="-1009529" y="90100"/>
            <a:ext cx="14429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urw-din"/>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4">
            <a:extLst>
              <a:ext uri="{FF2B5EF4-FFF2-40B4-BE49-F238E27FC236}">
                <a16:creationId xmlns:a16="http://schemas.microsoft.com/office/drawing/2014/main" id="{764B20C1-40EB-4402-A2A3-0B234A54FFB3}"/>
              </a:ext>
            </a:extLst>
          </p:cNvPr>
          <p:cNvSpPr>
            <a:spLocks noGrp="1"/>
          </p:cNvSpPr>
          <p:nvPr>
            <p:ph idx="1"/>
          </p:nvPr>
        </p:nvSpPr>
        <p:spPr>
          <a:xfrm>
            <a:off x="642938" y="714375"/>
            <a:ext cx="10101263" cy="5594985"/>
          </a:xfrm>
        </p:spPr>
        <p:txBody>
          <a:bodyPr/>
          <a:lstStyle/>
          <a:p>
            <a:pPr algn="just"/>
            <a:r>
              <a:rPr lang="en-US" b="0" i="0" dirty="0">
                <a:solidFill>
                  <a:schemeClr val="bg1"/>
                </a:solidFill>
                <a:effectLst/>
                <a:latin typeface="inter-regular"/>
              </a:rPr>
              <a:t>A program residing in the memory unit of a computer consists of a sequence of instructions. These instructions are executed by the processor by going through a cycle for each instruction.</a:t>
            </a:r>
          </a:p>
          <a:p>
            <a:pPr algn="just"/>
            <a:r>
              <a:rPr lang="en-US" b="0" i="0" dirty="0">
                <a:solidFill>
                  <a:schemeClr val="bg1"/>
                </a:solidFill>
                <a:effectLst/>
                <a:latin typeface="inter-regular"/>
              </a:rPr>
              <a:t>In a basic computer, each instruction cycle consists of the following phases:</a:t>
            </a:r>
          </a:p>
          <a:p>
            <a:pPr algn="just">
              <a:buFont typeface="+mj-lt"/>
              <a:buAutoNum type="arabicPeriod"/>
            </a:pPr>
            <a:r>
              <a:rPr lang="en-US" b="0" i="0" dirty="0">
                <a:solidFill>
                  <a:schemeClr val="bg1"/>
                </a:solidFill>
                <a:effectLst/>
                <a:latin typeface="inter-regular"/>
              </a:rPr>
              <a:t>Fetch instruction from memory.</a:t>
            </a:r>
          </a:p>
          <a:p>
            <a:pPr algn="just">
              <a:buFont typeface="+mj-lt"/>
              <a:buAutoNum type="arabicPeriod"/>
            </a:pPr>
            <a:r>
              <a:rPr lang="en-US" b="0" i="0" dirty="0">
                <a:solidFill>
                  <a:schemeClr val="bg1"/>
                </a:solidFill>
                <a:effectLst/>
                <a:latin typeface="inter-regular"/>
              </a:rPr>
              <a:t>Decode the instruction.</a:t>
            </a:r>
          </a:p>
          <a:p>
            <a:pPr algn="just">
              <a:buFont typeface="+mj-lt"/>
              <a:buAutoNum type="arabicPeriod"/>
            </a:pPr>
            <a:r>
              <a:rPr lang="en-US" b="0" i="0" dirty="0">
                <a:solidFill>
                  <a:schemeClr val="bg1"/>
                </a:solidFill>
                <a:effectLst/>
                <a:latin typeface="inter-regular"/>
              </a:rPr>
              <a:t>Read the effective address from memory.</a:t>
            </a:r>
          </a:p>
          <a:p>
            <a:pPr algn="just">
              <a:buFont typeface="+mj-lt"/>
              <a:buAutoNum type="arabicPeriod"/>
            </a:pPr>
            <a:r>
              <a:rPr lang="en-US" b="0" i="0" dirty="0">
                <a:solidFill>
                  <a:schemeClr val="bg1"/>
                </a:solidFill>
                <a:effectLst/>
                <a:latin typeface="inter-regular"/>
              </a:rPr>
              <a:t>Execute the instruction.</a:t>
            </a:r>
          </a:p>
          <a:p>
            <a:endParaRPr lang="en-IN" b="1" dirty="0"/>
          </a:p>
        </p:txBody>
      </p:sp>
      <p:pic>
        <p:nvPicPr>
          <p:cNvPr id="3" name="Picture 2">
            <a:extLst>
              <a:ext uri="{FF2B5EF4-FFF2-40B4-BE49-F238E27FC236}">
                <a16:creationId xmlns:a16="http://schemas.microsoft.com/office/drawing/2014/main" id="{1F2A1683-E62D-44B5-B9FF-E435C2F382B9}"/>
              </a:ext>
            </a:extLst>
          </p:cNvPr>
          <p:cNvPicPr>
            <a:picLocks noChangeAspect="1"/>
          </p:cNvPicPr>
          <p:nvPr/>
        </p:nvPicPr>
        <p:blipFill>
          <a:blip r:embed="rId2"/>
          <a:stretch>
            <a:fillRect/>
          </a:stretch>
        </p:blipFill>
        <p:spPr>
          <a:xfrm>
            <a:off x="5700713" y="2228850"/>
            <a:ext cx="5414961" cy="4539050"/>
          </a:xfrm>
          <a:prstGeom prst="rect">
            <a:avLst/>
          </a:prstGeom>
        </p:spPr>
      </p:pic>
    </p:spTree>
    <p:extLst>
      <p:ext uri="{BB962C8B-B14F-4D97-AF65-F5344CB8AC3E}">
        <p14:creationId xmlns:p14="http://schemas.microsoft.com/office/powerpoint/2010/main" val="15665013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3FECF0-FF33-4426-A341-AEE13D431EAB}"/>
              </a:ext>
            </a:extLst>
          </p:cNvPr>
          <p:cNvSpPr>
            <a:spLocks noGrp="1"/>
          </p:cNvSpPr>
          <p:nvPr>
            <p:ph type="title"/>
          </p:nvPr>
        </p:nvSpPr>
        <p:spPr>
          <a:xfrm>
            <a:off x="528637" y="90100"/>
            <a:ext cx="11329987" cy="811048"/>
          </a:xfrm>
        </p:spPr>
        <p:txBody>
          <a:bodyPr>
            <a:noAutofit/>
          </a:bodyPr>
          <a:lstStyle/>
          <a:p>
            <a:pPr algn="just"/>
            <a:r>
              <a:rPr lang="en-US" sz="4400" b="0" i="0">
                <a:solidFill>
                  <a:schemeClr val="bg1"/>
                </a:solidFill>
                <a:effectLst/>
                <a:latin typeface="erdana"/>
              </a:rPr>
              <a:t>Instruction Cycle:</a:t>
            </a:r>
            <a:endParaRPr lang="en-US" sz="4400" b="0" i="0" dirty="0">
              <a:solidFill>
                <a:schemeClr val="bg1"/>
              </a:solidFill>
              <a:effectLst/>
              <a:latin typeface="erdana"/>
            </a:endParaRPr>
          </a:p>
        </p:txBody>
      </p:sp>
      <p:sp>
        <p:nvSpPr>
          <p:cNvPr id="4" name="Rectangle 1">
            <a:extLst>
              <a:ext uri="{FF2B5EF4-FFF2-40B4-BE49-F238E27FC236}">
                <a16:creationId xmlns:a16="http://schemas.microsoft.com/office/drawing/2014/main" id="{92C850A7-B45D-4078-87F2-5E53A52F33CA}"/>
              </a:ext>
            </a:extLst>
          </p:cNvPr>
          <p:cNvSpPr>
            <a:spLocks noChangeArrowheads="1"/>
          </p:cNvSpPr>
          <p:nvPr/>
        </p:nvSpPr>
        <p:spPr bwMode="auto">
          <a:xfrm>
            <a:off x="-1009529" y="90100"/>
            <a:ext cx="14429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urw-din"/>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Content Placeholder 5">
            <a:extLst>
              <a:ext uri="{FF2B5EF4-FFF2-40B4-BE49-F238E27FC236}">
                <a16:creationId xmlns:a16="http://schemas.microsoft.com/office/drawing/2014/main" id="{FBBFD4F3-C7BE-4336-A785-AD1000B380BD}"/>
              </a:ext>
            </a:extLst>
          </p:cNvPr>
          <p:cNvPicPr>
            <a:picLocks noGrp="1" noChangeAspect="1"/>
          </p:cNvPicPr>
          <p:nvPr>
            <p:ph idx="1"/>
          </p:nvPr>
        </p:nvPicPr>
        <p:blipFill>
          <a:blip r:embed="rId2"/>
          <a:stretch>
            <a:fillRect/>
          </a:stretch>
        </p:blipFill>
        <p:spPr>
          <a:xfrm>
            <a:off x="628649" y="2580715"/>
            <a:ext cx="10858501" cy="3905809"/>
          </a:xfrm>
        </p:spPr>
      </p:pic>
      <p:sp>
        <p:nvSpPr>
          <p:cNvPr id="8" name="TextBox 7">
            <a:extLst>
              <a:ext uri="{FF2B5EF4-FFF2-40B4-BE49-F238E27FC236}">
                <a16:creationId xmlns:a16="http://schemas.microsoft.com/office/drawing/2014/main" id="{CD179ABF-A5FA-4A7B-A60B-380A0810DDA4}"/>
              </a:ext>
            </a:extLst>
          </p:cNvPr>
          <p:cNvSpPr txBox="1"/>
          <p:nvPr/>
        </p:nvSpPr>
        <p:spPr>
          <a:xfrm>
            <a:off x="757238" y="826389"/>
            <a:ext cx="10729912" cy="1754326"/>
          </a:xfrm>
          <a:prstGeom prst="rect">
            <a:avLst/>
          </a:prstGeom>
          <a:noFill/>
        </p:spPr>
        <p:txBody>
          <a:bodyPr wrap="square">
            <a:spAutoFit/>
          </a:bodyPr>
          <a:lstStyle/>
          <a:p>
            <a:pPr algn="l" rtl="0"/>
            <a:r>
              <a:rPr lang="en-US" b="1" i="0" dirty="0">
                <a:solidFill>
                  <a:schemeClr val="bg1"/>
                </a:solidFill>
                <a:effectLst/>
                <a:latin typeface="-apple-system"/>
              </a:rPr>
              <a:t>Clock</a:t>
            </a:r>
            <a:r>
              <a:rPr lang="en-US" b="0" i="0" dirty="0">
                <a:solidFill>
                  <a:schemeClr val="bg1"/>
                </a:solidFill>
                <a:effectLst/>
                <a:latin typeface="-apple-system"/>
              </a:rPr>
              <a:t> </a:t>
            </a:r>
            <a:r>
              <a:rPr lang="en-US" b="1" i="0" dirty="0">
                <a:solidFill>
                  <a:schemeClr val="bg1"/>
                </a:solidFill>
                <a:effectLst/>
                <a:latin typeface="-apple-system"/>
              </a:rPr>
              <a:t>cycle</a:t>
            </a:r>
            <a:r>
              <a:rPr lang="en-US" b="0" i="0" dirty="0">
                <a:solidFill>
                  <a:schemeClr val="bg1"/>
                </a:solidFill>
                <a:effectLst/>
                <a:latin typeface="-apple-system"/>
              </a:rPr>
              <a:t>: Each microprocessor needs a clock signal for its operation. The time period of this clock signal is called clock cycle. It is the smallest time unit for a microprocessor.</a:t>
            </a:r>
          </a:p>
          <a:p>
            <a:pPr algn="l" rtl="0"/>
            <a:r>
              <a:rPr lang="en-US" b="1" i="0" dirty="0">
                <a:solidFill>
                  <a:schemeClr val="bg1"/>
                </a:solidFill>
                <a:effectLst/>
                <a:latin typeface="-apple-system"/>
              </a:rPr>
              <a:t>Machine cycle: </a:t>
            </a:r>
            <a:r>
              <a:rPr lang="en-US" b="0" i="0" dirty="0">
                <a:solidFill>
                  <a:schemeClr val="bg1"/>
                </a:solidFill>
                <a:effectLst/>
                <a:latin typeface="-apple-system"/>
              </a:rPr>
              <a:t>The amount of time the microprocessor takes to perform a memory or I/O access. One machine cycle consists of several clock cycle.</a:t>
            </a:r>
          </a:p>
          <a:p>
            <a:pPr algn="l" rtl="0"/>
            <a:r>
              <a:rPr lang="en-US" b="1" i="0" dirty="0">
                <a:solidFill>
                  <a:schemeClr val="bg1"/>
                </a:solidFill>
                <a:effectLst/>
                <a:latin typeface="-apple-system"/>
              </a:rPr>
              <a:t>Instruction cycle: </a:t>
            </a:r>
            <a:r>
              <a:rPr lang="en-US" b="0" i="0" dirty="0">
                <a:solidFill>
                  <a:schemeClr val="bg1"/>
                </a:solidFill>
                <a:effectLst/>
                <a:latin typeface="-apple-system"/>
              </a:rPr>
              <a:t>The amount of time the microprocessor takes to fetch, decode and execute one Instruction. One Instruction cycle consists of several machine cycle</a:t>
            </a:r>
          </a:p>
        </p:txBody>
      </p:sp>
    </p:spTree>
    <p:extLst>
      <p:ext uri="{BB962C8B-B14F-4D97-AF65-F5344CB8AC3E}">
        <p14:creationId xmlns:p14="http://schemas.microsoft.com/office/powerpoint/2010/main" val="24200067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3FECF0-FF33-4426-A341-AEE13D431EAB}"/>
              </a:ext>
            </a:extLst>
          </p:cNvPr>
          <p:cNvSpPr>
            <a:spLocks noGrp="1"/>
          </p:cNvSpPr>
          <p:nvPr>
            <p:ph type="title"/>
          </p:nvPr>
        </p:nvSpPr>
        <p:spPr>
          <a:xfrm>
            <a:off x="528637" y="90100"/>
            <a:ext cx="11329987" cy="811048"/>
          </a:xfrm>
        </p:spPr>
        <p:txBody>
          <a:bodyPr>
            <a:noAutofit/>
          </a:bodyPr>
          <a:lstStyle/>
          <a:p>
            <a:pPr algn="just"/>
            <a:r>
              <a:rPr lang="en-US" sz="4000" i="0" dirty="0">
                <a:solidFill>
                  <a:schemeClr val="bg1"/>
                </a:solidFill>
                <a:effectLst/>
                <a:latin typeface="erdana"/>
              </a:rPr>
              <a:t>INSTRUCTION EXECUTION</a:t>
            </a:r>
            <a:r>
              <a:rPr lang="en-US" sz="3200" i="0" dirty="0">
                <a:solidFill>
                  <a:schemeClr val="bg1"/>
                </a:solidFill>
                <a:effectLst/>
                <a:latin typeface="Verdana" panose="020B0604030504040204" pitchFamily="34" charset="0"/>
              </a:rPr>
              <a:t>:</a:t>
            </a:r>
            <a:endParaRPr lang="en-US" sz="8000" i="0" dirty="0">
              <a:solidFill>
                <a:schemeClr val="bg1"/>
              </a:solidFill>
              <a:effectLst/>
              <a:latin typeface="erdana"/>
            </a:endParaRPr>
          </a:p>
        </p:txBody>
      </p:sp>
      <p:sp>
        <p:nvSpPr>
          <p:cNvPr id="4" name="Rectangle 1">
            <a:extLst>
              <a:ext uri="{FF2B5EF4-FFF2-40B4-BE49-F238E27FC236}">
                <a16:creationId xmlns:a16="http://schemas.microsoft.com/office/drawing/2014/main" id="{92C850A7-B45D-4078-87F2-5E53A52F33CA}"/>
              </a:ext>
            </a:extLst>
          </p:cNvPr>
          <p:cNvSpPr>
            <a:spLocks noChangeArrowheads="1"/>
          </p:cNvSpPr>
          <p:nvPr/>
        </p:nvSpPr>
        <p:spPr bwMode="auto">
          <a:xfrm>
            <a:off x="-1009529" y="90100"/>
            <a:ext cx="14429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urw-din"/>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4">
            <a:extLst>
              <a:ext uri="{FF2B5EF4-FFF2-40B4-BE49-F238E27FC236}">
                <a16:creationId xmlns:a16="http://schemas.microsoft.com/office/drawing/2014/main" id="{764B20C1-40EB-4402-A2A3-0B234A54FFB3}"/>
              </a:ext>
            </a:extLst>
          </p:cNvPr>
          <p:cNvSpPr>
            <a:spLocks noGrp="1"/>
          </p:cNvSpPr>
          <p:nvPr>
            <p:ph idx="1"/>
          </p:nvPr>
        </p:nvSpPr>
        <p:spPr>
          <a:xfrm>
            <a:off x="642938" y="714375"/>
            <a:ext cx="10101263" cy="5594985"/>
          </a:xfrm>
        </p:spPr>
        <p:txBody>
          <a:bodyPr/>
          <a:lstStyle/>
          <a:p>
            <a:pPr algn="just"/>
            <a:endParaRPr lang="en-US" b="0" i="0" dirty="0">
              <a:solidFill>
                <a:schemeClr val="bg1"/>
              </a:solidFill>
              <a:effectLst/>
              <a:latin typeface="inter-regular"/>
            </a:endParaRPr>
          </a:p>
          <a:p>
            <a:endParaRPr lang="en-IN" b="1" dirty="0"/>
          </a:p>
        </p:txBody>
      </p:sp>
      <p:pic>
        <p:nvPicPr>
          <p:cNvPr id="6" name="Picture 5">
            <a:extLst>
              <a:ext uri="{FF2B5EF4-FFF2-40B4-BE49-F238E27FC236}">
                <a16:creationId xmlns:a16="http://schemas.microsoft.com/office/drawing/2014/main" id="{C233E790-7BF7-4813-8DF4-1A5A02220C4D}"/>
              </a:ext>
            </a:extLst>
          </p:cNvPr>
          <p:cNvPicPr>
            <a:picLocks noChangeAspect="1"/>
          </p:cNvPicPr>
          <p:nvPr/>
        </p:nvPicPr>
        <p:blipFill>
          <a:blip r:embed="rId2"/>
          <a:stretch>
            <a:fillRect/>
          </a:stretch>
        </p:blipFill>
        <p:spPr>
          <a:xfrm>
            <a:off x="867905" y="901147"/>
            <a:ext cx="10445857" cy="2291503"/>
          </a:xfrm>
          <a:prstGeom prst="rect">
            <a:avLst/>
          </a:prstGeom>
        </p:spPr>
      </p:pic>
      <p:sp>
        <p:nvSpPr>
          <p:cNvPr id="9" name="TextBox 8">
            <a:extLst>
              <a:ext uri="{FF2B5EF4-FFF2-40B4-BE49-F238E27FC236}">
                <a16:creationId xmlns:a16="http://schemas.microsoft.com/office/drawing/2014/main" id="{B4E02978-CAC5-4382-A5CE-33FA4463F06B}"/>
              </a:ext>
            </a:extLst>
          </p:cNvPr>
          <p:cNvSpPr txBox="1"/>
          <p:nvPr/>
        </p:nvSpPr>
        <p:spPr>
          <a:xfrm>
            <a:off x="867905" y="3596843"/>
            <a:ext cx="10445857" cy="2246769"/>
          </a:xfrm>
          <a:prstGeom prst="rect">
            <a:avLst/>
          </a:prstGeom>
          <a:noFill/>
        </p:spPr>
        <p:txBody>
          <a:bodyPr wrap="square">
            <a:spAutoFit/>
          </a:bodyPr>
          <a:lstStyle/>
          <a:p>
            <a:pPr algn="just"/>
            <a:r>
              <a:rPr lang="en-US" sz="2000" b="1" i="0" dirty="0">
                <a:solidFill>
                  <a:schemeClr val="bg1"/>
                </a:solidFill>
                <a:effectLst/>
                <a:latin typeface="Verdana" panose="020B0604030504040204" pitchFamily="34" charset="0"/>
              </a:rPr>
              <a:t>Six steps used to execute a single instruction.</a:t>
            </a:r>
            <a:endParaRPr lang="en-US" sz="2000" b="0" i="0" dirty="0">
              <a:solidFill>
                <a:schemeClr val="bg1"/>
              </a:solidFill>
              <a:effectLst/>
              <a:latin typeface="Verdana" panose="020B0604030504040204" pitchFamily="34" charset="0"/>
            </a:endParaRPr>
          </a:p>
          <a:p>
            <a:pPr algn="just"/>
            <a:r>
              <a:rPr lang="en-US" sz="2000" b="0" i="0" dirty="0">
                <a:solidFill>
                  <a:schemeClr val="bg1"/>
                </a:solidFill>
                <a:effectLst/>
                <a:latin typeface="Verdana" panose="020B0604030504040204" pitchFamily="34" charset="0"/>
              </a:rPr>
              <a:t>Step 1: Fetch instruction. </a:t>
            </a:r>
          </a:p>
          <a:p>
            <a:pPr algn="just"/>
            <a:r>
              <a:rPr lang="en-US" sz="2000" b="0" i="0" dirty="0">
                <a:solidFill>
                  <a:schemeClr val="bg1"/>
                </a:solidFill>
                <a:effectLst/>
                <a:latin typeface="Verdana" panose="020B0604030504040204" pitchFamily="34" charset="0"/>
              </a:rPr>
              <a:t>Step 2: Decode instruction and Fetch Operands.</a:t>
            </a:r>
          </a:p>
          <a:p>
            <a:pPr algn="just"/>
            <a:r>
              <a:rPr lang="en-US" sz="2000" b="0" i="0" dirty="0">
                <a:solidFill>
                  <a:schemeClr val="bg1"/>
                </a:solidFill>
                <a:effectLst/>
                <a:latin typeface="Verdana" panose="020B0604030504040204" pitchFamily="34" charset="0"/>
              </a:rPr>
              <a:t>Step 3: Perform ALU operation. </a:t>
            </a:r>
          </a:p>
          <a:p>
            <a:pPr algn="just"/>
            <a:r>
              <a:rPr lang="en-US" sz="2000" b="0" i="0" dirty="0">
                <a:solidFill>
                  <a:schemeClr val="bg1"/>
                </a:solidFill>
                <a:effectLst/>
                <a:latin typeface="Verdana" panose="020B0604030504040204" pitchFamily="34" charset="0"/>
              </a:rPr>
              <a:t>Step 4: Access memory. </a:t>
            </a:r>
          </a:p>
          <a:p>
            <a:pPr algn="just"/>
            <a:r>
              <a:rPr lang="en-US" sz="2000" b="0" i="0" dirty="0">
                <a:solidFill>
                  <a:schemeClr val="bg1"/>
                </a:solidFill>
                <a:effectLst/>
                <a:latin typeface="Verdana" panose="020B0604030504040204" pitchFamily="34" charset="0"/>
              </a:rPr>
              <a:t>Step 5: Write back result to register file.</a:t>
            </a:r>
          </a:p>
          <a:p>
            <a:pPr algn="just"/>
            <a:r>
              <a:rPr lang="en-US" sz="2000" b="0" i="0" dirty="0">
                <a:solidFill>
                  <a:schemeClr val="bg1"/>
                </a:solidFill>
                <a:effectLst/>
                <a:latin typeface="Verdana" panose="020B0604030504040204" pitchFamily="34" charset="0"/>
              </a:rPr>
              <a:t>Step 6: Update the PC.</a:t>
            </a:r>
          </a:p>
        </p:txBody>
      </p:sp>
    </p:spTree>
    <p:extLst>
      <p:ext uri="{BB962C8B-B14F-4D97-AF65-F5344CB8AC3E}">
        <p14:creationId xmlns:p14="http://schemas.microsoft.com/office/powerpoint/2010/main" val="20799691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3FECF0-FF33-4426-A341-AEE13D431EAB}"/>
              </a:ext>
            </a:extLst>
          </p:cNvPr>
          <p:cNvSpPr>
            <a:spLocks noGrp="1"/>
          </p:cNvSpPr>
          <p:nvPr>
            <p:ph type="title"/>
          </p:nvPr>
        </p:nvSpPr>
        <p:spPr>
          <a:xfrm>
            <a:off x="528637" y="90100"/>
            <a:ext cx="11329987" cy="811048"/>
          </a:xfrm>
        </p:spPr>
        <p:txBody>
          <a:bodyPr>
            <a:noAutofit/>
          </a:bodyPr>
          <a:lstStyle/>
          <a:p>
            <a:pPr algn="just"/>
            <a:r>
              <a:rPr lang="en-US" sz="4000" i="0" dirty="0">
                <a:solidFill>
                  <a:schemeClr val="bg1"/>
                </a:solidFill>
                <a:effectLst/>
                <a:latin typeface="erdana"/>
              </a:rPr>
              <a:t>PROCESSOR STATUS</a:t>
            </a:r>
            <a:r>
              <a:rPr lang="en-US" sz="3200" i="0" dirty="0">
                <a:solidFill>
                  <a:schemeClr val="bg1"/>
                </a:solidFill>
                <a:effectLst/>
                <a:latin typeface="Verdana" panose="020B0604030504040204" pitchFamily="34" charset="0"/>
              </a:rPr>
              <a:t>:</a:t>
            </a:r>
            <a:endParaRPr lang="en-US" sz="8000" i="0" dirty="0">
              <a:solidFill>
                <a:schemeClr val="bg1"/>
              </a:solidFill>
              <a:effectLst/>
              <a:latin typeface="erdana"/>
            </a:endParaRPr>
          </a:p>
        </p:txBody>
      </p:sp>
      <p:sp>
        <p:nvSpPr>
          <p:cNvPr id="4" name="Rectangle 1">
            <a:extLst>
              <a:ext uri="{FF2B5EF4-FFF2-40B4-BE49-F238E27FC236}">
                <a16:creationId xmlns:a16="http://schemas.microsoft.com/office/drawing/2014/main" id="{92C850A7-B45D-4078-87F2-5E53A52F33CA}"/>
              </a:ext>
            </a:extLst>
          </p:cNvPr>
          <p:cNvSpPr>
            <a:spLocks noChangeArrowheads="1"/>
          </p:cNvSpPr>
          <p:nvPr/>
        </p:nvSpPr>
        <p:spPr bwMode="auto">
          <a:xfrm>
            <a:off x="-1009529" y="90100"/>
            <a:ext cx="14429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urw-din"/>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4">
            <a:extLst>
              <a:ext uri="{FF2B5EF4-FFF2-40B4-BE49-F238E27FC236}">
                <a16:creationId xmlns:a16="http://schemas.microsoft.com/office/drawing/2014/main" id="{764B20C1-40EB-4402-A2A3-0B234A54FFB3}"/>
              </a:ext>
            </a:extLst>
          </p:cNvPr>
          <p:cNvSpPr>
            <a:spLocks noGrp="1"/>
          </p:cNvSpPr>
          <p:nvPr>
            <p:ph idx="1"/>
          </p:nvPr>
        </p:nvSpPr>
        <p:spPr>
          <a:xfrm>
            <a:off x="642938" y="714375"/>
            <a:ext cx="10101263" cy="5594985"/>
          </a:xfrm>
        </p:spPr>
        <p:txBody>
          <a:bodyPr/>
          <a:lstStyle/>
          <a:p>
            <a:pPr algn="just"/>
            <a:endParaRPr lang="en-US" b="0" i="0" dirty="0">
              <a:solidFill>
                <a:schemeClr val="bg1"/>
              </a:solidFill>
              <a:effectLst/>
              <a:latin typeface="inter-regular"/>
            </a:endParaRPr>
          </a:p>
          <a:p>
            <a:endParaRPr lang="en-IN" b="1" dirty="0"/>
          </a:p>
        </p:txBody>
      </p:sp>
      <p:sp>
        <p:nvSpPr>
          <p:cNvPr id="9" name="TextBox 8">
            <a:extLst>
              <a:ext uri="{FF2B5EF4-FFF2-40B4-BE49-F238E27FC236}">
                <a16:creationId xmlns:a16="http://schemas.microsoft.com/office/drawing/2014/main" id="{B4E02978-CAC5-4382-A5CE-33FA4463F06B}"/>
              </a:ext>
            </a:extLst>
          </p:cNvPr>
          <p:cNvSpPr txBox="1"/>
          <p:nvPr/>
        </p:nvSpPr>
        <p:spPr>
          <a:xfrm>
            <a:off x="719137" y="901148"/>
            <a:ext cx="10445857" cy="4093428"/>
          </a:xfrm>
          <a:prstGeom prst="rect">
            <a:avLst/>
          </a:prstGeom>
          <a:noFill/>
        </p:spPr>
        <p:txBody>
          <a:bodyPr wrap="square">
            <a:spAutoFit/>
          </a:bodyPr>
          <a:lstStyle/>
          <a:p>
            <a:pPr algn="just"/>
            <a:r>
              <a:rPr lang="en-US" sz="2400" b="0" i="0" dirty="0">
                <a:solidFill>
                  <a:schemeClr val="bg1"/>
                </a:solidFill>
                <a:effectLst/>
                <a:latin typeface="erdana"/>
              </a:rPr>
              <a:t>The </a:t>
            </a:r>
            <a:r>
              <a:rPr lang="en-US" sz="2400" b="1" i="0" dirty="0">
                <a:solidFill>
                  <a:schemeClr val="bg1"/>
                </a:solidFill>
                <a:effectLst/>
                <a:latin typeface="erdana"/>
              </a:rPr>
              <a:t>Processor Status Register</a:t>
            </a:r>
            <a:r>
              <a:rPr lang="en-US" sz="2400" b="0" i="0" dirty="0">
                <a:solidFill>
                  <a:schemeClr val="bg1"/>
                </a:solidFill>
                <a:effectLst/>
                <a:latin typeface="erdana"/>
              </a:rPr>
              <a:t>  is a </a:t>
            </a:r>
            <a:r>
              <a:rPr lang="en-US" sz="2400" b="0" i="0" u="none" strike="noStrike" dirty="0">
                <a:solidFill>
                  <a:schemeClr val="bg1"/>
                </a:solidFill>
                <a:effectLst/>
                <a:latin typeface="erdana"/>
                <a:hlinkClick r:id="rId2" tooltip="hardware">
                  <a:extLst>
                    <a:ext uri="{A12FA001-AC4F-418D-AE19-62706E023703}">
                      <ahyp:hlinkClr xmlns:ahyp="http://schemas.microsoft.com/office/drawing/2018/hyperlinkcolor" val="tx"/>
                    </a:ext>
                  </a:extLst>
                </a:hlinkClick>
              </a:rPr>
              <a:t>hardware</a:t>
            </a:r>
            <a:r>
              <a:rPr lang="en-US" sz="2400" b="0" i="0" dirty="0">
                <a:solidFill>
                  <a:schemeClr val="bg1"/>
                </a:solidFill>
                <a:effectLst/>
                <a:latin typeface="erdana"/>
              </a:rPr>
              <a:t> </a:t>
            </a:r>
            <a:r>
              <a:rPr lang="en-US" sz="2400" b="0" i="0" u="none" strike="noStrike" dirty="0">
                <a:solidFill>
                  <a:schemeClr val="bg1"/>
                </a:solidFill>
                <a:effectLst/>
                <a:latin typeface="erdana"/>
                <a:hlinkClick r:id="rId3" tooltip="register (page does not exist)">
                  <a:extLst>
                    <a:ext uri="{A12FA001-AC4F-418D-AE19-62706E023703}">
                      <ahyp:hlinkClr xmlns:ahyp="http://schemas.microsoft.com/office/drawing/2018/hyperlinkcolor" val="tx"/>
                    </a:ext>
                  </a:extLst>
                </a:hlinkClick>
              </a:rPr>
              <a:t>register</a:t>
            </a:r>
            <a:r>
              <a:rPr lang="en-US" sz="2400" b="0" i="0" dirty="0">
                <a:solidFill>
                  <a:schemeClr val="bg1"/>
                </a:solidFill>
                <a:effectLst/>
                <a:latin typeface="erdana"/>
              </a:rPr>
              <a:t> which records the condition of the </a:t>
            </a:r>
            <a:r>
              <a:rPr lang="en-US" sz="2400" b="0" i="0" u="none" strike="noStrike" dirty="0">
                <a:solidFill>
                  <a:schemeClr val="bg1"/>
                </a:solidFill>
                <a:effectLst/>
                <a:latin typeface="erdana"/>
                <a:hlinkClick r:id="rId4" tooltip="CPU">
                  <a:extLst>
                    <a:ext uri="{A12FA001-AC4F-418D-AE19-62706E023703}">
                      <ahyp:hlinkClr xmlns:ahyp="http://schemas.microsoft.com/office/drawing/2018/hyperlinkcolor" val="tx"/>
                    </a:ext>
                  </a:extLst>
                </a:hlinkClick>
              </a:rPr>
              <a:t>CPU</a:t>
            </a:r>
            <a:r>
              <a:rPr lang="en-US" sz="2400" b="0" i="0" dirty="0">
                <a:solidFill>
                  <a:schemeClr val="bg1"/>
                </a:solidFill>
                <a:effectLst/>
                <a:latin typeface="erdana"/>
              </a:rPr>
              <a:t> as a result of arithmetic, logical or command operations. The purpose of the Processor Status Register is to hold information about the most recently performed </a:t>
            </a:r>
            <a:r>
              <a:rPr lang="en-US" sz="2400" b="0" i="0" u="none" strike="noStrike" dirty="0">
                <a:solidFill>
                  <a:schemeClr val="bg1"/>
                </a:solidFill>
                <a:effectLst/>
                <a:latin typeface="erdana"/>
                <a:hlinkClick r:id="rId5" tooltip="ALU (page does not exist)">
                  <a:extLst>
                    <a:ext uri="{A12FA001-AC4F-418D-AE19-62706E023703}">
                      <ahyp:hlinkClr xmlns:ahyp="http://schemas.microsoft.com/office/drawing/2018/hyperlinkcolor" val="tx"/>
                    </a:ext>
                  </a:extLst>
                </a:hlinkClick>
              </a:rPr>
              <a:t>ALU</a:t>
            </a:r>
            <a:r>
              <a:rPr lang="en-US" sz="2400" b="0" i="0" dirty="0">
                <a:solidFill>
                  <a:schemeClr val="bg1"/>
                </a:solidFill>
                <a:effectLst/>
                <a:latin typeface="erdana"/>
              </a:rPr>
              <a:t> </a:t>
            </a:r>
            <a:r>
              <a:rPr lang="en-US" sz="2400" b="0" i="0" u="none" strike="noStrike" dirty="0">
                <a:solidFill>
                  <a:schemeClr val="bg1"/>
                </a:solidFill>
                <a:effectLst/>
                <a:latin typeface="erdana"/>
                <a:hlinkClick r:id="rId6" tooltip="operation (page does not exist)">
                  <a:extLst>
                    <a:ext uri="{A12FA001-AC4F-418D-AE19-62706E023703}">
                      <ahyp:hlinkClr xmlns:ahyp="http://schemas.microsoft.com/office/drawing/2018/hyperlinkcolor" val="tx"/>
                    </a:ext>
                  </a:extLst>
                </a:hlinkClick>
              </a:rPr>
              <a:t>operation</a:t>
            </a:r>
            <a:r>
              <a:rPr lang="en-US" sz="2400" b="0" i="0" dirty="0">
                <a:solidFill>
                  <a:schemeClr val="bg1"/>
                </a:solidFill>
                <a:effectLst/>
                <a:latin typeface="erdana"/>
              </a:rPr>
              <a:t>, control the enabling and disabling of </a:t>
            </a:r>
            <a:r>
              <a:rPr lang="en-US" sz="2400" b="0" i="0" u="none" strike="noStrike" dirty="0">
                <a:solidFill>
                  <a:schemeClr val="bg1"/>
                </a:solidFill>
                <a:effectLst/>
                <a:latin typeface="erdana"/>
                <a:hlinkClick r:id="rId7" tooltip="Interrupt">
                  <a:extLst>
                    <a:ext uri="{A12FA001-AC4F-418D-AE19-62706E023703}">
                      <ahyp:hlinkClr xmlns:ahyp="http://schemas.microsoft.com/office/drawing/2018/hyperlinkcolor" val="tx"/>
                    </a:ext>
                  </a:extLst>
                </a:hlinkClick>
              </a:rPr>
              <a:t>interrupts</a:t>
            </a:r>
            <a:r>
              <a:rPr lang="en-US" sz="2400" b="0" i="0" dirty="0">
                <a:solidFill>
                  <a:schemeClr val="bg1"/>
                </a:solidFill>
                <a:effectLst/>
                <a:latin typeface="erdana"/>
              </a:rPr>
              <a:t> and set the CPU operating mode. </a:t>
            </a:r>
          </a:p>
          <a:p>
            <a:pPr algn="just"/>
            <a:endParaRPr lang="en-US" sz="2000" dirty="0">
              <a:solidFill>
                <a:srgbClr val="000000"/>
              </a:solidFill>
              <a:latin typeface="Arial" panose="020B0604020202020204" pitchFamily="34" charset="0"/>
            </a:endParaRPr>
          </a:p>
          <a:p>
            <a:pPr algn="just"/>
            <a:r>
              <a:rPr lang="en-US" sz="2000" dirty="0">
                <a:solidFill>
                  <a:schemeClr val="bg1"/>
                </a:solidFill>
                <a:latin typeface="Verdana" panose="020B0604030504040204" pitchFamily="34" charset="0"/>
              </a:rPr>
              <a:t>P</a:t>
            </a:r>
            <a:r>
              <a:rPr lang="en-US" sz="2400" b="1" i="0" dirty="0">
                <a:solidFill>
                  <a:schemeClr val="bg1"/>
                </a:solidFill>
                <a:effectLst/>
                <a:latin typeface="erdana"/>
              </a:rPr>
              <a:t>rocessor status word (PSW)</a:t>
            </a:r>
            <a:r>
              <a:rPr lang="en-US" sz="2400" dirty="0">
                <a:solidFill>
                  <a:schemeClr val="bg1"/>
                </a:solidFill>
                <a:latin typeface="erdana"/>
              </a:rPr>
              <a:t>: </a:t>
            </a:r>
            <a:r>
              <a:rPr lang="en-US" sz="2400" b="0" i="0" dirty="0">
                <a:solidFill>
                  <a:schemeClr val="bg1"/>
                </a:solidFill>
                <a:effectLst/>
                <a:latin typeface="erdana"/>
              </a:rPr>
              <a:t>A word that describes fully the condition of a processor at each instant. It indicates which classes of operations are allowed and which are forbidden, and the status of all interrupts associated with the processor. It will also contain the address of the instruction currently being executed. The PSW is held in a </a:t>
            </a:r>
            <a:r>
              <a:rPr lang="en-US" sz="2400" b="0" i="0" u="none" strike="noStrike" dirty="0">
                <a:solidFill>
                  <a:schemeClr val="bg1"/>
                </a:solidFill>
                <a:effectLst/>
                <a:latin typeface="erdana"/>
                <a:hlinkClick r:id="rId8">
                  <a:extLst>
                    <a:ext uri="{A12FA001-AC4F-418D-AE19-62706E023703}">
                      <ahyp:hlinkClr xmlns:ahyp="http://schemas.microsoft.com/office/drawing/2018/hyperlinkcolor" val="tx"/>
                    </a:ext>
                  </a:extLst>
                </a:hlinkClick>
              </a:rPr>
              <a:t>register</a:t>
            </a:r>
            <a:r>
              <a:rPr lang="en-US" sz="2400" b="0" i="0" dirty="0">
                <a:solidFill>
                  <a:schemeClr val="bg1"/>
                </a:solidFill>
                <a:effectLst/>
                <a:latin typeface="erdana"/>
              </a:rPr>
              <a:t> known as the </a:t>
            </a:r>
            <a:r>
              <a:rPr lang="en-US" sz="2400" b="0" i="1" dirty="0">
                <a:solidFill>
                  <a:schemeClr val="bg1"/>
                </a:solidFill>
                <a:effectLst/>
                <a:latin typeface="erdana"/>
              </a:rPr>
              <a:t>processor status register</a:t>
            </a:r>
            <a:r>
              <a:rPr lang="en-US" sz="2400" b="0" i="0" dirty="0">
                <a:solidFill>
                  <a:schemeClr val="bg1"/>
                </a:solidFill>
                <a:effectLst/>
                <a:latin typeface="erdana"/>
              </a:rPr>
              <a:t>.</a:t>
            </a:r>
          </a:p>
        </p:txBody>
      </p:sp>
    </p:spTree>
    <p:extLst>
      <p:ext uri="{BB962C8B-B14F-4D97-AF65-F5344CB8AC3E}">
        <p14:creationId xmlns:p14="http://schemas.microsoft.com/office/powerpoint/2010/main" val="199479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2865-5F72-4BB7-8800-83C11C638C83}"/>
              </a:ext>
            </a:extLst>
          </p:cNvPr>
          <p:cNvSpPr>
            <a:spLocks noGrp="1"/>
          </p:cNvSpPr>
          <p:nvPr>
            <p:ph type="title"/>
          </p:nvPr>
        </p:nvSpPr>
        <p:spPr>
          <a:xfrm>
            <a:off x="1024128" y="0"/>
            <a:ext cx="9720072" cy="679294"/>
          </a:xfrm>
        </p:spPr>
        <p:txBody>
          <a:bodyPr>
            <a:normAutofit fontScale="90000"/>
          </a:bodyPr>
          <a:lstStyle/>
          <a:p>
            <a:pPr algn="ctr"/>
            <a:r>
              <a:rPr lang="en-US" dirty="0">
                <a:solidFill>
                  <a:srgbClr val="660033"/>
                </a:solidFill>
              </a:rPr>
              <a:t>Data transfer Instructions</a:t>
            </a:r>
          </a:p>
        </p:txBody>
      </p:sp>
      <p:pic>
        <p:nvPicPr>
          <p:cNvPr id="7" name="Content Placeholder 6">
            <a:extLst>
              <a:ext uri="{FF2B5EF4-FFF2-40B4-BE49-F238E27FC236}">
                <a16:creationId xmlns:a16="http://schemas.microsoft.com/office/drawing/2014/main" id="{02B5F91B-90DB-4322-AECF-DAEB9D2DE74B}"/>
              </a:ext>
            </a:extLst>
          </p:cNvPr>
          <p:cNvPicPr>
            <a:picLocks noGrp="1" noChangeAspect="1"/>
          </p:cNvPicPr>
          <p:nvPr>
            <p:ph idx="1"/>
          </p:nvPr>
        </p:nvPicPr>
        <p:blipFill>
          <a:blip r:embed="rId2"/>
          <a:stretch>
            <a:fillRect/>
          </a:stretch>
        </p:blipFill>
        <p:spPr>
          <a:xfrm>
            <a:off x="385763" y="571500"/>
            <a:ext cx="11544299" cy="6129337"/>
          </a:xfrm>
        </p:spPr>
      </p:pic>
    </p:spTree>
    <p:extLst>
      <p:ext uri="{BB962C8B-B14F-4D97-AF65-F5344CB8AC3E}">
        <p14:creationId xmlns:p14="http://schemas.microsoft.com/office/powerpoint/2010/main" val="4306396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3FECF0-FF33-4426-A341-AEE13D431EAB}"/>
              </a:ext>
            </a:extLst>
          </p:cNvPr>
          <p:cNvSpPr>
            <a:spLocks noGrp="1"/>
          </p:cNvSpPr>
          <p:nvPr>
            <p:ph type="title"/>
          </p:nvPr>
        </p:nvSpPr>
        <p:spPr>
          <a:xfrm>
            <a:off x="528637" y="90100"/>
            <a:ext cx="11329987" cy="811048"/>
          </a:xfrm>
        </p:spPr>
        <p:txBody>
          <a:bodyPr>
            <a:noAutofit/>
          </a:bodyPr>
          <a:lstStyle/>
          <a:p>
            <a:pPr algn="just"/>
            <a:r>
              <a:rPr lang="en-US" sz="3600" i="0" dirty="0">
                <a:solidFill>
                  <a:schemeClr val="bg1"/>
                </a:solidFill>
                <a:effectLst/>
                <a:latin typeface="erdana"/>
              </a:rPr>
              <a:t>Assembly language program and structure</a:t>
            </a:r>
            <a:r>
              <a:rPr lang="en-US" sz="3200" i="0" dirty="0">
                <a:solidFill>
                  <a:schemeClr val="bg1"/>
                </a:solidFill>
                <a:effectLst/>
                <a:latin typeface="Verdana" panose="020B0604030504040204" pitchFamily="34" charset="0"/>
              </a:rPr>
              <a:t>:</a:t>
            </a:r>
            <a:endParaRPr lang="en-US" sz="8000" i="0" dirty="0">
              <a:solidFill>
                <a:schemeClr val="bg1"/>
              </a:solidFill>
              <a:effectLst/>
              <a:latin typeface="erdana"/>
            </a:endParaRPr>
          </a:p>
        </p:txBody>
      </p:sp>
      <p:sp>
        <p:nvSpPr>
          <p:cNvPr id="4" name="Rectangle 1">
            <a:extLst>
              <a:ext uri="{FF2B5EF4-FFF2-40B4-BE49-F238E27FC236}">
                <a16:creationId xmlns:a16="http://schemas.microsoft.com/office/drawing/2014/main" id="{92C850A7-B45D-4078-87F2-5E53A52F33CA}"/>
              </a:ext>
            </a:extLst>
          </p:cNvPr>
          <p:cNvSpPr>
            <a:spLocks noChangeArrowheads="1"/>
          </p:cNvSpPr>
          <p:nvPr/>
        </p:nvSpPr>
        <p:spPr bwMode="auto">
          <a:xfrm>
            <a:off x="-1009529" y="90100"/>
            <a:ext cx="14429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urw-din"/>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4">
            <a:extLst>
              <a:ext uri="{FF2B5EF4-FFF2-40B4-BE49-F238E27FC236}">
                <a16:creationId xmlns:a16="http://schemas.microsoft.com/office/drawing/2014/main" id="{764B20C1-40EB-4402-A2A3-0B234A54FFB3}"/>
              </a:ext>
            </a:extLst>
          </p:cNvPr>
          <p:cNvSpPr>
            <a:spLocks noGrp="1"/>
          </p:cNvSpPr>
          <p:nvPr>
            <p:ph idx="1"/>
          </p:nvPr>
        </p:nvSpPr>
        <p:spPr>
          <a:xfrm>
            <a:off x="528637" y="631507"/>
            <a:ext cx="10101263" cy="5594985"/>
          </a:xfrm>
        </p:spPr>
        <p:txBody>
          <a:bodyPr/>
          <a:lstStyle/>
          <a:p>
            <a:pPr algn="just"/>
            <a:endParaRPr lang="en-US" b="0" i="0" dirty="0">
              <a:solidFill>
                <a:schemeClr val="bg1"/>
              </a:solidFill>
              <a:effectLst/>
              <a:latin typeface="inter-regular"/>
            </a:endParaRPr>
          </a:p>
          <a:p>
            <a:endParaRPr lang="en-IN" b="1" dirty="0"/>
          </a:p>
        </p:txBody>
      </p:sp>
      <p:pic>
        <p:nvPicPr>
          <p:cNvPr id="3" name="Picture 2">
            <a:extLst>
              <a:ext uri="{FF2B5EF4-FFF2-40B4-BE49-F238E27FC236}">
                <a16:creationId xmlns:a16="http://schemas.microsoft.com/office/drawing/2014/main" id="{E0B824B1-FD18-44EB-8029-F4827BB2E317}"/>
              </a:ext>
            </a:extLst>
          </p:cNvPr>
          <p:cNvPicPr>
            <a:picLocks noChangeAspect="1"/>
          </p:cNvPicPr>
          <p:nvPr/>
        </p:nvPicPr>
        <p:blipFill>
          <a:blip r:embed="rId2"/>
          <a:stretch>
            <a:fillRect/>
          </a:stretch>
        </p:blipFill>
        <p:spPr>
          <a:xfrm>
            <a:off x="528637" y="757238"/>
            <a:ext cx="11134726" cy="5733663"/>
          </a:xfrm>
          <a:prstGeom prst="rect">
            <a:avLst/>
          </a:prstGeom>
        </p:spPr>
      </p:pic>
    </p:spTree>
    <p:extLst>
      <p:ext uri="{BB962C8B-B14F-4D97-AF65-F5344CB8AC3E}">
        <p14:creationId xmlns:p14="http://schemas.microsoft.com/office/powerpoint/2010/main" val="347893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2865-5F72-4BB7-8800-83C11C638C83}"/>
              </a:ext>
            </a:extLst>
          </p:cNvPr>
          <p:cNvSpPr>
            <a:spLocks noGrp="1"/>
          </p:cNvSpPr>
          <p:nvPr>
            <p:ph type="title"/>
          </p:nvPr>
        </p:nvSpPr>
        <p:spPr>
          <a:xfrm>
            <a:off x="1024128" y="0"/>
            <a:ext cx="9720072" cy="679294"/>
          </a:xfrm>
        </p:spPr>
        <p:txBody>
          <a:bodyPr>
            <a:normAutofit fontScale="90000"/>
          </a:bodyPr>
          <a:lstStyle/>
          <a:p>
            <a:pPr algn="ctr"/>
            <a:r>
              <a:rPr lang="en-US" dirty="0">
                <a:solidFill>
                  <a:srgbClr val="660033"/>
                </a:solidFill>
              </a:rPr>
              <a:t>Arithmetic Instructions</a:t>
            </a:r>
          </a:p>
        </p:txBody>
      </p:sp>
      <p:sp>
        <p:nvSpPr>
          <p:cNvPr id="4" name="Content Placeholder 3">
            <a:extLst>
              <a:ext uri="{FF2B5EF4-FFF2-40B4-BE49-F238E27FC236}">
                <a16:creationId xmlns:a16="http://schemas.microsoft.com/office/drawing/2014/main" id="{9530D55C-FA41-4D23-B2DC-21D952A694E6}"/>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150ECF9A-5EA8-49C3-8DB0-760537E369B8}"/>
              </a:ext>
            </a:extLst>
          </p:cNvPr>
          <p:cNvPicPr>
            <a:picLocks noChangeAspect="1"/>
          </p:cNvPicPr>
          <p:nvPr/>
        </p:nvPicPr>
        <p:blipFill>
          <a:blip r:embed="rId2"/>
          <a:stretch>
            <a:fillRect/>
          </a:stretch>
        </p:blipFill>
        <p:spPr>
          <a:xfrm>
            <a:off x="285750" y="583803"/>
            <a:ext cx="11540781" cy="6059885"/>
          </a:xfrm>
          <a:prstGeom prst="rect">
            <a:avLst/>
          </a:prstGeom>
        </p:spPr>
      </p:pic>
    </p:spTree>
    <p:extLst>
      <p:ext uri="{BB962C8B-B14F-4D97-AF65-F5344CB8AC3E}">
        <p14:creationId xmlns:p14="http://schemas.microsoft.com/office/powerpoint/2010/main" val="1127379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94C4D70FD070429CC8971FBD9D2EA0" ma:contentTypeVersion="10" ma:contentTypeDescription="Create a new document." ma:contentTypeScope="" ma:versionID="06a0eb23b6b1061e75c46ce64e90f5d7">
  <xsd:schema xmlns:xsd="http://www.w3.org/2001/XMLSchema" xmlns:xs="http://www.w3.org/2001/XMLSchema" xmlns:p="http://schemas.microsoft.com/office/2006/metadata/properties" xmlns:ns2="e149d1a5-8e87-4504-9740-749491d6fa28" xmlns:ns3="1ba96a7f-f95a-43a9-ad87-9fbefb081572" targetNamespace="http://schemas.microsoft.com/office/2006/metadata/properties" ma:root="true" ma:fieldsID="ad6a4ce43df91951bdc84818710e579b" ns2:_="" ns3:_="">
    <xsd:import namespace="e149d1a5-8e87-4504-9740-749491d6fa28"/>
    <xsd:import namespace="1ba96a7f-f95a-43a9-ad87-9fbefb08157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49d1a5-8e87-4504-9740-749491d6fa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a96a7f-f95a-43a9-ad87-9fbefb08157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3FF2D5-DD83-47DD-A1E0-A417028EEE72}"/>
</file>

<file path=customXml/itemProps2.xml><?xml version="1.0" encoding="utf-8"?>
<ds:datastoreItem xmlns:ds="http://schemas.openxmlformats.org/officeDocument/2006/customXml" ds:itemID="{A771FAC4-CDBC-45D8-A74A-B5A3DC0F3F27}"/>
</file>

<file path=customXml/itemProps3.xml><?xml version="1.0" encoding="utf-8"?>
<ds:datastoreItem xmlns:ds="http://schemas.openxmlformats.org/officeDocument/2006/customXml" ds:itemID="{B855ABB4-600D-4830-8DC3-518FC96023F2}"/>
</file>

<file path=docProps/app.xml><?xml version="1.0" encoding="utf-8"?>
<Properties xmlns="http://schemas.openxmlformats.org/officeDocument/2006/extended-properties" xmlns:vt="http://schemas.openxmlformats.org/officeDocument/2006/docPropsVTypes">
  <Template>Integral</Template>
  <TotalTime>1959</TotalTime>
  <Words>1444</Words>
  <Application>Microsoft Office PowerPoint</Application>
  <PresentationFormat>Widescreen</PresentationFormat>
  <Paragraphs>146</Paragraphs>
  <Slides>80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80</vt:i4>
      </vt:variant>
    </vt:vector>
  </HeadingPairs>
  <TitlesOfParts>
    <vt:vector size="95" baseType="lpstr">
      <vt:lpstr>-apple-system</vt:lpstr>
      <vt:lpstr>Arial</vt:lpstr>
      <vt:lpstr>Arial</vt:lpstr>
      <vt:lpstr>Calibri</vt:lpstr>
      <vt:lpstr>erdana</vt:lpstr>
      <vt:lpstr>inter-regular</vt:lpstr>
      <vt:lpstr>segoe ui</vt:lpstr>
      <vt:lpstr>Times New Roman</vt:lpstr>
      <vt:lpstr>Tw Cen MT</vt:lpstr>
      <vt:lpstr>Tw Cen MT Condensed</vt:lpstr>
      <vt:lpstr>urw-din</vt:lpstr>
      <vt:lpstr>Verdana</vt:lpstr>
      <vt:lpstr>Wingdings</vt:lpstr>
      <vt:lpstr>Wingdings 3</vt:lpstr>
      <vt:lpstr>Integral</vt:lpstr>
      <vt:lpstr>UNIT 2: Instruction set</vt:lpstr>
      <vt:lpstr>UNIT 2: Instruction set</vt:lpstr>
      <vt:lpstr>Instruction set-Characteristics </vt:lpstr>
      <vt:lpstr>Instruction set-operands</vt:lpstr>
      <vt:lpstr>Instruction set Architecture(ISA) </vt:lpstr>
      <vt:lpstr>Instruction cycle state diagram </vt:lpstr>
      <vt:lpstr>Instruction Format</vt:lpstr>
      <vt:lpstr>Data transfer Instructions</vt:lpstr>
      <vt:lpstr>Arithmetic Instructions</vt:lpstr>
      <vt:lpstr>Arithmetic instrctions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Point    Harverd    Von Neumann </vt:lpstr>
      <vt:lpstr>Introduction to RISC and CISC architecture.  </vt:lpstr>
      <vt:lpstr>Introduction to RISC and CISC architecture.  </vt:lpstr>
      <vt:lpstr>Introduction to RISC and CISC architecture.  </vt:lpstr>
      <vt:lpstr>Introduction to RISC and CISC architecture.  </vt:lpstr>
      <vt:lpstr>Introduction to RISC and CISC architecture.  </vt:lpstr>
      <vt:lpstr>Introduction to RISC and CISC architecture.  </vt:lpstr>
      <vt:lpstr>Instruction Cycle</vt:lpstr>
      <vt:lpstr>Instruction Cycle:</vt:lpstr>
      <vt:lpstr>INSTRUCTION EXECUTION:</vt:lpstr>
      <vt:lpstr>PROCESSOR STATUS:</vt:lpstr>
      <vt:lpstr>Assembly language program and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vijay kolte</dc:creator>
  <cp:lastModifiedBy>vijay kolte</cp:lastModifiedBy>
  <cp:revision>112</cp:revision>
  <dcterms:created xsi:type="dcterms:W3CDTF">2021-10-09T08:31:01Z</dcterms:created>
  <dcterms:modified xsi:type="dcterms:W3CDTF">2021-12-11T11:02:10Z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0x0101009994C4D70FD070429CC8971FBD9D2EA0</vt:lpwstr>
  </property>
</Properties>
</file>