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72" r:id="rId7"/>
    <p:sldId id="260" r:id="rId8"/>
    <p:sldId id="273" r:id="rId9"/>
    <p:sldId id="261" r:id="rId10"/>
    <p:sldId id="277" r:id="rId11"/>
    <p:sldId id="278" r:id="rId12"/>
    <p:sldId id="262" r:id="rId13"/>
    <p:sldId id="274" r:id="rId14"/>
    <p:sldId id="275" r:id="rId15"/>
    <p:sldId id="263" r:id="rId16"/>
    <p:sldId id="276" r:id="rId17"/>
    <p:sldId id="264" r:id="rId18"/>
    <p:sldId id="279" r:id="rId19"/>
    <p:sldId id="280" r:id="rId20"/>
    <p:sldId id="265" r:id="rId21"/>
    <p:sldId id="266" r:id="rId22"/>
    <p:sldId id="267" r:id="rId23"/>
    <p:sldId id="269" r:id="rId24"/>
    <p:sldId id="281" r:id="rId25"/>
    <p:sldId id="282" r:id="rId26"/>
    <p:sldId id="283" r:id="rId27"/>
    <p:sldId id="284" r:id="rId28"/>
    <p:sldId id="285" r:id="rId29"/>
    <p:sldId id="286" r:id="rId30"/>
    <p:sldId id="287" r:id="rId31"/>
    <p:sldId id="288" r:id="rId32"/>
    <p:sldId id="268" r:id="rId33"/>
    <p:sldId id="289" r:id="rId34"/>
    <p:sldId id="290" r:id="rId35"/>
    <p:sldId id="27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700210"/>
            <a:ext cx="10572000" cy="2971051"/>
          </a:xfrm>
        </p:spPr>
        <p:txBody>
          <a:bodyPr/>
          <a:lstStyle/>
          <a:p>
            <a:r>
              <a:rPr lang="en-US" dirty="0" smtClean="0"/>
              <a:t/>
            </a:r>
            <a:br>
              <a:rPr lang="en-US" dirty="0" smtClean="0"/>
            </a:br>
            <a:r>
              <a:rPr lang="en-US" dirty="0" smtClean="0"/>
              <a:t>Supervised Classification Model training on HAR UCI dataset.</a:t>
            </a:r>
            <a:endParaRPr lang="en-IN" dirty="0"/>
          </a:p>
        </p:txBody>
      </p:sp>
      <p:sp>
        <p:nvSpPr>
          <p:cNvPr id="3" name="Subtitle 2"/>
          <p:cNvSpPr>
            <a:spLocks noGrp="1"/>
          </p:cNvSpPr>
          <p:nvPr>
            <p:ph type="subTitle" idx="1"/>
          </p:nvPr>
        </p:nvSpPr>
        <p:spPr/>
        <p:txBody>
          <a:bodyPr/>
          <a:lstStyle/>
          <a:p>
            <a:r>
              <a:rPr lang="en-US" dirty="0" smtClean="0"/>
              <a:t>By : Aditya Kumar</a:t>
            </a:r>
            <a:endParaRPr lang="en-IN" dirty="0"/>
          </a:p>
        </p:txBody>
      </p:sp>
    </p:spTree>
    <p:extLst>
      <p:ext uri="{BB962C8B-B14F-4D97-AF65-F5344CB8AC3E}">
        <p14:creationId xmlns:p14="http://schemas.microsoft.com/office/powerpoint/2010/main" val="135404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163" y="4826701"/>
            <a:ext cx="2331922" cy="67823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8440"/>
          <a:stretch/>
        </p:blipFill>
        <p:spPr>
          <a:xfrm>
            <a:off x="2992093" y="621537"/>
            <a:ext cx="5768057" cy="33931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281" y="4761926"/>
            <a:ext cx="2263336" cy="807790"/>
          </a:xfrm>
          <a:prstGeom prst="rect">
            <a:avLst/>
          </a:prstGeom>
        </p:spPr>
      </p:pic>
    </p:spTree>
    <p:extLst>
      <p:ext uri="{BB962C8B-B14F-4D97-AF65-F5344CB8AC3E}">
        <p14:creationId xmlns:p14="http://schemas.microsoft.com/office/powerpoint/2010/main" val="27254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468" y="3195747"/>
            <a:ext cx="8961897" cy="34445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607" y="73350"/>
            <a:ext cx="9205758" cy="2949196"/>
          </a:xfrm>
          <a:prstGeom prst="rect">
            <a:avLst/>
          </a:prstGeom>
        </p:spPr>
      </p:pic>
    </p:spTree>
    <p:extLst>
      <p:ext uri="{BB962C8B-B14F-4D97-AF65-F5344CB8AC3E}">
        <p14:creationId xmlns:p14="http://schemas.microsoft.com/office/powerpoint/2010/main" val="73992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17714"/>
            <a:ext cx="10571998" cy="1199924"/>
          </a:xfrm>
        </p:spPr>
        <p:txBody>
          <a:bodyPr/>
          <a:lstStyle/>
          <a:p>
            <a:r>
              <a:rPr lang="en-US" dirty="0" smtClean="0"/>
              <a:t>STEP 5 – Check for Imbalance data w.r.t to target column</a:t>
            </a:r>
            <a:endParaRPr lang="en-IN" dirty="0"/>
          </a:p>
        </p:txBody>
      </p:sp>
      <p:sp>
        <p:nvSpPr>
          <p:cNvPr id="3" name="Content Placeholder 2"/>
          <p:cNvSpPr>
            <a:spLocks noGrp="1"/>
          </p:cNvSpPr>
          <p:nvPr>
            <p:ph idx="1"/>
          </p:nvPr>
        </p:nvSpPr>
        <p:spPr/>
        <p:txBody>
          <a:bodyPr/>
          <a:lstStyle/>
          <a:p>
            <a:r>
              <a:rPr lang="en-US" dirty="0" smtClean="0"/>
              <a:t>To check this we will simply count the labels in each group (STANDING, LYING,  ETC) the we can plot histogram. If data imbalance found then we need to delete records to balance it or we can use SMOTE .</a:t>
            </a:r>
            <a:endParaRPr lang="en-IN" dirty="0"/>
          </a:p>
        </p:txBody>
      </p:sp>
    </p:spTree>
    <p:extLst>
      <p:ext uri="{BB962C8B-B14F-4D97-AF65-F5344CB8AC3E}">
        <p14:creationId xmlns:p14="http://schemas.microsoft.com/office/powerpoint/2010/main" val="3115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965" y="235943"/>
            <a:ext cx="8878069" cy="6386113"/>
          </a:xfrm>
          <a:prstGeom prst="rect">
            <a:avLst/>
          </a:prstGeom>
        </p:spPr>
      </p:pic>
    </p:spTree>
    <p:extLst>
      <p:ext uri="{BB962C8B-B14F-4D97-AF65-F5344CB8AC3E}">
        <p14:creationId xmlns:p14="http://schemas.microsoft.com/office/powerpoint/2010/main" val="217103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361" y="434080"/>
            <a:ext cx="8733277" cy="5989839"/>
          </a:xfrm>
          <a:prstGeom prst="rect">
            <a:avLst/>
          </a:prstGeom>
        </p:spPr>
      </p:pic>
    </p:spTree>
    <p:extLst>
      <p:ext uri="{BB962C8B-B14F-4D97-AF65-F5344CB8AC3E}">
        <p14:creationId xmlns:p14="http://schemas.microsoft.com/office/powerpoint/2010/main" val="355958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52548"/>
            <a:ext cx="10571998" cy="1295718"/>
          </a:xfrm>
        </p:spPr>
        <p:txBody>
          <a:bodyPr/>
          <a:lstStyle/>
          <a:p>
            <a:r>
              <a:rPr lang="en-US" dirty="0" smtClean="0"/>
              <a:t>STEP 6 – Converting train / test data to cleaned &amp; preprocessed CSV files</a:t>
            </a:r>
            <a:endParaRPr lang="en-IN" dirty="0"/>
          </a:p>
        </p:txBody>
      </p:sp>
      <p:sp>
        <p:nvSpPr>
          <p:cNvPr id="3" name="Content Placeholder 2"/>
          <p:cNvSpPr>
            <a:spLocks noGrp="1"/>
          </p:cNvSpPr>
          <p:nvPr>
            <p:ph idx="1"/>
          </p:nvPr>
        </p:nvSpPr>
        <p:spPr/>
        <p:txBody>
          <a:bodyPr/>
          <a:lstStyle/>
          <a:p>
            <a:r>
              <a:rPr lang="en-US" dirty="0" smtClean="0"/>
              <a:t>Now we have cleaned the train set / test set and we have in form of </a:t>
            </a:r>
            <a:r>
              <a:rPr lang="en-US" dirty="0" err="1" smtClean="0"/>
              <a:t>dataframe</a:t>
            </a:r>
            <a:r>
              <a:rPr lang="en-US" dirty="0" smtClean="0"/>
              <a:t> so we will export it into test/train csv files. </a:t>
            </a:r>
            <a:r>
              <a:rPr lang="en-US" dirty="0" err="1" smtClean="0"/>
              <a:t>Dataframe.to_csv</a:t>
            </a:r>
            <a:r>
              <a:rPr lang="en-US" dirty="0" smtClean="0"/>
              <a:t>() function will help us to do it.</a:t>
            </a:r>
            <a:endParaRPr lang="en-IN" dirty="0"/>
          </a:p>
        </p:txBody>
      </p:sp>
    </p:spTree>
    <p:extLst>
      <p:ext uri="{BB962C8B-B14F-4D97-AF65-F5344CB8AC3E}">
        <p14:creationId xmlns:p14="http://schemas.microsoft.com/office/powerpoint/2010/main" val="355841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1459059"/>
            <a:ext cx="8824725" cy="3939881"/>
          </a:xfrm>
          <a:prstGeom prst="rect">
            <a:avLst/>
          </a:prstGeom>
        </p:spPr>
      </p:pic>
    </p:spTree>
    <p:extLst>
      <p:ext uri="{BB962C8B-B14F-4D97-AF65-F5344CB8AC3E}">
        <p14:creationId xmlns:p14="http://schemas.microsoft.com/office/powerpoint/2010/main" val="344008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 Select </a:t>
            </a:r>
            <a:r>
              <a:rPr lang="en-US" dirty="0" err="1" smtClean="0"/>
              <a:t>Xtrain</a:t>
            </a:r>
            <a:r>
              <a:rPr lang="en-US" dirty="0" smtClean="0"/>
              <a:t>, </a:t>
            </a:r>
            <a:r>
              <a:rPr lang="en-US" dirty="0" err="1" smtClean="0"/>
              <a:t>Ytrain</a:t>
            </a:r>
            <a:r>
              <a:rPr lang="en-US" dirty="0" smtClean="0"/>
              <a:t>, </a:t>
            </a:r>
            <a:r>
              <a:rPr lang="en-US" dirty="0" err="1" smtClean="0"/>
              <a:t>Xtest</a:t>
            </a:r>
            <a:r>
              <a:rPr lang="en-US" dirty="0" smtClean="0"/>
              <a:t>, </a:t>
            </a:r>
            <a:r>
              <a:rPr lang="en-US" dirty="0" err="1" smtClean="0"/>
              <a:t>Ytest</a:t>
            </a:r>
            <a:r>
              <a:rPr lang="en-US" dirty="0" smtClean="0"/>
              <a:t> for training</a:t>
            </a:r>
            <a:endParaRPr lang="en-IN" dirty="0"/>
          </a:p>
        </p:txBody>
      </p:sp>
      <p:sp>
        <p:nvSpPr>
          <p:cNvPr id="3" name="Content Placeholder 2"/>
          <p:cNvSpPr>
            <a:spLocks noGrp="1"/>
          </p:cNvSpPr>
          <p:nvPr>
            <p:ph idx="1"/>
          </p:nvPr>
        </p:nvSpPr>
        <p:spPr/>
        <p:txBody>
          <a:bodyPr/>
          <a:lstStyle/>
          <a:p>
            <a:r>
              <a:rPr lang="en-US" dirty="0" smtClean="0"/>
              <a:t>We will select </a:t>
            </a:r>
            <a:r>
              <a:rPr lang="en-US" dirty="0" err="1" smtClean="0"/>
              <a:t>Xtrain</a:t>
            </a:r>
            <a:r>
              <a:rPr lang="en-US" dirty="0" smtClean="0"/>
              <a:t> by dropping last </a:t>
            </a:r>
            <a:r>
              <a:rPr lang="en-US" dirty="0"/>
              <a:t>3 columns '</a:t>
            </a:r>
            <a:r>
              <a:rPr lang="en-US" dirty="0" err="1"/>
              <a:t>subjectid</a:t>
            </a:r>
            <a:r>
              <a:rPr lang="en-US" dirty="0"/>
              <a:t>','activity',</a:t>
            </a:r>
            <a:r>
              <a:rPr lang="en-US" dirty="0" smtClean="0"/>
              <a:t>'</a:t>
            </a:r>
            <a:r>
              <a:rPr lang="en-US" dirty="0" err="1" smtClean="0"/>
              <a:t>activityname</a:t>
            </a:r>
            <a:r>
              <a:rPr lang="en-US" dirty="0" smtClean="0"/>
              <a:t>‘ as these do not contribute in training w.r.t target column ‘activity’.</a:t>
            </a:r>
          </a:p>
          <a:p>
            <a:r>
              <a:rPr lang="en-US" dirty="0"/>
              <a:t>We will select </a:t>
            </a:r>
            <a:r>
              <a:rPr lang="en-US" dirty="0" err="1" smtClean="0"/>
              <a:t>ytrain</a:t>
            </a:r>
            <a:r>
              <a:rPr lang="en-US" dirty="0" smtClean="0"/>
              <a:t> </a:t>
            </a:r>
            <a:r>
              <a:rPr lang="en-US" dirty="0"/>
              <a:t>by </a:t>
            </a:r>
            <a:r>
              <a:rPr lang="en-US" dirty="0" smtClean="0"/>
              <a:t>selecting only, 'activity‘ as this is our </a:t>
            </a:r>
            <a:r>
              <a:rPr lang="en-US" dirty="0"/>
              <a:t>target column </a:t>
            </a:r>
            <a:r>
              <a:rPr lang="en-US" dirty="0" smtClean="0"/>
              <a:t>to </a:t>
            </a:r>
            <a:r>
              <a:rPr lang="en-US" dirty="0" err="1" smtClean="0"/>
              <a:t>classifiy</a:t>
            </a:r>
            <a:r>
              <a:rPr lang="en-US" dirty="0" smtClean="0"/>
              <a:t> based on input features.</a:t>
            </a:r>
          </a:p>
          <a:p>
            <a:r>
              <a:rPr lang="en-US" dirty="0" smtClean="0"/>
              <a:t>Same above process we need to do for </a:t>
            </a:r>
            <a:r>
              <a:rPr lang="en-US" dirty="0" err="1" smtClean="0"/>
              <a:t>Xtest</a:t>
            </a:r>
            <a:r>
              <a:rPr lang="en-US" dirty="0" smtClean="0"/>
              <a:t>, </a:t>
            </a:r>
            <a:r>
              <a:rPr lang="en-US" dirty="0" err="1" smtClean="0"/>
              <a:t>ytest</a:t>
            </a:r>
            <a:r>
              <a:rPr lang="en-US" dirty="0" smtClean="0"/>
              <a:t>, as we need to validate out trained model.</a:t>
            </a:r>
            <a:endParaRPr lang="en-US" dirty="0"/>
          </a:p>
          <a:p>
            <a:endParaRPr lang="en-IN" dirty="0"/>
          </a:p>
        </p:txBody>
      </p:sp>
    </p:spTree>
    <p:extLst>
      <p:ext uri="{BB962C8B-B14F-4D97-AF65-F5344CB8AC3E}">
        <p14:creationId xmlns:p14="http://schemas.microsoft.com/office/powerpoint/2010/main" val="235267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445" y="2233706"/>
            <a:ext cx="10081792" cy="1894155"/>
          </a:xfrm>
          <a:prstGeom prst="rect">
            <a:avLst/>
          </a:prstGeom>
        </p:spPr>
      </p:pic>
    </p:spTree>
    <p:extLst>
      <p:ext uri="{BB962C8B-B14F-4D97-AF65-F5344CB8AC3E}">
        <p14:creationId xmlns:p14="http://schemas.microsoft.com/office/powerpoint/2010/main" val="1460286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671" y="323040"/>
            <a:ext cx="4412362" cy="614225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88" y="1687217"/>
            <a:ext cx="2474932" cy="2613126"/>
          </a:xfrm>
          <a:prstGeom prst="rect">
            <a:avLst/>
          </a:prstGeom>
        </p:spPr>
      </p:pic>
    </p:spTree>
    <p:extLst>
      <p:ext uri="{BB962C8B-B14F-4D97-AF65-F5344CB8AC3E}">
        <p14:creationId xmlns:p14="http://schemas.microsoft.com/office/powerpoint/2010/main" val="168433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dataset</a:t>
            </a:r>
            <a:endParaRPr lang="en-IN" dirty="0"/>
          </a:p>
        </p:txBody>
      </p:sp>
      <p:sp>
        <p:nvSpPr>
          <p:cNvPr id="3" name="Content Placeholder 2"/>
          <p:cNvSpPr>
            <a:spLocks noGrp="1"/>
          </p:cNvSpPr>
          <p:nvPr>
            <p:ph idx="1"/>
          </p:nvPr>
        </p:nvSpPr>
        <p:spPr/>
        <p:txBody>
          <a:bodyPr/>
          <a:lstStyle/>
          <a:p>
            <a:pPr marL="0" indent="0">
              <a:buNone/>
            </a:pPr>
            <a:r>
              <a:rPr lang="en-US" dirty="0" smtClean="0"/>
              <a:t>Dataset contain pre-</a:t>
            </a:r>
            <a:r>
              <a:rPr lang="en-US" dirty="0" err="1" smtClean="0"/>
              <a:t>splitted</a:t>
            </a:r>
            <a:r>
              <a:rPr lang="en-US" dirty="0" smtClean="0"/>
              <a:t> train / test directories , so we have to handle train and test set separately.</a:t>
            </a:r>
          </a:p>
          <a:p>
            <a:pPr marL="0" indent="0">
              <a:buNone/>
            </a:pPr>
            <a:r>
              <a:rPr lang="en-US" dirty="0" smtClean="0"/>
              <a:t>Feature values are being provided into text files not csv. But feature labels are given into separate text file , we need to process it and use it as columns.</a:t>
            </a:r>
          </a:p>
          <a:p>
            <a:pPr marL="0" indent="0">
              <a:buNone/>
            </a:pPr>
            <a:r>
              <a:rPr lang="en-US" dirty="0" smtClean="0"/>
              <a:t>There are 30 different people whose physical activities are being recorded on 6 different activity labels (walking standing </a:t>
            </a:r>
            <a:r>
              <a:rPr lang="en-US" dirty="0" err="1" smtClean="0"/>
              <a:t>etc</a:t>
            </a:r>
            <a:r>
              <a:rPr lang="en-US" dirty="0" smtClean="0"/>
              <a:t>)</a:t>
            </a:r>
            <a:endParaRPr lang="en-US" dirty="0"/>
          </a:p>
        </p:txBody>
      </p:sp>
    </p:spTree>
    <p:extLst>
      <p:ext uri="{BB962C8B-B14F-4D97-AF65-F5344CB8AC3E}">
        <p14:creationId xmlns:p14="http://schemas.microsoft.com/office/powerpoint/2010/main" val="345656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 Model Algorithm selection.</a:t>
            </a:r>
            <a:endParaRPr lang="en-IN" dirty="0"/>
          </a:p>
        </p:txBody>
      </p:sp>
      <p:sp>
        <p:nvSpPr>
          <p:cNvPr id="3" name="Content Placeholder 2"/>
          <p:cNvSpPr>
            <a:spLocks noGrp="1"/>
          </p:cNvSpPr>
          <p:nvPr>
            <p:ph idx="1"/>
          </p:nvPr>
        </p:nvSpPr>
        <p:spPr/>
        <p:txBody>
          <a:bodyPr/>
          <a:lstStyle/>
          <a:p>
            <a:r>
              <a:rPr lang="en-US" dirty="0" smtClean="0"/>
              <a:t>As our problem is a classification problem , so we are going to train models on supervised classification algorithms. HERE ARE THE LIST OF ALGORITHMS I USED TO TRAIN SAME DATA.</a:t>
            </a:r>
          </a:p>
          <a:p>
            <a:pPr>
              <a:buFont typeface="Arial" panose="020B0604020202020204" pitchFamily="34" charset="0"/>
              <a:buChar char="•"/>
            </a:pPr>
            <a:r>
              <a:rPr lang="en-IN" dirty="0" smtClean="0"/>
              <a:t>‘Logistic regression', 'Naïve Bayes', </a:t>
            </a:r>
            <a:r>
              <a:rPr lang="en-IN" dirty="0"/>
              <a:t>'KNN', 'SVC-RBF', </a:t>
            </a:r>
            <a:r>
              <a:rPr lang="en-IN" dirty="0" smtClean="0"/>
              <a:t>'SVC-LINEAR', 'Decision-Trees</a:t>
            </a:r>
            <a:r>
              <a:rPr lang="en-IN" dirty="0"/>
              <a:t>', </a:t>
            </a:r>
            <a:r>
              <a:rPr lang="en-IN" dirty="0" smtClean="0"/>
              <a:t>'</a:t>
            </a:r>
            <a:r>
              <a:rPr lang="en-IN" dirty="0" err="1" smtClean="0"/>
              <a:t>Gadient</a:t>
            </a:r>
            <a:r>
              <a:rPr lang="en-IN" dirty="0" smtClean="0"/>
              <a:t> Boosting Classifier' </a:t>
            </a:r>
            <a:r>
              <a:rPr lang="en-IN" dirty="0"/>
              <a:t>,'Random Forest Classifier'</a:t>
            </a:r>
          </a:p>
        </p:txBody>
      </p:sp>
    </p:spTree>
    <p:extLst>
      <p:ext uri="{BB962C8B-B14F-4D97-AF65-F5344CB8AC3E}">
        <p14:creationId xmlns:p14="http://schemas.microsoft.com/office/powerpoint/2010/main" val="294785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 Model Training</a:t>
            </a:r>
            <a:endParaRPr lang="en-IN" dirty="0"/>
          </a:p>
        </p:txBody>
      </p:sp>
      <p:sp>
        <p:nvSpPr>
          <p:cNvPr id="3" name="Content Placeholder 2"/>
          <p:cNvSpPr>
            <a:spLocks noGrp="1"/>
          </p:cNvSpPr>
          <p:nvPr>
            <p:ph idx="1"/>
          </p:nvPr>
        </p:nvSpPr>
        <p:spPr/>
        <p:txBody>
          <a:bodyPr/>
          <a:lstStyle/>
          <a:p>
            <a:r>
              <a:rPr lang="en-US" dirty="0" smtClean="0"/>
              <a:t>We will import respective classes of Algorithm and train them on (</a:t>
            </a:r>
            <a:r>
              <a:rPr lang="en-US" dirty="0" err="1" smtClean="0"/>
              <a:t>Xtrain</a:t>
            </a:r>
            <a:r>
              <a:rPr lang="en-US" dirty="0" smtClean="0"/>
              <a:t>, </a:t>
            </a:r>
            <a:r>
              <a:rPr lang="en-US" dirty="0" err="1" smtClean="0"/>
              <a:t>ytrain</a:t>
            </a:r>
            <a:r>
              <a:rPr lang="en-US" dirty="0" smtClean="0"/>
              <a:t>) using .fit() function .</a:t>
            </a:r>
            <a:endParaRPr lang="en-IN" dirty="0"/>
          </a:p>
        </p:txBody>
      </p:sp>
    </p:spTree>
    <p:extLst>
      <p:ext uri="{BB962C8B-B14F-4D97-AF65-F5344CB8AC3E}">
        <p14:creationId xmlns:p14="http://schemas.microsoft.com/office/powerpoint/2010/main" val="59963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 Predict labels on test data</a:t>
            </a:r>
            <a:endParaRPr lang="en-IN" dirty="0"/>
          </a:p>
        </p:txBody>
      </p:sp>
      <p:sp>
        <p:nvSpPr>
          <p:cNvPr id="3" name="Content Placeholder 2"/>
          <p:cNvSpPr>
            <a:spLocks noGrp="1"/>
          </p:cNvSpPr>
          <p:nvPr>
            <p:ph idx="1"/>
          </p:nvPr>
        </p:nvSpPr>
        <p:spPr/>
        <p:txBody>
          <a:bodyPr/>
          <a:lstStyle/>
          <a:p>
            <a:r>
              <a:rPr lang="en-US" dirty="0" smtClean="0"/>
              <a:t>By now we have trained our model on </a:t>
            </a:r>
            <a:r>
              <a:rPr lang="en-US" dirty="0" err="1" smtClean="0"/>
              <a:t>Xtrain</a:t>
            </a:r>
            <a:r>
              <a:rPr lang="en-US" dirty="0" smtClean="0"/>
              <a:t>, </a:t>
            </a:r>
            <a:r>
              <a:rPr lang="en-US" dirty="0" err="1" smtClean="0"/>
              <a:t>ytrain</a:t>
            </a:r>
            <a:r>
              <a:rPr lang="en-US" dirty="0" smtClean="0"/>
              <a:t> , now we need to see what labels output does our model give on </a:t>
            </a:r>
            <a:r>
              <a:rPr lang="en-US" dirty="0" err="1" smtClean="0"/>
              <a:t>Xtest</a:t>
            </a:r>
            <a:r>
              <a:rPr lang="en-US" dirty="0" smtClean="0"/>
              <a:t>. What ever results model is going to provide we will count it as </a:t>
            </a:r>
            <a:r>
              <a:rPr lang="en-US" dirty="0" err="1" smtClean="0"/>
              <a:t>ypred</a:t>
            </a:r>
            <a:r>
              <a:rPr lang="en-US" dirty="0" smtClean="0"/>
              <a:t> (predicted outcomes for </a:t>
            </a:r>
            <a:r>
              <a:rPr lang="en-US" dirty="0" err="1" smtClean="0"/>
              <a:t>Xtest</a:t>
            </a:r>
            <a:r>
              <a:rPr lang="en-US" dirty="0" smtClean="0"/>
              <a:t>)</a:t>
            </a:r>
            <a:endParaRPr lang="en-IN" dirty="0"/>
          </a:p>
        </p:txBody>
      </p:sp>
    </p:spTree>
    <p:extLst>
      <p:ext uri="{BB962C8B-B14F-4D97-AF65-F5344CB8AC3E}">
        <p14:creationId xmlns:p14="http://schemas.microsoft.com/office/powerpoint/2010/main" val="354282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 Model Performance Evaluation</a:t>
            </a:r>
            <a:endParaRPr lang="en-IN" dirty="0"/>
          </a:p>
        </p:txBody>
      </p:sp>
      <p:sp>
        <p:nvSpPr>
          <p:cNvPr id="3" name="Content Placeholder 2"/>
          <p:cNvSpPr>
            <a:spLocks noGrp="1"/>
          </p:cNvSpPr>
          <p:nvPr>
            <p:ph idx="1"/>
          </p:nvPr>
        </p:nvSpPr>
        <p:spPr>
          <a:xfrm>
            <a:off x="583474" y="2222287"/>
            <a:ext cx="10789812" cy="3636511"/>
          </a:xfrm>
        </p:spPr>
        <p:txBody>
          <a:bodyPr/>
          <a:lstStyle/>
          <a:p>
            <a:r>
              <a:rPr lang="en-US" dirty="0" smtClean="0"/>
              <a:t>As our model is a classifier , so for evaluation we will use confusion matrix which actually counts Number of correct / incorrect labels in </a:t>
            </a:r>
            <a:r>
              <a:rPr lang="en-US" dirty="0" err="1" smtClean="0"/>
              <a:t>ypred</a:t>
            </a:r>
            <a:r>
              <a:rPr lang="en-US" dirty="0" smtClean="0"/>
              <a:t> and </a:t>
            </a:r>
            <a:r>
              <a:rPr lang="en-US" dirty="0" err="1" smtClean="0"/>
              <a:t>ytest</a:t>
            </a:r>
            <a:r>
              <a:rPr lang="en-US" dirty="0" smtClean="0"/>
              <a:t>, by calculating TP,TN, FP, FN</a:t>
            </a:r>
          </a:p>
          <a:p>
            <a:r>
              <a:rPr lang="en-US" dirty="0" smtClean="0"/>
              <a:t>We will also use accuracy score class which is inbuilt in </a:t>
            </a:r>
            <a:r>
              <a:rPr lang="en-US" dirty="0" err="1" smtClean="0"/>
              <a:t>sklearn</a:t>
            </a:r>
            <a:r>
              <a:rPr lang="en-US" dirty="0" smtClean="0"/>
              <a:t> library. </a:t>
            </a:r>
            <a:endParaRPr lang="en-IN" dirty="0"/>
          </a:p>
        </p:txBody>
      </p:sp>
    </p:spTree>
    <p:extLst>
      <p:ext uri="{BB962C8B-B14F-4D97-AF65-F5344CB8AC3E}">
        <p14:creationId xmlns:p14="http://schemas.microsoft.com/office/powerpoint/2010/main" val="245160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560" y="464563"/>
            <a:ext cx="4602879" cy="5928874"/>
          </a:xfrm>
          <a:prstGeom prst="rect">
            <a:avLst/>
          </a:prstGeom>
        </p:spPr>
      </p:pic>
      <p:sp>
        <p:nvSpPr>
          <p:cNvPr id="3" name="TextBox 2"/>
          <p:cNvSpPr txBox="1"/>
          <p:nvPr/>
        </p:nvSpPr>
        <p:spPr>
          <a:xfrm>
            <a:off x="600891" y="1201783"/>
            <a:ext cx="2264229" cy="646331"/>
          </a:xfrm>
          <a:prstGeom prst="rect">
            <a:avLst/>
          </a:prstGeom>
          <a:noFill/>
        </p:spPr>
        <p:txBody>
          <a:bodyPr wrap="square" rtlCol="0">
            <a:spAutoFit/>
          </a:bodyPr>
          <a:lstStyle/>
          <a:p>
            <a:r>
              <a:rPr lang="en-US" dirty="0" smtClean="0"/>
              <a:t>LOGISTIC REGRESSION</a:t>
            </a:r>
            <a:endParaRPr lang="en-IN" dirty="0"/>
          </a:p>
        </p:txBody>
      </p:sp>
    </p:spTree>
    <p:extLst>
      <p:ext uri="{BB962C8B-B14F-4D97-AF65-F5344CB8AC3E}">
        <p14:creationId xmlns:p14="http://schemas.microsoft.com/office/powerpoint/2010/main" val="92060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369332"/>
          </a:xfrm>
          <a:prstGeom prst="rect">
            <a:avLst/>
          </a:prstGeom>
          <a:noFill/>
        </p:spPr>
        <p:txBody>
          <a:bodyPr wrap="square" rtlCol="0">
            <a:spAutoFit/>
          </a:bodyPr>
          <a:lstStyle/>
          <a:p>
            <a:r>
              <a:rPr lang="en-US" dirty="0" smtClean="0"/>
              <a:t>Naïve Bayes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077" y="1085647"/>
            <a:ext cx="4221846" cy="4686706"/>
          </a:xfrm>
          <a:prstGeom prst="rect">
            <a:avLst/>
          </a:prstGeom>
        </p:spPr>
      </p:pic>
    </p:spTree>
    <p:extLst>
      <p:ext uri="{BB962C8B-B14F-4D97-AF65-F5344CB8AC3E}">
        <p14:creationId xmlns:p14="http://schemas.microsoft.com/office/powerpoint/2010/main" val="269560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646331"/>
          </a:xfrm>
          <a:prstGeom prst="rect">
            <a:avLst/>
          </a:prstGeom>
          <a:noFill/>
        </p:spPr>
        <p:txBody>
          <a:bodyPr wrap="square" rtlCol="0">
            <a:spAutoFit/>
          </a:bodyPr>
          <a:lstStyle/>
          <a:p>
            <a:r>
              <a:rPr lang="en-US" dirty="0" smtClean="0"/>
              <a:t>KNN – K nearest Neighbor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612" y="1169474"/>
            <a:ext cx="4564776" cy="4519052"/>
          </a:xfrm>
          <a:prstGeom prst="rect">
            <a:avLst/>
          </a:prstGeom>
        </p:spPr>
      </p:pic>
    </p:spTree>
    <p:extLst>
      <p:ext uri="{BB962C8B-B14F-4D97-AF65-F5344CB8AC3E}">
        <p14:creationId xmlns:p14="http://schemas.microsoft.com/office/powerpoint/2010/main" val="4073019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646331"/>
          </a:xfrm>
          <a:prstGeom prst="rect">
            <a:avLst/>
          </a:prstGeom>
          <a:noFill/>
        </p:spPr>
        <p:txBody>
          <a:bodyPr wrap="square" rtlCol="0">
            <a:spAutoFit/>
          </a:bodyPr>
          <a:lstStyle/>
          <a:p>
            <a:r>
              <a:rPr lang="en-US" dirty="0" smtClean="0"/>
              <a:t>Support Vector Classifier - RBF</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01" y="811303"/>
            <a:ext cx="4130398" cy="5235394"/>
          </a:xfrm>
          <a:prstGeom prst="rect">
            <a:avLst/>
          </a:prstGeom>
        </p:spPr>
      </p:pic>
    </p:spTree>
    <p:extLst>
      <p:ext uri="{BB962C8B-B14F-4D97-AF65-F5344CB8AC3E}">
        <p14:creationId xmlns:p14="http://schemas.microsoft.com/office/powerpoint/2010/main" val="249084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923330"/>
          </a:xfrm>
          <a:prstGeom prst="rect">
            <a:avLst/>
          </a:prstGeom>
          <a:noFill/>
        </p:spPr>
        <p:txBody>
          <a:bodyPr wrap="square" rtlCol="0">
            <a:spAutoFit/>
          </a:bodyPr>
          <a:lstStyle/>
          <a:p>
            <a:r>
              <a:rPr lang="en-US" dirty="0" smtClean="0"/>
              <a:t>Support Vector classifier – linear kernel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334" y="1097078"/>
            <a:ext cx="3589331" cy="4663844"/>
          </a:xfrm>
          <a:prstGeom prst="rect">
            <a:avLst/>
          </a:prstGeom>
        </p:spPr>
      </p:pic>
    </p:spTree>
    <p:extLst>
      <p:ext uri="{BB962C8B-B14F-4D97-AF65-F5344CB8AC3E}">
        <p14:creationId xmlns:p14="http://schemas.microsoft.com/office/powerpoint/2010/main" val="1504562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646331"/>
          </a:xfrm>
          <a:prstGeom prst="rect">
            <a:avLst/>
          </a:prstGeom>
          <a:noFill/>
        </p:spPr>
        <p:txBody>
          <a:bodyPr wrap="square" rtlCol="0">
            <a:spAutoFit/>
          </a:bodyPr>
          <a:lstStyle/>
          <a:p>
            <a:r>
              <a:rPr lang="en-US" dirty="0" smtClean="0"/>
              <a:t>Decision Tree Classifier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370" y="1375232"/>
            <a:ext cx="4153260" cy="4107536"/>
          </a:xfrm>
          <a:prstGeom prst="rect">
            <a:avLst/>
          </a:prstGeom>
        </p:spPr>
      </p:pic>
    </p:spTree>
    <p:extLst>
      <p:ext uri="{BB962C8B-B14F-4D97-AF65-F5344CB8AC3E}">
        <p14:creationId xmlns:p14="http://schemas.microsoft.com/office/powerpoint/2010/main" val="287664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374469"/>
            <a:ext cx="10571998" cy="1226049"/>
          </a:xfrm>
        </p:spPr>
        <p:txBody>
          <a:bodyPr/>
          <a:lstStyle/>
          <a:p>
            <a:r>
              <a:rPr lang="en-US" dirty="0" smtClean="0"/>
              <a:t>Step 1 – Accessing all feature col name and prepare them for data frame</a:t>
            </a:r>
            <a:endParaRPr lang="en-IN" dirty="0"/>
          </a:p>
        </p:txBody>
      </p:sp>
      <p:sp>
        <p:nvSpPr>
          <p:cNvPr id="3" name="Content Placeholder 2"/>
          <p:cNvSpPr>
            <a:spLocks noGrp="1"/>
          </p:cNvSpPr>
          <p:nvPr>
            <p:ph idx="1"/>
          </p:nvPr>
        </p:nvSpPr>
        <p:spPr/>
        <p:txBody>
          <a:bodyPr/>
          <a:lstStyle/>
          <a:p>
            <a:pPr marL="0" indent="0">
              <a:buNone/>
            </a:pPr>
            <a:r>
              <a:rPr lang="en-US" dirty="0" smtClean="0"/>
              <a:t>In the train/ test txt files we just got reading separated by “spaces” but we don’t have feature labels for corresponding records. But we have given feature names in separate txt file in the same order as we have recorded body activity.</a:t>
            </a:r>
          </a:p>
          <a:p>
            <a:pPr marL="0" indent="0">
              <a:buNone/>
            </a:pPr>
            <a:endParaRPr lang="en-US" dirty="0"/>
          </a:p>
          <a:p>
            <a:pPr marL="0" indent="0">
              <a:buNone/>
            </a:pPr>
            <a:r>
              <a:rPr lang="en-US" dirty="0" smtClean="0"/>
              <a:t>So we will </a:t>
            </a:r>
            <a:r>
              <a:rPr lang="en-US" dirty="0"/>
              <a:t>access the file (</a:t>
            </a:r>
            <a:r>
              <a:rPr lang="en-US" dirty="0" smtClean="0"/>
              <a:t>features.txt) and store into list, later we can assign it as columns to the </a:t>
            </a:r>
            <a:r>
              <a:rPr lang="en-US" dirty="0" err="1" smtClean="0"/>
              <a:t>dataframe</a:t>
            </a:r>
            <a:r>
              <a:rPr lang="en-US" dirty="0" smtClean="0"/>
              <a:t>. </a:t>
            </a:r>
            <a:endParaRPr lang="en-IN" dirty="0"/>
          </a:p>
        </p:txBody>
      </p:sp>
    </p:spTree>
    <p:extLst>
      <p:ext uri="{BB962C8B-B14F-4D97-AF65-F5344CB8AC3E}">
        <p14:creationId xmlns:p14="http://schemas.microsoft.com/office/powerpoint/2010/main" val="276238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646331"/>
          </a:xfrm>
          <a:prstGeom prst="rect">
            <a:avLst/>
          </a:prstGeom>
          <a:noFill/>
        </p:spPr>
        <p:txBody>
          <a:bodyPr wrap="square" rtlCol="0">
            <a:spAutoFit/>
          </a:bodyPr>
          <a:lstStyle/>
          <a:p>
            <a:r>
              <a:rPr lang="en-US" dirty="0" smtClean="0"/>
              <a:t>Gradient Boosting Classifier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648" y="1287594"/>
            <a:ext cx="5128704" cy="4282811"/>
          </a:xfrm>
          <a:prstGeom prst="rect">
            <a:avLst/>
          </a:prstGeom>
        </p:spPr>
      </p:pic>
    </p:spTree>
    <p:extLst>
      <p:ext uri="{BB962C8B-B14F-4D97-AF65-F5344CB8AC3E}">
        <p14:creationId xmlns:p14="http://schemas.microsoft.com/office/powerpoint/2010/main" val="283866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1201783"/>
            <a:ext cx="2264229" cy="369332"/>
          </a:xfrm>
          <a:prstGeom prst="rect">
            <a:avLst/>
          </a:prstGeom>
          <a:noFill/>
        </p:spPr>
        <p:txBody>
          <a:bodyPr wrap="square" rtlCol="0">
            <a:spAutoFit/>
          </a:bodyPr>
          <a:lstStyle/>
          <a:p>
            <a:r>
              <a:rPr lang="en-US" dirty="0" smtClean="0"/>
              <a:t>Random Forest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956" y="1199957"/>
            <a:ext cx="4016088" cy="4458086"/>
          </a:xfrm>
          <a:prstGeom prst="rect">
            <a:avLst/>
          </a:prstGeom>
        </p:spPr>
      </p:pic>
    </p:spTree>
    <p:extLst>
      <p:ext uri="{BB962C8B-B14F-4D97-AF65-F5344CB8AC3E}">
        <p14:creationId xmlns:p14="http://schemas.microsoft.com/office/powerpoint/2010/main" val="228609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82880"/>
            <a:ext cx="10571998" cy="1234758"/>
          </a:xfrm>
        </p:spPr>
        <p:txBody>
          <a:bodyPr/>
          <a:lstStyle/>
          <a:p>
            <a:r>
              <a:rPr lang="en-US" dirty="0" smtClean="0"/>
              <a:t>STEP 12 – Model comparison &amp; Model selection</a:t>
            </a:r>
            <a:endParaRPr lang="en-IN" dirty="0"/>
          </a:p>
        </p:txBody>
      </p:sp>
      <p:sp>
        <p:nvSpPr>
          <p:cNvPr id="3" name="Content Placeholder 2"/>
          <p:cNvSpPr>
            <a:spLocks noGrp="1"/>
          </p:cNvSpPr>
          <p:nvPr>
            <p:ph idx="1"/>
          </p:nvPr>
        </p:nvSpPr>
        <p:spPr/>
        <p:txBody>
          <a:bodyPr/>
          <a:lstStyle/>
          <a:p>
            <a:r>
              <a:rPr lang="en-US" dirty="0" smtClean="0"/>
              <a:t>Till now we have trained our model using different algorithms , and which ever </a:t>
            </a:r>
            <a:r>
              <a:rPr lang="en-US" dirty="0" err="1" smtClean="0"/>
              <a:t>algo</a:t>
            </a:r>
            <a:r>
              <a:rPr lang="en-US" dirty="0" smtClean="0"/>
              <a:t> is performing best we will surely select that as the probability of given incorrect label will be vey less.</a:t>
            </a:r>
            <a:endParaRPr lang="en-IN" dirty="0"/>
          </a:p>
        </p:txBody>
      </p:sp>
    </p:spTree>
    <p:extLst>
      <p:ext uri="{BB962C8B-B14F-4D97-AF65-F5344CB8AC3E}">
        <p14:creationId xmlns:p14="http://schemas.microsoft.com/office/powerpoint/2010/main" val="61833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525" y="712855"/>
            <a:ext cx="8309076" cy="4999968"/>
          </a:xfrm>
          <a:prstGeom prst="rect">
            <a:avLst/>
          </a:prstGeom>
        </p:spPr>
      </p:pic>
    </p:spTree>
    <p:extLst>
      <p:ext uri="{BB962C8B-B14F-4D97-AF65-F5344CB8AC3E}">
        <p14:creationId xmlns:p14="http://schemas.microsoft.com/office/powerpoint/2010/main" val="2365481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0625"/>
          <a:stretch/>
        </p:blipFill>
        <p:spPr>
          <a:xfrm>
            <a:off x="1870344" y="517908"/>
            <a:ext cx="8451312" cy="5203624"/>
          </a:xfrm>
          <a:prstGeom prst="rect">
            <a:avLst/>
          </a:prstGeom>
        </p:spPr>
      </p:pic>
    </p:spTree>
    <p:extLst>
      <p:ext uri="{BB962C8B-B14F-4D97-AF65-F5344CB8AC3E}">
        <p14:creationId xmlns:p14="http://schemas.microsoft.com/office/powerpoint/2010/main" val="2554017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783317" y="3134315"/>
            <a:ext cx="8625363" cy="1463811"/>
          </a:xfrm>
        </p:spPr>
        <p:txBody>
          <a:bodyPr>
            <a:noAutofit/>
          </a:bodyPr>
          <a:lstStyle/>
          <a:p>
            <a:pPr marL="0" indent="0" algn="ctr">
              <a:buNone/>
            </a:pPr>
            <a:r>
              <a:rPr lang="en-US" sz="6000" dirty="0" smtClean="0"/>
              <a:t>THANK YOU</a:t>
            </a:r>
            <a:endParaRPr lang="en-IN" sz="6000" dirty="0"/>
          </a:p>
        </p:txBody>
      </p:sp>
    </p:spTree>
    <p:extLst>
      <p:ext uri="{BB962C8B-B14F-4D97-AF65-F5344CB8AC3E}">
        <p14:creationId xmlns:p14="http://schemas.microsoft.com/office/powerpoint/2010/main" val="297579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954" y="1402003"/>
            <a:ext cx="6438510" cy="3143428"/>
          </a:xfrm>
          <a:prstGeom prst="rect">
            <a:avLst/>
          </a:prstGeom>
        </p:spPr>
      </p:pic>
    </p:spTree>
    <p:extLst>
      <p:ext uri="{BB962C8B-B14F-4D97-AF65-F5344CB8AC3E}">
        <p14:creationId xmlns:p14="http://schemas.microsoft.com/office/powerpoint/2010/main" val="266966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00297"/>
            <a:ext cx="10571998" cy="1217341"/>
          </a:xfrm>
        </p:spPr>
        <p:txBody>
          <a:bodyPr/>
          <a:lstStyle/>
          <a:p>
            <a:r>
              <a:rPr lang="en-US" dirty="0"/>
              <a:t>Step </a:t>
            </a:r>
            <a:r>
              <a:rPr lang="en-US" dirty="0" smtClean="0"/>
              <a:t>2 </a:t>
            </a:r>
            <a:r>
              <a:rPr lang="en-US" dirty="0"/>
              <a:t>– Accessing all feature </a:t>
            </a:r>
            <a:r>
              <a:rPr lang="en-US" dirty="0" smtClean="0"/>
              <a:t>data from train set </a:t>
            </a:r>
            <a:r>
              <a:rPr lang="en-US" dirty="0"/>
              <a:t>and prepare them for data frame</a:t>
            </a:r>
            <a:endParaRPr lang="en-IN" dirty="0"/>
          </a:p>
        </p:txBody>
      </p:sp>
      <p:sp>
        <p:nvSpPr>
          <p:cNvPr id="3" name="Content Placeholder 2"/>
          <p:cNvSpPr>
            <a:spLocks noGrp="1"/>
          </p:cNvSpPr>
          <p:nvPr>
            <p:ph idx="1"/>
          </p:nvPr>
        </p:nvSpPr>
        <p:spPr/>
        <p:txBody>
          <a:bodyPr/>
          <a:lstStyle/>
          <a:p>
            <a:pPr marL="0" indent="0">
              <a:buNone/>
            </a:pPr>
            <a:r>
              <a:rPr lang="en-US" dirty="0" smtClean="0"/>
              <a:t>In this step we will read the train data and store them into a </a:t>
            </a:r>
            <a:r>
              <a:rPr lang="en-US" dirty="0" err="1" smtClean="0"/>
              <a:t>dataframe</a:t>
            </a:r>
            <a:r>
              <a:rPr lang="en-US" dirty="0" smtClean="0"/>
              <a:t> and the delimiter we are going to set is “space”, So after this we will be having a table like structure (</a:t>
            </a:r>
            <a:r>
              <a:rPr lang="en-US" dirty="0" err="1" smtClean="0"/>
              <a:t>dataframe</a:t>
            </a:r>
            <a:r>
              <a:rPr lang="en-US" dirty="0" smtClean="0"/>
              <a:t>) which consist of all input features in the recording from (xtrain.txt)</a:t>
            </a:r>
          </a:p>
          <a:p>
            <a:pPr marL="0" indent="0">
              <a:buNone/>
            </a:pPr>
            <a:r>
              <a:rPr lang="en-US" dirty="0" smtClean="0"/>
              <a:t>Then we will set feature columns (from STEP 1) to </a:t>
            </a:r>
            <a:r>
              <a:rPr lang="en-US" dirty="0" err="1" smtClean="0"/>
              <a:t>dataframe</a:t>
            </a:r>
            <a:endParaRPr lang="en-US" dirty="0" smtClean="0"/>
          </a:p>
          <a:p>
            <a:pPr marL="0" indent="0">
              <a:buNone/>
            </a:pPr>
            <a:r>
              <a:rPr lang="en-US" dirty="0" smtClean="0"/>
              <a:t>Then add </a:t>
            </a:r>
            <a:r>
              <a:rPr lang="en-US" dirty="0" err="1" smtClean="0"/>
              <a:t>subject_id</a:t>
            </a:r>
            <a:r>
              <a:rPr lang="en-US" dirty="0" smtClean="0"/>
              <a:t> as new column in </a:t>
            </a:r>
            <a:r>
              <a:rPr lang="en-US" dirty="0" err="1" smtClean="0"/>
              <a:t>dataframe</a:t>
            </a:r>
            <a:r>
              <a:rPr lang="en-US" dirty="0" smtClean="0"/>
              <a:t> </a:t>
            </a:r>
          </a:p>
          <a:p>
            <a:pPr marL="0" indent="0">
              <a:buNone/>
            </a:pPr>
            <a:r>
              <a:rPr lang="en-US" dirty="0" smtClean="0"/>
              <a:t>Then read data from ytrain.txt and append to </a:t>
            </a:r>
            <a:r>
              <a:rPr lang="en-US" dirty="0" err="1" smtClean="0"/>
              <a:t>dataframe</a:t>
            </a:r>
            <a:endParaRPr lang="en-IN" dirty="0"/>
          </a:p>
        </p:txBody>
      </p:sp>
    </p:spTree>
    <p:extLst>
      <p:ext uri="{BB962C8B-B14F-4D97-AF65-F5344CB8AC3E}">
        <p14:creationId xmlns:p14="http://schemas.microsoft.com/office/powerpoint/2010/main" val="149858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644" y="958288"/>
            <a:ext cx="6850974" cy="4610500"/>
          </a:xfrm>
          <a:prstGeom prst="rect">
            <a:avLst/>
          </a:prstGeom>
        </p:spPr>
      </p:pic>
    </p:spTree>
    <p:extLst>
      <p:ext uri="{BB962C8B-B14F-4D97-AF65-F5344CB8AC3E}">
        <p14:creationId xmlns:p14="http://schemas.microsoft.com/office/powerpoint/2010/main" val="149041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a:t>
            </a:r>
            <a:r>
              <a:rPr lang="en-US" dirty="0"/>
              <a:t>Accessing all feature data from </a:t>
            </a:r>
            <a:r>
              <a:rPr lang="en-US" dirty="0" smtClean="0"/>
              <a:t>test </a:t>
            </a:r>
            <a:r>
              <a:rPr lang="en-US" dirty="0"/>
              <a:t>set and prepare them for data frame</a:t>
            </a:r>
            <a:endParaRPr lang="en-IN" dirty="0"/>
          </a:p>
        </p:txBody>
      </p:sp>
      <p:sp>
        <p:nvSpPr>
          <p:cNvPr id="3" name="Content Placeholder 2"/>
          <p:cNvSpPr>
            <a:spLocks noGrp="1"/>
          </p:cNvSpPr>
          <p:nvPr>
            <p:ph idx="1"/>
          </p:nvPr>
        </p:nvSpPr>
        <p:spPr/>
        <p:txBody>
          <a:bodyPr/>
          <a:lstStyle/>
          <a:p>
            <a:r>
              <a:rPr lang="en-US" dirty="0" smtClean="0"/>
              <a:t>This process is exactly same as STEP 2 , we will access all important files from test folder – x test, y test, </a:t>
            </a:r>
            <a:r>
              <a:rPr lang="en-US" dirty="0" err="1" smtClean="0"/>
              <a:t>subject_id</a:t>
            </a:r>
            <a:r>
              <a:rPr lang="en-US" dirty="0" smtClean="0"/>
              <a:t>, and append them all in a single </a:t>
            </a:r>
            <a:r>
              <a:rPr lang="en-US" dirty="0" err="1" smtClean="0"/>
              <a:t>dataframe</a:t>
            </a:r>
            <a:r>
              <a:rPr lang="en-US" dirty="0" smtClean="0"/>
              <a:t> and given column names same as feature names we have extracted from STEP 1.</a:t>
            </a:r>
          </a:p>
          <a:p>
            <a:r>
              <a:rPr lang="en-US" dirty="0" smtClean="0"/>
              <a:t>Later this </a:t>
            </a:r>
            <a:r>
              <a:rPr lang="en-US" dirty="0" err="1" smtClean="0"/>
              <a:t>dataframe</a:t>
            </a:r>
            <a:r>
              <a:rPr lang="en-US" dirty="0" smtClean="0"/>
              <a:t> will help us to validate performance of our model.</a:t>
            </a:r>
            <a:endParaRPr lang="en-IN" dirty="0"/>
          </a:p>
        </p:txBody>
      </p:sp>
    </p:spTree>
    <p:extLst>
      <p:ext uri="{BB962C8B-B14F-4D97-AF65-F5344CB8AC3E}">
        <p14:creationId xmlns:p14="http://schemas.microsoft.com/office/powerpoint/2010/main" val="421908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063" y="1272353"/>
            <a:ext cx="6149873" cy="4313294"/>
          </a:xfrm>
          <a:prstGeom prst="rect">
            <a:avLst/>
          </a:prstGeom>
        </p:spPr>
      </p:pic>
    </p:spTree>
    <p:extLst>
      <p:ext uri="{BB962C8B-B14F-4D97-AF65-F5344CB8AC3E}">
        <p14:creationId xmlns:p14="http://schemas.microsoft.com/office/powerpoint/2010/main" val="116933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data preprocessing</a:t>
            </a:r>
            <a:endParaRPr lang="en-IN" dirty="0"/>
          </a:p>
        </p:txBody>
      </p:sp>
      <p:sp>
        <p:nvSpPr>
          <p:cNvPr id="3" name="Content Placeholder 2"/>
          <p:cNvSpPr>
            <a:spLocks noGrp="1"/>
          </p:cNvSpPr>
          <p:nvPr>
            <p:ph idx="1"/>
          </p:nvPr>
        </p:nvSpPr>
        <p:spPr/>
        <p:txBody>
          <a:bodyPr/>
          <a:lstStyle/>
          <a:p>
            <a:r>
              <a:rPr lang="en-US" dirty="0" smtClean="0"/>
              <a:t>We will try to find and NA values , if exists then we will remove the record as it will affect the model training as well it’s performance.</a:t>
            </a:r>
          </a:p>
          <a:p>
            <a:r>
              <a:rPr lang="en-US" dirty="0" smtClean="0"/>
              <a:t>Usually we find duplicate records and delete it, but here we will let it be as one activity might be having same kind of reading For example LYING will have Acceleration (X,Y,Z)= 0 SO DELETING RECORDS WOULD NOT HELP.</a:t>
            </a:r>
          </a:p>
          <a:p>
            <a:r>
              <a:rPr lang="en-US" dirty="0" smtClean="0"/>
              <a:t>Then we will add another column in data frame according to the mapping of activity number and names.</a:t>
            </a:r>
          </a:p>
          <a:p>
            <a:r>
              <a:rPr lang="en-US" dirty="0" smtClean="0"/>
              <a:t>Renaming columns name by removing special character.</a:t>
            </a:r>
            <a:endParaRPr lang="en-IN" dirty="0"/>
          </a:p>
        </p:txBody>
      </p:sp>
    </p:spTree>
    <p:extLst>
      <p:ext uri="{BB962C8B-B14F-4D97-AF65-F5344CB8AC3E}">
        <p14:creationId xmlns:p14="http://schemas.microsoft.com/office/powerpoint/2010/main" val="4043122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89</TotalTime>
  <Words>922</Words>
  <Application>Microsoft Office PowerPoint</Application>
  <PresentationFormat>Widescreen</PresentationFormat>
  <Paragraphs>52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2</vt:lpstr>
      <vt:lpstr>Quotable</vt:lpstr>
      <vt:lpstr> Supervised Classification Model training on HAR UCI dataset.</vt:lpstr>
      <vt:lpstr>About dataset</vt:lpstr>
      <vt:lpstr>Step 1 – Accessing all feature col name and prepare them for data frame</vt:lpstr>
      <vt:lpstr>PowerPoint Presentation</vt:lpstr>
      <vt:lpstr>Step 2 – Accessing all feature data from train set and prepare them for data frame</vt:lpstr>
      <vt:lpstr>PowerPoint Presentation</vt:lpstr>
      <vt:lpstr>Step 3 - Accessing all feature data from test set and prepare them for data frame</vt:lpstr>
      <vt:lpstr>PowerPoint Presentation</vt:lpstr>
      <vt:lpstr>STEP 4 data preprocessing</vt:lpstr>
      <vt:lpstr>PowerPoint Presentation</vt:lpstr>
      <vt:lpstr>PowerPoint Presentation</vt:lpstr>
      <vt:lpstr>STEP 5 – Check for Imbalance data w.r.t to target column</vt:lpstr>
      <vt:lpstr>PowerPoint Presentation</vt:lpstr>
      <vt:lpstr>PowerPoint Presentation</vt:lpstr>
      <vt:lpstr>STEP 6 – Converting train / test data to cleaned &amp; preprocessed CSV files</vt:lpstr>
      <vt:lpstr>PowerPoint Presentation</vt:lpstr>
      <vt:lpstr>STEP 7 – Select Xtrain, Ytrain, Xtest, Ytest for training</vt:lpstr>
      <vt:lpstr>PowerPoint Presentation</vt:lpstr>
      <vt:lpstr>PowerPoint Presentation</vt:lpstr>
      <vt:lpstr>Step 8 – Model Algorithm selection.</vt:lpstr>
      <vt:lpstr>STEP 9 – Model Training</vt:lpstr>
      <vt:lpstr>STEP 10 – Predict labels on test data</vt:lpstr>
      <vt:lpstr>STEP 11 - Model Performance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12 – Model comparison &amp; Model selection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Classification Model training on HAR UCI dataset.</dc:title>
  <dc:creator>Aditya Kumar</dc:creator>
  <cp:lastModifiedBy>Aditya Kumar</cp:lastModifiedBy>
  <cp:revision>10</cp:revision>
  <dcterms:created xsi:type="dcterms:W3CDTF">2024-08-23T07:49:52Z</dcterms:created>
  <dcterms:modified xsi:type="dcterms:W3CDTF">2024-08-23T09:19:04Z</dcterms:modified>
</cp:coreProperties>
</file>