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pptx" ContentType="application/vnd.openxmlformats-officedocument.presentationml.presentation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embeddedFontLst>
    <p:embeddedFont>
      <p:font typeface="Garamond" panose="02020404030301010803" pitchFamily="18" charset="0"/>
      <p:regular r:id="rId9"/>
      <p:bold r:id="rId10"/>
      <p:italic r:id="rId11"/>
      <p:boldItalic r:id="rId12"/>
    </p:embeddedFont>
    <p:embeddedFont>
      <p:font typeface="Oswald" panose="020F0502020204030204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cDeNDxsmQHDKg00f+NjTbHS8A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7" name="Google Shape;1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emf"/><Relationship Id="rId4" Type="http://schemas.openxmlformats.org/officeDocument/2006/relationships/package" Target="../embeddings/Microsoft_PowerPoint_Presentation.ppt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hyperlink" Target="https://github.com/aditya4635/SkyAid/tree/main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dupilot.org/planner/" TargetMode="External"/><Relationship Id="rId5" Type="http://schemas.openxmlformats.org/officeDocument/2006/relationships/hyperlink" Target="https://www.raspberrypi.com/software/operating-systems/" TargetMode="External"/><Relationship Id="rId4" Type="http://schemas.openxmlformats.org/officeDocument/2006/relationships/hyperlink" Target="https://firmware.ardupilot.org/Copter/stable-4.6.2/Pixhawk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6420178" y="578572"/>
            <a:ext cx="4638605" cy="5154967"/>
          </a:xfrm>
          <a:custGeom>
            <a:avLst/>
            <a:gdLst/>
            <a:ahLst/>
            <a:cxnLst/>
            <a:rect l="l" t="t" r="r" b="b"/>
            <a:pathLst>
              <a:path w="6184806" h="5154967" extrusionOk="0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r="59916"/>
          <a:stretch/>
        </p:blipFill>
        <p:spPr>
          <a:xfrm>
            <a:off x="7667538" y="1627062"/>
            <a:ext cx="3203509" cy="342623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 PAGE</a:t>
            </a:r>
            <a:endParaRPr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2025</a:t>
            </a:r>
            <a:endParaRPr sz="4000" b="1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357772" y="1408112"/>
            <a:ext cx="8015779" cy="4801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 – </a:t>
            </a:r>
            <a:r>
              <a:rPr lang="en-US" sz="2400" dirty="0">
                <a:solidFill>
                  <a:srgbClr val="212529"/>
                </a:solidFill>
              </a:rPr>
              <a:t>SIH25047</a:t>
            </a:r>
            <a:r>
              <a:rPr lang="en-US" sz="2400" dirty="0">
                <a:solidFill>
                  <a:schemeClr val="dk1"/>
                </a:solidFill>
              </a:rPr>
              <a:t> </a:t>
            </a:r>
            <a:endParaRPr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Title- </a:t>
            </a:r>
            <a:r>
              <a:rPr lang="en-US" sz="2400" dirty="0">
                <a:solidFill>
                  <a:schemeClr val="dk1"/>
                </a:solidFill>
              </a:rPr>
              <a:t>Disaster Response drone</a:t>
            </a:r>
            <a:endParaRPr sz="2400"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Theme- 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Robotics &amp; Drones</a:t>
            </a:r>
            <a:endParaRPr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Category- </a:t>
            </a:r>
            <a:r>
              <a:rPr lang="en-US" sz="2400" b="1" dirty="0">
                <a:solidFill>
                  <a:schemeClr val="dk1"/>
                </a:solidFill>
              </a:rPr>
              <a:t>Hardware</a:t>
            </a:r>
            <a:endParaRPr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ID-</a:t>
            </a:r>
            <a:endParaRPr dirty="0"/>
          </a:p>
          <a:p>
            <a:pPr marL="285750" marR="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</a:t>
            </a:r>
            <a:r>
              <a:rPr lang="en-US" sz="2400" b="1" dirty="0">
                <a:solidFill>
                  <a:schemeClr val="dk1"/>
                </a:solidFill>
              </a:rPr>
              <a:t>– </a:t>
            </a:r>
            <a:r>
              <a:rPr lang="en-US" sz="2400" dirty="0" err="1">
                <a:solidFill>
                  <a:schemeClr val="dk1"/>
                </a:solidFill>
              </a:rPr>
              <a:t>SkyAid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" descr="https://www.sih.gov.in/img1/SIH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1366" y="6297"/>
            <a:ext cx="2209120" cy="1122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IDEA TITLE</a:t>
            </a:r>
            <a:endParaRPr dirty="0"/>
          </a:p>
        </p:txBody>
      </p:sp>
      <p:sp>
        <p:nvSpPr>
          <p:cNvPr id="102" name="Google Shape;102;p2"/>
          <p:cNvSpPr txBox="1"/>
          <p:nvPr/>
        </p:nvSpPr>
        <p:spPr>
          <a:xfrm>
            <a:off x="-1" y="2029234"/>
            <a:ext cx="121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2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5" name="Google Shape;105;p2" descr="https://www.sih.gov.in/img1/SIH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473450" y="1402338"/>
            <a:ext cx="5622600" cy="4731656"/>
          </a:xfrm>
          <a:prstGeom prst="roundRect">
            <a:avLst>
              <a:gd name="adj" fmla="val 9646"/>
            </a:avLst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7" name="Google Shape;107;p2"/>
          <p:cNvSpPr/>
          <p:nvPr/>
        </p:nvSpPr>
        <p:spPr>
          <a:xfrm>
            <a:off x="6254750" y="1402331"/>
            <a:ext cx="5460300" cy="2094744"/>
          </a:xfrm>
          <a:prstGeom prst="roundRect">
            <a:avLst>
              <a:gd name="adj" fmla="val 9646"/>
            </a:avLst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6254750" y="3633597"/>
            <a:ext cx="5460300" cy="2500397"/>
          </a:xfrm>
          <a:prstGeom prst="roundRect">
            <a:avLst>
              <a:gd name="adj" fmla="val 9646"/>
            </a:avLst>
          </a:prstGeom>
          <a:solidFill>
            <a:srgbClr val="F3F3F3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9" name="Google Shape;109;p2"/>
          <p:cNvSpPr txBox="1"/>
          <p:nvPr/>
        </p:nvSpPr>
        <p:spPr>
          <a:xfrm>
            <a:off x="1682750" y="1521338"/>
            <a:ext cx="3204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>
                <a:solidFill>
                  <a:schemeClr val="dk2"/>
                </a:solidFill>
              </a:rPr>
              <a:t>PROPOSED SOLUTION</a:t>
            </a:r>
            <a:endParaRPr sz="2100" b="1">
              <a:solidFill>
                <a:schemeClr val="dk2"/>
              </a:solidFill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7484900" y="1402338"/>
            <a:ext cx="307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dk2"/>
                </a:solidFill>
              </a:rPr>
              <a:t>PROBLEM RESOLUTION</a:t>
            </a:r>
            <a:endParaRPr sz="1900" b="1">
              <a:solidFill>
                <a:schemeClr val="dk2"/>
              </a:solidFill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678800" y="2172163"/>
            <a:ext cx="5211900" cy="3589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Type: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Fixed-wing convertible/motor VTOL UAV.</a:t>
            </a:r>
          </a:p>
          <a:p>
            <a:pPr marL="285750" lvl="0" indent="-285750"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Capacity: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5kg, tailored for medicine, communication gear, and small essentials.</a:t>
            </a:r>
          </a:p>
          <a:p>
            <a:pPr marL="285750" lvl="0" indent="-285750"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AI-enabled real-time obstacle avoidance and autonomous flight planning.</a:t>
            </a:r>
          </a:p>
          <a:p>
            <a:pPr marL="285750" lvl="0" indent="-285750"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VTOL with tilting rotors enables vertical take-off/landing in constrained disaster zones; fixed-wing design maximizes range and speed for long-haul missions.</a:t>
            </a:r>
          </a:p>
          <a:p>
            <a:pPr marL="285750" lvl="0" indent="-285750"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System: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mobile app for live tracking, delivery management, and coordination with disaster teams.</a:t>
            </a:r>
          </a:p>
          <a:p>
            <a:pPr marL="285750" lvl="0" indent="-285750"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&amp; Endurance: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High-efficiency battery packs, with modular swappable options for fast re-deployment.</a:t>
            </a:r>
          </a:p>
          <a:p>
            <a:pPr marL="285750" lvl="0" indent="-285750">
              <a:buSzPct val="150000"/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Redundant stabilization systems, geo-fencing, and remote override for fail-safe operation.</a:t>
            </a: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dk1"/>
              </a:solidFill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6442242" y="1933934"/>
            <a:ext cx="5085315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medical supplies and communication devices to remote disaster zones.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Overcomes access barriers from floods/earthquakes.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AI for real-time tracking and intelligent mapping.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precise, safe deliveries by dynamically adapting routes.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lang="en-US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Google Shape;113;p2"/>
          <p:cNvSpPr txBox="1"/>
          <p:nvPr/>
        </p:nvSpPr>
        <p:spPr>
          <a:xfrm>
            <a:off x="6678624" y="3660509"/>
            <a:ext cx="4802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dirty="0">
                <a:solidFill>
                  <a:schemeClr val="dk2"/>
                </a:solidFill>
              </a:rPr>
              <a:t>UNIQUE VALUE PROPOSITIONS (UVP)</a:t>
            </a:r>
            <a:endParaRPr sz="1900" b="1" dirty="0">
              <a:solidFill>
                <a:schemeClr val="dk2"/>
              </a:solidFill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6349524" y="4038127"/>
            <a:ext cx="5232876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VTOL/fixed-wing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Y4 hybrid design with tilting frontal rotors delivers in remote/no-runway areas and covers large distances efficiently.</a:t>
            </a:r>
          </a:p>
          <a:p>
            <a:pPr marL="285750" lvl="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deployment—ready-to-fly in minutes after disaster strikes.</a:t>
            </a:r>
          </a:p>
          <a:p>
            <a:pPr marL="285750" lvl="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route optimization reduces delivery time, increasing rescue effectiveness.</a:t>
            </a:r>
          </a:p>
          <a:p>
            <a:pPr marL="285750" lvl="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 versatility: Medical kits, radios, food, sensors.</a:t>
            </a:r>
          </a:p>
          <a:p>
            <a:pPr marL="285750" lvl="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coordination and analytics via integrated app.</a:t>
            </a:r>
          </a:p>
          <a:p>
            <a:pPr marL="285750" lvl="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reliability in rain, wind, and urban/rural terrain.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endParaRPr dirty="0">
              <a:solidFill>
                <a:schemeClr val="dk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4966CD-1080-5DAF-F207-2892E0AD9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7264" y="-5929"/>
            <a:ext cx="1950014" cy="13877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709457-879F-1F1F-C58B-4B061DE4D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510" y="1318302"/>
            <a:ext cx="5565200" cy="4785605"/>
          </a:xfrm>
          <a:prstGeom prst="rect">
            <a:avLst/>
          </a:prstGeom>
        </p:spPr>
      </p:pic>
      <p:sp>
        <p:nvSpPr>
          <p:cNvPr id="121" name="Google Shape;121;p3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3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dirty="0"/>
          </a:p>
        </p:txBody>
      </p:sp>
      <p:sp>
        <p:nvSpPr>
          <p:cNvPr id="123" name="Google Shape;123;p3"/>
          <p:cNvSpPr txBox="1"/>
          <p:nvPr/>
        </p:nvSpPr>
        <p:spPr>
          <a:xfrm>
            <a:off x="609600" y="2809928"/>
            <a:ext cx="9385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1">
                <a:solidFill>
                  <a:schemeClr val="lt1"/>
                </a:solidFill>
              </a:rPr>
              <a:t>3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5" name="Google Shape;125;p3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@SIH Idea submission- Template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6" name="Google Shape;126;p3" descr="https://www.sih.gov.in/img1/SIH-Logo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3"/>
          <p:cNvSpPr/>
          <p:nvPr/>
        </p:nvSpPr>
        <p:spPr>
          <a:xfrm>
            <a:off x="397613" y="1395250"/>
            <a:ext cx="6039300" cy="4854689"/>
          </a:xfrm>
          <a:prstGeom prst="roundRect">
            <a:avLst>
              <a:gd name="adj" fmla="val 5473"/>
            </a:avLst>
          </a:prstGeom>
          <a:solidFill>
            <a:srgbClr val="EDF4FA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647054" y="1601756"/>
            <a:ext cx="5659015" cy="5139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Modeling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 design of fixed-wing convertible VTOL drone with Y4 configuration, 5 kg payload capacity, and frontal 2 tilting rotors for smooth transition from hover to forward flight. Simulations cover VTOL transitions, aerodynamics, and battery endurance.</a:t>
            </a:r>
          </a:p>
          <a:p>
            <a:pPr>
              <a:buSzPct val="150000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Development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Assemble prototype with motors, sensors, batteries, and modular payload bay.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weather-resistant, lightweight materials; conduct initial flight tests.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Tracking &amp; Mapping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AI for real-time mapping, obstacle avoidance, and adaptive routing using sensor fusion.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in simulation and disaster-like scenarios.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Development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cross-platform app for mission planning, live drone tracking, and payload management.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drone telemetry for real-time updates.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&amp; Testing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drone hardware, AI, and app; perform field tests.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 based on feedback to ensure reliability under disaster conditions.</a:t>
            </a:r>
          </a:p>
          <a:p>
            <a:br>
              <a:rPr lang="en-US" dirty="0"/>
            </a:br>
            <a:br>
              <a:rPr lang="en-US" dirty="0"/>
            </a:br>
            <a:endParaRPr dirty="0">
              <a:solidFill>
                <a:schemeClr val="dk1"/>
              </a:solidFill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7484325" y="1284687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dk2"/>
                </a:solidFill>
              </a:rPr>
              <a:t>PROCESS FLOW ARCHITECTURE</a:t>
            </a:r>
            <a:endParaRPr sz="1300" b="1" dirty="0">
              <a:solidFill>
                <a:schemeClr val="dk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8555ED-F44F-6AA9-4A41-2D293E4E0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7264" y="-5929"/>
            <a:ext cx="1950014" cy="13877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2B2890-40A8-2D34-9EA0-01303D217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350" y="3708652"/>
            <a:ext cx="3456931" cy="2376828"/>
          </a:xfrm>
          <a:prstGeom prst="rect">
            <a:avLst/>
          </a:prstGeom>
        </p:spPr>
      </p:pic>
      <p:graphicFrame>
        <p:nvGraphicFramePr>
          <p:cNvPr id="6" name="Object 5">
            <a:hlinkClick r:id="" action="ppaction://ole?verb=0"/>
            <a:extLst>
              <a:ext uri="{FF2B5EF4-FFF2-40B4-BE49-F238E27FC236}">
                <a16:creationId xmlns:a16="http://schemas.microsoft.com/office/drawing/2014/main" id="{A9CE1321-DA77-3169-E600-E94A5475D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717466"/>
              </p:ext>
            </p:extLst>
          </p:nvPr>
        </p:nvGraphicFramePr>
        <p:xfrm>
          <a:off x="8456095" y="1179217"/>
          <a:ext cx="3851729" cy="2205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r:id="rId4" imgW="6096296" imgH="3429229" progId="PowerPoint.Show.12">
                  <p:embed/>
                </p:oleObj>
              </mc:Choice>
              <mc:Fallback>
                <p:oleObj name="Presentation" r:id="rId4" imgW="6096296" imgH="3429229" progId="PowerPoint.Show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56095" y="1179217"/>
                        <a:ext cx="3851729" cy="2205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" name="Google Shape;162;p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64" name="Google Shape;164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4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5" name="Google Shape;165;p4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66" name="Google Shape;166;p4" descr="https://www.sih.gov.in/img1/SIH-Logo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709691" y="94472"/>
            <a:ext cx="2209120" cy="112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4"/>
          <p:cNvSpPr/>
          <p:nvPr/>
        </p:nvSpPr>
        <p:spPr>
          <a:xfrm>
            <a:off x="614725" y="1395250"/>
            <a:ext cx="8122875" cy="1875507"/>
          </a:xfrm>
          <a:prstGeom prst="roundRect">
            <a:avLst>
              <a:gd name="adj" fmla="val 4839"/>
            </a:avLst>
          </a:prstGeom>
          <a:solidFill>
            <a:srgbClr val="EDF4FA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609600" y="4739353"/>
            <a:ext cx="8128000" cy="1508146"/>
          </a:xfrm>
          <a:prstGeom prst="roundRect">
            <a:avLst>
              <a:gd name="adj" fmla="val 4839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614725" y="1424116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dk1"/>
                </a:solidFill>
              </a:rPr>
              <a:t>Feasibility of the Idea</a:t>
            </a:r>
            <a:endParaRPr dirty="0"/>
          </a:p>
        </p:txBody>
      </p:sp>
      <p:sp>
        <p:nvSpPr>
          <p:cNvPr id="171" name="Google Shape;171;p4"/>
          <p:cNvSpPr txBox="1"/>
          <p:nvPr/>
        </p:nvSpPr>
        <p:spPr>
          <a:xfrm>
            <a:off x="939711" y="1683827"/>
            <a:ext cx="7808140" cy="1862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Proven fixed-wing VTOL drone tech and AI navigation enable practical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Off-the-shelf components facilitate rapid prototyping.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integration improves coordination and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Aligns with current disaster response tech trends and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Incorporation of Y4 configuration with frontal tilting rotors for improved VTOL–fixed wing transition in final prototype.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endParaRPr sz="1300" dirty="0">
              <a:solidFill>
                <a:schemeClr val="dk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D0C992E-A2F4-D77D-9A9E-D5243D6F8283}"/>
              </a:ext>
            </a:extLst>
          </p:cNvPr>
          <p:cNvGrpSpPr/>
          <p:nvPr/>
        </p:nvGrpSpPr>
        <p:grpSpPr>
          <a:xfrm>
            <a:off x="604475" y="3345342"/>
            <a:ext cx="8122875" cy="1554259"/>
            <a:chOff x="604475" y="3255296"/>
            <a:chExt cx="8122875" cy="1598586"/>
          </a:xfrm>
        </p:grpSpPr>
        <p:sp>
          <p:nvSpPr>
            <p:cNvPr id="168" name="Google Shape;168;p4"/>
            <p:cNvSpPr/>
            <p:nvPr/>
          </p:nvSpPr>
          <p:spPr>
            <a:xfrm>
              <a:off x="604475" y="3270757"/>
              <a:ext cx="8122875" cy="1332074"/>
            </a:xfrm>
            <a:prstGeom prst="roundRect">
              <a:avLst>
                <a:gd name="adj" fmla="val 4839"/>
              </a:avLst>
            </a:prstGeom>
            <a:solidFill>
              <a:srgbClr val="DED6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72" name="Google Shape;172;p4"/>
            <p:cNvSpPr txBox="1"/>
            <p:nvPr/>
          </p:nvSpPr>
          <p:spPr>
            <a:xfrm>
              <a:off x="614725" y="3255296"/>
              <a:ext cx="3000000" cy="38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 b="1" dirty="0">
                  <a:solidFill>
                    <a:schemeClr val="dk1"/>
                  </a:solidFill>
                </a:rPr>
                <a:t>Potential Challenges and Risks</a:t>
              </a:r>
              <a:endParaRPr dirty="0"/>
            </a:p>
          </p:txBody>
        </p:sp>
        <p:sp>
          <p:nvSpPr>
            <p:cNvPr id="173" name="Google Shape;173;p4"/>
            <p:cNvSpPr txBox="1"/>
            <p:nvPr/>
          </p:nvSpPr>
          <p:spPr>
            <a:xfrm>
              <a:off x="939711" y="3484307"/>
              <a:ext cx="7207594" cy="1369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Harsh weather conditions affecting flight stability.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Communication disruptions in remote or disaster-hit areas.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Limited battery life impacting range and payload.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Regulatory and airspace compliance requirements.</a:t>
              </a:r>
            </a:p>
            <a:p>
              <a:pPr marL="146050" lvl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</a:pPr>
              <a:r>
                <a:rPr lang="en-US" sz="1300" dirty="0">
                  <a:solidFill>
                    <a:schemeClr val="dk1"/>
                  </a:solidFill>
                </a:rPr>
                <a:t>.</a:t>
              </a:r>
              <a:endParaRPr sz="1300" dirty="0">
                <a:solidFill>
                  <a:schemeClr val="dk1"/>
                </a:solidFill>
              </a:endParaRPr>
            </a:p>
          </p:txBody>
        </p:sp>
      </p:grpSp>
      <p:sp>
        <p:nvSpPr>
          <p:cNvPr id="174" name="Google Shape;174;p4"/>
          <p:cNvSpPr txBox="1"/>
          <p:nvPr/>
        </p:nvSpPr>
        <p:spPr>
          <a:xfrm>
            <a:off x="614725" y="4756176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>
                <a:solidFill>
                  <a:schemeClr val="dk1"/>
                </a:solidFill>
              </a:rPr>
              <a:t>Strategies to Overcome Challenges</a:t>
            </a:r>
            <a:endParaRPr dirty="0"/>
          </a:p>
        </p:txBody>
      </p:sp>
      <p:sp>
        <p:nvSpPr>
          <p:cNvPr id="175" name="Google Shape;175;p4"/>
          <p:cNvSpPr txBox="1"/>
          <p:nvPr/>
        </p:nvSpPr>
        <p:spPr>
          <a:xfrm>
            <a:off x="1033997" y="5077978"/>
            <a:ext cx="106059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weather-resistant materials and rugged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multi-channel comms: GSM, satellite backup.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flight paths and power use via 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authorities and train end-users effectively.</a:t>
            </a:r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7BE4A9-6CDD-E7EA-0C95-1E569755AA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67264" y="-5929"/>
            <a:ext cx="1950014" cy="1387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92E14A-940B-D050-2734-F09BB5B85C6E}"/>
              </a:ext>
            </a:extLst>
          </p:cNvPr>
          <p:cNvSpPr txBox="1"/>
          <p:nvPr/>
        </p:nvSpPr>
        <p:spPr>
          <a:xfrm>
            <a:off x="9072712" y="6036416"/>
            <a:ext cx="2807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of View of LIDAR Sensors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 dirty="0"/>
          </a:p>
        </p:txBody>
      </p:sp>
      <p:sp>
        <p:nvSpPr>
          <p:cNvPr id="184" name="Google Shape;184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5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85" name="Google Shape;185;p5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86" name="Google Shape;186;p5" descr="https://www.sih.gov.in/img1/SIH-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439D43D-A95D-CFDE-CB78-C5F35C237BCE}"/>
              </a:ext>
            </a:extLst>
          </p:cNvPr>
          <p:cNvGrpSpPr/>
          <p:nvPr/>
        </p:nvGrpSpPr>
        <p:grpSpPr>
          <a:xfrm>
            <a:off x="530446" y="1548541"/>
            <a:ext cx="5104986" cy="4604390"/>
            <a:chOff x="411575" y="1616900"/>
            <a:chExt cx="3669000" cy="4604390"/>
          </a:xfrm>
        </p:grpSpPr>
        <p:sp>
          <p:nvSpPr>
            <p:cNvPr id="188" name="Google Shape;188;p5"/>
            <p:cNvSpPr/>
            <p:nvPr/>
          </p:nvSpPr>
          <p:spPr>
            <a:xfrm>
              <a:off x="411575" y="1616900"/>
              <a:ext cx="3669000" cy="4519800"/>
            </a:xfrm>
            <a:prstGeom prst="roundRect">
              <a:avLst>
                <a:gd name="adj" fmla="val 10576"/>
              </a:avLst>
            </a:prstGeom>
            <a:solidFill>
              <a:srgbClr val="EDF4FA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90" name="Google Shape;190;p5"/>
            <p:cNvSpPr txBox="1"/>
            <p:nvPr/>
          </p:nvSpPr>
          <p:spPr>
            <a:xfrm>
              <a:off x="599812" y="1903322"/>
              <a:ext cx="30000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</a:rPr>
                <a:t>Potential Impact on Target Audience</a:t>
              </a:r>
              <a:endParaRPr sz="2000" b="1" dirty="0"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599812" y="2743445"/>
              <a:ext cx="3292526" cy="34778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Rapid aerial assessment and delivery in disaster zones speeds up response and saves lives.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Provides critical 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real-time data 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access to otherwise unreachable locations, improving rescue operations.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Enhances safety by reducing the need for responders to enter hazardous environments.</a:t>
              </a:r>
            </a:p>
            <a:p>
              <a:pPr marL="457200" lvl="0" indent="-33020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Char char="●"/>
              </a:pPr>
              <a:endParaRPr sz="16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988549F-B39A-22A8-B127-BAC6D1921707}"/>
              </a:ext>
            </a:extLst>
          </p:cNvPr>
          <p:cNvGrpSpPr/>
          <p:nvPr/>
        </p:nvGrpSpPr>
        <p:grpSpPr>
          <a:xfrm>
            <a:off x="6398166" y="1550472"/>
            <a:ext cx="5104986" cy="4719700"/>
            <a:chOff x="4261500" y="1616900"/>
            <a:chExt cx="3669000" cy="4719700"/>
          </a:xfrm>
        </p:grpSpPr>
        <p:sp>
          <p:nvSpPr>
            <p:cNvPr id="189" name="Google Shape;189;p5"/>
            <p:cNvSpPr/>
            <p:nvPr/>
          </p:nvSpPr>
          <p:spPr>
            <a:xfrm>
              <a:off x="4261500" y="1616900"/>
              <a:ext cx="3669000" cy="4519800"/>
            </a:xfrm>
            <a:prstGeom prst="roundRect">
              <a:avLst>
                <a:gd name="adj" fmla="val 10576"/>
              </a:avLst>
            </a:prstGeom>
            <a:solidFill>
              <a:srgbClr val="DED6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192" name="Google Shape;192;p5"/>
            <p:cNvSpPr txBox="1"/>
            <p:nvPr/>
          </p:nvSpPr>
          <p:spPr>
            <a:xfrm>
              <a:off x="4508258" y="1883228"/>
              <a:ext cx="3000000" cy="8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b="1" dirty="0">
                  <a:solidFill>
                    <a:schemeClr val="dk1"/>
                  </a:solidFill>
                </a:rPr>
                <a:t>Benefits of the Solution</a:t>
              </a:r>
              <a:endParaRPr sz="2000" b="1" dirty="0"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4595999" y="2597145"/>
              <a:ext cx="3000000" cy="37394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VTOL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capability allows flexible deployment from confined spaces without runways.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Efficient, cost-effective alternative to manned vehicles, suitable for diverse disaster scenarios.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Scalable system that </a:t>
              </a:r>
              <a:r>
                <a: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integrates AI </a:t>
              </a:r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 mobile coordination for precise, adaptive delivery missions.</a:t>
              </a:r>
            </a:p>
            <a:p>
              <a:pPr marL="457200" lvl="0" indent="-32385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Char char="●"/>
              </a:pPr>
              <a:endParaRPr sz="1500" dirty="0">
                <a:solidFill>
                  <a:schemeClr val="dk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4A9E6DB-F65A-7BAD-C72C-5C32E20DB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67264" y="-5929"/>
            <a:ext cx="1950014" cy="138772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dist="23000" dir="5400000" rotWithShape="0">
              <a:srgbClr val="80808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6"/>
          <p:cNvSpPr txBox="1"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 dirty="0"/>
          </a:p>
        </p:txBody>
      </p:sp>
      <p:sp>
        <p:nvSpPr>
          <p:cNvPr id="202" name="Google Shape;202;p6"/>
          <p:cNvSpPr txBox="1"/>
          <p:nvPr/>
        </p:nvSpPr>
        <p:spPr>
          <a:xfrm>
            <a:off x="546950" y="1714888"/>
            <a:ext cx="8341018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SzPts val="2800"/>
              <a:buFont typeface="Arial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https://github.com/aditya4635/SkyAid/tree/main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ts val="2800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GITHUB REPO for the project.</a:t>
            </a:r>
          </a:p>
          <a:p>
            <a:pPr marL="342900" indent="-342900">
              <a:buSzPts val="2800"/>
              <a:buFont typeface="Arial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https://firmware.ardupilot.org/Copter/stable-4.6.2/Pixhawk1/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Opensource Firmware for Flight Controller </a:t>
            </a:r>
          </a:p>
          <a:p>
            <a:pPr marL="342900" indent="-342900">
              <a:buSzPts val="2800"/>
              <a:buFont typeface="Arial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https://www.raspberrypi.com/software/operating-systems/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Raspberry Pi OS.</a:t>
            </a:r>
          </a:p>
          <a:p>
            <a:pPr marL="342900" indent="-342900">
              <a:buSzPts val="2800"/>
              <a:buFont typeface="Arial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https://ardupilot.org/planner/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Ground Control Station</a:t>
            </a:r>
          </a:p>
        </p:txBody>
      </p:sp>
      <p:sp>
        <p:nvSpPr>
          <p:cNvPr id="203" name="Google Shape;203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lang="en-US" sz="1200" b="1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6</a:t>
            </a:fld>
            <a:endParaRPr sz="1200" b="1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4" name="Google Shape;204;p6"/>
          <p:cNvSpPr txBox="1">
            <a:spLocks noGrp="1"/>
          </p:cNvSpPr>
          <p:nvPr>
            <p:ph type="ftr" idx="11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@SIH Idea submission- Template</a:t>
            </a:r>
            <a:endParaRPr sz="1200" b="0" i="0" u="none" strike="noStrike" cap="non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05" name="Google Shape;205;p6" descr="https://www.sih.gov.in/img1/SIH-Logo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41366" y="57097"/>
            <a:ext cx="2209120" cy="1122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D08415B-8225-912A-B566-41DF9DA31E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67264" y="-5929"/>
            <a:ext cx="1950014" cy="13877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770</Words>
  <Application>Microsoft Office PowerPoint</Application>
  <PresentationFormat>Widescreen</PresentationFormat>
  <Paragraphs>97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Oswald</vt:lpstr>
      <vt:lpstr>Times New Roman</vt:lpstr>
      <vt:lpstr>Calibri</vt:lpstr>
      <vt:lpstr>Garamond</vt:lpstr>
      <vt:lpstr>Arial</vt:lpstr>
      <vt:lpstr>Office Theme</vt:lpstr>
      <vt:lpstr>Presentation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2025</dc:title>
  <dc:creator>Crowdfunder</dc:creator>
  <cp:lastModifiedBy>Aditya 2023UEE4635</cp:lastModifiedBy>
  <cp:revision>4</cp:revision>
  <dcterms:created xsi:type="dcterms:W3CDTF">2013-12-12T18:46:50Z</dcterms:created>
  <dcterms:modified xsi:type="dcterms:W3CDTF">2025-09-22T18:05:58Z</dcterms:modified>
</cp:coreProperties>
</file>