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95" r:id="rId6"/>
    <p:sldId id="296" r:id="rId7"/>
    <p:sldId id="298" r:id="rId8"/>
    <p:sldId id="299" r:id="rId9"/>
    <p:sldId id="300" r:id="rId10"/>
    <p:sldId id="297" r:id="rId11"/>
    <p:sldId id="278" r:id="rId12"/>
  </p:sldIdLst>
  <p:sldSz cx="9144000" cy="5143500" type="screen16x9"/>
  <p:notesSz cx="6858000" cy="9144000"/>
  <p:embeddedFontLst>
    <p:embeddedFont>
      <p:font typeface="Aparajita" panose="020B0604020202020204" pitchFamily="34" charset="0"/>
      <p:regular r:id="rId14"/>
      <p:bold r:id="rId15"/>
      <p:italic r:id="rId16"/>
      <p:boldItalic r:id="rId17"/>
    </p:embeddedFont>
    <p:embeddedFont>
      <p:font typeface="Dosis ExtraLight" pitchFamily="2" charset="0"/>
      <p:regular r:id="rId18"/>
      <p:bold r:id="rId19"/>
    </p:embeddedFont>
    <p:embeddedFont>
      <p:font typeface="Segoe UI" panose="020B0502040204020203" pitchFamily="34" charset="0"/>
      <p:regular r:id="rId20"/>
      <p:bold r:id="rId21"/>
      <p:italic r:id="rId22"/>
      <p:boldItalic r:id="rId23"/>
    </p:embeddedFont>
    <p:embeddedFont>
      <p:font typeface="Titillium Web Light" panose="000004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a:extLst>
            <a:ext uri="{FF2B5EF4-FFF2-40B4-BE49-F238E27FC236}">
              <a16:creationId xmlns:a16="http://schemas.microsoft.com/office/drawing/2014/main" id="{CB55739D-5167-0E99-0008-9303D775D6B7}"/>
            </a:ext>
          </a:extLst>
        </p:cNvPr>
        <p:cNvGrpSpPr/>
        <p:nvPr/>
      </p:nvGrpSpPr>
      <p:grpSpPr>
        <a:xfrm>
          <a:off x="0" y="0"/>
          <a:ext cx="0" cy="0"/>
          <a:chOff x="0" y="0"/>
          <a:chExt cx="0" cy="0"/>
        </a:xfrm>
      </p:grpSpPr>
      <p:sp>
        <p:nvSpPr>
          <p:cNvPr id="3855" name="Google Shape;3855;g35f391192_029:notes">
            <a:extLst>
              <a:ext uri="{FF2B5EF4-FFF2-40B4-BE49-F238E27FC236}">
                <a16:creationId xmlns:a16="http://schemas.microsoft.com/office/drawing/2014/main" id="{BB61BC7C-B11D-778C-54C3-BE0F21BC60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a:extLst>
              <a:ext uri="{FF2B5EF4-FFF2-40B4-BE49-F238E27FC236}">
                <a16:creationId xmlns:a16="http://schemas.microsoft.com/office/drawing/2014/main" id="{3C797E6F-471C-48AF-3044-B4F629C1D8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39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a:extLst>
            <a:ext uri="{FF2B5EF4-FFF2-40B4-BE49-F238E27FC236}">
              <a16:creationId xmlns:a16="http://schemas.microsoft.com/office/drawing/2014/main" id="{93C5DF16-FF6B-1A97-95C6-DEB10BBFD579}"/>
            </a:ext>
          </a:extLst>
        </p:cNvPr>
        <p:cNvGrpSpPr/>
        <p:nvPr/>
      </p:nvGrpSpPr>
      <p:grpSpPr>
        <a:xfrm>
          <a:off x="0" y="0"/>
          <a:ext cx="0" cy="0"/>
          <a:chOff x="0" y="0"/>
          <a:chExt cx="0" cy="0"/>
        </a:xfrm>
      </p:grpSpPr>
      <p:sp>
        <p:nvSpPr>
          <p:cNvPr id="3855" name="Google Shape;3855;g35f391192_029:notes">
            <a:extLst>
              <a:ext uri="{FF2B5EF4-FFF2-40B4-BE49-F238E27FC236}">
                <a16:creationId xmlns:a16="http://schemas.microsoft.com/office/drawing/2014/main" id="{1AE80103-1074-E950-60AF-3FD25511CA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a:extLst>
              <a:ext uri="{FF2B5EF4-FFF2-40B4-BE49-F238E27FC236}">
                <a16:creationId xmlns:a16="http://schemas.microsoft.com/office/drawing/2014/main" id="{A5B69CC6-AB25-958E-23FE-0DED3E1419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23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a:extLst>
            <a:ext uri="{FF2B5EF4-FFF2-40B4-BE49-F238E27FC236}">
              <a16:creationId xmlns:a16="http://schemas.microsoft.com/office/drawing/2014/main" id="{5A507116-2AB9-A4ED-4BEE-EDF04D45A0AB}"/>
            </a:ext>
          </a:extLst>
        </p:cNvPr>
        <p:cNvGrpSpPr/>
        <p:nvPr/>
      </p:nvGrpSpPr>
      <p:grpSpPr>
        <a:xfrm>
          <a:off x="0" y="0"/>
          <a:ext cx="0" cy="0"/>
          <a:chOff x="0" y="0"/>
          <a:chExt cx="0" cy="0"/>
        </a:xfrm>
      </p:grpSpPr>
      <p:sp>
        <p:nvSpPr>
          <p:cNvPr id="3855" name="Google Shape;3855;g35f391192_029:notes">
            <a:extLst>
              <a:ext uri="{FF2B5EF4-FFF2-40B4-BE49-F238E27FC236}">
                <a16:creationId xmlns:a16="http://schemas.microsoft.com/office/drawing/2014/main" id="{2341001E-7733-0A5E-1810-1788D05F7D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a:extLst>
              <a:ext uri="{FF2B5EF4-FFF2-40B4-BE49-F238E27FC236}">
                <a16:creationId xmlns:a16="http://schemas.microsoft.com/office/drawing/2014/main" id="{D5007287-9EC3-A963-B052-E01D9F36CF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885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a:extLst>
            <a:ext uri="{FF2B5EF4-FFF2-40B4-BE49-F238E27FC236}">
              <a16:creationId xmlns:a16="http://schemas.microsoft.com/office/drawing/2014/main" id="{540F668F-5864-52C0-B131-9D56D8619E18}"/>
            </a:ext>
          </a:extLst>
        </p:cNvPr>
        <p:cNvGrpSpPr/>
        <p:nvPr/>
      </p:nvGrpSpPr>
      <p:grpSpPr>
        <a:xfrm>
          <a:off x="0" y="0"/>
          <a:ext cx="0" cy="0"/>
          <a:chOff x="0" y="0"/>
          <a:chExt cx="0" cy="0"/>
        </a:xfrm>
      </p:grpSpPr>
      <p:sp>
        <p:nvSpPr>
          <p:cNvPr id="3855" name="Google Shape;3855;g35f391192_029:notes">
            <a:extLst>
              <a:ext uri="{FF2B5EF4-FFF2-40B4-BE49-F238E27FC236}">
                <a16:creationId xmlns:a16="http://schemas.microsoft.com/office/drawing/2014/main" id="{1A81180D-C3BE-A760-CC63-9BE1BF2B9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a:extLst>
              <a:ext uri="{FF2B5EF4-FFF2-40B4-BE49-F238E27FC236}">
                <a16:creationId xmlns:a16="http://schemas.microsoft.com/office/drawing/2014/main" id="{AE5C0506-E907-2B1E-2EAE-A7D4CCA602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a:extLst>
            <a:ext uri="{FF2B5EF4-FFF2-40B4-BE49-F238E27FC236}">
              <a16:creationId xmlns:a16="http://schemas.microsoft.com/office/drawing/2014/main" id="{A2EFCA42-6680-FF59-A5AD-03CC24C9D3E1}"/>
            </a:ext>
          </a:extLst>
        </p:cNvPr>
        <p:cNvGrpSpPr/>
        <p:nvPr/>
      </p:nvGrpSpPr>
      <p:grpSpPr>
        <a:xfrm>
          <a:off x="0" y="0"/>
          <a:ext cx="0" cy="0"/>
          <a:chOff x="0" y="0"/>
          <a:chExt cx="0" cy="0"/>
        </a:xfrm>
      </p:grpSpPr>
      <p:sp>
        <p:nvSpPr>
          <p:cNvPr id="3855" name="Google Shape;3855;g35f391192_029:notes">
            <a:extLst>
              <a:ext uri="{FF2B5EF4-FFF2-40B4-BE49-F238E27FC236}">
                <a16:creationId xmlns:a16="http://schemas.microsoft.com/office/drawing/2014/main" id="{E75834F1-80AD-F73A-BC62-674E733918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a:extLst>
              <a:ext uri="{FF2B5EF4-FFF2-40B4-BE49-F238E27FC236}">
                <a16:creationId xmlns:a16="http://schemas.microsoft.com/office/drawing/2014/main" id="{3DC67CFC-142E-740F-DE6B-1D379C60EC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733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a:extLst>
            <a:ext uri="{FF2B5EF4-FFF2-40B4-BE49-F238E27FC236}">
              <a16:creationId xmlns:a16="http://schemas.microsoft.com/office/drawing/2014/main" id="{02074C57-6689-7714-81FA-960366815508}"/>
            </a:ext>
          </a:extLst>
        </p:cNvPr>
        <p:cNvGrpSpPr/>
        <p:nvPr/>
      </p:nvGrpSpPr>
      <p:grpSpPr>
        <a:xfrm>
          <a:off x="0" y="0"/>
          <a:ext cx="0" cy="0"/>
          <a:chOff x="0" y="0"/>
          <a:chExt cx="0" cy="0"/>
        </a:xfrm>
      </p:grpSpPr>
      <p:sp>
        <p:nvSpPr>
          <p:cNvPr id="3855" name="Google Shape;3855;g35f391192_029:notes">
            <a:extLst>
              <a:ext uri="{FF2B5EF4-FFF2-40B4-BE49-F238E27FC236}">
                <a16:creationId xmlns:a16="http://schemas.microsoft.com/office/drawing/2014/main" id="{79EBED98-4A6A-A6BC-A9A3-21C2762D7F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a:extLst>
              <a:ext uri="{FF2B5EF4-FFF2-40B4-BE49-F238E27FC236}">
                <a16:creationId xmlns:a16="http://schemas.microsoft.com/office/drawing/2014/main" id="{AF1A8ACA-1F67-ABF2-F7C0-466669E145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30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2" name="TextBox 1">
            <a:extLst>
              <a:ext uri="{FF2B5EF4-FFF2-40B4-BE49-F238E27FC236}">
                <a16:creationId xmlns:a16="http://schemas.microsoft.com/office/drawing/2014/main" id="{D8DCD6C5-9076-FD4D-56CB-4219A5EEE617}"/>
              </a:ext>
            </a:extLst>
          </p:cNvPr>
          <p:cNvSpPr txBox="1"/>
          <p:nvPr/>
        </p:nvSpPr>
        <p:spPr>
          <a:xfrm>
            <a:off x="-1144572" y="629562"/>
            <a:ext cx="6882062" cy="1637628"/>
          </a:xfrm>
          <a:prstGeom prst="rect">
            <a:avLst/>
          </a:prstGeom>
          <a:noFill/>
        </p:spPr>
        <p:txBody>
          <a:bodyPr wrap="square" rtlCol="0">
            <a:spAutoFit/>
          </a:bodyPr>
          <a:lstStyle/>
          <a:p>
            <a:pPr marL="1835150" marR="0" indent="0" algn="ctr">
              <a:lnSpc>
                <a:spcPct val="107000"/>
              </a:lnSpc>
              <a:spcBef>
                <a:spcPts val="0"/>
              </a:spcBef>
              <a:spcAft>
                <a:spcPts val="1110"/>
              </a:spcAft>
              <a:tabLst>
                <a:tab pos="2314575" algn="ctr"/>
              </a:tabLst>
            </a:pPr>
            <a:r>
              <a:rPr lang="en-IN" sz="3200" b="1" kern="100" dirty="0">
                <a:solidFill>
                  <a:schemeClr val="bg1"/>
                </a:solidFill>
                <a:effectLst/>
                <a:latin typeface="Times New Roman" panose="02020603050405020304" pitchFamily="18" charset="0"/>
                <a:ea typeface="Times New Roman" panose="02020603050405020304" pitchFamily="18" charset="0"/>
              </a:rPr>
              <a:t>FINALYTICS: FINANCIAL ANALYSIS APPLICATION</a:t>
            </a:r>
            <a:endParaRPr lang="en-US" sz="3200" b="1" kern="100" dirty="0">
              <a:solidFill>
                <a:schemeClr val="bg1"/>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6E7962BF-122F-AF72-AA4A-B390ED51AA97}"/>
              </a:ext>
            </a:extLst>
          </p:cNvPr>
          <p:cNvSpPr txBox="1"/>
          <p:nvPr/>
        </p:nvSpPr>
        <p:spPr>
          <a:xfrm>
            <a:off x="4252153" y="2482613"/>
            <a:ext cx="4620126" cy="2031325"/>
          </a:xfrm>
          <a:prstGeom prst="rect">
            <a:avLst/>
          </a:prstGeom>
          <a:noFill/>
        </p:spPr>
        <p:txBody>
          <a:bodyPr wrap="square" rtlCol="0">
            <a:spAutoFit/>
          </a:bodyPr>
          <a:lstStyle/>
          <a:p>
            <a:r>
              <a:rPr lang="en-IN" dirty="0">
                <a:effectLst/>
                <a:latin typeface="Times New Roman" panose="02020603050405020304" pitchFamily="18" charset="0"/>
                <a:ea typeface="Calibri" panose="020F0502020204030204" pitchFamily="34" charset="0"/>
                <a:cs typeface="Mangal" panose="02040503050203030202" pitchFamily="18" charset="0"/>
              </a:rPr>
              <a:t>      Project by:</a:t>
            </a:r>
          </a:p>
          <a:p>
            <a:endParaRPr lang="en-IN" sz="1800" dirty="0">
              <a:effectLst/>
              <a:latin typeface="Aparajita" panose="020B0604020202020204" pitchFamily="34" charset="0"/>
              <a:ea typeface="Calibri" panose="020F0502020204030204" pitchFamily="34" charset="0"/>
              <a:cs typeface="Aparajita" panose="020B0604020202020204" pitchFamily="34" charset="0"/>
            </a:endParaRPr>
          </a:p>
          <a:p>
            <a:r>
              <a:rPr lang="en-IN" sz="1800" dirty="0">
                <a:effectLst/>
                <a:latin typeface="Aparajita" panose="020B0604020202020204" pitchFamily="34" charset="0"/>
                <a:ea typeface="Calibri" panose="020F0502020204030204" pitchFamily="34" charset="0"/>
                <a:cs typeface="Aparajita" panose="020B0604020202020204" pitchFamily="34" charset="0"/>
              </a:rPr>
              <a:t>ADITYA KUMAR MAURYA</a:t>
            </a:r>
          </a:p>
          <a:p>
            <a:r>
              <a:rPr lang="en-IN" sz="1800" dirty="0">
                <a:effectLst/>
                <a:latin typeface="Aparajita" panose="020B0604020202020204" pitchFamily="34" charset="0"/>
                <a:ea typeface="Calibri" panose="020F0502020204030204" pitchFamily="34" charset="0"/>
                <a:cs typeface="Aparajita" panose="020B0604020202020204" pitchFamily="34" charset="0"/>
              </a:rPr>
              <a:t>KESHAV AGARWAL </a:t>
            </a:r>
          </a:p>
          <a:p>
            <a:r>
              <a:rPr lang="en-IN" sz="1800" dirty="0">
                <a:effectLst/>
                <a:latin typeface="Aparajita" panose="020B0604020202020204" pitchFamily="34" charset="0"/>
                <a:ea typeface="Calibri" panose="020F0502020204030204" pitchFamily="34" charset="0"/>
                <a:cs typeface="Aparajita" panose="020B0604020202020204" pitchFamily="34" charset="0"/>
              </a:rPr>
              <a:t>ANIKET GAGHE</a:t>
            </a:r>
          </a:p>
          <a:p>
            <a:r>
              <a:rPr lang="en-IN" sz="1800" dirty="0">
                <a:effectLst/>
                <a:latin typeface="Aparajita" panose="020B0604020202020204" pitchFamily="34" charset="0"/>
                <a:ea typeface="Calibri" panose="020F0502020204030204" pitchFamily="34" charset="0"/>
                <a:cs typeface="Aparajita" panose="020B0604020202020204" pitchFamily="34" charset="0"/>
              </a:rPr>
              <a:t>NIKHIL PATIL</a:t>
            </a:r>
          </a:p>
          <a:p>
            <a:r>
              <a:rPr lang="en-IN" sz="1800" dirty="0">
                <a:effectLst/>
                <a:latin typeface="Aparajita" panose="020B0604020202020204" pitchFamily="34" charset="0"/>
                <a:ea typeface="Calibri" panose="020F0502020204030204" pitchFamily="34" charset="0"/>
                <a:cs typeface="Aparajita" panose="020B0604020202020204" pitchFamily="34" charset="0"/>
              </a:rPr>
              <a:t>ADITYA GANESH KORAD</a:t>
            </a:r>
            <a:endParaRPr lang="en-IN" dirty="0">
              <a:latin typeface="Aparajita" panose="020B0604020202020204" pitchFamily="34" charset="0"/>
              <a:cs typeface="Aparajita" panose="020B0604020202020204" pitchFamily="34" charset="0"/>
            </a:endParaRPr>
          </a:p>
        </p:txBody>
      </p:sp>
      <p:sp>
        <p:nvSpPr>
          <p:cNvPr id="4" name="TextBox 3">
            <a:extLst>
              <a:ext uri="{FF2B5EF4-FFF2-40B4-BE49-F238E27FC236}">
                <a16:creationId xmlns:a16="http://schemas.microsoft.com/office/drawing/2014/main" id="{C3539039-CAEE-14EE-DFCF-0A0562AD1895}"/>
              </a:ext>
            </a:extLst>
          </p:cNvPr>
          <p:cNvSpPr txBox="1"/>
          <p:nvPr/>
        </p:nvSpPr>
        <p:spPr>
          <a:xfrm>
            <a:off x="205376" y="3105186"/>
            <a:ext cx="3694176" cy="1231363"/>
          </a:xfrm>
          <a:prstGeom prst="rect">
            <a:avLst/>
          </a:prstGeom>
          <a:noFill/>
        </p:spPr>
        <p:txBody>
          <a:bodyPr wrap="square" rtlCol="0">
            <a:spAutoFit/>
          </a:bodyPr>
          <a:lstStyle/>
          <a:p>
            <a:pPr marL="0" marR="0" algn="ctr">
              <a:lnSpc>
                <a:spcPct val="107000"/>
              </a:lnSpc>
              <a:spcBef>
                <a:spcPts val="0"/>
              </a:spcBef>
              <a:spcAft>
                <a:spcPts val="1270"/>
              </a:spcAft>
              <a:tabLst>
                <a:tab pos="457200" algn="ctr"/>
                <a:tab pos="917575" algn="ctr"/>
                <a:tab pos="1374775" algn="ctr"/>
                <a:tab pos="2183765" algn="ctr"/>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Project Guide: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Ms.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Tejaswini</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Apte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57">
          <a:extLst>
            <a:ext uri="{FF2B5EF4-FFF2-40B4-BE49-F238E27FC236}">
              <a16:creationId xmlns:a16="http://schemas.microsoft.com/office/drawing/2014/main" id="{CDA7038E-09C1-05C5-A4B1-AB9D0D423CA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137C25-9395-F90F-996A-7AA2387CB3BC}"/>
              </a:ext>
            </a:extLst>
          </p:cNvPr>
          <p:cNvSpPr txBox="1"/>
          <p:nvPr/>
        </p:nvSpPr>
        <p:spPr>
          <a:xfrm>
            <a:off x="83336" y="1312430"/>
            <a:ext cx="1542520" cy="307777"/>
          </a:xfrm>
          <a:prstGeom prst="rect">
            <a:avLst/>
          </a:prstGeom>
          <a:noFill/>
        </p:spPr>
        <p:txBody>
          <a:bodyPr wrap="square" rtlCol="0">
            <a:spAutoFit/>
          </a:bodyPr>
          <a:lstStyle/>
          <a:p>
            <a:r>
              <a:rPr lang="en-US" dirty="0">
                <a:solidFill>
                  <a:schemeClr val="bg1"/>
                </a:solidFill>
              </a:rPr>
              <a:t>User</a:t>
            </a:r>
            <a:endParaRPr lang="en-IN" dirty="0">
              <a:solidFill>
                <a:schemeClr val="bg1"/>
              </a:solidFill>
            </a:endParaRPr>
          </a:p>
        </p:txBody>
      </p:sp>
      <p:cxnSp>
        <p:nvCxnSpPr>
          <p:cNvPr id="3" name="Straight Arrow Connector 2">
            <a:extLst>
              <a:ext uri="{FF2B5EF4-FFF2-40B4-BE49-F238E27FC236}">
                <a16:creationId xmlns:a16="http://schemas.microsoft.com/office/drawing/2014/main" id="{D45F033C-3A7B-1429-96DD-A3F51F271246}"/>
              </a:ext>
            </a:extLst>
          </p:cNvPr>
          <p:cNvCxnSpPr>
            <a:cxnSpLocks/>
          </p:cNvCxnSpPr>
          <p:nvPr/>
        </p:nvCxnSpPr>
        <p:spPr>
          <a:xfrm flipV="1">
            <a:off x="1124857" y="1070042"/>
            <a:ext cx="1780936" cy="87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884C36-00CC-FB86-F5B2-E1FD6BBEFDB8}"/>
              </a:ext>
            </a:extLst>
          </p:cNvPr>
          <p:cNvSpPr txBox="1"/>
          <p:nvPr/>
        </p:nvSpPr>
        <p:spPr>
          <a:xfrm>
            <a:off x="2903203" y="734788"/>
            <a:ext cx="2669417" cy="369332"/>
          </a:xfrm>
          <a:prstGeom prst="rect">
            <a:avLst/>
          </a:prstGeom>
          <a:noFill/>
        </p:spPr>
        <p:txBody>
          <a:bodyPr wrap="square" rtlCol="0">
            <a:spAutoFit/>
          </a:bodyPr>
          <a:lstStyle/>
          <a:p>
            <a:r>
              <a:rPr lang="en-US" dirty="0"/>
              <a:t>User Login</a:t>
            </a:r>
          </a:p>
        </p:txBody>
      </p:sp>
      <p:cxnSp>
        <p:nvCxnSpPr>
          <p:cNvPr id="7" name="Straight Arrow Connector 6">
            <a:extLst>
              <a:ext uri="{FF2B5EF4-FFF2-40B4-BE49-F238E27FC236}">
                <a16:creationId xmlns:a16="http://schemas.microsoft.com/office/drawing/2014/main" id="{90E1BF8C-8EBE-A7B4-73C1-644072B402AC}"/>
              </a:ext>
            </a:extLst>
          </p:cNvPr>
          <p:cNvCxnSpPr>
            <a:cxnSpLocks/>
          </p:cNvCxnSpPr>
          <p:nvPr/>
        </p:nvCxnSpPr>
        <p:spPr>
          <a:xfrm flipV="1">
            <a:off x="886685" y="1519077"/>
            <a:ext cx="2310171" cy="633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9A893E6-C1AE-3BE8-6C66-6B966786FEAF}"/>
              </a:ext>
            </a:extLst>
          </p:cNvPr>
          <p:cNvSpPr txBox="1"/>
          <p:nvPr/>
        </p:nvSpPr>
        <p:spPr>
          <a:xfrm>
            <a:off x="3327315" y="1026176"/>
            <a:ext cx="3933372" cy="738664"/>
          </a:xfrm>
          <a:prstGeom prst="rect">
            <a:avLst/>
          </a:prstGeom>
          <a:noFill/>
        </p:spPr>
        <p:txBody>
          <a:bodyPr wrap="square" rtlCol="0">
            <a:spAutoFit/>
          </a:bodyPr>
          <a:lstStyle/>
          <a:p>
            <a:r>
              <a:rPr lang="en-US" dirty="0"/>
              <a:t>Forgot Password process, in which Customer can Change the password if he doesn’t remember the password</a:t>
            </a:r>
            <a:endParaRPr lang="en-IN" dirty="0"/>
          </a:p>
        </p:txBody>
      </p:sp>
      <p:cxnSp>
        <p:nvCxnSpPr>
          <p:cNvPr id="9" name="Straight Arrow Connector 8">
            <a:extLst>
              <a:ext uri="{FF2B5EF4-FFF2-40B4-BE49-F238E27FC236}">
                <a16:creationId xmlns:a16="http://schemas.microsoft.com/office/drawing/2014/main" id="{688630BC-1902-2F7A-FCE1-44221EB6BD6B}"/>
              </a:ext>
            </a:extLst>
          </p:cNvPr>
          <p:cNvCxnSpPr>
            <a:cxnSpLocks/>
          </p:cNvCxnSpPr>
          <p:nvPr/>
        </p:nvCxnSpPr>
        <p:spPr>
          <a:xfrm flipV="1">
            <a:off x="993033" y="2028609"/>
            <a:ext cx="2508623" cy="29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675044A-1767-8E34-7FAA-97FA2D07689D}"/>
              </a:ext>
            </a:extLst>
          </p:cNvPr>
          <p:cNvSpPr txBox="1"/>
          <p:nvPr/>
        </p:nvSpPr>
        <p:spPr>
          <a:xfrm>
            <a:off x="3501656" y="1821062"/>
            <a:ext cx="4017553" cy="523220"/>
          </a:xfrm>
          <a:prstGeom prst="rect">
            <a:avLst/>
          </a:prstGeom>
          <a:noFill/>
        </p:spPr>
        <p:txBody>
          <a:bodyPr wrap="square" rtlCol="0">
            <a:spAutoFit/>
          </a:bodyPr>
          <a:lstStyle/>
          <a:p>
            <a:r>
              <a:rPr lang="en-IN" dirty="0"/>
              <a:t>Transfer funds for different users within the same bank.</a:t>
            </a:r>
          </a:p>
        </p:txBody>
      </p:sp>
      <p:cxnSp>
        <p:nvCxnSpPr>
          <p:cNvPr id="11" name="Straight Arrow Connector 10">
            <a:extLst>
              <a:ext uri="{FF2B5EF4-FFF2-40B4-BE49-F238E27FC236}">
                <a16:creationId xmlns:a16="http://schemas.microsoft.com/office/drawing/2014/main" id="{EF82E9CB-E25F-1B3C-335C-91F5FB78676F}"/>
              </a:ext>
            </a:extLst>
          </p:cNvPr>
          <p:cNvCxnSpPr>
            <a:cxnSpLocks/>
          </p:cNvCxnSpPr>
          <p:nvPr/>
        </p:nvCxnSpPr>
        <p:spPr>
          <a:xfrm>
            <a:off x="1015277" y="2460975"/>
            <a:ext cx="2436760" cy="97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AB03E4-13E2-62B4-FEF4-DEDAF08984E7}"/>
              </a:ext>
            </a:extLst>
          </p:cNvPr>
          <p:cNvSpPr txBox="1"/>
          <p:nvPr/>
        </p:nvSpPr>
        <p:spPr>
          <a:xfrm>
            <a:off x="3452037" y="2368595"/>
            <a:ext cx="4370601" cy="954107"/>
          </a:xfrm>
          <a:prstGeom prst="rect">
            <a:avLst/>
          </a:prstGeom>
          <a:noFill/>
        </p:spPr>
        <p:txBody>
          <a:bodyPr wrap="square" rtlCol="0">
            <a:spAutoFit/>
          </a:bodyPr>
          <a:lstStyle/>
          <a:p>
            <a:r>
              <a:rPr lang="en-GB" dirty="0">
                <a:solidFill>
                  <a:srgbClr val="0D0D0D"/>
                </a:solidFill>
                <a:latin typeface="Söhne"/>
              </a:rPr>
              <a:t>A</a:t>
            </a:r>
            <a:r>
              <a:rPr lang="en-GB" b="0" i="0" dirty="0">
                <a:solidFill>
                  <a:srgbClr val="0D0D0D"/>
                </a:solidFill>
                <a:effectLst/>
                <a:latin typeface="Söhne"/>
              </a:rPr>
              <a:t> payment option for various categories (rent, healthcare, transport, entertainment, groceries)and  tracking and visualizing expenses in a graphical format for comprehensive financial analysis.</a:t>
            </a:r>
            <a:endParaRPr lang="en-IN" dirty="0"/>
          </a:p>
        </p:txBody>
      </p:sp>
      <p:cxnSp>
        <p:nvCxnSpPr>
          <p:cNvPr id="13" name="Straight Arrow Connector 12">
            <a:extLst>
              <a:ext uri="{FF2B5EF4-FFF2-40B4-BE49-F238E27FC236}">
                <a16:creationId xmlns:a16="http://schemas.microsoft.com/office/drawing/2014/main" id="{470404B4-72CB-3724-CDD2-6518EE9E2AE7}"/>
              </a:ext>
            </a:extLst>
          </p:cNvPr>
          <p:cNvCxnSpPr>
            <a:cxnSpLocks/>
          </p:cNvCxnSpPr>
          <p:nvPr/>
        </p:nvCxnSpPr>
        <p:spPr>
          <a:xfrm>
            <a:off x="1015277" y="2585023"/>
            <a:ext cx="2644238" cy="92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C331093-7151-112A-1FE6-D9851BD9DA75}"/>
              </a:ext>
            </a:extLst>
          </p:cNvPr>
          <p:cNvSpPr txBox="1"/>
          <p:nvPr/>
        </p:nvSpPr>
        <p:spPr>
          <a:xfrm>
            <a:off x="3501656" y="3488040"/>
            <a:ext cx="4519372" cy="523220"/>
          </a:xfrm>
          <a:prstGeom prst="rect">
            <a:avLst/>
          </a:prstGeom>
          <a:noFill/>
        </p:spPr>
        <p:txBody>
          <a:bodyPr wrap="square" rtlCol="0">
            <a:spAutoFit/>
          </a:bodyPr>
          <a:lstStyle/>
          <a:p>
            <a:r>
              <a:rPr lang="en-GB" b="0" i="0" dirty="0">
                <a:solidFill>
                  <a:srgbClr val="0D0D0D"/>
                </a:solidFill>
                <a:effectLst/>
                <a:latin typeface="Söhne"/>
              </a:rPr>
              <a:t>access spend analysis reports presented through graphs and pie charts for a visual representation of their expenses.</a:t>
            </a:r>
            <a:endParaRPr lang="en-IN" dirty="0"/>
          </a:p>
        </p:txBody>
      </p:sp>
      <p:cxnSp>
        <p:nvCxnSpPr>
          <p:cNvPr id="15" name="Straight Arrow Connector 14">
            <a:extLst>
              <a:ext uri="{FF2B5EF4-FFF2-40B4-BE49-F238E27FC236}">
                <a16:creationId xmlns:a16="http://schemas.microsoft.com/office/drawing/2014/main" id="{A21127FD-E1D8-22D0-3D12-9D91B1621AD3}"/>
              </a:ext>
            </a:extLst>
          </p:cNvPr>
          <p:cNvCxnSpPr>
            <a:cxnSpLocks/>
          </p:cNvCxnSpPr>
          <p:nvPr/>
        </p:nvCxnSpPr>
        <p:spPr>
          <a:xfrm>
            <a:off x="1015913" y="2883563"/>
            <a:ext cx="2722708" cy="129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4931D9-7904-4BBE-E5EA-093548D7692B}"/>
              </a:ext>
            </a:extLst>
          </p:cNvPr>
          <p:cNvSpPr txBox="1"/>
          <p:nvPr/>
        </p:nvSpPr>
        <p:spPr>
          <a:xfrm>
            <a:off x="3738621" y="4134964"/>
            <a:ext cx="6933000" cy="369332"/>
          </a:xfrm>
          <a:prstGeom prst="rect">
            <a:avLst/>
          </a:prstGeom>
          <a:noFill/>
        </p:spPr>
        <p:txBody>
          <a:bodyPr wrap="square" rtlCol="0">
            <a:spAutoFit/>
          </a:bodyPr>
          <a:lstStyle/>
          <a:p>
            <a:r>
              <a:rPr lang="en-US" dirty="0"/>
              <a:t>Customer Support</a:t>
            </a:r>
            <a:endParaRPr lang="en-IN" dirty="0"/>
          </a:p>
        </p:txBody>
      </p:sp>
      <p:cxnSp>
        <p:nvCxnSpPr>
          <p:cNvPr id="17" name="Straight Arrow Connector 16">
            <a:extLst>
              <a:ext uri="{FF2B5EF4-FFF2-40B4-BE49-F238E27FC236}">
                <a16:creationId xmlns:a16="http://schemas.microsoft.com/office/drawing/2014/main" id="{654F8AC2-CCC4-B6C0-309E-5C42CBA34425}"/>
              </a:ext>
            </a:extLst>
          </p:cNvPr>
          <p:cNvCxnSpPr>
            <a:cxnSpLocks/>
          </p:cNvCxnSpPr>
          <p:nvPr/>
        </p:nvCxnSpPr>
        <p:spPr>
          <a:xfrm>
            <a:off x="936171" y="3179310"/>
            <a:ext cx="2934080" cy="15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667143-1148-D84C-7BC6-63DB9A638109}"/>
              </a:ext>
            </a:extLst>
          </p:cNvPr>
          <p:cNvSpPr txBox="1"/>
          <p:nvPr/>
        </p:nvSpPr>
        <p:spPr>
          <a:xfrm>
            <a:off x="3870251" y="4599156"/>
            <a:ext cx="1442720" cy="338554"/>
          </a:xfrm>
          <a:prstGeom prst="rect">
            <a:avLst/>
          </a:prstGeom>
          <a:noFill/>
        </p:spPr>
        <p:txBody>
          <a:bodyPr wrap="square" rtlCol="0">
            <a:spAutoFit/>
          </a:bodyPr>
          <a:lstStyle/>
          <a:p>
            <a:r>
              <a:rPr lang="en-US" sz="1600" dirty="0"/>
              <a:t>Logout</a:t>
            </a:r>
          </a:p>
        </p:txBody>
      </p:sp>
      <p:sp>
        <p:nvSpPr>
          <p:cNvPr id="19" name="Title 1">
            <a:extLst>
              <a:ext uri="{FF2B5EF4-FFF2-40B4-BE49-F238E27FC236}">
                <a16:creationId xmlns:a16="http://schemas.microsoft.com/office/drawing/2014/main" id="{0A3A4AAB-6DAA-5FB2-A8E2-4CD5D28ABC52}"/>
              </a:ext>
            </a:extLst>
          </p:cNvPr>
          <p:cNvSpPr txBox="1">
            <a:spLocks/>
          </p:cNvSpPr>
          <p:nvPr/>
        </p:nvSpPr>
        <p:spPr>
          <a:xfrm>
            <a:off x="1079325" y="27392"/>
            <a:ext cx="10027920" cy="5486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tx1"/>
                </a:solidFill>
                <a:latin typeface="Times New Roman" panose="02020603050405020304" pitchFamily="18" charset="0"/>
                <a:ea typeface="Calibri" panose="020F0502020204030204" pitchFamily="34" charset="0"/>
              </a:rPr>
              <a:t>Functional Requirements of User</a:t>
            </a:r>
            <a:endParaRPr lang="en-IN" dirty="0">
              <a:solidFill>
                <a:schemeClr val="tx1"/>
              </a:solidFill>
            </a:endParaRPr>
          </a:p>
        </p:txBody>
      </p:sp>
      <p:pic>
        <p:nvPicPr>
          <p:cNvPr id="20" name="Picture 2">
            <a:extLst>
              <a:ext uri="{FF2B5EF4-FFF2-40B4-BE49-F238E27FC236}">
                <a16:creationId xmlns:a16="http://schemas.microsoft.com/office/drawing/2014/main" id="{97900599-7541-A164-E6C6-55F4FF0FB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0" y="1774805"/>
            <a:ext cx="727849" cy="130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a:extLst>
              <a:ext uri="{FF2B5EF4-FFF2-40B4-BE49-F238E27FC236}">
                <a16:creationId xmlns:a16="http://schemas.microsoft.com/office/drawing/2014/main" id="{36791FCE-D2F5-AD3D-43E8-49B40EEFED52}"/>
              </a:ext>
            </a:extLst>
          </p:cNvPr>
          <p:cNvCxnSpPr>
            <a:cxnSpLocks/>
          </p:cNvCxnSpPr>
          <p:nvPr/>
        </p:nvCxnSpPr>
        <p:spPr>
          <a:xfrm flipV="1">
            <a:off x="841829" y="642410"/>
            <a:ext cx="1998318" cy="107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62D4161-7524-FBE9-2C2C-06DF36598C80}"/>
              </a:ext>
            </a:extLst>
          </p:cNvPr>
          <p:cNvSpPr txBox="1"/>
          <p:nvPr/>
        </p:nvSpPr>
        <p:spPr>
          <a:xfrm>
            <a:off x="2782780" y="391311"/>
            <a:ext cx="2690160" cy="338554"/>
          </a:xfrm>
          <a:prstGeom prst="rect">
            <a:avLst/>
          </a:prstGeom>
          <a:noFill/>
        </p:spPr>
        <p:txBody>
          <a:bodyPr wrap="none" rtlCol="0">
            <a:spAutoFit/>
          </a:bodyPr>
          <a:lstStyle/>
          <a:p>
            <a:r>
              <a:rPr lang="en-IN" sz="1600" dirty="0">
                <a:effectLst/>
                <a:ea typeface="Calibri" panose="020F0502020204030204" pitchFamily="34" charset="0"/>
              </a:rPr>
              <a:t>Individual User Registration</a:t>
            </a:r>
            <a:endParaRPr lang="en-IN" sz="1600" dirty="0"/>
          </a:p>
        </p:txBody>
      </p:sp>
    </p:spTree>
    <p:extLst>
      <p:ext uri="{BB962C8B-B14F-4D97-AF65-F5344CB8AC3E}">
        <p14:creationId xmlns:p14="http://schemas.microsoft.com/office/powerpoint/2010/main" val="181602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10" name="Title 1">
            <a:extLst>
              <a:ext uri="{FF2B5EF4-FFF2-40B4-BE49-F238E27FC236}">
                <a16:creationId xmlns:a16="http://schemas.microsoft.com/office/drawing/2014/main" id="{533785CF-5E9D-98A0-D952-1C107DBC29DA}"/>
              </a:ext>
            </a:extLst>
          </p:cNvPr>
          <p:cNvSpPr>
            <a:spLocks noGrp="1"/>
          </p:cNvSpPr>
          <p:nvPr>
            <p:ph type="title"/>
          </p:nvPr>
        </p:nvSpPr>
        <p:spPr>
          <a:xfrm>
            <a:off x="303383" y="209817"/>
            <a:ext cx="7316617" cy="548640"/>
          </a:xfrm>
        </p:spPr>
        <p:txBody>
          <a:bodyPr/>
          <a:lstStyle/>
          <a:p>
            <a:r>
              <a:rPr lang="en-IN" dirty="0"/>
              <a:t>Introduction</a:t>
            </a:r>
          </a:p>
        </p:txBody>
      </p:sp>
      <p:sp>
        <p:nvSpPr>
          <p:cNvPr id="11" name="Content Placeholder 2">
            <a:extLst>
              <a:ext uri="{FF2B5EF4-FFF2-40B4-BE49-F238E27FC236}">
                <a16:creationId xmlns:a16="http://schemas.microsoft.com/office/drawing/2014/main" id="{AAB3ED9F-11F9-F541-82DD-457264B4F8B4}"/>
              </a:ext>
            </a:extLst>
          </p:cNvPr>
          <p:cNvSpPr txBox="1">
            <a:spLocks/>
          </p:cNvSpPr>
          <p:nvPr/>
        </p:nvSpPr>
        <p:spPr>
          <a:xfrm>
            <a:off x="303383" y="944686"/>
            <a:ext cx="7316617" cy="37134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285750" indent="-285750">
              <a:buFont typeface="Wingdings" panose="05000000000000000000" pitchFamily="2" charset="2"/>
              <a:buChar char="§"/>
            </a:pPr>
            <a:r>
              <a:rPr lang="en-IN" sz="1600" dirty="0">
                <a:latin typeface="Times New Roman" panose="02020603050405020304" pitchFamily="18" charset="0"/>
                <a:ea typeface="Calibri" panose="020F0502020204030204" pitchFamily="34" charset="0"/>
              </a:rPr>
              <a:t> This project is designed to give users a clear view of their financial status with the bank. Using the personal finance tools provided, users can effectively plan their finances and keep a close eye on their spending. </a:t>
            </a:r>
          </a:p>
          <a:p>
            <a:pPr marL="285750" indent="-285750">
              <a:buFont typeface="Wingdings" panose="05000000000000000000" pitchFamily="2" charset="2"/>
              <a:buChar char="§"/>
            </a:pPr>
            <a:r>
              <a:rPr lang="en-IN" sz="1600" dirty="0">
                <a:latin typeface="Times New Roman" panose="02020603050405020304" pitchFamily="18" charset="0"/>
                <a:ea typeface="Calibri" panose="020F0502020204030204" pitchFamily="34" charset="0"/>
              </a:rPr>
              <a:t>A standout feature of this project is the 'Spend Analysis' tool, which examines real-time customer transactions and presents a detailed spending report across categories like health, education, entertainment, etc., through a visually rich dashboard. This tool provides valuable insights into spending patterns, empowering users to make informed financial decisions over time.</a:t>
            </a:r>
          </a:p>
          <a:p>
            <a:pPr marL="285750" indent="-285750">
              <a:buFont typeface="Wingdings" panose="05000000000000000000" pitchFamily="2" charset="2"/>
              <a:buChar char="§"/>
            </a:pPr>
            <a:r>
              <a:rPr lang="en-IN" sz="1600" dirty="0">
                <a:latin typeface="Times New Roman" panose="02020603050405020304" pitchFamily="18" charset="0"/>
                <a:ea typeface="Calibri" panose="020F0502020204030204" pitchFamily="34" charset="0"/>
              </a:rPr>
              <a:t>Essentially, this project serves as a comprehensive resource, offering users the tools they need to understand, plan, and enhance their financial well-being, including features like goal visualization and budget control.</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2" name="Title 1">
            <a:extLst>
              <a:ext uri="{FF2B5EF4-FFF2-40B4-BE49-F238E27FC236}">
                <a16:creationId xmlns:a16="http://schemas.microsoft.com/office/drawing/2014/main" id="{76532B09-555C-476D-CA4C-9DB89D9F2135}"/>
              </a:ext>
            </a:extLst>
          </p:cNvPr>
          <p:cNvSpPr txBox="1">
            <a:spLocks/>
          </p:cNvSpPr>
          <p:nvPr/>
        </p:nvSpPr>
        <p:spPr>
          <a:xfrm>
            <a:off x="686155" y="436645"/>
            <a:ext cx="6324246" cy="5486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t>Goals of the project</a:t>
            </a:r>
          </a:p>
        </p:txBody>
      </p:sp>
      <p:sp>
        <p:nvSpPr>
          <p:cNvPr id="3" name="Content Placeholder 2">
            <a:extLst>
              <a:ext uri="{FF2B5EF4-FFF2-40B4-BE49-F238E27FC236}">
                <a16:creationId xmlns:a16="http://schemas.microsoft.com/office/drawing/2014/main" id="{95C64013-B671-9450-59E5-FB52C9B59182}"/>
              </a:ext>
            </a:extLst>
          </p:cNvPr>
          <p:cNvSpPr txBox="1">
            <a:spLocks/>
          </p:cNvSpPr>
          <p:nvPr/>
        </p:nvSpPr>
        <p:spPr>
          <a:xfrm>
            <a:off x="686155" y="1171514"/>
            <a:ext cx="6324246" cy="3641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Aft>
                <a:spcPts val="600"/>
              </a:spcAft>
              <a:buFont typeface="Wingdings" panose="05000000000000000000" pitchFamily="2" charset="2"/>
              <a:buChar char=""/>
              <a:tabLst>
                <a:tab pos="666750" algn="l"/>
              </a:tabLst>
            </a:pPr>
            <a:r>
              <a:rPr lang="en-GB">
                <a:solidFill>
                  <a:srgbClr val="0D0D0D"/>
                </a:solidFill>
                <a:latin typeface="Söhne"/>
              </a:rPr>
              <a:t>Optimize and streamline the fund transfer process for users and merchants, ensuring a seamless and user-friendly experience. Aim for quick and secure transactions to enhance customer satisfaction.</a:t>
            </a:r>
            <a:r>
              <a:rPr lang="en-US" kern="50">
                <a:latin typeface="Segoe UI" panose="020B0502040204020203" pitchFamily="34" charset="0"/>
                <a:ea typeface="SimSun" panose="02010600030101010101" pitchFamily="2" charset="-122"/>
                <a:cs typeface="Mangal" panose="02040503050203030202" pitchFamily="18" charset="0"/>
              </a:rPr>
              <a:t>To simplify the equipment booking process for farmers, enabling them to place orders efficiently.</a:t>
            </a:r>
            <a:endParaRPr lang="en-IN" kern="50">
              <a:latin typeface="Times New Roman" panose="02020603050405020304" pitchFamily="18" charset="0"/>
              <a:ea typeface="SimSun" panose="02010600030101010101" pitchFamily="2" charset="-122"/>
              <a:cs typeface="Mangal" panose="02040503050203030202" pitchFamily="18" charset="0"/>
            </a:endParaRPr>
          </a:p>
          <a:p>
            <a:pPr marL="342900" indent="-342900">
              <a:spcAft>
                <a:spcPts val="600"/>
              </a:spcAft>
              <a:buFont typeface="Wingdings" panose="05000000000000000000" pitchFamily="2" charset="2"/>
              <a:buChar char=""/>
              <a:tabLst>
                <a:tab pos="666750" algn="l"/>
              </a:tabLst>
            </a:pPr>
            <a:r>
              <a:rPr lang="en-GB">
                <a:solidFill>
                  <a:srgbClr val="0D0D0D"/>
                </a:solidFill>
                <a:latin typeface="Söhne"/>
              </a:rPr>
              <a:t>Provide real-time tracking and notifications for all financial transactions. Users should receive immediate updates on fund transfers, ensuring transparency and enabling them to monitor their financial activities effectively.</a:t>
            </a:r>
          </a:p>
          <a:p>
            <a:pPr marL="342900" indent="-342900">
              <a:spcAft>
                <a:spcPts val="600"/>
              </a:spcAft>
              <a:buFont typeface="Wingdings" panose="05000000000000000000" pitchFamily="2" charset="2"/>
              <a:buChar char=""/>
              <a:tabLst>
                <a:tab pos="666750" algn="l"/>
              </a:tabLst>
            </a:pPr>
            <a:r>
              <a:rPr lang="en-GB">
                <a:solidFill>
                  <a:srgbClr val="0D0D0D"/>
                </a:solidFill>
                <a:latin typeface="Söhne"/>
              </a:rPr>
              <a:t>Continuously improve the visual dashboard for the 'Spend Analysis' tool. Make it more user-friendly, visually appealing, and customizable, allowing users to personalize their financial overview.</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6" name="Title 1">
            <a:extLst>
              <a:ext uri="{FF2B5EF4-FFF2-40B4-BE49-F238E27FC236}">
                <a16:creationId xmlns:a16="http://schemas.microsoft.com/office/drawing/2014/main" id="{EA4FD7A2-83DC-1BAF-1ABC-FCA996A8A241}"/>
              </a:ext>
            </a:extLst>
          </p:cNvPr>
          <p:cNvSpPr txBox="1">
            <a:spLocks/>
          </p:cNvSpPr>
          <p:nvPr/>
        </p:nvSpPr>
        <p:spPr>
          <a:xfrm>
            <a:off x="487680" y="504767"/>
            <a:ext cx="8578348" cy="3203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US" sz="2400" dirty="0">
                <a:solidFill>
                  <a:srgbClr val="0D0D0D"/>
                </a:solidFill>
                <a:latin typeface="Aparajita" panose="020B0604020202020204" pitchFamily="34" charset="0"/>
                <a:cs typeface="Aparajita" panose="020B0604020202020204" pitchFamily="34" charset="0"/>
              </a:rPr>
              <a:t>Key Features:</a:t>
            </a:r>
            <a:endParaRPr lang="en-IN" sz="2400" dirty="0">
              <a:latin typeface="Aparajita" panose="020B0604020202020204" pitchFamily="34" charset="0"/>
              <a:cs typeface="Aparajita" panose="020B0604020202020204" pitchFamily="34" charset="0"/>
            </a:endParaRPr>
          </a:p>
        </p:txBody>
      </p:sp>
      <p:sp>
        <p:nvSpPr>
          <p:cNvPr id="7" name="Content Placeholder 2">
            <a:extLst>
              <a:ext uri="{FF2B5EF4-FFF2-40B4-BE49-F238E27FC236}">
                <a16:creationId xmlns:a16="http://schemas.microsoft.com/office/drawing/2014/main" id="{1C591EBD-D1C8-8B4C-77F1-2CA621C2FF26}"/>
              </a:ext>
            </a:extLst>
          </p:cNvPr>
          <p:cNvSpPr txBox="1">
            <a:spLocks/>
          </p:cNvSpPr>
          <p:nvPr/>
        </p:nvSpPr>
        <p:spPr>
          <a:xfrm>
            <a:off x="0" y="888985"/>
            <a:ext cx="7194698" cy="402619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2400"/>
              <a:buFont typeface="Titillium Web Light"/>
              <a:buNone/>
              <a:defRPr sz="2400" b="0" i="0" u="none" strike="noStrike" cap="none">
                <a:solidFill>
                  <a:schemeClr val="accent2"/>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GB" sz="2600" b="1" dirty="0">
                <a:solidFill>
                  <a:srgbClr val="0D0D0D"/>
                </a:solidFill>
                <a:latin typeface="Söhne"/>
              </a:rPr>
              <a:t>Real-time Transaction Monitoring:</a:t>
            </a:r>
            <a:r>
              <a:rPr lang="en-GB" sz="2600" dirty="0">
                <a:solidFill>
                  <a:srgbClr val="0D0D0D"/>
                </a:solidFill>
                <a:latin typeface="Söhne"/>
              </a:rPr>
              <a:t> Our application keeps users in the loop by providing real-time monitoring of their transactions, ensuring they are always aware of their financial activities.</a:t>
            </a:r>
          </a:p>
          <a:p>
            <a:pPr>
              <a:buFont typeface="Arial" panose="020B0604020202020204" pitchFamily="34" charset="0"/>
              <a:buChar char="•"/>
            </a:pPr>
            <a:r>
              <a:rPr lang="en-GB" sz="2600" b="1" dirty="0">
                <a:solidFill>
                  <a:srgbClr val="0D0D0D"/>
                </a:solidFill>
                <a:latin typeface="Söhne"/>
              </a:rPr>
              <a:t>Comprehensive Spending Report:</a:t>
            </a:r>
            <a:r>
              <a:rPr lang="en-GB" sz="2600" dirty="0">
                <a:solidFill>
                  <a:srgbClr val="0D0D0D"/>
                </a:solidFill>
                <a:latin typeface="Söhne"/>
              </a:rPr>
              <a:t> The 'Spend Analysis' tool goes beyond the surface, offering a detailed breakdown of expenses across various categories. This empowers users to identify areas where they can optimize their spending.</a:t>
            </a:r>
          </a:p>
          <a:p>
            <a:pPr>
              <a:buFont typeface="Arial" panose="020B0604020202020204" pitchFamily="34" charset="0"/>
              <a:buChar char="•"/>
            </a:pPr>
            <a:r>
              <a:rPr lang="en-GB" sz="2600" b="1" dirty="0">
                <a:solidFill>
                  <a:srgbClr val="0D0D0D"/>
                </a:solidFill>
                <a:latin typeface="Söhne"/>
              </a:rPr>
              <a:t>Visual Dashboard:</a:t>
            </a:r>
            <a:r>
              <a:rPr lang="en-GB" sz="2600" dirty="0">
                <a:solidFill>
                  <a:srgbClr val="0D0D0D"/>
                </a:solidFill>
                <a:latin typeface="Söhne"/>
              </a:rPr>
              <a:t> The visually rich dashboard enhances the user experience, making it easy to grasp spending patterns at a glance. Graphs and charts provide a visually appealing representation of financial data.</a:t>
            </a:r>
          </a:p>
          <a:p>
            <a:pPr>
              <a:buFont typeface="Arial" panose="020B0604020202020204" pitchFamily="34" charset="0"/>
              <a:buChar char="•"/>
            </a:pPr>
            <a:r>
              <a:rPr lang="en-GB" sz="2600" b="1" dirty="0">
                <a:solidFill>
                  <a:srgbClr val="0D0D0D"/>
                </a:solidFill>
                <a:latin typeface="Söhne"/>
              </a:rPr>
              <a:t>Goal Visualization:</a:t>
            </a:r>
            <a:r>
              <a:rPr lang="en-GB" sz="2600" dirty="0">
                <a:solidFill>
                  <a:srgbClr val="0D0D0D"/>
                </a:solidFill>
                <a:latin typeface="Söhne"/>
              </a:rPr>
              <a:t> Our application isn't just about tracking expenses – it's also a tool for future planning. Users can set financial goals, visualize them through the application, and track their progress over time.</a:t>
            </a:r>
          </a:p>
          <a:p>
            <a:pPr>
              <a:buFont typeface="Arial" panose="020B0604020202020204" pitchFamily="34" charset="0"/>
              <a:buChar char="•"/>
            </a:pPr>
            <a:r>
              <a:rPr lang="en-GB" sz="2600" b="1" dirty="0">
                <a:solidFill>
                  <a:srgbClr val="0D0D0D"/>
                </a:solidFill>
                <a:latin typeface="Söhne"/>
              </a:rPr>
              <a:t>Budget Control:</a:t>
            </a:r>
            <a:r>
              <a:rPr lang="en-GB" sz="2600" dirty="0">
                <a:solidFill>
                  <a:srgbClr val="0D0D0D"/>
                </a:solidFill>
                <a:latin typeface="Söhne"/>
              </a:rPr>
              <a:t> Take charge of your finances with our budget control feature. Set budgets for different categories and receive alerts or insights when you approach or exceed your limits.</a:t>
            </a:r>
          </a:p>
          <a:p>
            <a:pPr>
              <a:buFont typeface="Arial" panose="020B0604020202020204" pitchFamily="34" charset="0"/>
              <a:buChar char="•"/>
            </a:pPr>
            <a:r>
              <a:rPr lang="en-GB" sz="2600" b="1" dirty="0">
                <a:solidFill>
                  <a:srgbClr val="0D0D0D"/>
                </a:solidFill>
                <a:latin typeface="Söhne"/>
              </a:rPr>
              <a:t>Fund Transfer:</a:t>
            </a:r>
            <a:r>
              <a:rPr lang="en-GB" sz="2600" dirty="0">
                <a:solidFill>
                  <a:srgbClr val="0D0D0D"/>
                </a:solidFill>
                <a:latin typeface="Söhne"/>
              </a:rPr>
              <a:t> Seamlessly transfer funds between different users and merchants within the application, ensuring a hassle-free and secure financial transaction experience.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a:extLst>
            <a:ext uri="{FF2B5EF4-FFF2-40B4-BE49-F238E27FC236}">
              <a16:creationId xmlns:a16="http://schemas.microsoft.com/office/drawing/2014/main" id="{6E4E3178-C992-98F2-476C-D43BB94DB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829BF-4CDA-86BA-F0D4-B45B197F3DA5}"/>
              </a:ext>
            </a:extLst>
          </p:cNvPr>
          <p:cNvSpPr txBox="1">
            <a:spLocks/>
          </p:cNvSpPr>
          <p:nvPr/>
        </p:nvSpPr>
        <p:spPr>
          <a:xfrm>
            <a:off x="2998652" y="-67525"/>
            <a:ext cx="10027920" cy="5486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4800"/>
              <a:buFont typeface="Dosis ExtraLight"/>
              <a:buNone/>
              <a:defRPr sz="4800" b="0" i="0" u="none" strike="noStrike" cap="none">
                <a:solidFill>
                  <a:schemeClr val="dk2"/>
                </a:solidFill>
                <a:latin typeface="Dosis ExtraLight"/>
                <a:ea typeface="Dosis ExtraLight"/>
                <a:cs typeface="Dosis ExtraLight"/>
                <a:sym typeface="Dosis ExtraLight"/>
              </a:defRPr>
            </a:lvl9pPr>
          </a:lstStyle>
          <a:p>
            <a:r>
              <a:rPr lang="en-IN" sz="1800" b="1" dirty="0"/>
              <a:t>Technology </a:t>
            </a:r>
          </a:p>
        </p:txBody>
      </p:sp>
      <p:sp>
        <p:nvSpPr>
          <p:cNvPr id="3" name="Content Placeholder 2">
            <a:extLst>
              <a:ext uri="{FF2B5EF4-FFF2-40B4-BE49-F238E27FC236}">
                <a16:creationId xmlns:a16="http://schemas.microsoft.com/office/drawing/2014/main" id="{08C81035-2249-4CBE-C9F6-D96C6C794838}"/>
              </a:ext>
            </a:extLst>
          </p:cNvPr>
          <p:cNvSpPr txBox="1">
            <a:spLocks/>
          </p:cNvSpPr>
          <p:nvPr/>
        </p:nvSpPr>
        <p:spPr>
          <a:xfrm>
            <a:off x="0" y="912226"/>
            <a:ext cx="7453086" cy="3986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2400"/>
              <a:buFont typeface="Titillium Web Light"/>
              <a:buNone/>
              <a:defRPr sz="2400" b="0" i="0" u="none" strike="noStrike" cap="none">
                <a:solidFill>
                  <a:schemeClr val="accent2"/>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9pPr>
          </a:lstStyle>
          <a:p>
            <a:pPr marL="285750" marR="761365" indent="-285750">
              <a:lnSpc>
                <a:spcPct val="107000"/>
              </a:lnSpc>
              <a:spcAft>
                <a:spcPts val="125"/>
              </a:spcAft>
              <a:buFont typeface="Arial" panose="020B0604020202020204" pitchFamily="34" charset="0"/>
              <a:buChar char="•"/>
            </a:pPr>
            <a:r>
              <a:rPr lang="en-IN" sz="1400" u="sng" dirty="0">
                <a:solidFill>
                  <a:schemeClr val="accent6"/>
                </a:solidFill>
                <a:latin typeface="Times New Roman" panose="02020603050405020304" pitchFamily="18" charset="0"/>
                <a:ea typeface="Calibri" panose="020F0502020204030204" pitchFamily="34" charset="0"/>
                <a:cs typeface="Mangal" panose="02040503050203030202" pitchFamily="18" charset="0"/>
              </a:rPr>
              <a:t>React </a:t>
            </a:r>
            <a:r>
              <a:rPr lang="en-IN" sz="14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A powerful JavaScript library known for creating dynamic and reusable UI components. React ensures efficiency in handling state changes, contributing to a smooth and responsive front end.</a:t>
            </a:r>
            <a:endParaRPr lang="en-US" sz="14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0" marR="761365" indent="0">
              <a:lnSpc>
                <a:spcPct val="107000"/>
              </a:lnSpc>
              <a:spcAft>
                <a:spcPts val="125"/>
              </a:spcAft>
            </a:pPr>
            <a:r>
              <a:rPr lang="en-IN" sz="14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a:t>
            </a:r>
            <a:endParaRPr lang="en-US" sz="14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285750" marR="761365" indent="-285750">
              <a:lnSpc>
                <a:spcPct val="107000"/>
              </a:lnSpc>
              <a:spcAft>
                <a:spcPts val="125"/>
              </a:spcAft>
              <a:buFont typeface="Arial" panose="020B0604020202020204" pitchFamily="34" charset="0"/>
              <a:buChar char="•"/>
            </a:pPr>
            <a:r>
              <a:rPr lang="en-IN" sz="1400" u="sng" dirty="0">
                <a:solidFill>
                  <a:schemeClr val="accent6"/>
                </a:solidFill>
                <a:latin typeface="Times New Roman" panose="02020603050405020304" pitchFamily="18" charset="0"/>
                <a:ea typeface="Calibri" panose="020F0502020204030204" pitchFamily="34" charset="0"/>
                <a:cs typeface="Mangal" panose="02040503050203030202" pitchFamily="18" charset="0"/>
              </a:rPr>
              <a:t>Redux</a:t>
            </a:r>
            <a:r>
              <a:rPr lang="en-IN" sz="14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Employed for state management, Redux provides a predictable state container for JavaScript applications. It helps maintain an organized state across the application, crucial for managing complexity.</a:t>
            </a:r>
          </a:p>
          <a:p>
            <a:pPr marL="285750" marR="761365" indent="-285750">
              <a:lnSpc>
                <a:spcPct val="107000"/>
              </a:lnSpc>
              <a:spcAft>
                <a:spcPts val="125"/>
              </a:spcAft>
              <a:buFont typeface="Arial" panose="020B0604020202020204" pitchFamily="34" charset="0"/>
              <a:buChar char="•"/>
            </a:pPr>
            <a:endParaRPr lang="en-US" sz="14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285750" marR="761365" indent="-285750">
              <a:lnSpc>
                <a:spcPct val="107000"/>
              </a:lnSpc>
              <a:spcAft>
                <a:spcPts val="125"/>
              </a:spcAft>
              <a:buFont typeface="Arial" panose="020B0604020202020204" pitchFamily="34" charset="0"/>
              <a:buChar char="•"/>
            </a:pPr>
            <a:r>
              <a:rPr lang="en-IN" sz="1400" u="sng" dirty="0">
                <a:solidFill>
                  <a:schemeClr val="accent6"/>
                </a:solidFill>
                <a:latin typeface="Times New Roman" panose="02020603050405020304" pitchFamily="18" charset="0"/>
                <a:ea typeface="Calibri" panose="020F0502020204030204" pitchFamily="34" charset="0"/>
                <a:cs typeface="Mangal" panose="02040503050203030202" pitchFamily="18" charset="0"/>
              </a:rPr>
              <a:t>HTML/CSS</a:t>
            </a:r>
            <a:r>
              <a:rPr lang="en-IN" sz="14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The foundational technologies for structuring and styling the front end. HTML provides structural elements, while CSS ensures a visually appealing design.</a:t>
            </a:r>
            <a:endParaRPr lang="en-US" sz="14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0" marR="761365" indent="0">
              <a:lnSpc>
                <a:spcPct val="107000"/>
              </a:lnSpc>
              <a:spcAft>
                <a:spcPts val="125"/>
              </a:spcAft>
            </a:pPr>
            <a:r>
              <a:rPr lang="en-IN" sz="14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a:t>
            </a:r>
            <a:endParaRPr lang="en-US" sz="14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1400" u="sng" dirty="0">
                <a:solidFill>
                  <a:schemeClr val="accent6"/>
                </a:solidFill>
                <a:latin typeface="Times New Roman" panose="02020603050405020304" pitchFamily="18" charset="0"/>
                <a:ea typeface="Calibri" panose="020F0502020204030204" pitchFamily="34" charset="0"/>
              </a:rPr>
              <a:t>Bootstrap</a:t>
            </a:r>
            <a:r>
              <a:rPr lang="en-IN" sz="1400" dirty="0">
                <a:solidFill>
                  <a:schemeClr val="accent6"/>
                </a:solidFill>
                <a:latin typeface="Times New Roman" panose="02020603050405020304" pitchFamily="18" charset="0"/>
                <a:ea typeface="Calibri" panose="020F0502020204030204" pitchFamily="34" charset="0"/>
              </a:rPr>
              <a:t>: Integrated for responsive frontend development, Bootstrap offers pre-designed components and utilities. Its grid system and responsive design features follow a mobile-first approach for optimal user experiences</a:t>
            </a:r>
            <a:endParaRPr lang="en-IN" sz="1400" dirty="0">
              <a:solidFill>
                <a:schemeClr val="accent6"/>
              </a:solidFill>
            </a:endParaRPr>
          </a:p>
        </p:txBody>
      </p:sp>
      <p:sp>
        <p:nvSpPr>
          <p:cNvPr id="4" name="TextBox 3">
            <a:extLst>
              <a:ext uri="{FF2B5EF4-FFF2-40B4-BE49-F238E27FC236}">
                <a16:creationId xmlns:a16="http://schemas.microsoft.com/office/drawing/2014/main" id="{9D5ECE67-345A-9DF9-58E2-71C0604CC502}"/>
              </a:ext>
            </a:extLst>
          </p:cNvPr>
          <p:cNvSpPr txBox="1"/>
          <p:nvPr/>
        </p:nvSpPr>
        <p:spPr>
          <a:xfrm>
            <a:off x="304491" y="481115"/>
            <a:ext cx="2911876" cy="369332"/>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Frontend Technologies</a:t>
            </a:r>
            <a:endParaRPr lang="en-US" dirty="0"/>
          </a:p>
        </p:txBody>
      </p:sp>
    </p:spTree>
    <p:extLst>
      <p:ext uri="{BB962C8B-B14F-4D97-AF65-F5344CB8AC3E}">
        <p14:creationId xmlns:p14="http://schemas.microsoft.com/office/powerpoint/2010/main" val="129975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a:extLst>
            <a:ext uri="{FF2B5EF4-FFF2-40B4-BE49-F238E27FC236}">
              <a16:creationId xmlns:a16="http://schemas.microsoft.com/office/drawing/2014/main" id="{A2AD446D-CBD2-1FEE-A6CB-10F7D4016192}"/>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02F4703-F4B5-24A8-6E3E-35E1ED93F36B}"/>
              </a:ext>
            </a:extLst>
          </p:cNvPr>
          <p:cNvSpPr txBox="1">
            <a:spLocks/>
          </p:cNvSpPr>
          <p:nvPr/>
        </p:nvSpPr>
        <p:spPr>
          <a:xfrm>
            <a:off x="231435" y="859489"/>
            <a:ext cx="7228908" cy="3579849"/>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2400"/>
              <a:buFont typeface="Titillium Web Light"/>
              <a:buNone/>
              <a:defRPr sz="2400" b="0" i="0" u="none" strike="noStrike" cap="none">
                <a:solidFill>
                  <a:schemeClr val="accent2"/>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accent2"/>
              </a:buClr>
              <a:buSzPts val="3000"/>
              <a:buFont typeface="Titillium Web Light"/>
              <a:buNone/>
              <a:defRPr sz="3000" b="0" i="0" u="none" strike="noStrike" cap="none">
                <a:solidFill>
                  <a:schemeClr val="accent2"/>
                </a:solidFill>
                <a:latin typeface="Titillium Web Light"/>
                <a:ea typeface="Titillium Web Light"/>
                <a:cs typeface="Titillium Web Light"/>
                <a:sym typeface="Titillium Web Light"/>
              </a:defRPr>
            </a:lvl9pPr>
          </a:lstStyle>
          <a:p>
            <a:pPr marL="0" marR="761365">
              <a:lnSpc>
                <a:spcPct val="107000"/>
              </a:lnSpc>
              <a:spcAft>
                <a:spcPts val="125"/>
              </a:spcAft>
            </a:pPr>
            <a:r>
              <a:rPr lang="en-IN" sz="18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The backend of </a:t>
            </a:r>
            <a:r>
              <a:rPr lang="en-IN" sz="1800" dirty="0" err="1">
                <a:solidFill>
                  <a:schemeClr val="accent6"/>
                </a:solidFill>
                <a:latin typeface="Times New Roman" panose="02020603050405020304" pitchFamily="18" charset="0"/>
                <a:ea typeface="Calibri" panose="020F0502020204030204" pitchFamily="34" charset="0"/>
                <a:cs typeface="Mangal" panose="02040503050203030202" pitchFamily="18" charset="0"/>
              </a:rPr>
              <a:t>Finalytics</a:t>
            </a:r>
            <a:r>
              <a:rPr lang="en-IN" sz="18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responsible for business logic, data processing, and database communication, is developed using:</a:t>
            </a:r>
            <a:endParaRPr lang="en-US" sz="18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0" marR="761365">
              <a:lnSpc>
                <a:spcPct val="107000"/>
              </a:lnSpc>
              <a:spcAft>
                <a:spcPts val="125"/>
              </a:spcAft>
            </a:pPr>
            <a:r>
              <a:rPr lang="en-IN" sz="18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a:t>
            </a:r>
            <a:endParaRPr lang="en-US" sz="18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0" marR="761365">
              <a:lnSpc>
                <a:spcPct val="107000"/>
              </a:lnSpc>
              <a:spcAft>
                <a:spcPts val="125"/>
              </a:spcAft>
              <a:buFont typeface="Arial" panose="020B0604020202020204" pitchFamily="34" charset="0"/>
              <a:buChar char="•"/>
            </a:pPr>
            <a:r>
              <a:rPr lang="en-IN" sz="1800" u="sng" dirty="0">
                <a:solidFill>
                  <a:schemeClr val="accent6"/>
                </a:solidFill>
                <a:latin typeface="Times New Roman" panose="02020603050405020304" pitchFamily="18" charset="0"/>
                <a:ea typeface="Calibri" panose="020F0502020204030204" pitchFamily="34" charset="0"/>
                <a:cs typeface="Mangal" panose="02040503050203030202" pitchFamily="18" charset="0"/>
              </a:rPr>
              <a:t>Spring Boot</a:t>
            </a:r>
            <a:r>
              <a:rPr lang="en-IN" sz="18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A robust framework simplifying microservices development. Java serves as the primary programming language, offering reliability, portability, and a vast ecosystem.</a:t>
            </a:r>
            <a:endParaRPr lang="en-US" sz="18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0" marR="761365" indent="0">
              <a:lnSpc>
                <a:spcPct val="107000"/>
              </a:lnSpc>
              <a:spcAft>
                <a:spcPts val="125"/>
              </a:spcAft>
            </a:pPr>
            <a:endParaRPr lang="en-US" sz="1800" dirty="0">
              <a:solidFill>
                <a:schemeClr val="accent6"/>
              </a:solidFill>
              <a:latin typeface="Calibri" panose="020F0502020204030204" pitchFamily="34" charset="0"/>
              <a:ea typeface="Calibri" panose="020F0502020204030204" pitchFamily="34" charset="0"/>
              <a:cs typeface="Mangal" panose="02040503050203030202" pitchFamily="18" charset="0"/>
            </a:endParaRPr>
          </a:p>
          <a:p>
            <a:pPr marL="0" marR="761365">
              <a:lnSpc>
                <a:spcPct val="107000"/>
              </a:lnSpc>
              <a:spcAft>
                <a:spcPts val="125"/>
              </a:spcAft>
              <a:buFont typeface="Arial" panose="020B0604020202020204" pitchFamily="34" charset="0"/>
              <a:buChar char="•"/>
            </a:pPr>
            <a:r>
              <a:rPr lang="en-IN" sz="1800" u="sng" dirty="0">
                <a:solidFill>
                  <a:schemeClr val="accent6"/>
                </a:solidFill>
                <a:latin typeface="Times New Roman" panose="02020603050405020304" pitchFamily="18" charset="0"/>
                <a:ea typeface="Calibri" panose="020F0502020204030204" pitchFamily="34" charset="0"/>
                <a:cs typeface="Mangal" panose="02040503050203030202" pitchFamily="18" charset="0"/>
              </a:rPr>
              <a:t>MySQL </a:t>
            </a:r>
            <a:r>
              <a:rPr lang="en-IN" sz="1800" dirty="0">
                <a:solidFill>
                  <a:schemeClr val="accent6"/>
                </a:solidFill>
                <a:latin typeface="Times New Roman" panose="02020603050405020304" pitchFamily="18" charset="0"/>
                <a:ea typeface="Calibri" panose="020F0502020204030204" pitchFamily="34" charset="0"/>
                <a:cs typeface="Mangal" panose="02040503050203030202" pitchFamily="18" charset="0"/>
              </a:rPr>
              <a:t>: </a:t>
            </a:r>
            <a:r>
              <a:rPr lang="en-GB" sz="1800" dirty="0">
                <a:solidFill>
                  <a:schemeClr val="accent6"/>
                </a:solidFill>
                <a:latin typeface="Times New Roman" panose="02020603050405020304" pitchFamily="18" charset="0"/>
                <a:cs typeface="Times New Roman" panose="02020603050405020304" pitchFamily="18" charset="0"/>
              </a:rPr>
              <a:t>In the financial analytics project, MySQL is employed as the database backend. MySQL offers a reliable and versatile relational database management system, facilitating efficient storage, retrieval, and management of user data, transaction records, and analytics for seamless financial tracking and analysis within the application.</a:t>
            </a:r>
            <a:endParaRPr lang="en-IN" sz="1800" dirty="0">
              <a:solidFill>
                <a:schemeClr val="accent6"/>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983B90B-FBE0-65FF-3CB3-02AE1B0E5D19}"/>
              </a:ext>
            </a:extLst>
          </p:cNvPr>
          <p:cNvSpPr txBox="1"/>
          <p:nvPr/>
        </p:nvSpPr>
        <p:spPr>
          <a:xfrm>
            <a:off x="231435" y="392283"/>
            <a:ext cx="3163896" cy="369332"/>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Backend Technologies</a:t>
            </a:r>
            <a:endParaRPr lang="en-US" dirty="0"/>
          </a:p>
        </p:txBody>
      </p:sp>
    </p:spTree>
    <p:extLst>
      <p:ext uri="{BB962C8B-B14F-4D97-AF65-F5344CB8AC3E}">
        <p14:creationId xmlns:p14="http://schemas.microsoft.com/office/powerpoint/2010/main" val="300780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a:extLst>
            <a:ext uri="{FF2B5EF4-FFF2-40B4-BE49-F238E27FC236}">
              <a16:creationId xmlns:a16="http://schemas.microsoft.com/office/drawing/2014/main" id="{D41E8662-570D-A6D3-3A27-CB9F56EFE8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AFC2C5-CA7B-38AE-5858-C9A619EF3928}"/>
              </a:ext>
            </a:extLst>
          </p:cNvPr>
          <p:cNvSpPr txBox="1"/>
          <p:nvPr/>
        </p:nvSpPr>
        <p:spPr>
          <a:xfrm>
            <a:off x="251639" y="234111"/>
            <a:ext cx="4572000" cy="311496"/>
          </a:xfrm>
          <a:prstGeom prst="rect">
            <a:avLst/>
          </a:prstGeom>
          <a:noFill/>
        </p:spPr>
        <p:txBody>
          <a:bodyPr wrap="square">
            <a:spAutoFit/>
          </a:bodyPr>
          <a:lstStyle/>
          <a:p>
            <a:pPr marL="0" marR="761365">
              <a:lnSpc>
                <a:spcPct val="107000"/>
              </a:lnSpc>
              <a:spcBef>
                <a:spcPts val="0"/>
              </a:spcBef>
              <a:spcAft>
                <a:spcPts val="125"/>
              </a:spcAft>
            </a:pPr>
            <a:r>
              <a:rPr lang="en-IN" sz="1400" b="1" dirty="0">
                <a:effectLst/>
                <a:latin typeface="Times New Roman" panose="02020603050405020304" pitchFamily="18" charset="0"/>
                <a:ea typeface="Calibri" panose="020F0502020204030204" pitchFamily="34" charset="0"/>
                <a:cs typeface="Mangal" panose="02040503050203030202" pitchFamily="18" charset="0"/>
              </a:rPr>
              <a:t>Common Authentication Vulnerabilities</a:t>
            </a:r>
            <a:endParaRPr lang="en-US" sz="1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CF079C37-B12E-534D-86F7-DA09A4A1BA54}"/>
              </a:ext>
            </a:extLst>
          </p:cNvPr>
          <p:cNvSpPr txBox="1"/>
          <p:nvPr/>
        </p:nvSpPr>
        <p:spPr>
          <a:xfrm>
            <a:off x="177209" y="694313"/>
            <a:ext cx="7449879" cy="3970318"/>
          </a:xfrm>
          <a:prstGeom prst="rect">
            <a:avLst/>
          </a:prstGeom>
          <a:noFill/>
        </p:spPr>
        <p:txBody>
          <a:bodyPr wrap="square">
            <a:spAutoFit/>
          </a:bodyPr>
          <a:lstStyle/>
          <a:p>
            <a:pPr algn="l">
              <a:buFont typeface="+mj-lt"/>
              <a:buAutoNum type="arabicPeriod"/>
            </a:pPr>
            <a:r>
              <a:rPr lang="en-GB" b="1" i="0" dirty="0">
                <a:solidFill>
                  <a:srgbClr val="0D0D0D"/>
                </a:solidFill>
                <a:effectLst/>
                <a:latin typeface="Söhne"/>
              </a:rPr>
              <a:t> Brute-Force Protection: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Utilizes rate limiting, account lockout policies, and CAPTCHA challenges to thwart brute-force attacks.</a:t>
            </a:r>
          </a:p>
          <a:p>
            <a:pPr algn="l">
              <a:buFont typeface="+mj-lt"/>
              <a:buAutoNum type="arabicPeriod"/>
            </a:pPr>
            <a:r>
              <a:rPr lang="en-GB" b="1" i="0" dirty="0">
                <a:solidFill>
                  <a:srgbClr val="0D0D0D"/>
                </a:solidFill>
                <a:effectLst/>
                <a:latin typeface="Söhne"/>
              </a:rPr>
              <a:t> Weak Login Credentials:</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Promotes strong password practices through educational initiatives and enforces policies like minimum length and complexity requirements.</a:t>
            </a:r>
          </a:p>
          <a:p>
            <a:pPr algn="l">
              <a:buFont typeface="+mj-lt"/>
              <a:buAutoNum type="arabicPeriod"/>
            </a:pPr>
            <a:r>
              <a:rPr lang="en-GB" b="1" i="0" dirty="0">
                <a:solidFill>
                  <a:srgbClr val="0D0D0D"/>
                </a:solidFill>
                <a:effectLst/>
                <a:latin typeface="Söhne"/>
              </a:rPr>
              <a:t> Username Enumeration: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Implements generic error messages and CAPTCHA challenges to prevent attackers from obtaining valid usernames.</a:t>
            </a:r>
          </a:p>
          <a:p>
            <a:pPr algn="l">
              <a:buFont typeface="+mj-lt"/>
              <a:buAutoNum type="arabicPeriod"/>
            </a:pPr>
            <a:r>
              <a:rPr lang="en-GB" b="1" i="0" dirty="0">
                <a:solidFill>
                  <a:srgbClr val="0D0D0D"/>
                </a:solidFill>
                <a:effectLst/>
                <a:latin typeface="Söhne"/>
              </a:rPr>
              <a:t> HTTP Basic Authentication: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Advocates for more secure alternatives like token-based authentication or OAuth to mitigate risks associated with transmitting credentials in an unencrypted form.</a:t>
            </a:r>
          </a:p>
          <a:p>
            <a:pPr algn="l">
              <a:buFont typeface="+mj-lt"/>
              <a:buAutoNum type="arabicPeriod"/>
            </a:pPr>
            <a:r>
              <a:rPr lang="en-GB" b="1" i="0" dirty="0">
                <a:solidFill>
                  <a:srgbClr val="0D0D0D"/>
                </a:solidFill>
                <a:effectLst/>
                <a:latin typeface="Söhne"/>
              </a:rPr>
              <a:t> Session Management: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Emphasizes secure session handling practices such as secure storage, token expiration policies, and secure cookie attributes.</a:t>
            </a:r>
          </a:p>
          <a:p>
            <a:pPr algn="l">
              <a:buFont typeface="+mj-lt"/>
              <a:buAutoNum type="arabicPeriod"/>
            </a:pPr>
            <a:r>
              <a:rPr lang="en-GB" b="1" i="0" dirty="0">
                <a:solidFill>
                  <a:srgbClr val="0D0D0D"/>
                </a:solidFill>
                <a:effectLst/>
                <a:latin typeface="Söhne"/>
              </a:rPr>
              <a:t> Staying Logged In: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Implements secure logout processes, including session termination and token invalidation, to prevent unauthorized access through staying logged in.</a:t>
            </a:r>
          </a:p>
        </p:txBody>
      </p:sp>
    </p:spTree>
    <p:extLst>
      <p:ext uri="{BB962C8B-B14F-4D97-AF65-F5344CB8AC3E}">
        <p14:creationId xmlns:p14="http://schemas.microsoft.com/office/powerpoint/2010/main" val="328702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a:extLst>
            <a:ext uri="{FF2B5EF4-FFF2-40B4-BE49-F238E27FC236}">
              <a16:creationId xmlns:a16="http://schemas.microsoft.com/office/drawing/2014/main" id="{8CA6DCA5-641B-3069-82A7-EE9E142A1A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5CB625-49EB-FAC2-22CC-70ECBF7F6FE7}"/>
              </a:ext>
            </a:extLst>
          </p:cNvPr>
          <p:cNvSpPr txBox="1"/>
          <p:nvPr/>
        </p:nvSpPr>
        <p:spPr>
          <a:xfrm>
            <a:off x="389861" y="257774"/>
            <a:ext cx="7095459" cy="4185761"/>
          </a:xfrm>
          <a:prstGeom prst="rect">
            <a:avLst/>
          </a:prstGeom>
          <a:noFill/>
        </p:spPr>
        <p:txBody>
          <a:bodyPr wrap="square">
            <a:spAutoFit/>
          </a:bodyPr>
          <a:lstStyle/>
          <a:p>
            <a:pPr marL="457200" lvl="1" algn="l"/>
            <a:endParaRPr lang="en-GB" b="0" i="0" dirty="0">
              <a:solidFill>
                <a:srgbClr val="0D0D0D"/>
              </a:solidFill>
              <a:effectLst/>
              <a:latin typeface="Söhne"/>
            </a:endParaRPr>
          </a:p>
          <a:p>
            <a:pPr algn="l"/>
            <a:r>
              <a:rPr lang="en-GB" b="1" i="0" dirty="0">
                <a:solidFill>
                  <a:srgbClr val="0D0D0D"/>
                </a:solidFill>
                <a:effectLst/>
                <a:latin typeface="Söhne"/>
              </a:rPr>
              <a:t>7. SQL Injection: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Adopts secure coding practices like prepared statements and parameterized queries to prevent unauthorized database access.</a:t>
            </a:r>
          </a:p>
          <a:p>
            <a:pPr algn="l"/>
            <a:r>
              <a:rPr lang="en-GB" b="1" i="0" dirty="0">
                <a:solidFill>
                  <a:srgbClr val="0D0D0D"/>
                </a:solidFill>
                <a:effectLst/>
                <a:latin typeface="Söhne"/>
              </a:rPr>
              <a:t>8. Password Change and Recovery:</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Outlines secure password management practices, including multi-factor authentication and secure recovery workflows.</a:t>
            </a:r>
          </a:p>
          <a:p>
            <a:pPr algn="l"/>
            <a:r>
              <a:rPr lang="en-GB" b="1" i="0" dirty="0">
                <a:solidFill>
                  <a:srgbClr val="0D0D0D"/>
                </a:solidFill>
                <a:effectLst/>
                <a:latin typeface="Söhne"/>
              </a:rPr>
              <a:t>9. Two-Factor Authentication: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Strengthens implementation through secure token generation, reliable delivery channels, and user education.</a:t>
            </a:r>
          </a:p>
          <a:p>
            <a:pPr algn="l"/>
            <a:r>
              <a:rPr lang="en-GB" b="1" i="0" dirty="0">
                <a:solidFill>
                  <a:srgbClr val="0D0D0D"/>
                </a:solidFill>
                <a:effectLst/>
                <a:latin typeface="Söhne"/>
              </a:rPr>
              <a:t>10. Authentication Logic:</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Emphasizes the design of robust authentication logic, secure coding practices, security reviews, and anomaly detection mechanisms.</a:t>
            </a:r>
          </a:p>
          <a:p>
            <a:pPr algn="l"/>
            <a:r>
              <a:rPr lang="en-GB" b="1" i="0" dirty="0">
                <a:solidFill>
                  <a:srgbClr val="0D0D0D"/>
                </a:solidFill>
                <a:effectLst/>
                <a:latin typeface="Söhne"/>
              </a:rPr>
              <a:t>11. Human Negligence:</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Promotes user education and awareness initiatives to minimize risks associated with human errors.</a:t>
            </a:r>
          </a:p>
          <a:p>
            <a:pPr algn="l"/>
            <a:r>
              <a:rPr lang="en-GB" b="1" i="0" dirty="0">
                <a:solidFill>
                  <a:srgbClr val="0D0D0D"/>
                </a:solidFill>
                <a:effectLst/>
                <a:latin typeface="Söhne"/>
              </a:rPr>
              <a:t>12. Prevention Strategies:</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Adopts a comprehensive approach, combining technical safeguards, user education, and continuous monitoring for a robust authentication system.</a:t>
            </a:r>
          </a:p>
        </p:txBody>
      </p:sp>
    </p:spTree>
    <p:extLst>
      <p:ext uri="{BB962C8B-B14F-4D97-AF65-F5344CB8AC3E}">
        <p14:creationId xmlns:p14="http://schemas.microsoft.com/office/powerpoint/2010/main" val="14095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a:extLst>
            <a:ext uri="{FF2B5EF4-FFF2-40B4-BE49-F238E27FC236}">
              <a16:creationId xmlns:a16="http://schemas.microsoft.com/office/drawing/2014/main" id="{19A10C1C-AEC7-7B28-BCC0-411FB82794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BABA0CA-833D-DD5A-3196-A611359FBCE7}"/>
              </a:ext>
            </a:extLst>
          </p:cNvPr>
          <p:cNvSpPr txBox="1"/>
          <p:nvPr/>
        </p:nvSpPr>
        <p:spPr>
          <a:xfrm>
            <a:off x="56707" y="209765"/>
            <a:ext cx="8123275" cy="4616648"/>
          </a:xfrm>
          <a:prstGeom prst="rect">
            <a:avLst/>
          </a:prstGeom>
          <a:noFill/>
        </p:spPr>
        <p:txBody>
          <a:bodyPr wrap="square">
            <a:spAutoFit/>
          </a:bodyPr>
          <a:lstStyle/>
          <a:p>
            <a:pPr algn="l">
              <a:buFont typeface="+mj-lt"/>
              <a:buAutoNum type="arabicPeriod"/>
            </a:pPr>
            <a:r>
              <a:rPr lang="en-GB" b="1" i="0" dirty="0">
                <a:solidFill>
                  <a:srgbClr val="0D0D0D"/>
                </a:solidFill>
                <a:effectLst/>
                <a:latin typeface="Söhne"/>
              </a:rPr>
              <a:t> JWT and Spring Security (Authentication Class):</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Objective:</a:t>
            </a:r>
            <a:r>
              <a:rPr lang="en-GB" b="0" i="0" dirty="0">
                <a:solidFill>
                  <a:srgbClr val="0D0D0D"/>
                </a:solidFill>
                <a:effectLst/>
                <a:latin typeface="Söhne"/>
              </a:rPr>
              <a:t> Enhancing authentication security.</a:t>
            </a:r>
          </a:p>
          <a:p>
            <a:pPr marL="742950" lvl="1" indent="-285750" algn="l">
              <a:buFont typeface="+mj-lt"/>
              <a:buAutoNum type="arabicPeriod"/>
            </a:pPr>
            <a:r>
              <a:rPr lang="en-GB" b="0" i="1" dirty="0">
                <a:solidFill>
                  <a:srgbClr val="0D0D0D"/>
                </a:solidFill>
                <a:effectLst/>
                <a:latin typeface="Söhne"/>
              </a:rPr>
              <a:t>Implementation:</a:t>
            </a:r>
            <a:r>
              <a:rPr lang="en-GB" b="0" i="0" dirty="0">
                <a:solidFill>
                  <a:srgbClr val="0D0D0D"/>
                </a:solidFill>
                <a:effectLst/>
                <a:latin typeface="Söhne"/>
              </a:rPr>
              <a:t> Utilizing JSON Web Tokens (JWT) in conjunction with Spring Security's Authentication class.</a:t>
            </a:r>
          </a:p>
          <a:p>
            <a:pPr marL="742950" lvl="1" indent="-285750" algn="l">
              <a:buFont typeface="+mj-lt"/>
              <a:buAutoNum type="arabicPeriod"/>
            </a:pPr>
            <a:r>
              <a:rPr lang="en-GB" b="0" i="1" dirty="0">
                <a:solidFill>
                  <a:srgbClr val="0D0D0D"/>
                </a:solidFill>
                <a:effectLst/>
                <a:latin typeface="Söhne"/>
              </a:rPr>
              <a:t>Explanation:</a:t>
            </a:r>
            <a:r>
              <a:rPr lang="en-GB" b="0" i="0" dirty="0">
                <a:solidFill>
                  <a:srgbClr val="0D0D0D"/>
                </a:solidFill>
                <a:effectLst/>
                <a:latin typeface="Söhne"/>
              </a:rPr>
              <a:t> JWT provides a secure and efficient way to transmit authentication information between parties. Spring Security's Authentication class facilitates robust authentication processes, helping to mitigate vulnerabilities like weak credentials and session management issues.</a:t>
            </a:r>
          </a:p>
          <a:p>
            <a:pPr algn="l">
              <a:buFont typeface="+mj-lt"/>
              <a:buAutoNum type="arabicPeriod"/>
            </a:pPr>
            <a:r>
              <a:rPr lang="en-GB" b="1" i="0" dirty="0">
                <a:solidFill>
                  <a:srgbClr val="0D0D0D"/>
                </a:solidFill>
                <a:effectLst/>
                <a:latin typeface="Söhne"/>
              </a:rPr>
              <a:t> Microservices Architecture:</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Objective:</a:t>
            </a:r>
            <a:r>
              <a:rPr lang="en-GB" b="0" i="0" dirty="0">
                <a:solidFill>
                  <a:srgbClr val="0D0D0D"/>
                </a:solidFill>
                <a:effectLst/>
                <a:latin typeface="Söhne"/>
              </a:rPr>
              <a:t> Improving scalability, fault isolation, and reducing attack surface.</a:t>
            </a:r>
          </a:p>
          <a:p>
            <a:pPr marL="742950" lvl="1" indent="-285750" algn="l">
              <a:buFont typeface="+mj-lt"/>
              <a:buAutoNum type="arabicPeriod"/>
            </a:pPr>
            <a:r>
              <a:rPr lang="en-GB" b="0" i="1" dirty="0">
                <a:solidFill>
                  <a:srgbClr val="0D0D0D"/>
                </a:solidFill>
                <a:effectLst/>
                <a:latin typeface="Söhne"/>
              </a:rPr>
              <a:t>Implementation:</a:t>
            </a:r>
            <a:r>
              <a:rPr lang="en-GB" b="0" i="0" dirty="0">
                <a:solidFill>
                  <a:srgbClr val="0D0D0D"/>
                </a:solidFill>
                <a:effectLst/>
                <a:latin typeface="Söhne"/>
              </a:rPr>
              <a:t> Adopting a microservices architecture.</a:t>
            </a:r>
          </a:p>
          <a:p>
            <a:pPr marL="742950" lvl="1" indent="-285750" algn="l">
              <a:buFont typeface="+mj-lt"/>
              <a:buAutoNum type="arabicPeriod"/>
            </a:pPr>
            <a:r>
              <a:rPr lang="en-GB" b="0" i="1" dirty="0">
                <a:solidFill>
                  <a:srgbClr val="0D0D0D"/>
                </a:solidFill>
                <a:effectLst/>
                <a:latin typeface="Söhne"/>
              </a:rPr>
              <a:t>Explanation:</a:t>
            </a:r>
            <a:r>
              <a:rPr lang="en-GB" b="0" i="0" dirty="0">
                <a:solidFill>
                  <a:srgbClr val="0D0D0D"/>
                </a:solidFill>
                <a:effectLst/>
                <a:latin typeface="Söhne"/>
              </a:rPr>
              <a:t> Microservices break down the application into smaller, independent services, reducing the impact of vulnerabilities in one service on the entire system. This architectural approach enhances resilience and allows for more focused security measures for each microservice.</a:t>
            </a:r>
          </a:p>
          <a:p>
            <a:pPr algn="l">
              <a:buFont typeface="+mj-lt"/>
              <a:buAutoNum type="arabicPeriod"/>
            </a:pPr>
            <a:r>
              <a:rPr lang="en-GB" b="1" i="0" dirty="0">
                <a:solidFill>
                  <a:srgbClr val="0D0D0D"/>
                </a:solidFill>
                <a:effectLst/>
                <a:latin typeface="Söhne"/>
              </a:rPr>
              <a:t> Logging for Error Identification:</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Objective:</a:t>
            </a:r>
            <a:r>
              <a:rPr lang="en-GB" b="0" i="0" dirty="0">
                <a:solidFill>
                  <a:srgbClr val="0D0D0D"/>
                </a:solidFill>
                <a:effectLst/>
                <a:latin typeface="Söhne"/>
              </a:rPr>
              <a:t> Facilitating error identification and response.</a:t>
            </a:r>
          </a:p>
          <a:p>
            <a:pPr marL="742950" lvl="1" indent="-285750" algn="l">
              <a:buFont typeface="+mj-lt"/>
              <a:buAutoNum type="arabicPeriod"/>
            </a:pPr>
            <a:r>
              <a:rPr lang="en-GB" b="0" i="1" dirty="0">
                <a:solidFill>
                  <a:srgbClr val="0D0D0D"/>
                </a:solidFill>
                <a:effectLst/>
                <a:latin typeface="Söhne"/>
              </a:rPr>
              <a:t>Implementation:</a:t>
            </a:r>
            <a:r>
              <a:rPr lang="en-GB" b="0" i="0" dirty="0">
                <a:solidFill>
                  <a:srgbClr val="0D0D0D"/>
                </a:solidFill>
                <a:effectLst/>
                <a:latin typeface="Söhne"/>
              </a:rPr>
              <a:t> Logging errors at all parts of the system.</a:t>
            </a:r>
          </a:p>
          <a:p>
            <a:pPr marL="742950" lvl="1" indent="-285750" algn="l">
              <a:buFont typeface="+mj-lt"/>
              <a:buAutoNum type="arabicPeriod"/>
            </a:pPr>
            <a:r>
              <a:rPr lang="en-GB" b="0" i="1" dirty="0">
                <a:solidFill>
                  <a:srgbClr val="0D0D0D"/>
                </a:solidFill>
                <a:effectLst/>
                <a:latin typeface="Söhne"/>
              </a:rPr>
              <a:t>Explanation:</a:t>
            </a:r>
            <a:r>
              <a:rPr lang="en-GB" b="0" i="0" dirty="0">
                <a:solidFill>
                  <a:srgbClr val="0D0D0D"/>
                </a:solidFill>
                <a:effectLst/>
                <a:latin typeface="Söhne"/>
              </a:rPr>
              <a:t> Logging errors comprehensively enables quick identification and response to issues, including potential vulnerabilities. By logging errors throughout the application, the development and operations teams can gain insights into the system's health and detect any anomalous or suspicious activities, addressing issues proactively.</a:t>
            </a:r>
          </a:p>
        </p:txBody>
      </p:sp>
    </p:spTree>
    <p:extLst>
      <p:ext uri="{BB962C8B-B14F-4D97-AF65-F5344CB8AC3E}">
        <p14:creationId xmlns:p14="http://schemas.microsoft.com/office/powerpoint/2010/main" val="658792213"/>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1281</Words>
  <Application>Microsoft Office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Titillium Web Light</vt:lpstr>
      <vt:lpstr>Times New Roman</vt:lpstr>
      <vt:lpstr>Wingdings</vt:lpstr>
      <vt:lpstr>Calibri</vt:lpstr>
      <vt:lpstr>Segoe UI</vt:lpstr>
      <vt:lpstr>Dosis ExtraLight</vt:lpstr>
      <vt:lpstr>Söhne</vt:lpstr>
      <vt:lpstr>Aparajita</vt:lpstr>
      <vt:lpstr>Arial</vt:lpstr>
      <vt:lpstr>Mowbray template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Nikhil Patil</cp:lastModifiedBy>
  <cp:revision>14</cp:revision>
  <dcterms:modified xsi:type="dcterms:W3CDTF">2024-02-18T15:06:47Z</dcterms:modified>
</cp:coreProperties>
</file>