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0"/>
  </p:notesMasterIdLst>
  <p:handoutMasterIdLst>
    <p:handoutMasterId r:id="rId21"/>
  </p:handoutMasterIdLst>
  <p:sldIdLst>
    <p:sldId id="256" r:id="rId2"/>
    <p:sldId id="274" r:id="rId3"/>
    <p:sldId id="414" r:id="rId4"/>
    <p:sldId id="416" r:id="rId5"/>
    <p:sldId id="279" r:id="rId6"/>
    <p:sldId id="283" r:id="rId7"/>
    <p:sldId id="421" r:id="rId8"/>
    <p:sldId id="422" r:id="rId9"/>
    <p:sldId id="417" r:id="rId10"/>
    <p:sldId id="420" r:id="rId11"/>
    <p:sldId id="287" r:id="rId12"/>
    <p:sldId id="288" r:id="rId13"/>
    <p:sldId id="289" r:id="rId14"/>
    <p:sldId id="290" r:id="rId15"/>
    <p:sldId id="291" r:id="rId16"/>
    <p:sldId id="292" r:id="rId17"/>
    <p:sldId id="410" r:id="rId18"/>
    <p:sldId id="415" r:id="rId19"/>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203" d="100"/>
          <a:sy n="203" d="100"/>
        </p:scale>
        <p:origin x="1363"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5/26/2019</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169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pPr lvl="0"/>
            <a:endParaRPr/>
          </a:p>
        </p:txBody>
      </p:sp>
      <p:sp>
        <p:nvSpPr>
          <p:cNvPr id="422" name="Shape 422"/>
          <p:cNvSpPr>
            <a:spLocks noGrp="1"/>
          </p:cNvSpPr>
          <p:nvPr>
            <p:ph type="body" sz="quarter" idx="1"/>
          </p:nvPr>
        </p:nvSpPr>
        <p:spPr>
          <a:prstGeom prst="rect">
            <a:avLst/>
          </a:prstGeom>
        </p:spPr>
        <p:txBody>
          <a:bodyPr/>
          <a:lstStyle/>
          <a:p>
            <a:pPr lvl="0">
              <a:defRPr sz="1800"/>
            </a:pPr>
            <a:r>
              <a:t>Here is another example, where we have two entities, the course enticing with attributes…and the offering entity with ….and the relationship that shows that a course has an offering (or is offered) we can see the cardinality represntation, </a:t>
            </a:r>
          </a:p>
        </p:txBody>
      </p:sp>
    </p:spTree>
    <p:extLst>
      <p:ext uri="{BB962C8B-B14F-4D97-AF65-F5344CB8AC3E}">
        <p14:creationId xmlns:p14="http://schemas.microsoft.com/office/powerpoint/2010/main" val="1269861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529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65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6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524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21401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43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pPr lvl="0"/>
            <a:endParaRPr/>
          </a:p>
        </p:txBody>
      </p:sp>
      <p:sp>
        <p:nvSpPr>
          <p:cNvPr id="270" name="Shape 270"/>
          <p:cNvSpPr>
            <a:spLocks noGrp="1"/>
          </p:cNvSpPr>
          <p:nvPr>
            <p:ph type="body" sz="quarter" idx="1"/>
          </p:nvPr>
        </p:nvSpPr>
        <p:spPr>
          <a:prstGeom prst="rect">
            <a:avLst/>
          </a:prstGeom>
        </p:spPr>
        <p:txBody>
          <a:bodyPr/>
          <a:lstStyle/>
          <a:p>
            <a:pPr lvl="0">
              <a:defRPr sz="1800"/>
            </a:pPr>
            <a:r>
              <a:t>Now we will move forward and discuss the entity relationship diagram, which is a methodology that help us understand what data we have, and what is the best way to structure our database. </a:t>
            </a:r>
          </a:p>
        </p:txBody>
      </p:sp>
    </p:spTree>
    <p:extLst>
      <p:ext uri="{BB962C8B-B14F-4D97-AF65-F5344CB8AC3E}">
        <p14:creationId xmlns:p14="http://schemas.microsoft.com/office/powerpoint/2010/main" val="97087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pPr lvl="0"/>
            <a:endParaRPr/>
          </a:p>
        </p:txBody>
      </p:sp>
      <p:sp>
        <p:nvSpPr>
          <p:cNvPr id="311" name="Shape 311"/>
          <p:cNvSpPr>
            <a:spLocks noGrp="1"/>
          </p:cNvSpPr>
          <p:nvPr>
            <p:ph type="body" sz="quarter" idx="1"/>
          </p:nvPr>
        </p:nvSpPr>
        <p:spPr>
          <a:prstGeom prst="rect">
            <a:avLst/>
          </a:prstGeom>
        </p:spPr>
        <p:txBody>
          <a:bodyPr/>
          <a:lstStyle/>
          <a:p>
            <a:pPr lvl="0">
              <a:defRPr sz="1800"/>
            </a:pPr>
            <a:r>
              <a:t>Stop at 4 minutes.</a:t>
            </a:r>
          </a:p>
        </p:txBody>
      </p:sp>
    </p:spTree>
    <p:extLst>
      <p:ext uri="{BB962C8B-B14F-4D97-AF65-F5344CB8AC3E}">
        <p14:creationId xmlns:p14="http://schemas.microsoft.com/office/powerpoint/2010/main" val="83210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275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8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265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5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39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5/26/2019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Introduction to Database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8411463" cy="46166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Participation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32087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Participation</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Minimum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extLst/>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112358" y="4815128"/>
            <a:ext cx="8959362" cy="19389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Optional participation</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office has one advisor at most but it can also be empty</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course may have no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may take no courses</a:t>
            </a: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Mandatory participation</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advisor should have an office and should advise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student needs an advisor assigned</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97910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Crow’s Foot Notation</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97" name="Table 397"/>
          <p:cNvGraphicFramePr/>
          <p:nvPr>
            <p:extLst>
              <p:ext uri="{D42A27DB-BD31-4B8C-83A1-F6EECF244321}">
                <p14:modId xmlns:p14="http://schemas.microsoft.com/office/powerpoint/2010/main" val="3271250063"/>
              </p:ext>
            </p:extLst>
          </p:nvPr>
        </p:nvGraphicFramePr>
        <p:xfrm>
          <a:off x="1945535" y="940815"/>
          <a:ext cx="4638922" cy="3619485"/>
        </p:xfrm>
        <a:graphic>
          <a:graphicData uri="http://schemas.openxmlformats.org/drawingml/2006/table">
            <a:tbl>
              <a:tblPr firstRow="1" bandRow="1">
                <a:tableStyleId>{4C3C2611-4C71-4FC5-86AE-919BDF0F9419}</a:tableStyleId>
              </a:tblPr>
              <a:tblGrid>
                <a:gridCol w="2488604">
                  <a:extLst>
                    <a:ext uri="{9D8B030D-6E8A-4147-A177-3AD203B41FA5}">
                      <a16:colId xmlns:a16="http://schemas.microsoft.com/office/drawing/2014/main" val="20000"/>
                    </a:ext>
                  </a:extLst>
                </a:gridCol>
                <a:gridCol w="2150318">
                  <a:extLst>
                    <a:ext uri="{9D8B030D-6E8A-4147-A177-3AD203B41FA5}">
                      <a16:colId xmlns:a16="http://schemas.microsoft.com/office/drawing/2014/main" val="20001"/>
                    </a:ext>
                  </a:extLst>
                </a:gridCol>
              </a:tblGrid>
              <a:tr h="646794">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Symbol</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Meaning</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73808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40419">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744686">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74949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98" name="Shape 398"/>
          <p:cNvSpPr/>
          <p:nvPr/>
        </p:nvSpPr>
        <p:spPr>
          <a:xfrm>
            <a:off x="2068324" y="42267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9" name="Shape 399"/>
          <p:cNvSpPr/>
          <p:nvPr/>
        </p:nvSpPr>
        <p:spPr>
          <a:xfrm>
            <a:off x="3833981" y="41259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0" name="Shape 400"/>
          <p:cNvSpPr/>
          <p:nvPr/>
        </p:nvSpPr>
        <p:spPr>
          <a:xfrm>
            <a:off x="3995054" y="42267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1" name="Shape 401"/>
          <p:cNvSpPr/>
          <p:nvPr/>
        </p:nvSpPr>
        <p:spPr>
          <a:xfrm flipV="1">
            <a:off x="3992325" y="4042799"/>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2" name="Shape 402"/>
          <p:cNvSpPr/>
          <p:nvPr/>
        </p:nvSpPr>
        <p:spPr>
          <a:xfrm flipH="1" flipV="1">
            <a:off x="3988752" y="4221269"/>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3" name="Shape 403"/>
          <p:cNvSpPr/>
          <p:nvPr/>
        </p:nvSpPr>
        <p:spPr>
          <a:xfrm>
            <a:off x="2093724" y="34266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4" name="Shape 404"/>
          <p:cNvSpPr/>
          <p:nvPr/>
        </p:nvSpPr>
        <p:spPr>
          <a:xfrm>
            <a:off x="3884781" y="33258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5" name="Shape 405"/>
          <p:cNvSpPr/>
          <p:nvPr/>
        </p:nvSpPr>
        <p:spPr>
          <a:xfrm>
            <a:off x="4045854" y="34266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6" name="Shape 406"/>
          <p:cNvSpPr/>
          <p:nvPr/>
        </p:nvSpPr>
        <p:spPr>
          <a:xfrm flipV="1">
            <a:off x="4128225" y="331312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7" name="Shape 407"/>
          <p:cNvSpPr/>
          <p:nvPr/>
        </p:nvSpPr>
        <p:spPr>
          <a:xfrm>
            <a:off x="2081024" y="2705932"/>
            <a:ext cx="19694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8" name="Shape 408"/>
          <p:cNvSpPr/>
          <p:nvPr/>
        </p:nvSpPr>
        <p:spPr>
          <a:xfrm>
            <a:off x="4033154" y="270593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 name="Shape 409"/>
          <p:cNvSpPr/>
          <p:nvPr/>
        </p:nvSpPr>
        <p:spPr>
          <a:xfrm flipV="1">
            <a:off x="3952910" y="259243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0" name="Shape 410"/>
          <p:cNvSpPr/>
          <p:nvPr/>
        </p:nvSpPr>
        <p:spPr>
          <a:xfrm>
            <a:off x="2042144" y="2024625"/>
            <a:ext cx="213360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1" name="Shape 411"/>
          <p:cNvSpPr/>
          <p:nvPr/>
        </p:nvSpPr>
        <p:spPr>
          <a:xfrm flipV="1">
            <a:off x="4076646"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2" name="Shape 412"/>
          <p:cNvSpPr/>
          <p:nvPr/>
        </p:nvSpPr>
        <p:spPr>
          <a:xfrm flipV="1">
            <a:off x="3914030"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3" name="Shape 413"/>
          <p:cNvSpPr/>
          <p:nvPr/>
        </p:nvSpPr>
        <p:spPr>
          <a:xfrm flipV="1">
            <a:off x="4043125" y="252802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4" name="Shape 414"/>
          <p:cNvSpPr/>
          <p:nvPr/>
        </p:nvSpPr>
        <p:spPr>
          <a:xfrm flipH="1" flipV="1">
            <a:off x="4039552" y="2706494"/>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 name="TextBox 20">
            <a:extLst>
              <a:ext uri="{FF2B5EF4-FFF2-40B4-BE49-F238E27FC236}">
                <a16:creationId xmlns:a16="http://schemas.microsoft.com/office/drawing/2014/main" id="{7F457DE4-92A8-4A67-80E7-F6A2F2D4C2AB}"/>
              </a:ext>
            </a:extLst>
          </p:cNvPr>
          <p:cNvSpPr txBox="1"/>
          <p:nvPr/>
        </p:nvSpPr>
        <p:spPr>
          <a:xfrm>
            <a:off x="0" y="4774646"/>
            <a:ext cx="8904514" cy="1938992"/>
          </a:xfrm>
          <a:prstGeom prst="rect">
            <a:avLst/>
          </a:prstGeom>
          <a:noFill/>
        </p:spPr>
        <p:txBody>
          <a:bodyPr wrap="square" rtlCol="0">
            <a:spAutoFit/>
          </a:bodyPr>
          <a:lstStyle/>
          <a:p>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Notation schemes: </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Chen notation: Solid lines for mandatory, dashed lines for optional; write 1 or N on the line for one or many, respectively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UML notation: Write minimum and maximum numbers on the line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Arrow notation: Single arrow for one, two arrows for many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(many others)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Notation Example</a:t>
            </a:r>
          </a:p>
        </p:txBody>
      </p:sp>
      <p:grpSp>
        <p:nvGrpSpPr>
          <p:cNvPr id="420" name="Group 420"/>
          <p:cNvGrpSpPr/>
          <p:nvPr/>
        </p:nvGrpSpPr>
        <p:grpSpPr>
          <a:xfrm>
            <a:off x="810986" y="881743"/>
            <a:ext cx="7467600" cy="3411539"/>
            <a:chOff x="0" y="0"/>
            <a:chExt cx="7467600" cy="3411538"/>
          </a:xfrm>
        </p:grpSpPr>
        <p:sp>
          <p:nvSpPr>
            <p:cNvPr id="418" name="Shape 418"/>
            <p:cNvSpPr/>
            <p:nvPr/>
          </p:nvSpPr>
          <p:spPr>
            <a:xfrm>
              <a:off x="0" y="0"/>
              <a:ext cx="7467600" cy="3411538"/>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19" name="image.pdf"/>
            <p:cNvPicPr/>
            <p:nvPr/>
          </p:nvPicPr>
          <p:blipFill>
            <a:blip r:embed="rId3">
              <a:extLst/>
            </a:blip>
            <a:stretch>
              <a:fillRect/>
            </a:stretch>
          </p:blipFill>
          <p:spPr>
            <a:xfrm>
              <a:off x="0" y="0"/>
              <a:ext cx="7467600" cy="3411538"/>
            </a:xfrm>
            <a:prstGeom prst="rect">
              <a:avLst/>
            </a:prstGeom>
            <a:ln w="12700" cap="flat">
              <a:noFill/>
              <a:miter lim="400000"/>
            </a:ln>
            <a:effectLst/>
          </p:spPr>
        </p:pic>
      </p:grpSp>
      <p:sp>
        <p:nvSpPr>
          <p:cNvPr id="2" name="TextBox 1"/>
          <p:cNvSpPr txBox="1"/>
          <p:nvPr/>
        </p:nvSpPr>
        <p:spPr>
          <a:xfrm>
            <a:off x="92529" y="4674713"/>
            <a:ext cx="8904514" cy="2246769"/>
          </a:xfrm>
          <a:prstGeom prst="rect">
            <a:avLst/>
          </a:prstGeom>
          <a:noFill/>
        </p:spPr>
        <p:txBody>
          <a:bodyPr wrap="square" rtlCol="0">
            <a:spAutoFit/>
          </a:bodyPr>
          <a:lstStyle/>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Notice that the notation goes to the “other side” of the relationship.</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“1-1” cardinality next to the Course means that “Each Offering has at least one and at most one Course”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“0-many” cardinality next to the Offering means that “Each Course may have zero Offerings and may have many Offerings”</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Examples of Cardinality Signs</a:t>
            </a:r>
          </a:p>
        </p:txBody>
      </p:sp>
      <p:sp>
        <p:nvSpPr>
          <p:cNvPr id="426" name="Shape 426"/>
          <p:cNvSpPr/>
          <p:nvPr/>
        </p:nvSpPr>
        <p:spPr>
          <a:xfrm>
            <a:off x="461021" y="839198"/>
            <a:ext cx="7591598" cy="587083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Maximum-one</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there must be exactly 1 relationship.  e.g., a professor must have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office (minimum one) and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exactly </a:t>
            </a:r>
            <a:r>
              <a:rPr lang="en-US" sz="2600" dirty="0">
                <a:solidFill>
                  <a:schemeClr val="tx1"/>
                </a:solidFill>
                <a:uFillTx/>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office</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 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Minimum-o</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e.g., each department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must have at least one instructor (minimum-one) but may also have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many instructors (but at least one!)</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ero</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e.g.,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 can have a maximum of many phones (maximum-many) but may also have no phone number (minimum-zero)</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Minimum-zero, Maximum-one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(0 ): </a:t>
            </a:r>
            <a:r>
              <a:rPr lang="en-US" sz="2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 student may have 0 or 1 university email accounts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27" name="Shape 427"/>
          <p:cNvSpPr/>
          <p:nvPr/>
        </p:nvSpPr>
        <p:spPr>
          <a:xfrm>
            <a:off x="5926137" y="4325953"/>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8" name="Shape 428"/>
          <p:cNvSpPr/>
          <p:nvPr/>
        </p:nvSpPr>
        <p:spPr>
          <a:xfrm>
            <a:off x="6093620" y="4420061"/>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9" name="Shape 429"/>
          <p:cNvSpPr/>
          <p:nvPr/>
        </p:nvSpPr>
        <p:spPr>
          <a:xfrm flipV="1">
            <a:off x="6090891" y="4248839"/>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 name="Shape 430"/>
          <p:cNvSpPr/>
          <p:nvPr/>
        </p:nvSpPr>
        <p:spPr>
          <a:xfrm flipH="1" flipV="1">
            <a:off x="6087319" y="4414608"/>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1" name="Shape 431"/>
          <p:cNvSpPr/>
          <p:nvPr/>
        </p:nvSpPr>
        <p:spPr>
          <a:xfrm>
            <a:off x="5990911" y="274048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2" name="Shape 432"/>
          <p:cNvSpPr/>
          <p:nvPr/>
        </p:nvSpPr>
        <p:spPr>
          <a:xfrm flipV="1">
            <a:off x="5979301" y="256926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3" name="Shape 433"/>
          <p:cNvSpPr/>
          <p:nvPr/>
        </p:nvSpPr>
        <p:spPr>
          <a:xfrm flipH="1" flipV="1">
            <a:off x="5984601" y="273503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428"/>
          <p:cNvSpPr/>
          <p:nvPr/>
        </p:nvSpPr>
        <p:spPr>
          <a:xfrm>
            <a:off x="5782882" y="6059402"/>
            <a:ext cx="15585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430"/>
          <p:cNvSpPr/>
          <p:nvPr/>
        </p:nvSpPr>
        <p:spPr>
          <a:xfrm flipV="1">
            <a:off x="5859787" y="5940968"/>
            <a:ext cx="2" cy="260545"/>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One-to-one Relationships</a:t>
            </a:r>
          </a:p>
        </p:txBody>
      </p:sp>
      <p:sp>
        <p:nvSpPr>
          <p:cNvPr id="437" name="Shape 437"/>
          <p:cNvSpPr/>
          <p:nvPr/>
        </p:nvSpPr>
        <p:spPr>
          <a:xfrm>
            <a:off x="347046" y="4359378"/>
            <a:ext cx="8674101" cy="110286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marL="272561" indent="-234461" algn="just">
              <a:spcBef>
                <a:spcPts val="700"/>
              </a:spcBef>
              <a:buSzPct val="50000"/>
              <a:buBlip>
                <a:blip r:embed="rId3"/>
              </a:buBlip>
              <a:defRPr>
                <a:solidFill>
                  <a:srgbClr val="01106D"/>
                </a:solidFill>
                <a:latin typeface="Iowan Old Style Roman"/>
                <a:ea typeface="Iowan Old Style Roman"/>
                <a:cs typeface="Iowan Old Style Roman"/>
                <a:sym typeface="Iowan Old Style Roman"/>
              </a:defRPr>
            </a:lvl1pPr>
            <a:lvl2pPr marL="615461" indent="-234461" algn="just">
              <a:spcBef>
                <a:spcPts val="700"/>
              </a:spcBef>
              <a:buSzPct val="100000"/>
              <a:buChar char="•"/>
              <a:defRPr>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one: </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The </a:t>
            </a:r>
            <a:r>
              <a:rPr sz="20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maximum</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number involved in a 1 to 1 relationship is one</a:t>
            </a:r>
          </a:p>
          <a:p>
            <a:pPr lvl="1">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own zero or one (expressed as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account</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account is owned by exactly one (expressed as “||”) student</a:t>
            </a:r>
          </a:p>
        </p:txBody>
      </p:sp>
      <p:grpSp>
        <p:nvGrpSpPr>
          <p:cNvPr id="455" name="Group 455"/>
          <p:cNvGrpSpPr/>
          <p:nvPr/>
        </p:nvGrpSpPr>
        <p:grpSpPr>
          <a:xfrm>
            <a:off x="1140797" y="1691005"/>
            <a:ext cx="6248401" cy="1603178"/>
            <a:chOff x="0" y="0"/>
            <a:chExt cx="6248400" cy="1603177"/>
          </a:xfrm>
        </p:grpSpPr>
        <p:grpSp>
          <p:nvGrpSpPr>
            <p:cNvPr id="442" name="Group 442"/>
            <p:cNvGrpSpPr/>
            <p:nvPr/>
          </p:nvGrpSpPr>
          <p:grpSpPr>
            <a:xfrm>
              <a:off x="0" y="0"/>
              <a:ext cx="1295400" cy="1219200"/>
              <a:chOff x="0" y="0"/>
              <a:chExt cx="1295400" cy="1219200"/>
            </a:xfrm>
          </p:grpSpPr>
          <p:sp>
            <p:nvSpPr>
              <p:cNvPr id="438" name="Shape 438"/>
              <p:cNvSpPr/>
              <p:nvPr/>
            </p:nvSpPr>
            <p:spPr>
              <a:xfrm>
                <a:off x="0" y="0"/>
                <a:ext cx="12954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9" name="Shape 439"/>
              <p:cNvSpPr/>
              <p:nvPr/>
            </p:nvSpPr>
            <p:spPr>
              <a:xfrm>
                <a:off x="249237" y="49212"/>
                <a:ext cx="883255"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t>
                </a:r>
              </a:p>
            </p:txBody>
          </p:sp>
          <p:sp>
            <p:nvSpPr>
              <p:cNvPr id="440" name="Shape 440"/>
              <p:cNvSpPr/>
              <p:nvPr/>
            </p:nvSpPr>
            <p:spPr>
              <a:xfrm>
                <a:off x="0" y="457200"/>
                <a:ext cx="1295400" cy="7620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1" name="Shape 441"/>
              <p:cNvSpPr/>
              <p:nvPr/>
            </p:nvSpPr>
            <p:spPr>
              <a:xfrm>
                <a:off x="76200" y="609600"/>
                <a:ext cx="109645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43" name="Shape 443"/>
            <p:cNvSpPr/>
            <p:nvPr/>
          </p:nvSpPr>
          <p:spPr>
            <a:xfrm>
              <a:off x="1346200" y="381000"/>
              <a:ext cx="2895600" cy="0"/>
            </a:xfrm>
            <a:prstGeom prst="line">
              <a:avLst/>
            </a:prstGeom>
            <a:noFill/>
            <a:ln w="4826" cap="flat">
              <a:solidFill>
                <a:srgbClr val="000000"/>
              </a:solidFill>
              <a:prstDash val="dash"/>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4" name="Shape 444"/>
            <p:cNvSpPr/>
            <p:nvPr/>
          </p:nvSpPr>
          <p:spPr>
            <a:xfrm>
              <a:off x="2590800" y="225425"/>
              <a:ext cx="914400" cy="304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Owns</a:t>
              </a:r>
            </a:p>
          </p:txBody>
        </p:sp>
        <p:grpSp>
          <p:nvGrpSpPr>
            <p:cNvPr id="449" name="Group 449"/>
            <p:cNvGrpSpPr/>
            <p:nvPr/>
          </p:nvGrpSpPr>
          <p:grpSpPr>
            <a:xfrm>
              <a:off x="4267200" y="76200"/>
              <a:ext cx="1981200" cy="1143000"/>
              <a:chOff x="0" y="0"/>
              <a:chExt cx="1981200" cy="1143000"/>
            </a:xfrm>
          </p:grpSpPr>
          <p:sp>
            <p:nvSpPr>
              <p:cNvPr id="445" name="Shape 445"/>
              <p:cNvSpPr/>
              <p:nvPr/>
            </p:nvSpPr>
            <p:spPr>
              <a:xfrm>
                <a:off x="0" y="0"/>
                <a:ext cx="19812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6" name="Shape 446"/>
              <p:cNvSpPr/>
              <p:nvPr/>
            </p:nvSpPr>
            <p:spPr>
              <a:xfrm>
                <a:off x="58737" y="49212"/>
                <a:ext cx="1809791"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StudentAccount</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7" name="Shape 447"/>
              <p:cNvSpPr/>
              <p:nvPr/>
            </p:nvSpPr>
            <p:spPr>
              <a:xfrm>
                <a:off x="0" y="457200"/>
                <a:ext cx="1981200" cy="6858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8" name="Shape 448"/>
              <p:cNvSpPr/>
              <p:nvPr/>
            </p:nvSpPr>
            <p:spPr>
              <a:xfrm>
                <a:off x="152400" y="533400"/>
                <a:ext cx="1611313" cy="304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userID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50" name="Shape 450"/>
            <p:cNvSpPr/>
            <p:nvPr/>
          </p:nvSpPr>
          <p:spPr>
            <a:xfrm>
              <a:off x="1371600" y="239712"/>
              <a:ext cx="182742"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51" name="Shape 451"/>
            <p:cNvSpPr/>
            <p:nvPr/>
          </p:nvSpPr>
          <p:spPr>
            <a:xfrm>
              <a:off x="2057400" y="1295400"/>
              <a:ext cx="121347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52" name="Shape 452"/>
            <p:cNvSpPr/>
            <p:nvPr/>
          </p:nvSpPr>
          <p:spPr>
            <a:xfrm>
              <a:off x="3886200" y="228600"/>
              <a:ext cx="338138"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 |</a:t>
              </a:r>
            </a:p>
          </p:txBody>
        </p:sp>
        <p:sp>
          <p:nvSpPr>
            <p:cNvPr id="453" name="Shape 453"/>
            <p:cNvSpPr/>
            <p:nvPr/>
          </p:nvSpPr>
          <p:spPr>
            <a:xfrm flipH="1" flipV="1">
              <a:off x="1447799" y="533399"/>
              <a:ext cx="9144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54" name="Shape 454"/>
            <p:cNvSpPr/>
            <p:nvPr/>
          </p:nvSpPr>
          <p:spPr>
            <a:xfrm flipV="1">
              <a:off x="2971800" y="533399"/>
              <a:ext cx="11430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Relationships</a:t>
            </a:r>
          </a:p>
        </p:txBody>
      </p:sp>
      <p:sp>
        <p:nvSpPr>
          <p:cNvPr id="459" name="Shape 459"/>
          <p:cNvSpPr/>
          <p:nvPr/>
        </p:nvSpPr>
        <p:spPr>
          <a:xfrm>
            <a:off x="442118" y="4104855"/>
            <a:ext cx="8034696" cy="17953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284284" indent="-246184">
              <a:spcBef>
                <a:spcPts val="700"/>
              </a:spcBef>
              <a:buSzPct val="50000"/>
              <a:buBlip>
                <a:blip r:embed="rId3"/>
              </a:buBlip>
              <a:defRPr sz="2100">
                <a:solidFill>
                  <a:srgbClr val="01106D"/>
                </a:solidFill>
                <a:latin typeface="Iowan Old Style Roman"/>
                <a:ea typeface="Iowan Old Style Roman"/>
                <a:cs typeface="Iowan Old Style Roman"/>
                <a:sym typeface="Iowan Old Style Roman"/>
              </a:defRPr>
            </a:lvl1pPr>
            <a:lvl2pPr marL="627184" indent="-246184">
              <a:spcBef>
                <a:spcPts val="700"/>
              </a:spcBef>
              <a:buSzPct val="100000"/>
              <a:buChar char="•"/>
              <a:defRPr sz="21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 e.g., each department has many professors:</a:t>
            </a:r>
          </a:p>
          <a:p>
            <a:pPr lvl="1">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department can have one or more (expressed as “ |   ”) professors </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professor is affiliated with one and only one (expressed as “| |”) department.</a:t>
            </a:r>
          </a:p>
        </p:txBody>
      </p:sp>
      <p:sp>
        <p:nvSpPr>
          <p:cNvPr id="460" name="Shape 460"/>
          <p:cNvSpPr/>
          <p:nvPr/>
        </p:nvSpPr>
        <p:spPr>
          <a:xfrm>
            <a:off x="7852529" y="469554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1" name="Shape 461"/>
          <p:cNvSpPr/>
          <p:nvPr/>
        </p:nvSpPr>
        <p:spPr>
          <a:xfrm flipV="1">
            <a:off x="7849801" y="452432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2" name="Shape 462"/>
          <p:cNvSpPr/>
          <p:nvPr/>
        </p:nvSpPr>
        <p:spPr>
          <a:xfrm flipH="1" flipV="1">
            <a:off x="7846229" y="469009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67" name="Group 467"/>
          <p:cNvGrpSpPr/>
          <p:nvPr/>
        </p:nvGrpSpPr>
        <p:grpSpPr>
          <a:xfrm>
            <a:off x="1690866" y="1821268"/>
            <a:ext cx="1600201" cy="1196976"/>
            <a:chOff x="0" y="0"/>
            <a:chExt cx="1600200" cy="1196974"/>
          </a:xfrm>
        </p:grpSpPr>
        <p:sp>
          <p:nvSpPr>
            <p:cNvPr id="463" name="Shape 463"/>
            <p:cNvSpPr/>
            <p:nvPr/>
          </p:nvSpPr>
          <p:spPr>
            <a:xfrm>
              <a:off x="0" y="0"/>
              <a:ext cx="1600200" cy="36952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4" name="Shape 464"/>
            <p:cNvSpPr/>
            <p:nvPr/>
          </p:nvSpPr>
          <p:spPr>
            <a:xfrm>
              <a:off x="76200" y="70276"/>
              <a:ext cx="1511300"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Department</a:t>
              </a:r>
            </a:p>
          </p:txBody>
        </p:sp>
        <p:sp>
          <p:nvSpPr>
            <p:cNvPr id="465" name="Shape 465"/>
            <p:cNvSpPr/>
            <p:nvPr/>
          </p:nvSpPr>
          <p:spPr>
            <a:xfrm>
              <a:off x="0" y="369520"/>
              <a:ext cx="1600200" cy="827455"/>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6" name="Shape 466"/>
            <p:cNvSpPr/>
            <p:nvPr/>
          </p:nvSpPr>
          <p:spPr>
            <a:xfrm>
              <a:off x="185737" y="491938"/>
              <a:ext cx="1338263"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DeptNo</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68" name="Shape 468"/>
          <p:cNvSpPr/>
          <p:nvPr/>
        </p:nvSpPr>
        <p:spPr>
          <a:xfrm>
            <a:off x="3291066" y="2126068"/>
            <a:ext cx="2336801" cy="1"/>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9" name="Shape 469"/>
          <p:cNvSpPr/>
          <p:nvPr/>
        </p:nvSpPr>
        <p:spPr>
          <a:xfrm>
            <a:off x="4129266" y="1973668"/>
            <a:ext cx="4572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Has</a:t>
            </a:r>
          </a:p>
        </p:txBody>
      </p:sp>
      <p:grpSp>
        <p:nvGrpSpPr>
          <p:cNvPr id="474" name="Group 474"/>
          <p:cNvGrpSpPr/>
          <p:nvPr/>
        </p:nvGrpSpPr>
        <p:grpSpPr>
          <a:xfrm>
            <a:off x="5653266" y="1821267"/>
            <a:ext cx="1185864" cy="990602"/>
            <a:chOff x="0" y="-1"/>
            <a:chExt cx="1185863" cy="990601"/>
          </a:xfrm>
        </p:grpSpPr>
        <p:sp>
          <p:nvSpPr>
            <p:cNvPr id="470" name="Shape 470"/>
            <p:cNvSpPr/>
            <p:nvPr/>
          </p:nvSpPr>
          <p:spPr>
            <a:xfrm>
              <a:off x="0" y="-1"/>
              <a:ext cx="1185863" cy="43289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1" name="Shape 471"/>
            <p:cNvSpPr/>
            <p:nvPr/>
          </p:nvSpPr>
          <p:spPr>
            <a:xfrm>
              <a:off x="58737" y="82328"/>
              <a:ext cx="1096453"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Professor</a:t>
              </a:r>
            </a:p>
          </p:txBody>
        </p:sp>
        <p:sp>
          <p:nvSpPr>
            <p:cNvPr id="472" name="Shape 472"/>
            <p:cNvSpPr/>
            <p:nvPr/>
          </p:nvSpPr>
          <p:spPr>
            <a:xfrm>
              <a:off x="0" y="432889"/>
              <a:ext cx="1185863" cy="55771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3" name="Shape 473"/>
            <p:cNvSpPr/>
            <p:nvPr/>
          </p:nvSpPr>
          <p:spPr>
            <a:xfrm>
              <a:off x="369887" y="576300"/>
              <a:ext cx="72616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75" name="Shape 475"/>
          <p:cNvSpPr/>
          <p:nvPr/>
        </p:nvSpPr>
        <p:spPr>
          <a:xfrm>
            <a:off x="3367266" y="2005418"/>
            <a:ext cx="304801" cy="2769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6" name="Shape 476"/>
          <p:cNvSpPr/>
          <p:nvPr/>
        </p:nvSpPr>
        <p:spPr>
          <a:xfrm>
            <a:off x="3824466" y="2964268"/>
            <a:ext cx="1213474" cy="3077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77" name="Shape 477"/>
          <p:cNvSpPr/>
          <p:nvPr/>
        </p:nvSpPr>
        <p:spPr>
          <a:xfrm>
            <a:off x="5415141" y="1916518"/>
            <a:ext cx="228601" cy="2769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8" name="Shape 478"/>
          <p:cNvSpPr/>
          <p:nvPr/>
        </p:nvSpPr>
        <p:spPr>
          <a:xfrm flipH="1" flipV="1">
            <a:off x="3443466" y="2202268"/>
            <a:ext cx="838201" cy="6858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9" name="Shape 479"/>
          <p:cNvSpPr/>
          <p:nvPr/>
        </p:nvSpPr>
        <p:spPr>
          <a:xfrm flipV="1">
            <a:off x="4586466" y="2278468"/>
            <a:ext cx="914401" cy="6096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4" name="Group 484"/>
          <p:cNvGrpSpPr/>
          <p:nvPr/>
        </p:nvGrpSpPr>
        <p:grpSpPr>
          <a:xfrm>
            <a:off x="5500866" y="2030818"/>
            <a:ext cx="144463" cy="152401"/>
            <a:chOff x="0" y="0"/>
            <a:chExt cx="144462" cy="152400"/>
          </a:xfrm>
        </p:grpSpPr>
        <p:sp>
          <p:nvSpPr>
            <p:cNvPr id="480" name="Shape 480"/>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3" name="Group 483"/>
            <p:cNvGrpSpPr/>
            <p:nvPr/>
          </p:nvGrpSpPr>
          <p:grpSpPr>
            <a:xfrm>
              <a:off x="0" y="0"/>
              <a:ext cx="125413" cy="152400"/>
              <a:chOff x="0" y="0"/>
              <a:chExt cx="125412" cy="152400"/>
            </a:xfrm>
          </p:grpSpPr>
          <p:sp>
            <p:nvSpPr>
              <p:cNvPr id="481" name="Shape 481"/>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2" name="Shape 482"/>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Relationships</a:t>
            </a:r>
          </a:p>
        </p:txBody>
      </p:sp>
      <p:sp>
        <p:nvSpPr>
          <p:cNvPr id="488" name="Shape 488"/>
          <p:cNvSpPr/>
          <p:nvPr/>
        </p:nvSpPr>
        <p:spPr>
          <a:xfrm>
            <a:off x="776902" y="4211232"/>
            <a:ext cx="7590196" cy="12413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307730" indent="-269630">
              <a:spcBef>
                <a:spcPts val="700"/>
              </a:spcBef>
              <a:buSzPct val="50000"/>
              <a:buBlip>
                <a:blip r:embed="rId3"/>
              </a:buBlip>
              <a:defRPr sz="2300">
                <a:solidFill>
                  <a:srgbClr val="01106D"/>
                </a:solidFill>
                <a:latin typeface="Iowan Old Style Roman"/>
                <a:ea typeface="Iowan Old Style Roman"/>
                <a:cs typeface="Iowan Old Style Roman"/>
                <a:sym typeface="Iowan Old Style Roman"/>
              </a:defRPr>
            </a:lvl1pPr>
            <a:lvl2pPr marL="650630" indent="-269630">
              <a:spcBef>
                <a:spcPts val="700"/>
              </a:spcBef>
              <a:buSzPct val="100000"/>
              <a:buChar char="•"/>
              <a:defRPr sz="23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e.g., many students take many courses:</a:t>
            </a:r>
          </a:p>
          <a:p>
            <a:pPr lvl="1">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take </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or more courses</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course can enroll</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0 to</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many students.</a:t>
            </a:r>
          </a:p>
        </p:txBody>
      </p:sp>
      <p:sp>
        <p:nvSpPr>
          <p:cNvPr id="489" name="Shape 489"/>
          <p:cNvSpPr/>
          <p:nvPr/>
        </p:nvSpPr>
        <p:spPr>
          <a:xfrm>
            <a:off x="1159240" y="2166028"/>
            <a:ext cx="19050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490" name="Shape 490"/>
          <p:cNvSpPr/>
          <p:nvPr/>
        </p:nvSpPr>
        <p:spPr>
          <a:xfrm>
            <a:off x="1159240" y="1815235"/>
            <a:ext cx="1905001" cy="349820"/>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491" name="Shape 491"/>
          <p:cNvSpPr/>
          <p:nvPr/>
        </p:nvSpPr>
        <p:spPr>
          <a:xfrm>
            <a:off x="5524402" y="2132536"/>
            <a:ext cx="21082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492" name="Shape 492"/>
          <p:cNvSpPr/>
          <p:nvPr/>
        </p:nvSpPr>
        <p:spPr>
          <a:xfrm>
            <a:off x="5524402" y="1781743"/>
            <a:ext cx="2108201" cy="349819"/>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493" name="Shape 493"/>
          <p:cNvSpPr/>
          <p:nvPr/>
        </p:nvSpPr>
        <p:spPr>
          <a:xfrm flipV="1">
            <a:off x="3411200" y="258625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4" name="Shape 494"/>
          <p:cNvSpPr/>
          <p:nvPr/>
        </p:nvSpPr>
        <p:spPr>
          <a:xfrm>
            <a:off x="51768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5" name="Shape 495"/>
          <p:cNvSpPr/>
          <p:nvPr/>
        </p:nvSpPr>
        <p:spPr>
          <a:xfrm>
            <a:off x="5337930"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6" name="Shape 496"/>
          <p:cNvSpPr/>
          <p:nvPr/>
        </p:nvSpPr>
        <p:spPr>
          <a:xfrm flipV="1">
            <a:off x="5335201" y="240233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7" name="Shape 497"/>
          <p:cNvSpPr/>
          <p:nvPr/>
        </p:nvSpPr>
        <p:spPr>
          <a:xfrm flipH="1" flipV="1">
            <a:off x="5331629" y="2580803"/>
            <a:ext cx="177346" cy="177347"/>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8" name="Shape 498"/>
          <p:cNvSpPr/>
          <p:nvPr/>
        </p:nvSpPr>
        <p:spPr>
          <a:xfrm>
            <a:off x="3881467" y="2093714"/>
            <a:ext cx="570669" cy="3077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Take</a:t>
            </a:r>
          </a:p>
        </p:txBody>
      </p:sp>
      <p:sp>
        <p:nvSpPr>
          <p:cNvPr id="499" name="Shape 499"/>
          <p:cNvSpPr/>
          <p:nvPr/>
        </p:nvSpPr>
        <p:spPr>
          <a:xfrm>
            <a:off x="32591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0" name="Shape 500"/>
          <p:cNvSpPr/>
          <p:nvPr/>
        </p:nvSpPr>
        <p:spPr>
          <a:xfrm flipV="1">
            <a:off x="3067960" y="2584376"/>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1" name="Shape 501"/>
          <p:cNvSpPr/>
          <p:nvPr/>
        </p:nvSpPr>
        <p:spPr>
          <a:xfrm>
            <a:off x="3079327"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2" name="Shape 502"/>
          <p:cNvSpPr/>
          <p:nvPr/>
        </p:nvSpPr>
        <p:spPr>
          <a:xfrm flipH="1" flipV="1">
            <a:off x="3064387" y="240233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Review</a:t>
            </a:r>
          </a:p>
        </p:txBody>
      </p:sp>
      <p:sp>
        <p:nvSpPr>
          <p:cNvPr id="31" name="Shape 31"/>
          <p:cNvSpPr/>
          <p:nvPr/>
        </p:nvSpPr>
        <p:spPr>
          <a:xfrm>
            <a:off x="338007" y="1242377"/>
            <a:ext cx="8478871" cy="17312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lang="en-US"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(attributes)</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values.</a:t>
            </a: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age, sex, etc. ) </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 etc..)</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indent="-222738">
              <a:spcBef>
                <a:spcPts val="700"/>
              </a:spcBef>
              <a:buSzPct val="100000"/>
              <a:buChar char="•"/>
              <a:defRPr sz="1800">
                <a:solidFill>
                  <a:srgbClr val="000000"/>
                </a:solidFill>
                <a:uFillTx/>
              </a:defRPr>
            </a:pP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2" name="Shape 32"/>
          <p:cNvSpPr/>
          <p:nvPr/>
        </p:nvSpPr>
        <p:spPr>
          <a:xfrm>
            <a:off x="310243" y="2859530"/>
            <a:ext cx="7590195" cy="9669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primary key is 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whose value is unique in each instance: </a:t>
            </a:r>
          </a:p>
          <a:p>
            <a:pPr marL="603738" lvl="1" indent="-222738">
              <a:spcBef>
                <a:spcPts val="700"/>
              </a:spcBef>
              <a:buSzPct val="100000"/>
              <a:buChar char="•"/>
              <a:defRPr sz="1800">
                <a:solidFill>
                  <a:srgbClr val="000000"/>
                </a:solidFill>
                <a:uFillTx/>
              </a:defRPr>
            </a:pP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3" name="Shape 33"/>
          <p:cNvSpPr/>
          <p:nvPr/>
        </p:nvSpPr>
        <p:spPr>
          <a:xfrm>
            <a:off x="310243" y="4111478"/>
            <a:ext cx="7590195" cy="6745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association among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4" name="Shape 34"/>
          <p:cNvSpPr/>
          <p:nvPr/>
        </p:nvSpPr>
        <p:spPr>
          <a:xfrm>
            <a:off x="310243" y="5246200"/>
            <a:ext cx="7590195" cy="116955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Cardinalities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describe the number of instances that participate in a relationship</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Cardinality constraints specify the maximum (key constraint) and minimum (participation constraint) number of relationship for each entity.</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2786697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p:nvPr/>
        </p:nvSpPr>
        <p:spPr>
          <a:xfrm>
            <a:off x="232287" y="331674"/>
            <a:ext cx="8679426" cy="46166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In-class example: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Create the following ER</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Diagram</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9" name="Shape 609"/>
          <p:cNvSpPr/>
          <p:nvPr/>
        </p:nvSpPr>
        <p:spPr>
          <a:xfrm>
            <a:off x="469900" y="1282700"/>
            <a:ext cx="7590195" cy="51603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painter can paint many paintings; each painting is painted by one painter. A gallery can have many paintings. A painting can be exhibited by a gallery.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description above is only a partial specification and requires clarifications to be translated into a proper ER diagram.</a:t>
            </a: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variations in the cardinalities among the entities, and see the resulting differences in semantics. </a:t>
            </a:r>
            <a:endParaRPr sz="26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522185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nvSpPr>
        <p:spPr>
          <a:xfrm>
            <a:off x="0" y="2757715"/>
            <a:ext cx="9144000"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Relationship Diagram</a:t>
            </a: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(ERD)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7068C"/>
                </a:solidFill>
              </a:rPr>
              <a:t>Basic Concepts</a:t>
            </a:r>
          </a:p>
        </p:txBody>
      </p:sp>
      <p:sp>
        <p:nvSpPr>
          <p:cNvPr id="3" name="Content Placeholder 2"/>
          <p:cNvSpPr>
            <a:spLocks noGrp="1"/>
          </p:cNvSpPr>
          <p:nvPr>
            <p:ph idx="1"/>
          </p:nvPr>
        </p:nvSpPr>
        <p:spPr/>
        <p:txBody>
          <a:bodyPr>
            <a:normAutofit/>
          </a:bodyPr>
          <a:lstStyle/>
          <a:p>
            <a:r>
              <a:rPr lang="en-US" sz="2400" dirty="0"/>
              <a:t>Entities</a:t>
            </a:r>
          </a:p>
          <a:p>
            <a:pPr lvl="1"/>
            <a:r>
              <a:rPr lang="en-US" sz="2000" dirty="0"/>
              <a:t>Attributes</a:t>
            </a:r>
          </a:p>
          <a:p>
            <a:pPr lvl="1"/>
            <a:r>
              <a:rPr lang="en-US" sz="2000" dirty="0"/>
              <a:t>Primary keys</a:t>
            </a:r>
          </a:p>
          <a:p>
            <a:r>
              <a:rPr lang="en-US" sz="2400" dirty="0"/>
              <a:t>Relationships</a:t>
            </a:r>
          </a:p>
          <a:p>
            <a:r>
              <a:rPr lang="en-US" sz="2400" dirty="0"/>
              <a:t>Cardinalities</a:t>
            </a:r>
          </a:p>
          <a:p>
            <a:pPr lvl="1"/>
            <a:r>
              <a:rPr lang="en-US" sz="2100" dirty="0"/>
              <a:t>Key constraints</a:t>
            </a:r>
          </a:p>
          <a:p>
            <a:pPr lvl="1"/>
            <a:r>
              <a:rPr lang="en-US" sz="2100" dirty="0"/>
              <a:t>Participation constraints</a:t>
            </a:r>
          </a:p>
          <a:p>
            <a:pPr lvl="1"/>
            <a:r>
              <a:rPr lang="en-US" sz="2100" dirty="0"/>
              <a:t>Crow’s foot notation</a:t>
            </a:r>
          </a:p>
        </p:txBody>
      </p:sp>
    </p:spTree>
    <p:extLst>
      <p:ext uri="{BB962C8B-B14F-4D97-AF65-F5344CB8AC3E}">
        <p14:creationId xmlns:p14="http://schemas.microsoft.com/office/powerpoint/2010/main" val="14527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r>
              <a:rPr lang="en-US" b="0"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 Domain of Attribute Values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5" name="Shape 305"/>
          <p:cNvSpPr/>
          <p:nvPr/>
        </p:nvSpPr>
        <p:spPr>
          <a:xfrm>
            <a:off x="114301" y="1224234"/>
            <a:ext cx="8872532" cy="139525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84284" lvl="0" indent="-246184">
              <a:spcBef>
                <a:spcPts val="700"/>
              </a:spcBef>
              <a:buSzPct val="50000"/>
              <a:buBlip>
                <a:blip r:embed="rId3"/>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21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a:t>
            </a: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 abstract object</a:t>
            </a:r>
          </a:p>
          <a:p>
            <a:pPr marL="284284" lvl="0" indent="-246184">
              <a:spcBef>
                <a:spcPts val="700"/>
              </a:spcBef>
              <a:buSzPct val="50000"/>
              <a:buBlip>
                <a:blip r:embed="rId3"/>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is described by a set of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a:t>
            </a:r>
          </a:p>
          <a:p>
            <a:pPr marL="284284" lvl="0" indent="-246184">
              <a:spcBef>
                <a:spcPts val="700"/>
              </a:spcBef>
              <a:buSzPct val="50000"/>
              <a:buBlip>
                <a:blip r:embed="rId3"/>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possible values. </a:t>
            </a:r>
            <a:r>
              <a:rPr lang="en-US" sz="1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 domains are “text”, “number”, “date”, but sometimes it may have a some lightweight structure as well</a:t>
            </a:r>
            <a:endParaRPr lang="en-US" sz="21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06" name="Shape 306"/>
          <p:cNvSpPr/>
          <p:nvPr/>
        </p:nvSpPr>
        <p:spPr>
          <a:xfrm>
            <a:off x="2010654" y="3215104"/>
            <a:ext cx="5427638" cy="847867"/>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8" name="Shape 308"/>
          <p:cNvSpPr/>
          <p:nvPr/>
        </p:nvSpPr>
        <p:spPr>
          <a:xfrm>
            <a:off x="7101488" y="2834451"/>
            <a:ext cx="1598950" cy="3077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FF2600"/>
                </a:solidFill>
              </a:defRPr>
            </a:lvl1pPr>
          </a:lstStyle>
          <a:p>
            <a:pPr lvl="0">
              <a:defRPr sz="1800">
                <a:solidFill>
                  <a:srgbClr val="000000"/>
                </a:solidFill>
                <a:uFillTx/>
              </a:defRPr>
            </a:pPr>
            <a:r>
              <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a:t>
            </a:r>
          </a:p>
        </p:txBody>
      </p:sp>
      <p:sp>
        <p:nvSpPr>
          <p:cNvPr id="309" name="Shape 309"/>
          <p:cNvSpPr/>
          <p:nvPr/>
        </p:nvSpPr>
        <p:spPr>
          <a:xfrm>
            <a:off x="0" y="4838197"/>
            <a:ext cx="9144000" cy="101053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96007" lvl="0" indent="-257907">
              <a:spcBef>
                <a:spcPts val="700"/>
              </a:spcBef>
              <a:buSzPct val="50000"/>
              <a:buBlip>
                <a:blip r:embed="rId3"/>
              </a:buBlip>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entity describes the </a:t>
            </a:r>
            <a:r>
              <a:rPr lang="en-US"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structure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the </a:t>
            </a: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nstance of “Students”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Peter</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“Pan</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2001,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of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analysis”,</a:t>
            </a:r>
            <a:r>
              <a:rPr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Learning</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to analyze d</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ata” , </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4</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p:txBody>
      </p:sp>
      <p:sp>
        <p:nvSpPr>
          <p:cNvPr id="3" name="Rectangle 2">
            <a:extLst>
              <a:ext uri="{FF2B5EF4-FFF2-40B4-BE49-F238E27FC236}">
                <a16:creationId xmlns:a16="http://schemas.microsoft.com/office/drawing/2014/main" id="{2C119984-3B98-4028-860D-8578B8E3B2EC}"/>
              </a:ext>
            </a:extLst>
          </p:cNvPr>
          <p:cNvSpPr/>
          <p:nvPr/>
        </p:nvSpPr>
        <p:spPr>
          <a:xfrm>
            <a:off x="155385" y="3247117"/>
            <a:ext cx="8872532" cy="828432"/>
          </a:xfrm>
          <a:prstGeom prst="rect">
            <a:avLst/>
          </a:prstGeom>
        </p:spPr>
        <p:txBody>
          <a:bodyPr wrap="square">
            <a:spAutoFit/>
          </a:bodyPr>
          <a:lstStyle/>
          <a:p>
            <a:pPr marL="627184" lvl="1" indent="-246184">
              <a:spcBef>
                <a:spcPts val="700"/>
              </a:spcBef>
              <a:buSzPct val="100000"/>
              <a:buChar char="•"/>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(first name, last name, year of birth, gender) </a:t>
            </a:r>
          </a:p>
          <a:p>
            <a:pPr marL="627184" lvl="1" indent="-246184">
              <a:spcBef>
                <a:spcPts val="700"/>
              </a:spcBef>
              <a:buSzPct val="100000"/>
              <a:buChar char="•"/>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name, course description, credits)</a:t>
            </a:r>
          </a:p>
        </p:txBody>
      </p:sp>
      <p:sp>
        <p:nvSpPr>
          <p:cNvPr id="10" name="Shape 308">
            <a:extLst>
              <a:ext uri="{FF2B5EF4-FFF2-40B4-BE49-F238E27FC236}">
                <a16:creationId xmlns:a16="http://schemas.microsoft.com/office/drawing/2014/main" id="{111A837C-B42A-4A54-87B2-AD8A3AE8F20D}"/>
              </a:ext>
            </a:extLst>
          </p:cNvPr>
          <p:cNvSpPr/>
          <p:nvPr/>
        </p:nvSpPr>
        <p:spPr>
          <a:xfrm>
            <a:off x="6815094" y="4455040"/>
            <a:ext cx="2171739" cy="30777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defRPr sz="1800">
                <a:solidFill>
                  <a:srgbClr val="000000"/>
                </a:solidFill>
                <a:uFillTx/>
              </a:defRPr>
            </a:pPr>
            <a:r>
              <a:rPr lang="en-US"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Domain: Integer</a:t>
            </a:r>
            <a:endPar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5" name="Straight Arrow Connector 4">
            <a:extLst>
              <a:ext uri="{FF2B5EF4-FFF2-40B4-BE49-F238E27FC236}">
                <a16:creationId xmlns:a16="http://schemas.microsoft.com/office/drawing/2014/main" id="{B3C5F540-A8DF-43E3-9E31-E58451F50AAF}"/>
              </a:ext>
            </a:extLst>
          </p:cNvPr>
          <p:cNvCxnSpPr/>
          <p:nvPr/>
        </p:nvCxnSpPr>
        <p:spPr>
          <a:xfrm flipH="1" flipV="1">
            <a:off x="6409592" y="3956538"/>
            <a:ext cx="202223" cy="624254"/>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3" name="Shape 306">
            <a:extLst>
              <a:ext uri="{FF2B5EF4-FFF2-40B4-BE49-F238E27FC236}">
                <a16:creationId xmlns:a16="http://schemas.microsoft.com/office/drawing/2014/main" id="{FC8C3025-B030-4729-9615-A46B73091236}"/>
              </a:ext>
            </a:extLst>
          </p:cNvPr>
          <p:cNvSpPr/>
          <p:nvPr/>
        </p:nvSpPr>
        <p:spPr>
          <a:xfrm>
            <a:off x="782515" y="3200241"/>
            <a:ext cx="1146227" cy="879114"/>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08">
            <a:extLst>
              <a:ext uri="{FF2B5EF4-FFF2-40B4-BE49-F238E27FC236}">
                <a16:creationId xmlns:a16="http://schemas.microsoft.com/office/drawing/2014/main" id="{013F9B74-8715-4249-BF09-2419E2057786}"/>
              </a:ext>
            </a:extLst>
          </p:cNvPr>
          <p:cNvSpPr/>
          <p:nvPr/>
        </p:nvSpPr>
        <p:spPr>
          <a:xfrm>
            <a:off x="155385" y="2795881"/>
            <a:ext cx="1598950" cy="3077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FF2600"/>
                </a:solidFill>
              </a:defRPr>
            </a:lvl1pPr>
          </a:lstStyle>
          <a:p>
            <a:pPr lvl="0">
              <a:defRPr sz="1800">
                <a:solidFill>
                  <a:srgbClr val="000000"/>
                </a:solidFill>
                <a:uFillTx/>
              </a:defRPr>
            </a:pPr>
            <a:r>
              <a:rPr lang="en-US"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endPar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521451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Primary Key (PK) </a:t>
            </a:r>
          </a:p>
        </p:txBody>
      </p:sp>
      <p:sp>
        <p:nvSpPr>
          <p:cNvPr id="319" name="Shape 319"/>
          <p:cNvSpPr/>
          <p:nvPr/>
        </p:nvSpPr>
        <p:spPr>
          <a:xfrm>
            <a:off x="245637" y="895059"/>
            <a:ext cx="5480249" cy="589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attribute whose value is unique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separate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a:t>
            </a:r>
          </a:p>
          <a:p>
            <a:pPr marL="685800" lvl="1" indent="-304800">
              <a:spcBef>
                <a:spcPts val="700"/>
              </a:spcBef>
              <a:buSzPct val="100000"/>
              <a:buChar char="•"/>
              <a:defRPr sz="1800">
                <a:solidFill>
                  <a:srgbClr val="000000"/>
                </a:solidFill>
                <a:uFillTx/>
              </a:defRPr>
            </a:pP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3"/>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Composite primary key: A primary key that consists of two or more attributes, whose values together (but not separately) are unique for each instance in an entity:</a:t>
            </a:r>
          </a:p>
          <a:p>
            <a:pPr marL="685800" lvl="1" indent="-304800">
              <a:spcBef>
                <a:spcPts val="700"/>
              </a:spcBef>
              <a:buSzPct val="100000"/>
              <a:buChar char="•"/>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 id  and section id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courses entity </a:t>
            </a:r>
          </a:p>
          <a:p>
            <a:pPr marL="685800" lvl="1" indent="-304800">
              <a:spcBef>
                <a:spcPts val="700"/>
              </a:spcBef>
              <a:buSzPct val="100000"/>
              <a:buChar char="•"/>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0" algn="ctr">
              <a:spcBef>
                <a:spcPts val="700"/>
              </a:spcBef>
              <a:buSzPct val="100000"/>
              <a:defRPr sz="1800">
                <a:solidFill>
                  <a:srgbClr val="000000"/>
                </a:solidFill>
                <a:uFillTx/>
              </a:defRPr>
            </a:pPr>
            <a:r>
              <a:rPr lang="en-US" sz="36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Other Examples?</a:t>
            </a:r>
          </a:p>
        </p:txBody>
      </p:sp>
      <p:sp>
        <p:nvSpPr>
          <p:cNvPr id="320" name="Shape 320"/>
          <p:cNvSpPr/>
          <p:nvPr/>
        </p:nvSpPr>
        <p:spPr>
          <a:xfrm>
            <a:off x="245638" y="3459567"/>
            <a:ext cx="4850145" cy="40011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 name="Shape 330"/>
          <p:cNvSpPr/>
          <p:nvPr/>
        </p:nvSpPr>
        <p:spPr>
          <a:xfrm>
            <a:off x="6401482" y="2229082"/>
            <a:ext cx="19050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6" name="Shape 331"/>
          <p:cNvSpPr/>
          <p:nvPr/>
        </p:nvSpPr>
        <p:spPr>
          <a:xfrm>
            <a:off x="6401482" y="1878289"/>
            <a:ext cx="1905001" cy="349820"/>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7" name="Shape 332"/>
          <p:cNvSpPr/>
          <p:nvPr/>
        </p:nvSpPr>
        <p:spPr>
          <a:xfrm>
            <a:off x="6299882" y="4781374"/>
            <a:ext cx="21082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8" name="Shape 333"/>
          <p:cNvSpPr/>
          <p:nvPr/>
        </p:nvSpPr>
        <p:spPr>
          <a:xfrm>
            <a:off x="6299882" y="4430581"/>
            <a:ext cx="2108201" cy="349820"/>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11" name="Shape 339"/>
          <p:cNvSpPr/>
          <p:nvPr/>
        </p:nvSpPr>
        <p:spPr>
          <a:xfrm flipH="1" flipV="1">
            <a:off x="7608374" y="5273335"/>
            <a:ext cx="621225" cy="874444"/>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40"/>
          <p:cNvSpPr/>
          <p:nvPr/>
        </p:nvSpPr>
        <p:spPr>
          <a:xfrm>
            <a:off x="7608375" y="6147780"/>
            <a:ext cx="1396216" cy="61555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Composite </a:t>
            </a:r>
          </a:p>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Primary Key</a:t>
            </a:r>
          </a:p>
        </p:txBody>
      </p:sp>
      <p:sp>
        <p:nvSpPr>
          <p:cNvPr id="13" name="Shape 341"/>
          <p:cNvSpPr/>
          <p:nvPr/>
        </p:nvSpPr>
        <p:spPr>
          <a:xfrm>
            <a:off x="5956917" y="4764797"/>
            <a:ext cx="1674886" cy="64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p>
        </p:txBody>
      </p:sp>
      <p:sp>
        <p:nvSpPr>
          <p:cNvPr id="355" name="Shape 355"/>
          <p:cNvSpPr/>
          <p:nvPr/>
        </p:nvSpPr>
        <p:spPr>
          <a:xfrm>
            <a:off x="469900" y="1306086"/>
            <a:ext cx="7590195" cy="8899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an association among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56" name="Shape 356"/>
          <p:cNvSpPr/>
          <p:nvPr/>
        </p:nvSpPr>
        <p:spPr>
          <a:xfrm>
            <a:off x="689340" y="3004868"/>
            <a:ext cx="19050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57" name="Shape 357"/>
          <p:cNvSpPr/>
          <p:nvPr/>
        </p:nvSpPr>
        <p:spPr>
          <a:xfrm>
            <a:off x="689340" y="2654075"/>
            <a:ext cx="1905001" cy="349820"/>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58" name="Shape 358"/>
          <p:cNvSpPr/>
          <p:nvPr/>
        </p:nvSpPr>
        <p:spPr>
          <a:xfrm>
            <a:off x="5898564" y="2971376"/>
            <a:ext cx="21082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59" name="Shape 359"/>
          <p:cNvSpPr/>
          <p:nvPr/>
        </p:nvSpPr>
        <p:spPr>
          <a:xfrm>
            <a:off x="5898564" y="2620583"/>
            <a:ext cx="2108201" cy="349819"/>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60" name="Shape 360"/>
          <p:cNvSpPr/>
          <p:nvPr/>
        </p:nvSpPr>
        <p:spPr>
          <a:xfrm>
            <a:off x="2594342" y="3418554"/>
            <a:ext cx="3304222"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Shape 373"/>
          <p:cNvSpPr/>
          <p:nvPr/>
        </p:nvSpPr>
        <p:spPr>
          <a:xfrm>
            <a:off x="502908" y="5005465"/>
            <a:ext cx="8204200" cy="156709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shown as a line connecting the associated entities, labeled with the name of the relationship</a:t>
            </a:r>
          </a:p>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name is usually a verb (e.g., takes) </a:t>
            </a:r>
          </a:p>
        </p:txBody>
      </p:sp>
      <p:sp>
        <p:nvSpPr>
          <p:cNvPr id="2" name="Diamond 1">
            <a:extLst>
              <a:ext uri="{FF2B5EF4-FFF2-40B4-BE49-F238E27FC236}">
                <a16:creationId xmlns:a16="http://schemas.microsoft.com/office/drawing/2014/main" id="{A9E2A266-B9A5-466F-9D71-F4DDEC659BCD}"/>
              </a:ext>
            </a:extLst>
          </p:cNvPr>
          <p:cNvSpPr/>
          <p:nvPr/>
        </p:nvSpPr>
        <p:spPr>
          <a:xfrm>
            <a:off x="3508130" y="3120907"/>
            <a:ext cx="1345223" cy="637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 can have attributes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55" name="Shape 355"/>
          <p:cNvSpPr/>
          <p:nvPr/>
        </p:nvSpPr>
        <p:spPr>
          <a:xfrm>
            <a:off x="477725" y="1022847"/>
            <a:ext cx="7590195" cy="13798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may have attributes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registration has a registration date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p:txBody>
      </p:sp>
      <p:sp>
        <p:nvSpPr>
          <p:cNvPr id="356" name="Shape 356"/>
          <p:cNvSpPr/>
          <p:nvPr/>
        </p:nvSpPr>
        <p:spPr>
          <a:xfrm>
            <a:off x="689340" y="3901513"/>
            <a:ext cx="19050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57" name="Shape 357"/>
          <p:cNvSpPr/>
          <p:nvPr/>
        </p:nvSpPr>
        <p:spPr>
          <a:xfrm>
            <a:off x="689340" y="3550720"/>
            <a:ext cx="1905001" cy="349820"/>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58" name="Shape 358"/>
          <p:cNvSpPr/>
          <p:nvPr/>
        </p:nvSpPr>
        <p:spPr>
          <a:xfrm>
            <a:off x="5898564" y="3868021"/>
            <a:ext cx="21082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59" name="Shape 359"/>
          <p:cNvSpPr/>
          <p:nvPr/>
        </p:nvSpPr>
        <p:spPr>
          <a:xfrm>
            <a:off x="5898564" y="3517228"/>
            <a:ext cx="2108201" cy="349819"/>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60" name="Shape 360"/>
          <p:cNvSpPr/>
          <p:nvPr/>
        </p:nvSpPr>
        <p:spPr>
          <a:xfrm>
            <a:off x="2594342" y="4315199"/>
            <a:ext cx="3304222"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Diamond 1">
            <a:extLst>
              <a:ext uri="{FF2B5EF4-FFF2-40B4-BE49-F238E27FC236}">
                <a16:creationId xmlns:a16="http://schemas.microsoft.com/office/drawing/2014/main" id="{A9E2A266-B9A5-466F-9D71-F4DDEC659BCD}"/>
              </a:ext>
            </a:extLst>
          </p:cNvPr>
          <p:cNvSpPr/>
          <p:nvPr/>
        </p:nvSpPr>
        <p:spPr>
          <a:xfrm>
            <a:off x="3508130" y="4017552"/>
            <a:ext cx="1345223" cy="637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Take</a:t>
            </a:r>
          </a:p>
        </p:txBody>
      </p:sp>
      <p:sp>
        <p:nvSpPr>
          <p:cNvPr id="3" name="Rectangle 2">
            <a:extLst>
              <a:ext uri="{FF2B5EF4-FFF2-40B4-BE49-F238E27FC236}">
                <a16:creationId xmlns:a16="http://schemas.microsoft.com/office/drawing/2014/main" id="{C2FAB8FF-7DE5-4118-9DBB-241A362D1D01}"/>
              </a:ext>
            </a:extLst>
          </p:cNvPr>
          <p:cNvSpPr/>
          <p:nvPr/>
        </p:nvSpPr>
        <p:spPr>
          <a:xfrm>
            <a:off x="3182003" y="4964767"/>
            <a:ext cx="1997476" cy="36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Date</a:t>
            </a:r>
          </a:p>
        </p:txBody>
      </p:sp>
      <p:cxnSp>
        <p:nvCxnSpPr>
          <p:cNvPr id="5" name="Straight Connector 4">
            <a:extLst>
              <a:ext uri="{FF2B5EF4-FFF2-40B4-BE49-F238E27FC236}">
                <a16:creationId xmlns:a16="http://schemas.microsoft.com/office/drawing/2014/main" id="{2534750A-AA09-4580-957B-BCAC7D81FF3B}"/>
              </a:ext>
            </a:extLst>
          </p:cNvPr>
          <p:cNvCxnSpPr>
            <a:cxnSpLocks/>
            <a:stCxn id="2" idx="2"/>
            <a:endCxn id="3" idx="0"/>
          </p:cNvCxnSpPr>
          <p:nvPr/>
        </p:nvCxnSpPr>
        <p:spPr>
          <a:xfrm flipH="1">
            <a:off x="4180741" y="4654629"/>
            <a:ext cx="1" cy="3101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4447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61555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p:txBody>
      </p:sp>
      <p:graphicFrame>
        <p:nvGraphicFramePr>
          <p:cNvPr id="386" name="Table 386"/>
          <p:cNvGraphicFramePr/>
          <p:nvPr>
            <p:extLst>
              <p:ext uri="{D42A27DB-BD31-4B8C-83A1-F6EECF244321}">
                <p14:modId xmlns:p14="http://schemas.microsoft.com/office/powerpoint/2010/main" val="3419613645"/>
              </p:ext>
            </p:extLst>
          </p:nvPr>
        </p:nvGraphicFramePr>
        <p:xfrm>
          <a:off x="4873680" y="227124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ext uri="{D42A27DB-BD31-4B8C-83A1-F6EECF244321}">
                <p14:modId xmlns:p14="http://schemas.microsoft.com/office/powerpoint/2010/main" val="3475245641"/>
              </p:ext>
            </p:extLst>
          </p:nvPr>
        </p:nvGraphicFramePr>
        <p:xfrm>
          <a:off x="7555523" y="227124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297606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299293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393967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92319" y="4947543"/>
            <a:ext cx="8959362" cy="166199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office can have one advisor, at most. An office can also be empty</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advisor should have an office. Each advisor has one office at most. </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An advisor should advise one or more students; advisor with no advisees not allowed. </a:t>
            </a:r>
          </a:p>
          <a:p>
            <a:pPr marL="285750" lvl="0" indent="-285750" algn="just">
              <a:buFont typeface="Arial" panose="020B0604020202020204" pitchFamily="34" charset="0"/>
              <a:buChar char="•"/>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should have an advisor, and can have at most one advisor.</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can may take from zero to 5 courses.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course may have from zero to 70 students.</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ext uri="{D42A27DB-BD31-4B8C-83A1-F6EECF244321}">
                <p14:modId xmlns:p14="http://schemas.microsoft.com/office/powerpoint/2010/main" val="898076085"/>
              </p:ext>
            </p:extLst>
          </p:nvPr>
        </p:nvGraphicFramePr>
        <p:xfrm>
          <a:off x="2421789" y="231328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297606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299292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348254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38567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ext uri="{D42A27DB-BD31-4B8C-83A1-F6EECF244321}">
                <p14:modId xmlns:p14="http://schemas.microsoft.com/office/powerpoint/2010/main" val="1542758332"/>
              </p:ext>
            </p:extLst>
          </p:nvPr>
        </p:nvGraphicFramePr>
        <p:xfrm>
          <a:off x="353123" y="229862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295543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43478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034372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Key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0130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Key</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Maximum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extLst>
              <p:ext uri="{D42A27DB-BD31-4B8C-83A1-F6EECF244321}">
                <p14:modId xmlns:p14="http://schemas.microsoft.com/office/powerpoint/2010/main" val="2316130254"/>
              </p:ext>
            </p:extLst>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96716" y="5320076"/>
            <a:ext cx="8959362" cy="138499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one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Each office has one advisor at most. Each advisor has one office at most.</a:t>
            </a:r>
          </a:p>
          <a:p>
            <a:pPr lvl="0" algn="just">
              <a:defRPr sz="1800">
                <a:solidFill>
                  <a:srgbClr val="000000"/>
                </a:solidFill>
                <a:uFillTx/>
              </a:defRP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An advisor can advise many students.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has at most one advisor</a:t>
            </a:r>
          </a:p>
          <a:p>
            <a:pPr lvl="0" algn="just">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Many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 student can take many courses. A course can have many students</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ext uri="{D42A27DB-BD31-4B8C-83A1-F6EECF244321}">
                <p14:modId xmlns:p14="http://schemas.microsoft.com/office/powerpoint/2010/main" val="2399560583"/>
              </p:ext>
            </p:extLst>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ext uri="{D42A27DB-BD31-4B8C-83A1-F6EECF244321}">
                <p14:modId xmlns:p14="http://schemas.microsoft.com/office/powerpoint/2010/main" val="3993601461"/>
              </p:ext>
            </p:extLst>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502733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4030</TotalTime>
  <Words>1524</Words>
  <Application>Microsoft Office PowerPoint</Application>
  <PresentationFormat>On-screen Show (4:3)</PresentationFormat>
  <Paragraphs>228</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Rounded MT Bold</vt:lpstr>
      <vt:lpstr>Arial Unicode MS</vt:lpstr>
      <vt:lpstr>Calibri</vt:lpstr>
      <vt:lpstr>Office Theme</vt:lpstr>
      <vt:lpstr>PowerPoint Presentation</vt:lpstr>
      <vt:lpstr>PowerPoint Presentation</vt:lpstr>
      <vt:lpstr>Basic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60</cp:revision>
  <cp:lastPrinted>2014-10-08T16:54:15Z</cp:lastPrinted>
  <dcterms:modified xsi:type="dcterms:W3CDTF">2019-05-26T18:33:27Z</dcterms:modified>
</cp:coreProperties>
</file>