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365" r:id="rId2"/>
    <p:sldId id="409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  <p:sldId id="381" r:id="rId15"/>
    <p:sldId id="413" r:id="rId16"/>
    <p:sldId id="388" r:id="rId17"/>
    <p:sldId id="389" r:id="rId18"/>
    <p:sldId id="391" r:id="rId19"/>
    <p:sldId id="392" r:id="rId20"/>
    <p:sldId id="393" r:id="rId21"/>
    <p:sldId id="394" r:id="rId22"/>
    <p:sldId id="395" r:id="rId23"/>
    <p:sldId id="397" r:id="rId24"/>
    <p:sldId id="398" r:id="rId25"/>
    <p:sldId id="399" r:id="rId26"/>
    <p:sldId id="407" r:id="rId27"/>
    <p:sldId id="406" r:id="rId28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233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5/26/2019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Last time we discussed ER diagrams. </a:t>
            </a:r>
          </a:p>
        </p:txBody>
      </p:sp>
    </p:spTree>
    <p:extLst>
      <p:ext uri="{BB962C8B-B14F-4D97-AF65-F5344CB8AC3E}">
        <p14:creationId xmlns:p14="http://schemas.microsoft.com/office/powerpoint/2010/main" val="189702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For example, which one of the two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68736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SSN: immigrants (outside US) don’t have one.  PPl lose it . PPl don’t want to share their SSN. </a:t>
            </a:r>
          </a:p>
        </p:txBody>
      </p:sp>
    </p:spTree>
    <p:extLst>
      <p:ext uri="{BB962C8B-B14F-4D97-AF65-F5344CB8AC3E}">
        <p14:creationId xmlns:p14="http://schemas.microsoft.com/office/powerpoint/2010/main" val="349967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69666" y="1799772"/>
            <a:ext cx="8604668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business narrative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Entity - Relationship Model</a:t>
            </a: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4404446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3: Identify Relationships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determine cardinalities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9899" y="2105660"/>
            <a:ext cx="7590196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685800" indent="-304800">
              <a:spcBef>
                <a:spcPts val="700"/>
              </a:spcBef>
              <a:buSzPct val="100000"/>
              <a:buChar char="•"/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 connecting previously identified entity types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Relationships = associations among nouns representing entity types</a:t>
            </a:r>
            <a:endParaRPr lang="en-US"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maximum cardinalities and minimum cardinalities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8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</a:t>
            </a:r>
          </a:p>
        </p:txBody>
      </p:sp>
      <p:sp>
        <p:nvSpPr>
          <p:cNvPr id="105" name="Shape 105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</a:t>
            </a:r>
            <a:r>
              <a:rPr lang="en-US"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</a:t>
            </a:r>
            <a:r>
              <a:rPr lang="en-US" sz="21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1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1436" y="1316989"/>
            <a:ext cx="1644396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253750" y="1670682"/>
            <a:ext cx="889427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18819" y="2371342"/>
            <a:ext cx="1321817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79516" y="2469442"/>
            <a:ext cx="766573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8819" y="3461511"/>
            <a:ext cx="588264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162802" y="3464450"/>
            <a:ext cx="1081506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18820" y="4142994"/>
            <a:ext cx="734424" cy="485140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35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6308" y="190817"/>
            <a:ext cx="813892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Utility: Relationships &amp; Cardinalities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747A8-1CD8-4995-AED3-EB051B7D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9" y="864252"/>
            <a:ext cx="6774078" cy="59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0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refinements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195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constructed initial ERD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efinements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are common</a:t>
            </a: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refinements: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types becoming ENUM entries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Attributes -&gt; Entities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Splitting compound attributes</a:t>
            </a:r>
          </a:p>
        </p:txBody>
      </p:sp>
    </p:spTree>
    <p:extLst>
      <p:ext uri="{BB962C8B-B14F-4D97-AF65-F5344CB8AC3E}">
        <p14:creationId xmlns:p14="http://schemas.microsoft.com/office/powerpoint/2010/main" val="10770501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Splitting attributes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Address is a compound attribute. Maybe we need to search by city?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447" y="2900503"/>
            <a:ext cx="6515101" cy="3162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800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From ER diagrams to Tables</a:t>
            </a:r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B0D1E-06BA-4C41-8DE7-B3062F03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35" y="946756"/>
            <a:ext cx="6615052" cy="5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882D1-B946-4F74-BE29-586EED26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75" y="679732"/>
            <a:ext cx="2282398" cy="2157449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>
              <p:ext uri="{D42A27DB-BD31-4B8C-83A1-F6EECF244321}">
                <p14:modId xmlns:p14="http://schemas.microsoft.com/office/powerpoint/2010/main" val="2146524307"/>
              </p:ext>
            </p:extLst>
          </p:nvPr>
        </p:nvGraphicFramePr>
        <p:xfrm>
          <a:off x="3162302" y="3619462"/>
          <a:ext cx="5492747" cy="250424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</a:t>
                      </a:r>
                      <a:r>
                        <a:rPr lang="en-US"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price</a:t>
                      </a:r>
                      <a:endParaRPr sz="10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Basic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Consumer Savings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5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Restaurant Rate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  <a:endParaRPr sz="12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91751" y="158160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</a:t>
            </a:r>
            <a:r>
              <a:rPr lang="en-US"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38007" y="1242377"/>
            <a:ext cx="8478871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create an ER diagram from scratch?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go from an ER diagram to a design for a database?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use SQL to create the database in a relational database?</a:t>
            </a:r>
            <a:endParaRPr sz="28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69426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a foreign key (FK)</a:t>
            </a:r>
            <a:r>
              <a:rPr lang="en-US"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D794-F6ED-4944-8730-5A1FBB6E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1" y="2038888"/>
            <a:ext cx="6219825" cy="2486025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a Foreign Key to either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Many-to-Many relationship becomes a separate table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8" y="1131197"/>
            <a:ext cx="8014139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assume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</a:t>
            </a:r>
            <a:r>
              <a:rPr sz="21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>
            <p:extLst/>
          </p:nvPr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/>
          </p:nvPr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/>
          </p:nvPr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exercise: (if we have time)</a:t>
            </a:r>
            <a:b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40" name="Shape 40"/>
          <p:cNvSpPr/>
          <p:nvPr/>
        </p:nvSpPr>
        <p:spPr>
          <a:xfrm>
            <a:off x="469899" y="1886204"/>
            <a:ext cx="7590196" cy="374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Step-by-step procedure for converting narrative data into Entity-Relationship Diagram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Application of the procedure for designing a DB for water-utility company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problems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during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Design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381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Narrative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ER diagram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899" y="1508760"/>
            <a:ext cx="7590196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procedure for analysis: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entities and attributes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primary keys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relationships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relationship cardinalities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Refine the ERD </a:t>
            </a:r>
          </a:p>
        </p:txBody>
      </p:sp>
    </p:spTree>
    <p:extLst>
      <p:ext uri="{BB962C8B-B14F-4D97-AF65-F5344CB8AC3E}">
        <p14:creationId xmlns:p14="http://schemas.microsoft.com/office/powerpoint/2010/main" val="23211551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Water-Utility Database</a:t>
            </a:r>
          </a:p>
        </p:txBody>
      </p:sp>
      <p:sp>
        <p:nvSpPr>
          <p:cNvPr id="60" name="Shape 60"/>
          <p:cNvSpPr/>
          <p:nvPr/>
        </p:nvSpPr>
        <p:spPr>
          <a:xfrm>
            <a:off x="55418" y="908916"/>
            <a:ext cx="8915400" cy="506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database for a municipal water utility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Business Narrative: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ustomer has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a billing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Each customer 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type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(residential or commercial)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applicable rate,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collection of meters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which the customer is billed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who is the owner of the meter. The same customer can have multiple meters.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eter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number,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address, size,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605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Identify Entities and Attributes</a:t>
            </a:r>
          </a:p>
        </p:txBody>
      </p:sp>
      <p:sp>
        <p:nvSpPr>
          <p:cNvPr id="64" name="Shape 64"/>
          <p:cNvSpPr/>
          <p:nvPr/>
        </p:nvSpPr>
        <p:spPr>
          <a:xfrm>
            <a:off x="469900" y="1282700"/>
            <a:ext cx="7590195" cy="2790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entities, find nouns that describe people, places, things, and events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attributes, look for details about the entities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decision: Attributes vs. Entities</a:t>
            </a:r>
          </a:p>
          <a:p>
            <a:pPr marL="603738" lvl="1" indent="-222738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Simplicity principal: consider as an attribute unless other details are presented.</a:t>
            </a:r>
          </a:p>
          <a:p>
            <a:pPr marL="260838" lvl="6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 : Should an address be an attribute or a separate entity? Advantages and disadvantages?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2: Determine primary keys</a:t>
            </a:r>
          </a:p>
        </p:txBody>
      </p:sp>
      <p:sp>
        <p:nvSpPr>
          <p:cNvPr id="73" name="Shape 73"/>
          <p:cNvSpPr/>
          <p:nvPr/>
        </p:nvSpPr>
        <p:spPr>
          <a:xfrm>
            <a:off x="469900" y="1282700"/>
            <a:ext cx="7590195" cy="521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Stable: never change after assigned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should have one and only one (g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ood choice: automatically generated values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eg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StudentId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CourseId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What about the following PKs for a person?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Credit card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Phone number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PassportID</a:t>
            </a:r>
            <a:endParaRPr lang="en-US" sz="2600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SSN</a:t>
            </a:r>
          </a:p>
        </p:txBody>
      </p:sp>
    </p:spTree>
    <p:extLst>
      <p:ext uri="{BB962C8B-B14F-4D97-AF65-F5344CB8AC3E}">
        <p14:creationId xmlns:p14="http://schemas.microsoft.com/office/powerpoint/2010/main" val="1412505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C7B7F9-A2C8-4672-825F-5FBD07C18D6E}"/>
              </a:ext>
            </a:extLst>
          </p:cNvPr>
          <p:cNvSpPr/>
          <p:nvPr/>
        </p:nvSpPr>
        <p:spPr>
          <a:xfrm>
            <a:off x="437321" y="1294558"/>
            <a:ext cx="8034793" cy="488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customer has a name and a billing address. Each customer has a type (residential or commercial), an applicable rate, and a collection of meters for which the customer is billed.</a:t>
            </a: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 customer who is the owner of the meter. The same customer can have multiple meters. Each meter has a number, an address, size, and 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 </a:t>
            </a:r>
          </a:p>
        </p:txBody>
      </p:sp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 DB: Entities &amp; attributes</a:t>
            </a:r>
          </a:p>
        </p:txBody>
      </p:sp>
      <p:sp>
        <p:nvSpPr>
          <p:cNvPr id="80" name="Shape 80"/>
          <p:cNvSpPr/>
          <p:nvPr/>
        </p:nvSpPr>
        <p:spPr>
          <a:xfrm>
            <a:off x="1309254" y="1350818"/>
            <a:ext cx="1052945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555171" y="2284885"/>
            <a:ext cx="561109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283325" y="4914750"/>
            <a:ext cx="651393" cy="417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437856" y="4249925"/>
            <a:ext cx="1140120" cy="419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641764" y="3329065"/>
            <a:ext cx="720435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973360" y="4596096"/>
            <a:ext cx="914581" cy="31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966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&amp; Attributes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42D2-4E53-441A-ACB1-193967C1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" y="896694"/>
            <a:ext cx="7416939" cy="5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2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1529</Words>
  <Application>Microsoft Office PowerPoint</Application>
  <PresentationFormat>On-screen Show (4:3)</PresentationFormat>
  <Paragraphs>172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44</cp:revision>
  <cp:lastPrinted>2014-10-08T16:54:15Z</cp:lastPrinted>
  <dcterms:modified xsi:type="dcterms:W3CDTF">2019-05-26T19:24:55Z</dcterms:modified>
</cp:coreProperties>
</file>