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0" r:id="rId3"/>
    <p:sldId id="298" r:id="rId4"/>
    <p:sldId id="393" r:id="rId5"/>
    <p:sldId id="348" r:id="rId6"/>
    <p:sldId id="390" r:id="rId7"/>
    <p:sldId id="333" r:id="rId8"/>
    <p:sldId id="292" r:id="rId9"/>
    <p:sldId id="293" r:id="rId10"/>
    <p:sldId id="388" r:id="rId11"/>
    <p:sldId id="291" r:id="rId12"/>
    <p:sldId id="391" r:id="rId13"/>
    <p:sldId id="392" r:id="rId14"/>
    <p:sldId id="389" r:id="rId15"/>
    <p:sldId id="349" r:id="rId16"/>
    <p:sldId id="378" r:id="rId17"/>
    <p:sldId id="340" r:id="rId18"/>
    <p:sldId id="347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4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7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Subqueries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…. IN …. practice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WHERE…IN subquery, find the Drama movies.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Your subquery should return the IDs of Drama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Try also the same query with a JOIN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WHERE…IN subquery, </a:t>
            </a:r>
            <a:r>
              <a:rPr lang="en-US" b="1" dirty="0"/>
              <a:t>remove</a:t>
            </a:r>
            <a:r>
              <a:rPr lang="en-US" dirty="0"/>
              <a:t> the Drama movies.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NOT IN construct now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Notice that the JOIN query does not work for movies that have “Drama” and other genres associated with them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movies where Brad Pitt and George Clooney played.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 err="1"/>
              <a:t>movies_all</a:t>
            </a:r>
            <a:r>
              <a:rPr lang="en-US" dirty="0"/>
              <a:t> temporary table that we defined before to find movie ids for Brad Pitt and George Clooney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SELECT * FROM movies WHERE id IN (…) AND id IN (…) construct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movie ids for Brad Pitt as a subquery, and the movie ids by George Clooney as another subquery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WHERE…IN subquery to find the favorite bands for students who like Radiohead?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Your subquery should return the IDs of students that like Radiohead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894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FROM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1461969"/>
            <a:ext cx="4490380" cy="141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</p:txBody>
      </p:sp>
      <p:sp>
        <p:nvSpPr>
          <p:cNvPr id="53" name="Shape 53"/>
          <p:cNvSpPr/>
          <p:nvPr/>
        </p:nvSpPr>
        <p:spPr>
          <a:xfrm>
            <a:off x="3552444" y="199454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6273283" y="2052358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55" name="Shape 55"/>
          <p:cNvSpPr/>
          <p:nvPr/>
        </p:nvSpPr>
        <p:spPr>
          <a:xfrm flipH="1">
            <a:off x="5789198" y="224412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241531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5951211" y="2731555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58" name="Shape 58"/>
          <p:cNvSpPr/>
          <p:nvPr/>
        </p:nvSpPr>
        <p:spPr>
          <a:xfrm flipH="1">
            <a:off x="5508275" y="2923324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147803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458703" y="150397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61" name="Shape 61"/>
          <p:cNvSpPr/>
          <p:nvPr/>
        </p:nvSpPr>
        <p:spPr>
          <a:xfrm flipH="1">
            <a:off x="5932988" y="169574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634" y="3521146"/>
            <a:ext cx="77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table can be directly replaced by another query, placed within parentheses. For readability, better to define a VIEW or TEMPORARY TABLE and use that.</a:t>
            </a:r>
          </a:p>
        </p:txBody>
      </p:sp>
      <p:sp>
        <p:nvSpPr>
          <p:cNvPr id="14" name="Shape 52"/>
          <p:cNvSpPr/>
          <p:nvPr/>
        </p:nvSpPr>
        <p:spPr>
          <a:xfrm>
            <a:off x="1474127" y="4569675"/>
            <a:ext cx="5301141" cy="13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12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FROM…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) T</a:t>
            </a:r>
            <a:r>
              <a:rPr lang="en-US"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,..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WHERE 	condition</a:t>
            </a:r>
          </a:p>
        </p:txBody>
      </p:sp>
      <p:sp>
        <p:nvSpPr>
          <p:cNvPr id="15" name="Shape 53"/>
          <p:cNvSpPr/>
          <p:nvPr/>
        </p:nvSpPr>
        <p:spPr>
          <a:xfrm>
            <a:off x="3267367" y="5102250"/>
            <a:ext cx="3005916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6" name="Shape 54"/>
          <p:cNvSpPr/>
          <p:nvPr/>
        </p:nvSpPr>
        <p:spPr>
          <a:xfrm>
            <a:off x="6775268" y="5137810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7" name="Shape 55"/>
          <p:cNvSpPr/>
          <p:nvPr/>
        </p:nvSpPr>
        <p:spPr>
          <a:xfrm flipH="1">
            <a:off x="6367490" y="5311971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8" name="Shape 56"/>
          <p:cNvSpPr/>
          <p:nvPr/>
        </p:nvSpPr>
        <p:spPr>
          <a:xfrm>
            <a:off x="3267368" y="5523018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9" name="Shape 57"/>
          <p:cNvSpPr/>
          <p:nvPr/>
        </p:nvSpPr>
        <p:spPr>
          <a:xfrm>
            <a:off x="5666135" y="5839261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20" name="Shape 58"/>
          <p:cNvSpPr/>
          <p:nvPr/>
        </p:nvSpPr>
        <p:spPr>
          <a:xfrm flipH="1">
            <a:off x="5223199" y="603103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1" name="Shape 59"/>
          <p:cNvSpPr/>
          <p:nvPr/>
        </p:nvSpPr>
        <p:spPr>
          <a:xfrm>
            <a:off x="3267368" y="4585741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2" name="Shape 60"/>
          <p:cNvSpPr/>
          <p:nvPr/>
        </p:nvSpPr>
        <p:spPr>
          <a:xfrm>
            <a:off x="6173627" y="4611679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23" name="Shape 61"/>
          <p:cNvSpPr/>
          <p:nvPr/>
        </p:nvSpPr>
        <p:spPr>
          <a:xfrm flipH="1">
            <a:off x="5647912" y="4803448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76826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9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44A84E-AC59-49B7-B272-64B65711749B}"/>
              </a:ext>
            </a:extLst>
          </p:cNvPr>
          <p:cNvSpPr/>
          <p:nvPr/>
        </p:nvSpPr>
        <p:spPr>
          <a:xfrm>
            <a:off x="3353269" y="2721114"/>
            <a:ext cx="2437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4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5979399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Variables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619" y="1378168"/>
            <a:ext cx="86580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in SQL allow us to store values in generic names and reuse the generic names instead of the literal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 we want to make our queries generic, and have placeholders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SET @band = ‘Radiohead’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times we want to store the (single value) result of a query in a variable to use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liberal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SET @liberal = (SELECT COUNT(*) FROM Profiles WHERE </a:t>
            </a:r>
            <a:r>
              <a:rPr lang="en-US" b="1" dirty="0" err="1"/>
              <a:t>PoliticalViews</a:t>
            </a:r>
            <a:r>
              <a:rPr lang="en-US" b="1" dirty="0"/>
              <a:t>=‘Liberal’)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are especially useful when we execute a sequence of SQL statements and we want to reuse results from previous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134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s, Variables, and so on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Music that people that like Radiohead tend to 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the query above for Jay 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your query generic, by using a @band variable and then set it appropriately:</a:t>
            </a:r>
          </a:p>
          <a:p>
            <a:endParaRPr lang="en-US" dirty="0"/>
          </a:p>
          <a:p>
            <a:pPr lvl="2"/>
            <a:r>
              <a:rPr lang="en-US" dirty="0"/>
              <a:t>SET @band = ‘Radiohead’ </a:t>
            </a:r>
          </a:p>
          <a:p>
            <a:pPr lvl="2"/>
            <a:r>
              <a:rPr lang="en-US" dirty="0"/>
              <a:t>	vs</a:t>
            </a:r>
          </a:p>
          <a:p>
            <a:pPr lvl="2"/>
            <a:r>
              <a:rPr lang="en-US" dirty="0"/>
              <a:t>SET @band = ‘Jay Z’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126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</a:b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UNION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73514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UNION / UNION ALL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UNION operator is used to combine the result-set of two or more SELECT statements.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SELECT statement within UNION must have the same number of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columns must also have similar data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columns in each SELECT statement must also be in the same order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194925" y="2890346"/>
            <a:ext cx="8241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the first names and last names of actors and 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Append ‘A’ in front of the actor id and ‘D’ in front of a director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directors do not have gender listed, put NULL as the value for that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8BAE2-869E-4631-B65B-A827FD1C4CF7}"/>
              </a:ext>
            </a:extLst>
          </p:cNvPr>
          <p:cNvSpPr/>
          <p:nvPr/>
        </p:nvSpPr>
        <p:spPr>
          <a:xfrm>
            <a:off x="194925" y="4604100"/>
            <a:ext cx="88815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CONCAT('</a:t>
            </a:r>
            <a:r>
              <a:rPr lang="en-US" dirty="0" err="1"/>
              <a:t>A',id</a:t>
            </a:r>
            <a:r>
              <a:rPr lang="en-US" dirty="0"/>
              <a:t>) AS id,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gender</a:t>
            </a:r>
          </a:p>
          <a:p>
            <a:r>
              <a:rPr lang="en-US" dirty="0"/>
              <a:t>FROM actors</a:t>
            </a:r>
          </a:p>
          <a:p>
            <a:r>
              <a:rPr lang="en-US" dirty="0"/>
              <a:t>UNION ALL</a:t>
            </a:r>
          </a:p>
          <a:p>
            <a:r>
              <a:rPr lang="en-US" dirty="0"/>
              <a:t>SELECT CONCAT('D', id) AS id,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NULL AS gender</a:t>
            </a:r>
          </a:p>
          <a:p>
            <a:r>
              <a:rPr lang="en-US" dirty="0"/>
              <a:t>FROM directors</a:t>
            </a:r>
          </a:p>
        </p:txBody>
      </p:sp>
    </p:spTree>
    <p:extLst>
      <p:ext uri="{BB962C8B-B14F-4D97-AF65-F5344CB8AC3E}">
        <p14:creationId xmlns:p14="http://schemas.microsoft.com/office/powerpoint/2010/main" val="2864689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</a:t>
            </a:r>
            <a:b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</a:b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ANY, ALL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39081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ANY / ALL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ANY and ALL operators are used with a WHERE or HAVING clause.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ANY operator returns true if any of the subquery values meet the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ALL operator returns true if all of the subquery values meet the condition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194925" y="2890346"/>
            <a:ext cx="82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</a:t>
            </a:r>
            <a:r>
              <a:rPr lang="en-US" b="1" dirty="0">
                <a:solidFill>
                  <a:schemeClr val="accent1"/>
                </a:solidFill>
              </a:rPr>
              <a:t>movies that have rating higher </a:t>
            </a:r>
            <a:r>
              <a:rPr lang="en-US" dirty="0"/>
              <a:t>than </a:t>
            </a:r>
            <a:r>
              <a:rPr lang="en-US" b="1" dirty="0">
                <a:solidFill>
                  <a:srgbClr val="C00000"/>
                </a:solidFill>
              </a:rPr>
              <a:t>the average rating of ALL the actors that play in that movie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8BAE2-869E-4631-B65B-A827FD1C4CF7}"/>
              </a:ext>
            </a:extLst>
          </p:cNvPr>
          <p:cNvSpPr/>
          <p:nvPr/>
        </p:nvSpPr>
        <p:spPr>
          <a:xfrm>
            <a:off x="194925" y="3786574"/>
            <a:ext cx="88815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	roles R JOIN movies M ON </a:t>
            </a:r>
            <a:r>
              <a:rPr lang="en-US" dirty="0" err="1"/>
              <a:t>R.movie_id</a:t>
            </a:r>
            <a:r>
              <a:rPr lang="en-US" dirty="0"/>
              <a:t>  = M.id</a:t>
            </a:r>
          </a:p>
          <a:p>
            <a:r>
              <a:rPr lang="en-US" dirty="0"/>
              <a:t>WHERE 	M.id &lt; 1000 AND </a:t>
            </a:r>
            <a:r>
              <a:rPr lang="en-US" dirty="0" err="1"/>
              <a:t>M.rank</a:t>
            </a:r>
            <a:r>
              <a:rPr lang="en-US" dirty="0"/>
              <a:t> IS NOT NULL 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/>
                </a:solidFill>
              </a:rPr>
              <a:t>AND </a:t>
            </a:r>
            <a:r>
              <a:rPr lang="en-US" b="1" dirty="0" err="1">
                <a:solidFill>
                  <a:schemeClr val="accent1"/>
                </a:solidFill>
              </a:rPr>
              <a:t>M.rank</a:t>
            </a:r>
            <a:r>
              <a:rPr lang="en-US" b="1" dirty="0">
                <a:solidFill>
                  <a:schemeClr val="accent1"/>
                </a:solidFill>
              </a:rPr>
              <a:t> &gt;= ALL </a:t>
            </a:r>
            <a:r>
              <a:rPr lang="en-US" dirty="0"/>
              <a:t>(</a:t>
            </a:r>
          </a:p>
          <a:p>
            <a:r>
              <a:rPr lang="en-US" b="1" dirty="0">
                <a:solidFill>
                  <a:srgbClr val="C00000"/>
                </a:solidFill>
              </a:rPr>
              <a:t>		SELECT rating FROM </a:t>
            </a:r>
            <a:r>
              <a:rPr lang="en-US" b="1" dirty="0" err="1">
                <a:solidFill>
                  <a:srgbClr val="C00000"/>
                </a:solidFill>
              </a:rPr>
              <a:t>actor_stats</a:t>
            </a:r>
            <a:r>
              <a:rPr lang="en-US" b="1" dirty="0">
                <a:solidFill>
                  <a:srgbClr val="C00000"/>
                </a:solidFill>
              </a:rPr>
              <a:t> A WHERE </a:t>
            </a:r>
            <a:r>
              <a:rPr lang="en-US" b="1" dirty="0" err="1">
                <a:solidFill>
                  <a:srgbClr val="C00000"/>
                </a:solidFill>
              </a:rPr>
              <a:t>A.actor_id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R.actor_id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 for ANY (find movies with rating higher than the average rating of ANY of the actors)</a:t>
            </a:r>
          </a:p>
        </p:txBody>
      </p:sp>
    </p:spTree>
    <p:extLst>
      <p:ext uri="{BB962C8B-B14F-4D97-AF65-F5344CB8AC3E}">
        <p14:creationId xmlns:p14="http://schemas.microsoft.com/office/powerpoint/2010/main" val="13770942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4481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850831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Saving Queries: CREATE TEMPORARY TABLE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900" y="1346968"/>
            <a:ext cx="80446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save the results of a query in order to reuse the results easier, using the “CREATE TEMPORARY TABLE” command.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Example: </a:t>
            </a:r>
          </a:p>
          <a:p>
            <a:endParaRPr lang="en-US" dirty="0"/>
          </a:p>
          <a:p>
            <a:r>
              <a:rPr lang="en-US" b="1" dirty="0"/>
              <a:t>CREATE TEMPORARY TABLE </a:t>
            </a:r>
            <a:r>
              <a:rPr lang="en-US" dirty="0" err="1"/>
              <a:t>movies_all</a:t>
            </a:r>
            <a:r>
              <a:rPr lang="en-US" dirty="0"/>
              <a:t> </a:t>
            </a:r>
            <a:r>
              <a:rPr lang="en-US" b="1" dirty="0"/>
              <a:t>AS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 	R.*, </a:t>
            </a:r>
          </a:p>
          <a:p>
            <a:pPr lvl="1"/>
            <a:r>
              <a:rPr lang="en-US" dirty="0"/>
              <a:t>		M.name AS title, </a:t>
            </a:r>
            <a:r>
              <a:rPr lang="en-US" dirty="0" err="1"/>
              <a:t>M.year</a:t>
            </a:r>
            <a:r>
              <a:rPr lang="en-US" dirty="0"/>
              <a:t>, </a:t>
            </a:r>
            <a:r>
              <a:rPr lang="en-US" dirty="0" err="1"/>
              <a:t>M.rank</a:t>
            </a:r>
            <a:r>
              <a:rPr lang="en-US" dirty="0"/>
              <a:t> AS rating, 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r>
              <a:rPr lang="en-US" dirty="0"/>
              <a:t>, </a:t>
            </a:r>
            <a:r>
              <a:rPr lang="en-US" dirty="0" err="1"/>
              <a:t>A.gender</a:t>
            </a:r>
            <a:endParaRPr lang="en-US" dirty="0"/>
          </a:p>
          <a:p>
            <a:pPr lvl="1"/>
            <a:r>
              <a:rPr lang="en-US" b="1" dirty="0"/>
              <a:t>FROM</a:t>
            </a:r>
            <a:r>
              <a:rPr lang="en-US" dirty="0"/>
              <a:t> 	roles R </a:t>
            </a:r>
          </a:p>
          <a:p>
            <a:pPr lvl="1"/>
            <a:r>
              <a:rPr lang="en-US" dirty="0"/>
              <a:t>		JOIN actors A ON A.id = </a:t>
            </a:r>
            <a:r>
              <a:rPr lang="en-US" dirty="0" err="1"/>
              <a:t>R.actor_id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		JOIN movies M ON M.id = </a:t>
            </a:r>
            <a:r>
              <a:rPr lang="en-US" dirty="0" err="1"/>
              <a:t>R.movie_id</a:t>
            </a:r>
            <a:endParaRPr lang="en-US" dirty="0"/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0902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850831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CREATE TEMPORARY TABLE 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CREATE VIEW</a:t>
            </a:r>
          </a:p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CREATE TABLE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6308" y="2493016"/>
            <a:ext cx="80446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TEMPORARY TABLE </a:t>
            </a:r>
            <a:r>
              <a:rPr lang="en-US" b="1" dirty="0" err="1"/>
              <a:t>movies_all</a:t>
            </a:r>
            <a:r>
              <a:rPr lang="en-US" b="1" dirty="0"/>
              <a:t> AS…</a:t>
            </a:r>
          </a:p>
          <a:p>
            <a:r>
              <a:rPr lang="en-US" dirty="0"/>
              <a:t>Creates a temporary table with the results of the query. Table is only visible within the session (until the user disconnects). </a:t>
            </a:r>
            <a:r>
              <a:rPr lang="en-US" i="1" dirty="0"/>
              <a:t>Contents do </a:t>
            </a:r>
            <a:r>
              <a:rPr lang="en-US" b="1" i="1" dirty="0"/>
              <a:t>not</a:t>
            </a:r>
            <a:r>
              <a:rPr lang="en-US" i="1" dirty="0"/>
              <a:t> update if the underlying tables change.</a:t>
            </a:r>
            <a:endParaRPr lang="en-US" b="1" i="1" dirty="0"/>
          </a:p>
          <a:p>
            <a:endParaRPr lang="en-US" b="1" dirty="0"/>
          </a:p>
          <a:p>
            <a:r>
              <a:rPr lang="en-US" b="1" dirty="0"/>
              <a:t>CREATE TABLE </a:t>
            </a:r>
            <a:r>
              <a:rPr lang="en-US" b="1" dirty="0" err="1"/>
              <a:t>movies_all</a:t>
            </a:r>
            <a:r>
              <a:rPr lang="en-US" b="1" dirty="0"/>
              <a:t> AS…</a:t>
            </a:r>
          </a:p>
          <a:p>
            <a:r>
              <a:rPr lang="en-US" dirty="0"/>
              <a:t>This command creates a permanent table with the results of the query. It is visible to all users. </a:t>
            </a:r>
            <a:r>
              <a:rPr lang="en-US" i="1" dirty="0"/>
              <a:t>Contents do </a:t>
            </a:r>
            <a:r>
              <a:rPr lang="en-US" b="1" i="1" dirty="0"/>
              <a:t>not</a:t>
            </a:r>
            <a:r>
              <a:rPr lang="en-US" i="1" dirty="0"/>
              <a:t> update if the underlying tables change.</a:t>
            </a:r>
          </a:p>
          <a:p>
            <a:endParaRPr lang="en-US" dirty="0"/>
          </a:p>
          <a:p>
            <a:r>
              <a:rPr lang="en-US" b="1" dirty="0"/>
              <a:t>CREATE VIEW </a:t>
            </a:r>
            <a:r>
              <a:rPr lang="en-US" b="1" dirty="0" err="1"/>
              <a:t>movies_all</a:t>
            </a:r>
            <a:r>
              <a:rPr lang="en-US" b="1" dirty="0"/>
              <a:t> AS…</a:t>
            </a:r>
          </a:p>
          <a:p>
            <a:r>
              <a:rPr lang="en-US" dirty="0"/>
              <a:t>A </a:t>
            </a:r>
            <a:r>
              <a:rPr lang="en-US" b="1" dirty="0"/>
              <a:t>VIEW</a:t>
            </a:r>
            <a:r>
              <a:rPr lang="en-US" dirty="0"/>
              <a:t> is similar to a </a:t>
            </a:r>
            <a:r>
              <a:rPr lang="en-US" b="1" dirty="0"/>
              <a:t>TEMPORARY TABLE</a:t>
            </a:r>
            <a:r>
              <a:rPr lang="en-US" dirty="0"/>
              <a:t>, but it is visible to everyone, it does not disappear. A view does not actually store the results, and the results are updated when the underlying table change. (There the concept of “</a:t>
            </a:r>
            <a:r>
              <a:rPr lang="en-US" b="1" dirty="0"/>
              <a:t>materialized view</a:t>
            </a:r>
            <a:r>
              <a:rPr lang="en-US" dirty="0"/>
              <a:t>” which stores the results and updates automatically, but not supported by MySQL.)</a:t>
            </a:r>
          </a:p>
        </p:txBody>
      </p:sp>
    </p:spTree>
    <p:extLst>
      <p:ext uri="{BB962C8B-B14F-4D97-AF65-F5344CB8AC3E}">
        <p14:creationId xmlns:p14="http://schemas.microsoft.com/office/powerpoint/2010/main" val="11359068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F8E41D-CF41-4BBE-BF30-2C6EBA824B8E}"/>
              </a:ext>
            </a:extLst>
          </p:cNvPr>
          <p:cNvSpPr/>
          <p:nvPr/>
        </p:nvSpPr>
        <p:spPr>
          <a:xfrm>
            <a:off x="1298863" y="1870362"/>
            <a:ext cx="742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TEMPORARY TABLE </a:t>
            </a:r>
            <a:r>
              <a:rPr lang="en-US" dirty="0" err="1"/>
              <a:t>actor_stats</a:t>
            </a:r>
            <a:r>
              <a:rPr lang="en-US" dirty="0"/>
              <a:t> AS	</a:t>
            </a:r>
          </a:p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	</a:t>
            </a:r>
            <a:r>
              <a:rPr lang="en-US" dirty="0" err="1"/>
              <a:t>actor_id</a:t>
            </a:r>
            <a:r>
              <a:rPr lang="en-US" dirty="0"/>
              <a:t>, </a:t>
            </a:r>
          </a:p>
          <a:p>
            <a:r>
              <a:rPr lang="en-US" dirty="0"/>
              <a:t>		ROUND(AVG(rating),2) AS rating, </a:t>
            </a:r>
          </a:p>
          <a:p>
            <a:r>
              <a:rPr lang="en-US" dirty="0"/>
              <a:t>		COUNT(*) AS </a:t>
            </a:r>
            <a:r>
              <a:rPr lang="en-US" dirty="0" err="1"/>
              <a:t>num_movies</a:t>
            </a:r>
            <a:r>
              <a:rPr lang="en-US" dirty="0"/>
              <a:t>, </a:t>
            </a:r>
          </a:p>
          <a:p>
            <a:r>
              <a:rPr lang="en-US" dirty="0"/>
              <a:t>		COUNT(rating) AS </a:t>
            </a:r>
            <a:r>
              <a:rPr lang="en-US" dirty="0" err="1"/>
              <a:t>rated_movies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	</a:t>
            </a:r>
            <a:r>
              <a:rPr lang="en-US" dirty="0" err="1"/>
              <a:t>movies_all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b="1" dirty="0"/>
              <a:t>GROUP BY </a:t>
            </a:r>
            <a:r>
              <a:rPr lang="en-US" dirty="0" err="1"/>
              <a:t>actor_id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Practice</a:t>
            </a:r>
            <a:r>
              <a:rPr lang="en-US" dirty="0"/>
              <a:t>: Using the table above, find “great actors”. A “great actor” has a an average rating of 6.5 and above, and starred in at least 40 rated movies.</a:t>
            </a: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005BE6A0-62B3-4E90-85CF-0ECEBC21EBC6}"/>
              </a:ext>
            </a:extLst>
          </p:cNvPr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Building on top of “saved” 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8497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Further Practice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Longer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 the movies with at least 5 “great actors”.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“great actor” has a an average rating of 6.5 and above, and starred in at least 40 rated movies.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Hints: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Write a query that retrieves the “great actors” (there are 221 of them), and return their actor ids.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Then write a query on roles, limiting your query to only include actors with ids in the list of “great actors” ids.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Use GROUP BY to count the number of “great actors” for each movie and use HAVING to limit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957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  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 query that returns how many actors played in just one movie, how many actors played in just two movies, and so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046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favorite books of liberal and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1: Get the list of books (with counts) of all liberal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2: Get the list of books (with counts) of all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Join the two on book name and compare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Normalize the counts by the size of the liberal / conservative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the ratio (or log-ratio) of the normalized counts for each 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Add-on: Consider only books that have at least 5 likes, to avoid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56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WHERE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2586989"/>
            <a:ext cx="7025200" cy="142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8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j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 IN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FROM ….)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552444" y="311956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3540332"/>
            <a:ext cx="5190864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260305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546" y="1281380"/>
            <a:ext cx="77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“IN” clause allows us to check if an attribute appears within a list returned by another SQL query</a:t>
            </a:r>
          </a:p>
        </p:txBody>
      </p:sp>
    </p:spTree>
    <p:extLst>
      <p:ext uri="{BB962C8B-B14F-4D97-AF65-F5344CB8AC3E}">
        <p14:creationId xmlns:p14="http://schemas.microsoft.com/office/powerpoint/2010/main" val="23257476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6" grpId="0" animBg="1" advAuto="0"/>
      <p:bldP spid="59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40032</TotalTime>
  <Words>1410</Words>
  <Application>Microsoft Office PowerPoint</Application>
  <PresentationFormat>On-screen Show (4:3)</PresentationFormat>
  <Paragraphs>146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Unicode MS</vt:lpstr>
      <vt:lpstr>Calibri</vt:lpstr>
      <vt:lpstr>Office Theme</vt:lpstr>
      <vt:lpstr>SQL Subqueries and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193</cp:revision>
  <cp:lastPrinted>2014-10-22T17:34:37Z</cp:lastPrinted>
  <dcterms:created xsi:type="dcterms:W3CDTF">2014-10-20T14:52:46Z</dcterms:created>
  <dcterms:modified xsi:type="dcterms:W3CDTF">2020-02-21T21:57:16Z</dcterms:modified>
</cp:coreProperties>
</file>