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318" r:id="rId3"/>
    <p:sldId id="319" r:id="rId4"/>
    <p:sldId id="351" r:id="rId5"/>
    <p:sldId id="358" r:id="rId6"/>
    <p:sldId id="352" r:id="rId7"/>
    <p:sldId id="357" r:id="rId8"/>
    <p:sldId id="354" r:id="rId9"/>
    <p:sldId id="359" r:id="rId10"/>
    <p:sldId id="353" r:id="rId11"/>
    <p:sldId id="355" r:id="rId12"/>
    <p:sldId id="287" r:id="rId13"/>
    <p:sldId id="356" r:id="rId14"/>
    <p:sldId id="303" r:id="rId15"/>
    <p:sldId id="335" r:id="rId16"/>
    <p:sldId id="366" r:id="rId17"/>
    <p:sldId id="288" r:id="rId18"/>
    <p:sldId id="369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9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96" y="1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5" d="100"/>
          <a:sy n="135" d="100"/>
        </p:scale>
        <p:origin x="45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378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0F6AC800-BF99-41BB-8DE5-8FC7E09D6C23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EF39D76F-4EC1-49C2-ADD1-9055D01131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333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8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7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34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1946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8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2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5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1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8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F4C8C79-FAFE-4D56-A4D5-361B65C3B3FA}" type="datetimeFigureOut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C24628A-3036-4B06-B053-832BC4773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6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Unicode MS" panose="020B0604020202020204" pitchFamily="34" charset="-12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  <a:br>
              <a:rPr lang="en-US" dirty="0"/>
            </a:br>
            <a:r>
              <a:rPr lang="en-US" dirty="0"/>
              <a:t>Filtering Queries</a:t>
            </a:r>
          </a:p>
        </p:txBody>
      </p:sp>
    </p:spTree>
    <p:extLst>
      <p:ext uri="{BB962C8B-B14F-4D97-AF65-F5344CB8AC3E}">
        <p14:creationId xmlns:p14="http://schemas.microsoft.com/office/powerpoint/2010/main" val="158541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5606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 queries</a:t>
            </a:r>
            <a:endParaRPr sz="20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 all info for the directors with last names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Scorsese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Polanski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and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Spielberg.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“IN” for your Boolean query.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FROM directors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last_name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IN ( 'Scorsese’, ‘Spielberg’, ‘Polanski’ );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 all info for the directors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Quentin Tarantino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Stanley Kubrick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and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Orson Welles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 Use “IN” for your Boolean query.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FROM directors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(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first_name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last_name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 IN (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(‘Quentin’, ‘Tarantino’), (‘Stanley’, ‘Kubrick’), (‘Orson’, ‘Welles’) 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);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18551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Need for approximate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7" y="1324179"/>
            <a:ext cx="8964203" cy="3978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Queries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entry for Alfred Hitchcock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Hint: Query using only the last name, and notice his first name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entries for the Godfather movies, released in 1972, 1974, and 1990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Hint: The actual names for the movies are </a:t>
            </a:r>
          </a:p>
          <a:p>
            <a:pPr marL="1257300" lvl="2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“Godfather, The”</a:t>
            </a:r>
          </a:p>
          <a:p>
            <a:pPr marL="1257300" lvl="2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“Godfather: Part II, The”</a:t>
            </a:r>
          </a:p>
          <a:p>
            <a:pPr marL="1257300" lvl="2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“Godfather: Part III, The”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605420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LIKE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900" y="988513"/>
            <a:ext cx="8204200" cy="5080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LIKE allows to write simple approximate queries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“%” to match an arbitrary number of characters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movies that start with B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name LIKE “B%”;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“_” to match any single character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movies with names starting with B, being exactly 5 characters long, and ending with B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Profiles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name LIKE “B__B”;</a:t>
            </a:r>
          </a:p>
        </p:txBody>
      </p:sp>
    </p:spTree>
    <p:extLst>
      <p:ext uri="{BB962C8B-B14F-4D97-AF65-F5344CB8AC3E}">
        <p14:creationId xmlns:p14="http://schemas.microsoft.com/office/powerpoint/2010/main" val="428511327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LIKE: Practice queries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7" y="1324179"/>
            <a:ext cx="8964203" cy="2387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Queries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entry for Alfred Hitchcock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Hint: Use an approximation for his first name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Godfather movies, released in 1972, 1974, and 1990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907946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NULL value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89165" cy="4503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When columns do not have a value, they are assigned a “NULL” value, which is a special way that SQL handles the “empty value”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To check if something is NULL you use the expression: “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IS NULL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movies that do not have a rating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SELECT *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FROM movies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WHERE rating IS NULL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i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Similarly, you use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IS NOT NULL” is you want only results that have non-NULL values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499925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Incorrect approaches when using NULL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89165" cy="340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NULL is </a:t>
            </a: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</a:t>
            </a: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equal to empty string. The query below will NOT work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rank = '';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We do not use = to compare with NULL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 </a:t>
            </a: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query below will NOT work</a:t>
            </a: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rank = NULL;</a:t>
            </a:r>
          </a:p>
        </p:txBody>
      </p:sp>
    </p:spTree>
    <p:extLst>
      <p:ext uri="{BB962C8B-B14F-4D97-AF65-F5344CB8AC3E}">
        <p14:creationId xmlns:p14="http://schemas.microsoft.com/office/powerpoint/2010/main" val="135743367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Floating Point Bizarreness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32657" cy="5252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 SQL, and in many computer languages, handling decimal numbers tends to be strange, due to the limited accuracy when storing floating point numbers.</a:t>
            </a:r>
            <a:endParaRPr lang="el-GR" sz="24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l-GR" sz="24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</a:t>
            </a:r>
            <a:b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</a:t>
            </a:r>
            <a:b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rank &gt; 7.8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</a:t>
            </a:r>
            <a:b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</a:t>
            </a:r>
            <a:b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rank = 7.8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</a:t>
            </a:r>
            <a:b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</a:t>
            </a:r>
            <a:b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rank LIKE 7.8</a:t>
            </a:r>
          </a:p>
        </p:txBody>
      </p:sp>
    </p:spTree>
    <p:extLst>
      <p:ext uri="{BB962C8B-B14F-4D97-AF65-F5344CB8AC3E}">
        <p14:creationId xmlns:p14="http://schemas.microsoft.com/office/powerpoint/2010/main" val="230443316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REGEXP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900" y="1324179"/>
            <a:ext cx="8204200" cy="2387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REGEXP allows a standard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regular expression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query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names that contain a digit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Profiles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name REGEXP '[0-9]+'</a:t>
            </a:r>
          </a:p>
        </p:txBody>
      </p:sp>
    </p:spTree>
    <p:extLst>
      <p:ext uri="{BB962C8B-B14F-4D97-AF65-F5344CB8AC3E}">
        <p14:creationId xmlns:p14="http://schemas.microsoft.com/office/powerpoint/2010/main" val="412806308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48B51A-A7D0-4EB3-97C5-23CDCE187BB7}"/>
              </a:ext>
            </a:extLst>
          </p:cNvPr>
          <p:cNvSpPr/>
          <p:nvPr/>
        </p:nvSpPr>
        <p:spPr>
          <a:xfrm>
            <a:off x="1025235" y="1277173"/>
            <a:ext cx="734290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Go to the Facebook database</a:t>
            </a:r>
          </a:p>
          <a:p>
            <a:endParaRPr lang="en-US" sz="3200" dirty="0"/>
          </a:p>
          <a:p>
            <a:r>
              <a:rPr lang="en-US" sz="3200" dirty="0"/>
              <a:t>Find all the students that have New York as the home state. </a:t>
            </a:r>
          </a:p>
          <a:p>
            <a:endParaRPr lang="en-US" sz="3200" dirty="0"/>
          </a:p>
          <a:p>
            <a:r>
              <a:rPr lang="en-US" sz="3200" dirty="0"/>
              <a:t>Deal with all the different ways that students have written New York in the “</a:t>
            </a:r>
            <a:r>
              <a:rPr lang="en-US" sz="3200" dirty="0" err="1"/>
              <a:t>HomeState</a:t>
            </a:r>
            <a:r>
              <a:rPr lang="en-US" sz="3200" dirty="0"/>
              <a:t>” attribute</a:t>
            </a:r>
          </a:p>
        </p:txBody>
      </p:sp>
    </p:spTree>
    <p:extLst>
      <p:ext uri="{BB962C8B-B14F-4D97-AF65-F5344CB8AC3E}">
        <p14:creationId xmlns:p14="http://schemas.microsoft.com/office/powerpoint/2010/main" val="105964598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clause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1674688" y="2586989"/>
            <a:ext cx="7366570" cy="252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endParaRPr lang="en-US" sz="2700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  <a:endParaRPr lang="en-US"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ORDER BY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652259" y="1117010"/>
            <a:ext cx="8227972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The 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WHERE clause defines which </a:t>
            </a:r>
            <a:r>
              <a:rPr lang="en-US" sz="2200" b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rows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will appear in the results.</a:t>
            </a:r>
            <a:b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</a:br>
            <a:endParaRPr sz="22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646723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Equality Conditions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74961"/>
              </p:ext>
            </p:extLst>
          </p:nvPr>
        </p:nvGraphicFramePr>
        <p:xfrm>
          <a:off x="76201" y="816708"/>
          <a:ext cx="8985738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38753">
                  <a:extLst>
                    <a:ext uri="{9D8B030D-6E8A-4147-A177-3AD203B41FA5}">
                      <a16:colId xmlns:a16="http://schemas.microsoft.com/office/drawing/2014/main" val="860346216"/>
                    </a:ext>
                  </a:extLst>
                </a:gridCol>
                <a:gridCol w="3856892">
                  <a:extLst>
                    <a:ext uri="{9D8B030D-6E8A-4147-A177-3AD203B41FA5}">
                      <a16:colId xmlns:a16="http://schemas.microsoft.com/office/drawing/2014/main" val="883417658"/>
                    </a:ext>
                  </a:extLst>
                </a:gridCol>
                <a:gridCol w="2790093">
                  <a:extLst>
                    <a:ext uri="{9D8B030D-6E8A-4147-A177-3AD203B41FA5}">
                      <a16:colId xmlns:a16="http://schemas.microsoft.com/office/drawing/2014/main" val="2910916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= ‘text’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Equality comparison for a textual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gender = ‘Male’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=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Equality</a:t>
                      </a:r>
                      <a:r>
                        <a:rPr lang="en-US" sz="1600" baseline="0" dirty="0"/>
                        <a:t> comparison for a numeric attribute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year</a:t>
                      </a:r>
                      <a:r>
                        <a:rPr lang="en-US" sz="1600" baseline="0" dirty="0"/>
                        <a:t> = 2006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08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16728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2387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Equality Queries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movie entry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with id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64729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movie entry with movie title ‘Pulp Fiction’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id of the movie “Schindler's List”. (Attention to the quote)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 all the roles for the movie with id 290070. Sort them alphabetically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86920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Boolean Conditions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907322"/>
              </p:ext>
            </p:extLst>
          </p:nvPr>
        </p:nvGraphicFramePr>
        <p:xfrm>
          <a:off x="76201" y="816708"/>
          <a:ext cx="8985738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38753">
                  <a:extLst>
                    <a:ext uri="{9D8B030D-6E8A-4147-A177-3AD203B41FA5}">
                      <a16:colId xmlns:a16="http://schemas.microsoft.com/office/drawing/2014/main" val="860346216"/>
                    </a:ext>
                  </a:extLst>
                </a:gridCol>
                <a:gridCol w="3856892">
                  <a:extLst>
                    <a:ext uri="{9D8B030D-6E8A-4147-A177-3AD203B41FA5}">
                      <a16:colId xmlns:a16="http://schemas.microsoft.com/office/drawing/2014/main" val="883417658"/>
                    </a:ext>
                  </a:extLst>
                </a:gridCol>
                <a:gridCol w="2790093">
                  <a:extLst>
                    <a:ext uri="{9D8B030D-6E8A-4147-A177-3AD203B41FA5}">
                      <a16:colId xmlns:a16="http://schemas.microsoft.com/office/drawing/2014/main" val="2910916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‘text’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 comparison for a textual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gender = ‘Male’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comparison for a numeric attribute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2006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0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cond1</a:t>
                      </a:r>
                      <a:r>
                        <a:rPr lang="en-US" sz="1600" baseline="0" dirty="0"/>
                        <a:t> AND cond2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Both conditions should 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46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cond2 OR</a:t>
                      </a:r>
                      <a:r>
                        <a:rPr lang="en-US" sz="1600" baseline="0" dirty="0"/>
                        <a:t> cond2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 least one of the conditions</a:t>
                      </a:r>
                      <a:r>
                        <a:rPr lang="en-US" sz="1600" baseline="0" dirty="0"/>
                        <a:t> should hold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743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426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2605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Boolean queries</a:t>
            </a:r>
            <a:endParaRPr sz="20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all info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for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actresses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(female gender) whose first name is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Skyler</a:t>
            </a:r>
            <a:endParaRPr sz="20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 all info for the director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Steven Spielberg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 all info for the directors with last names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Scorsese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Polanski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and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Spielberg.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the OR for your Boolean query.</a:t>
            </a:r>
            <a:endParaRPr lang="en-US" sz="20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 all info for the directors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Quentin Tarantino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Stanley Kubrick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and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Orson Welles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</a:t>
            </a:r>
            <a:endParaRPr lang="en-US" sz="20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80561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Inequality Conditions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14705"/>
              </p:ext>
            </p:extLst>
          </p:nvPr>
        </p:nvGraphicFramePr>
        <p:xfrm>
          <a:off x="76201" y="816708"/>
          <a:ext cx="8985738" cy="3916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38753">
                  <a:extLst>
                    <a:ext uri="{9D8B030D-6E8A-4147-A177-3AD203B41FA5}">
                      <a16:colId xmlns:a16="http://schemas.microsoft.com/office/drawing/2014/main" val="860346216"/>
                    </a:ext>
                  </a:extLst>
                </a:gridCol>
                <a:gridCol w="3856892">
                  <a:extLst>
                    <a:ext uri="{9D8B030D-6E8A-4147-A177-3AD203B41FA5}">
                      <a16:colId xmlns:a16="http://schemas.microsoft.com/office/drawing/2014/main" val="883417658"/>
                    </a:ext>
                  </a:extLst>
                </a:gridCol>
                <a:gridCol w="2790093">
                  <a:extLst>
                    <a:ext uri="{9D8B030D-6E8A-4147-A177-3AD203B41FA5}">
                      <a16:colId xmlns:a16="http://schemas.microsoft.com/office/drawing/2014/main" val="2910916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‘text’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 comparison for a textual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gender = ‘Male’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comparison for a numeric attribute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2006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0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cond1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AND cond2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Both conditions should 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8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cond2 OR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cond2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 least one of the conditions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should hold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&lt;&gt; value</a:t>
                      </a:r>
                      <a:br>
                        <a:rPr lang="en-US" sz="1600" dirty="0"/>
                      </a:b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!=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 is</a:t>
                      </a:r>
                      <a:r>
                        <a:rPr lang="en-US" sz="1600" baseline="0" dirty="0"/>
                        <a:t> not equal to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genre</a:t>
                      </a:r>
                      <a:r>
                        <a:rPr lang="en-US" sz="1600" baseline="0" dirty="0"/>
                        <a:t> &lt;&gt; ‘Drama’</a:t>
                      </a:r>
                      <a:br>
                        <a:rPr lang="en-US" sz="1600" baseline="0" dirty="0"/>
                      </a:br>
                      <a:r>
                        <a:rPr lang="en-US" sz="1600" baseline="0" dirty="0"/>
                        <a:t>genre != ‘Drama’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22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&gt;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 is greater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rating &gt; 7.8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6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&lt;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</a:t>
                      </a:r>
                      <a:r>
                        <a:rPr lang="en-US" sz="1600" baseline="0" dirty="0"/>
                        <a:t> is smaller than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year &lt; 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&gt;=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Attribute is equal or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greater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year &gt;= 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04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&lt;=</a:t>
                      </a:r>
                      <a:r>
                        <a:rPr lang="en-US" sz="1600" baseline="0" dirty="0"/>
                        <a:t>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Attribute is equal or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smaller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year &lt;=1900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55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33592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2695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Inequality Queries and Boolean 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movies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that were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released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before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1895 (excl)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movies released between 1895 and 1898 (excl)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Try both using Boolean operators and using the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BETWEEN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operator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movies that were released before 1895 and after 2006 (inclusive)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462888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 Conditions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632327"/>
              </p:ext>
            </p:extLst>
          </p:nvPr>
        </p:nvGraphicFramePr>
        <p:xfrm>
          <a:off x="76201" y="816708"/>
          <a:ext cx="8985738" cy="4658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38753">
                  <a:extLst>
                    <a:ext uri="{9D8B030D-6E8A-4147-A177-3AD203B41FA5}">
                      <a16:colId xmlns:a16="http://schemas.microsoft.com/office/drawing/2014/main" val="860346216"/>
                    </a:ext>
                  </a:extLst>
                </a:gridCol>
                <a:gridCol w="3856892">
                  <a:extLst>
                    <a:ext uri="{9D8B030D-6E8A-4147-A177-3AD203B41FA5}">
                      <a16:colId xmlns:a16="http://schemas.microsoft.com/office/drawing/2014/main" val="883417658"/>
                    </a:ext>
                  </a:extLst>
                </a:gridCol>
                <a:gridCol w="2790093">
                  <a:extLst>
                    <a:ext uri="{9D8B030D-6E8A-4147-A177-3AD203B41FA5}">
                      <a16:colId xmlns:a16="http://schemas.microsoft.com/office/drawing/2014/main" val="2910916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‘text’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 comparison for a textual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gender = ‘Male’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comparison for a numeric attribute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2006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0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cond1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AND cond2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Both conditions should 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8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cond2 OR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cond2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 least one of the conditions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should hold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&lt;&gt; value</a:t>
                      </a:r>
                      <a:b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!=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Attribute is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not equal to value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genre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&lt;&gt; ‘Drama’</a:t>
                      </a:r>
                      <a:b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genre != ‘Drama’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22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&gt;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Attribute is greater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rating &gt; 7.8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6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&lt;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Attribute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is smaller than value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 &lt; 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&gt;=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Attribute is equal or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greater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 &gt;= 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04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&lt;=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value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Attribute is equal or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smaller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 &lt;=1900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5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IN (x1,</a:t>
                      </a:r>
                      <a:r>
                        <a:rPr lang="en-US" sz="1600" baseline="0" dirty="0"/>
                        <a:t> x2, x3, …)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 value is either x1, or x2 or x3</a:t>
                      </a:r>
                      <a:r>
                        <a:rPr lang="en-US" sz="1600" baseline="0" dirty="0"/>
                        <a:t>, or 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genre</a:t>
                      </a:r>
                      <a:r>
                        <a:rPr lang="en-US" sz="1600" baseline="0" dirty="0"/>
                        <a:t> IN (‘Drama’, ‘Comedy’)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60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NOT IN (x1,</a:t>
                      </a:r>
                      <a:r>
                        <a:rPr lang="en-US" sz="1600" baseline="0" dirty="0"/>
                        <a:t> x2, x3, …)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Attribute value is not x1, nor x2, nor x3</a:t>
                      </a:r>
                      <a:r>
                        <a:rPr lang="en-US" sz="1600" baseline="0" dirty="0"/>
                        <a:t>, 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genre</a:t>
                      </a:r>
                      <a:r>
                        <a:rPr lang="en-US" sz="1600" baseline="0" dirty="0"/>
                        <a:t> NOT IN (‘Adult’, ‘War’)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28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9012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40036</TotalTime>
  <Words>1193</Words>
  <Application>Microsoft Office PowerPoint</Application>
  <PresentationFormat>On-screen Show (4:3)</PresentationFormat>
  <Paragraphs>186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Unicode MS</vt:lpstr>
      <vt:lpstr>Calibri</vt:lpstr>
      <vt:lpstr>Symbol</vt:lpstr>
      <vt:lpstr>Office Theme</vt:lpstr>
      <vt:lpstr>SQL Filtering 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Panos Ipeirotis</dc:creator>
  <cp:lastModifiedBy>Panos Ipeirotis</cp:lastModifiedBy>
  <cp:revision>194</cp:revision>
  <cp:lastPrinted>2014-10-22T17:34:37Z</cp:lastPrinted>
  <dcterms:created xsi:type="dcterms:W3CDTF">2014-10-20T14:52:46Z</dcterms:created>
  <dcterms:modified xsi:type="dcterms:W3CDTF">2020-03-29T19:31:24Z</dcterms:modified>
</cp:coreProperties>
</file>