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handoutMasterIdLst>
    <p:handoutMasterId r:id="rId96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50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51" r:id="rId22"/>
    <p:sldId id="358" r:id="rId23"/>
    <p:sldId id="352" r:id="rId24"/>
    <p:sldId id="357" r:id="rId25"/>
    <p:sldId id="354" r:id="rId26"/>
    <p:sldId id="359" r:id="rId27"/>
    <p:sldId id="353" r:id="rId28"/>
    <p:sldId id="355" r:id="rId29"/>
    <p:sldId id="287" r:id="rId30"/>
    <p:sldId id="356" r:id="rId31"/>
    <p:sldId id="303" r:id="rId32"/>
    <p:sldId id="335" r:id="rId33"/>
    <p:sldId id="366" r:id="rId34"/>
    <p:sldId id="363" r:id="rId35"/>
    <p:sldId id="261" r:id="rId36"/>
    <p:sldId id="288" r:id="rId37"/>
    <p:sldId id="368" r:id="rId38"/>
    <p:sldId id="369" r:id="rId39"/>
    <p:sldId id="320" r:id="rId40"/>
    <p:sldId id="364" r:id="rId41"/>
    <p:sldId id="321" r:id="rId42"/>
    <p:sldId id="322" r:id="rId43"/>
    <p:sldId id="370" r:id="rId44"/>
    <p:sldId id="323" r:id="rId45"/>
    <p:sldId id="330" r:id="rId46"/>
    <p:sldId id="372" r:id="rId47"/>
    <p:sldId id="325" r:id="rId48"/>
    <p:sldId id="326" r:id="rId49"/>
    <p:sldId id="327" r:id="rId50"/>
    <p:sldId id="266" r:id="rId51"/>
    <p:sldId id="360" r:id="rId52"/>
    <p:sldId id="267" r:id="rId53"/>
    <p:sldId id="362" r:id="rId54"/>
    <p:sldId id="268" r:id="rId55"/>
    <p:sldId id="269" r:id="rId56"/>
    <p:sldId id="270" r:id="rId57"/>
    <p:sldId id="271" r:id="rId58"/>
    <p:sldId id="379" r:id="rId59"/>
    <p:sldId id="380" r:id="rId60"/>
    <p:sldId id="332" r:id="rId61"/>
    <p:sldId id="272" r:id="rId62"/>
    <p:sldId id="273" r:id="rId63"/>
    <p:sldId id="274" r:id="rId64"/>
    <p:sldId id="275" r:id="rId65"/>
    <p:sldId id="300" r:id="rId66"/>
    <p:sldId id="382" r:id="rId67"/>
    <p:sldId id="383" r:id="rId68"/>
    <p:sldId id="385" r:id="rId69"/>
    <p:sldId id="328" r:id="rId70"/>
    <p:sldId id="387" r:id="rId71"/>
    <p:sldId id="290" r:id="rId72"/>
    <p:sldId id="298" r:id="rId73"/>
    <p:sldId id="393" r:id="rId74"/>
    <p:sldId id="348" r:id="rId75"/>
    <p:sldId id="390" r:id="rId76"/>
    <p:sldId id="333" r:id="rId77"/>
    <p:sldId id="292" r:id="rId78"/>
    <p:sldId id="293" r:id="rId79"/>
    <p:sldId id="388" r:id="rId80"/>
    <p:sldId id="291" r:id="rId81"/>
    <p:sldId id="391" r:id="rId82"/>
    <p:sldId id="392" r:id="rId83"/>
    <p:sldId id="389" r:id="rId84"/>
    <p:sldId id="344" r:id="rId85"/>
    <p:sldId id="375" r:id="rId86"/>
    <p:sldId id="349" r:id="rId87"/>
    <p:sldId id="378" r:id="rId88"/>
    <p:sldId id="376" r:id="rId89"/>
    <p:sldId id="342" r:id="rId90"/>
    <p:sldId id="343" r:id="rId91"/>
    <p:sldId id="346" r:id="rId92"/>
    <p:sldId id="340" r:id="rId93"/>
    <p:sldId id="347" r:id="rId9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what students are looking for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080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year, and rank for each movie.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name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movie_title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year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release_year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and rank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30768" y="4093454"/>
            <a:ext cx="7012919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N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[OFFSET M]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Can order in ascending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ASC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, default) or descending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DESC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 n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Omit the first m rows of the result, fetch the next n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38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Rank by “rank”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ties using “year”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remaining ties using “name”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10 students that have not updated their profiles for the longest time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live in “Weinstein Hall”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 “Richard”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7694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516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duplicates. Make the limit 10,000 so that you can see all entries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2154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9406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DESCRIBE &lt;table&gt;;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attributes and data types for a table</a:t>
            </a: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491052003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29772946"/>
              </p:ext>
            </p:extLst>
          </p:nvPr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760008" y="4764886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3729634954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4268213693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43877777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471011978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3221423310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33296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7606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full content of columns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52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8570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columns, split in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 groups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of rows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average rank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Examine the difference between COUNT(*) and COUNT(rank)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Another Example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1305341"/>
            <a:ext cx="852420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gender='F’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3885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Integrated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TEMPORARY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346968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using the “CREATE TEMPORARY TABLE” command.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TEMPORARY TABLE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09029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TEMPORARY TABLE 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VIEW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08" y="2493016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Creates a temporary table with the results of the query. Table is only visible within the session (until the user disconnects).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CREATE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This command creates a permanent table with the results of the query. It is visible to all users.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A </a:t>
            </a:r>
            <a:r>
              <a:rPr lang="en-US" b="1" dirty="0"/>
              <a:t>VIEW</a:t>
            </a:r>
            <a:r>
              <a:rPr lang="en-US" dirty="0"/>
              <a:t> is similar to a </a:t>
            </a:r>
            <a:r>
              <a:rPr lang="en-US" b="1" dirty="0"/>
              <a:t>TEMPORARY TABLE</a:t>
            </a:r>
            <a:r>
              <a:rPr lang="en-US" dirty="0"/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b="1" dirty="0"/>
              <a:t>materialized view</a:t>
            </a:r>
            <a:r>
              <a:rPr lang="en-US" dirty="0"/>
              <a:t>” which stores the results and updates automatically, but not supported by MySQL.)</a:t>
            </a:r>
          </a:p>
        </p:txBody>
      </p:sp>
    </p:spTree>
    <p:extLst>
      <p:ext uri="{BB962C8B-B14F-4D97-AF65-F5344CB8AC3E}">
        <p14:creationId xmlns:p14="http://schemas.microsoft.com/office/powerpoint/2010/main" val="113590685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Practice</a:t>
            </a:r>
            <a:r>
              <a:rPr lang="en-US" dirty="0"/>
              <a:t>: Using the table above, find “great actors”. A “great actor” has a an average rating of 6.5 and above, and starred in at least 40 rated movies.</a:t>
            </a: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Building on top of “saved”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849744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Further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5791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611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the counts by the size of the liberal / conservative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ratio (or log-ratio) of the normalized counts for each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likes, to avoid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565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…. IN ….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find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Drama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also the same query with a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</a:t>
            </a:r>
            <a:r>
              <a:rPr lang="en-US" b="1" dirty="0"/>
              <a:t>remove</a:t>
            </a:r>
            <a:r>
              <a:rPr lang="en-US" dirty="0"/>
              <a:t>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 IN construct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Notice that the JOIN query does not work for movies that have “Drama” and other genres associated with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movies where Brad Pitt and George Clooney 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movies_all</a:t>
            </a:r>
            <a:r>
              <a:rPr lang="en-US" dirty="0"/>
              <a:t> temporary table that we defined before to find movie ids for Brad Pitt and George Clooney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SELECT * FROM movies WHERE id IN (…) AND id IN (…)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movie ids for Brad Pitt as a subquery, and the movie ids by George Clooney as another subquery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WHERE…IN subquery to find the favorite bands for students who like Radiohead?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students that like 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89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table can be directly replaced by another query, placed within parentheses. For readability, better to define a VIEW or TEMPORARY TABLE and use that.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7" y="4569675"/>
            <a:ext cx="5301141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 T</a:t>
            </a:r>
            <a:r>
              <a:rPr lang="en-US"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7" y="5102250"/>
            <a:ext cx="3005916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775268" y="5137810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6367490" y="5311971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4A84E-AC59-49B7-B272-64B65711749B}"/>
              </a:ext>
            </a:extLst>
          </p:cNvPr>
          <p:cNvSpPr/>
          <p:nvPr/>
        </p:nvSpPr>
        <p:spPr>
          <a:xfrm>
            <a:off x="3353269" y="2721114"/>
            <a:ext cx="243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97939986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619" y="1378168"/>
            <a:ext cx="865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in SQL allow us to store values in generic names and reuse the generic names instead of the literal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we want to make our queries generic, and have placeholders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@band = ‘Radiohead’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times we want to store the (single value) result of a query in a variable to use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@liberal = (SELECT COUNT(*) FROM Profiles WHERE </a:t>
            </a:r>
            <a:r>
              <a:rPr lang="en-US" b="1" dirty="0" err="1"/>
              <a:t>PoliticalViews</a:t>
            </a:r>
            <a:r>
              <a:rPr lang="en-US" b="1" dirty="0"/>
              <a:t>=‘Liberal’)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especially useful when we execute a sequence of SQL statements and we want to reuse results from previous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3416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s, Variables, and so on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Music that people that like Radiohead tend to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query above for Jay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query generic, by using a @band variable and then set it appropriately:</a:t>
            </a:r>
          </a:p>
          <a:p>
            <a:endParaRPr lang="en-US" dirty="0"/>
          </a:p>
          <a:p>
            <a:pPr lvl="2"/>
            <a:r>
              <a:rPr lang="en-US" dirty="0"/>
              <a:t>SET @band = ‘Radiohead’ </a:t>
            </a:r>
          </a:p>
          <a:p>
            <a:pPr lvl="2"/>
            <a:r>
              <a:rPr lang="en-US" dirty="0"/>
              <a:t>	vs</a:t>
            </a:r>
          </a:p>
          <a:p>
            <a:pPr lvl="2"/>
            <a:r>
              <a:rPr lang="en-US" dirty="0"/>
              <a:t>SET @band = ‘Jay Z’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261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351407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UNION / UNION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operator is used to combine the result-set of two or more SELECT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SELECT statement within UNION must have the same number of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must also have similar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in each SELECT statement must also be in the same order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first names and last names of actors and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 ‘A’ in front of the actor id and ‘D’ in front of a director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directors do not have gender listed, put NULL as the value for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4604100"/>
            <a:ext cx="888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CONCAT('</a:t>
            </a:r>
            <a:r>
              <a:rPr lang="en-US" dirty="0" err="1"/>
              <a:t>A',id</a:t>
            </a:r>
            <a:r>
              <a:rPr lang="en-US" dirty="0"/>
              <a:t>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gender</a:t>
            </a:r>
          </a:p>
          <a:p>
            <a:r>
              <a:rPr lang="en-US" dirty="0"/>
              <a:t>FROM actors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CONCAT('D', id)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NULL AS gender</a:t>
            </a:r>
          </a:p>
          <a:p>
            <a:r>
              <a:rPr lang="en-US" dirty="0"/>
              <a:t>FROM directors</a:t>
            </a:r>
          </a:p>
        </p:txBody>
      </p:sp>
    </p:spTree>
    <p:extLst>
      <p:ext uri="{BB962C8B-B14F-4D97-AF65-F5344CB8AC3E}">
        <p14:creationId xmlns:p14="http://schemas.microsoft.com/office/powerpoint/2010/main" val="286468938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roles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genres for the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40024</TotalTime>
  <Words>4897</Words>
  <Application>Microsoft Office PowerPoint</Application>
  <PresentationFormat>On-screen Show (4:3)</PresentationFormat>
  <Paragraphs>1120</Paragraphs>
  <Slides>93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Arial Unicode MS</vt:lpstr>
      <vt:lpstr>Calibri</vt:lpstr>
      <vt:lpstr>Symbol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191</cp:revision>
  <cp:lastPrinted>2014-10-22T17:34:37Z</cp:lastPrinted>
  <dcterms:created xsi:type="dcterms:W3CDTF">2014-10-20T14:52:46Z</dcterms:created>
  <dcterms:modified xsi:type="dcterms:W3CDTF">2019-06-11T17:44:06Z</dcterms:modified>
</cp:coreProperties>
</file>