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handoutMasterIdLst>
    <p:handoutMasterId r:id="rId14"/>
  </p:handoutMasterIdLst>
  <p:sldIdLst>
    <p:sldId id="256" r:id="rId2"/>
    <p:sldId id="312" r:id="rId3"/>
    <p:sldId id="317" r:id="rId4"/>
    <p:sldId id="318" r:id="rId5"/>
    <p:sldId id="418" r:id="rId6"/>
    <p:sldId id="319" r:id="rId7"/>
    <p:sldId id="320" r:id="rId8"/>
    <p:sldId id="419" r:id="rId9"/>
    <p:sldId id="321" r:id="rId10"/>
    <p:sldId id="323" r:id="rId11"/>
    <p:sldId id="417" r:id="rId12"/>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2" d="100"/>
          <a:sy n="192" d="100"/>
        </p:scale>
        <p:origin x="2333"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5/26/2019</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lvl="0">
              <a:defRPr sz="1800"/>
            </a:pPr>
            <a:r>
              <a:t>Today we will open the main topic of this class, which is databases. Before we start talking about databases do you have any questions about what we have done so far? Do you have any questions about the homework?</a:t>
            </a:r>
          </a:p>
          <a:p>
            <a:pPr lvl="0">
              <a:defRPr sz="1800"/>
            </a:pPr>
            <a:endParaRPr/>
          </a:p>
          <a:p>
            <a:pPr lvl="0">
              <a:defRPr sz="1800"/>
            </a:pPr>
            <a:r>
              <a:t>In todays world, databases are used practically in every system. Pretty much any website is built up on top of a database. All organizations (banks, hospitals, universities etc) have their own databases. So we will start with the definition. Anyone want to try? What is the first thing that comes in mind when you hear the word “database”?</a:t>
            </a:r>
          </a:p>
        </p:txBody>
      </p:sp>
    </p:spTree>
    <p:extLst>
      <p:ext uri="{BB962C8B-B14F-4D97-AF65-F5344CB8AC3E}">
        <p14:creationId xmlns:p14="http://schemas.microsoft.com/office/powerpoint/2010/main" val="393657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xfrm>
            <a:off x="1301750" y="733425"/>
            <a:ext cx="4876800" cy="3657600"/>
          </a:xfrm>
          <a:ln/>
        </p:spPr>
      </p:sp>
      <p:sp>
        <p:nvSpPr>
          <p:cNvPr id="64516" name="Rectangle 3"/>
          <p:cNvSpPr>
            <a:spLocks noGrp="1" noChangeArrowheads="1"/>
          </p:cNvSpPr>
          <p:nvPr>
            <p:ph type="body" idx="1"/>
          </p:nvPr>
        </p:nvSpPr>
        <p:spPr>
          <a:xfrm>
            <a:off x="748102" y="4636903"/>
            <a:ext cx="5981559" cy="4391580"/>
          </a:xfrm>
          <a:noFill/>
          <a:ln/>
        </p:spPr>
        <p:txBody>
          <a:bodyPr lIns="95427" tIns="47714" rIns="95427" bIns="47714"/>
          <a:lstStyle/>
          <a:p>
            <a:pPr eaLnBrk="1" hangingPunct="1"/>
            <a:endParaRPr lang="el-GR"/>
          </a:p>
        </p:txBody>
      </p:sp>
    </p:spTree>
    <p:extLst>
      <p:ext uri="{BB962C8B-B14F-4D97-AF65-F5344CB8AC3E}">
        <p14:creationId xmlns:p14="http://schemas.microsoft.com/office/powerpoint/2010/main" val="3096653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l-GR"/>
          </a:p>
        </p:txBody>
      </p:sp>
    </p:spTree>
    <p:extLst>
      <p:ext uri="{BB962C8B-B14F-4D97-AF65-F5344CB8AC3E}">
        <p14:creationId xmlns:p14="http://schemas.microsoft.com/office/powerpoint/2010/main" val="1132985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l-GR"/>
          </a:p>
        </p:txBody>
      </p:sp>
    </p:spTree>
    <p:extLst>
      <p:ext uri="{BB962C8B-B14F-4D97-AF65-F5344CB8AC3E}">
        <p14:creationId xmlns:p14="http://schemas.microsoft.com/office/powerpoint/2010/main" val="268462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buFontTx/>
              <a:buChar char="•"/>
            </a:pPr>
            <a:r>
              <a:rPr lang="en-US"/>
              <a:t>Talk about the anomalies</a:t>
            </a:r>
          </a:p>
          <a:p>
            <a:pPr eaLnBrk="1" hangingPunct="1">
              <a:buFontTx/>
              <a:buChar char="•"/>
            </a:pPr>
            <a:endParaRPr lang="en-US"/>
          </a:p>
          <a:p>
            <a:pPr eaLnBrk="1" hangingPunct="1">
              <a:buFontTx/>
              <a:buChar char="•"/>
            </a:pPr>
            <a:r>
              <a:rPr lang="en-US"/>
              <a:t>Then show how to organize in separate tables</a:t>
            </a:r>
          </a:p>
        </p:txBody>
      </p:sp>
    </p:spTree>
    <p:extLst>
      <p:ext uri="{BB962C8B-B14F-4D97-AF65-F5344CB8AC3E}">
        <p14:creationId xmlns:p14="http://schemas.microsoft.com/office/powerpoint/2010/main" val="3461407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xfrm>
            <a:off x="1300163" y="733425"/>
            <a:ext cx="4878387" cy="3659188"/>
          </a:xfrm>
          <a:ln/>
        </p:spPr>
      </p:sp>
      <p:sp>
        <p:nvSpPr>
          <p:cNvPr id="59396"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100051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xfrm>
            <a:off x="1300163" y="733425"/>
            <a:ext cx="4878387" cy="3659188"/>
          </a:xfrm>
          <a:ln/>
        </p:spPr>
      </p:sp>
      <p:sp>
        <p:nvSpPr>
          <p:cNvPr id="59396"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764428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xfrm>
            <a:off x="1300163" y="733425"/>
            <a:ext cx="4878387" cy="3659188"/>
          </a:xfrm>
          <a:ln/>
        </p:spPr>
      </p:sp>
      <p:sp>
        <p:nvSpPr>
          <p:cNvPr id="60420"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81462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spect="1" noChangeArrowheads="1" noTextEdit="1"/>
          </p:cNvSpPr>
          <p:nvPr>
            <p:ph type="sldImg"/>
          </p:nvPr>
        </p:nvSpPr>
        <p:spPr>
          <a:xfrm>
            <a:off x="1300163" y="733425"/>
            <a:ext cx="4878387" cy="3659188"/>
          </a:xfrm>
          <a:ln/>
        </p:spPr>
      </p:sp>
      <p:sp>
        <p:nvSpPr>
          <p:cNvPr id="61444"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13610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xfrm>
            <a:off x="1300163" y="733425"/>
            <a:ext cx="4878387" cy="3659188"/>
          </a:xfrm>
          <a:ln/>
        </p:spPr>
      </p:sp>
      <p:sp>
        <p:nvSpPr>
          <p:cNvPr id="62468"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842631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xfrm>
            <a:off x="1300163" y="733425"/>
            <a:ext cx="4878387" cy="3659188"/>
          </a:xfrm>
          <a:ln/>
        </p:spPr>
      </p:sp>
      <p:sp>
        <p:nvSpPr>
          <p:cNvPr id="62468"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1484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10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524000"/>
            <a:ext cx="3810000" cy="510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524000"/>
            <a:ext cx="3810000" cy="510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77186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5/26/2019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adbar.com/greece/it-was-found-that-the-retired-cretan-owed-to-the-tax-administration-3-billion-euro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91437" y="2921000"/>
            <a:ext cx="8604668"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a:defRPr sz="3600">
                <a:solidFill>
                  <a:srgbClr val="011070"/>
                </a:solidFill>
              </a:defRPr>
            </a:lvl1pPr>
          </a:lstStyle>
          <a:p>
            <a:pPr lvl="0" algn="ctr">
              <a:defRPr sz="1800">
                <a:solidFill>
                  <a:srgbClr val="000000"/>
                </a:solidFill>
                <a:uFillTx/>
              </a:defRPr>
            </a:pP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a:t>
            </a: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Database System</a:t>
            </a: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 Why?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a:xfrm>
            <a:off x="484414" y="142565"/>
            <a:ext cx="8027908" cy="585871"/>
          </a:xfrm>
        </p:spPr>
        <p:txBody>
          <a:bodyPr/>
          <a:lstStyle/>
          <a:p>
            <a:pPr eaLnBrk="1" hangingPunct="1">
              <a:defRPr/>
            </a:pPr>
            <a:r>
              <a:rPr lang="en-US" dirty="0">
                <a:solidFill>
                  <a:srgbClr val="57068C"/>
                </a:solidFill>
              </a:rPr>
              <a:t>Database schema</a:t>
            </a:r>
          </a:p>
        </p:txBody>
      </p:sp>
      <p:pic>
        <p:nvPicPr>
          <p:cNvPr id="15363" name="Picture 3" descr="book"/>
          <p:cNvPicPr>
            <a:picLocks noChangeAspect="1" noChangeArrowheads="1"/>
          </p:cNvPicPr>
          <p:nvPr/>
        </p:nvPicPr>
        <p:blipFill>
          <a:blip r:embed="rId3" cstate="print"/>
          <a:srcRect/>
          <a:stretch>
            <a:fillRect/>
          </a:stretch>
        </p:blipFill>
        <p:spPr bwMode="auto">
          <a:xfrm>
            <a:off x="685800" y="3048000"/>
            <a:ext cx="2760663" cy="1482725"/>
          </a:xfrm>
          <a:prstGeom prst="rect">
            <a:avLst/>
          </a:prstGeom>
          <a:noFill/>
          <a:ln w="9525">
            <a:noFill/>
            <a:miter lim="800000"/>
            <a:headEnd/>
            <a:tailEnd/>
          </a:ln>
        </p:spPr>
      </p:pic>
      <p:pic>
        <p:nvPicPr>
          <p:cNvPr id="15364" name="Picture 4" descr="customer"/>
          <p:cNvPicPr>
            <a:picLocks noChangeAspect="1" noChangeArrowheads="1"/>
          </p:cNvPicPr>
          <p:nvPr/>
        </p:nvPicPr>
        <p:blipFill>
          <a:blip r:embed="rId4" cstate="print"/>
          <a:srcRect/>
          <a:stretch>
            <a:fillRect/>
          </a:stretch>
        </p:blipFill>
        <p:spPr bwMode="auto">
          <a:xfrm>
            <a:off x="4343400" y="3022600"/>
            <a:ext cx="2778125" cy="1485900"/>
          </a:xfrm>
          <a:prstGeom prst="rect">
            <a:avLst/>
          </a:prstGeom>
          <a:noFill/>
          <a:ln w="9525">
            <a:noFill/>
            <a:miter lim="800000"/>
            <a:headEnd/>
            <a:tailEnd/>
          </a:ln>
        </p:spPr>
      </p:pic>
      <p:pic>
        <p:nvPicPr>
          <p:cNvPr id="15365" name="Picture 5" descr="orders"/>
          <p:cNvPicPr>
            <a:picLocks noChangeAspect="1" noChangeArrowheads="1"/>
          </p:cNvPicPr>
          <p:nvPr/>
        </p:nvPicPr>
        <p:blipFill>
          <a:blip r:embed="rId5" cstate="print"/>
          <a:srcRect/>
          <a:stretch>
            <a:fillRect/>
          </a:stretch>
        </p:blipFill>
        <p:spPr bwMode="auto">
          <a:xfrm>
            <a:off x="2381250" y="4953000"/>
            <a:ext cx="2724150" cy="1482725"/>
          </a:xfrm>
          <a:prstGeom prst="rect">
            <a:avLst/>
          </a:prstGeom>
          <a:noFill/>
          <a:ln w="9525">
            <a:noFill/>
            <a:miter lim="800000"/>
            <a:headEnd/>
            <a:tailEnd/>
          </a:ln>
        </p:spPr>
      </p:pic>
      <p:grpSp>
        <p:nvGrpSpPr>
          <p:cNvPr id="15366" name="Group 6"/>
          <p:cNvGrpSpPr>
            <a:grpSpLocks/>
          </p:cNvGrpSpPr>
          <p:nvPr/>
        </p:nvGrpSpPr>
        <p:grpSpPr bwMode="auto">
          <a:xfrm>
            <a:off x="152400" y="3708400"/>
            <a:ext cx="2514600" cy="2324100"/>
            <a:chOff x="144" y="1488"/>
            <a:chExt cx="1776" cy="2016"/>
          </a:xfrm>
        </p:grpSpPr>
        <p:sp>
          <p:nvSpPr>
            <p:cNvPr id="15393"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4"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5"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7" name="Group 10"/>
          <p:cNvGrpSpPr>
            <a:grpSpLocks/>
          </p:cNvGrpSpPr>
          <p:nvPr/>
        </p:nvGrpSpPr>
        <p:grpSpPr bwMode="auto">
          <a:xfrm>
            <a:off x="1676400" y="3695700"/>
            <a:ext cx="2921000" cy="2133600"/>
            <a:chOff x="1048" y="1504"/>
            <a:chExt cx="2368" cy="1808"/>
          </a:xfrm>
        </p:grpSpPr>
        <p:sp>
          <p:nvSpPr>
            <p:cNvPr id="15388"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9"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0"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1"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2"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8" name="Group 16"/>
          <p:cNvGrpSpPr>
            <a:grpSpLocks/>
          </p:cNvGrpSpPr>
          <p:nvPr/>
        </p:nvGrpSpPr>
        <p:grpSpPr bwMode="auto">
          <a:xfrm>
            <a:off x="609600" y="1143000"/>
            <a:ext cx="8305800" cy="1295400"/>
            <a:chOff x="384" y="768"/>
            <a:chExt cx="5184" cy="816"/>
          </a:xfrm>
        </p:grpSpPr>
        <p:grpSp>
          <p:nvGrpSpPr>
            <p:cNvPr id="15384" name="Group 17"/>
            <p:cNvGrpSpPr>
              <a:grpSpLocks/>
            </p:cNvGrpSpPr>
            <p:nvPr/>
          </p:nvGrpSpPr>
          <p:grpSpPr bwMode="auto">
            <a:xfrm>
              <a:off x="384" y="768"/>
              <a:ext cx="5184" cy="284"/>
              <a:chOff x="384" y="768"/>
              <a:chExt cx="5184" cy="284"/>
            </a:xfrm>
          </p:grpSpPr>
          <p:sp>
            <p:nvSpPr>
              <p:cNvPr id="15386"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keys, foreign keys, relationships, oh my…</a:t>
                </a:r>
                <a:endPar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7"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5385"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tables in your database, along with each of their fields, keys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relationships</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between the tables</a:t>
              </a:r>
              <a:endPar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6" name="Group 21"/>
          <p:cNvGrpSpPr>
            <a:grpSpLocks/>
          </p:cNvGrpSpPr>
          <p:nvPr/>
        </p:nvGrpSpPr>
        <p:grpSpPr bwMode="auto">
          <a:xfrm>
            <a:off x="152400" y="2590800"/>
            <a:ext cx="1981200" cy="1066800"/>
            <a:chOff x="96" y="1632"/>
            <a:chExt cx="1248" cy="672"/>
          </a:xfrm>
        </p:grpSpPr>
        <p:sp>
          <p:nvSpPr>
            <p:cNvPr id="15382" name="Rectangle 22"/>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3" name="Line 23"/>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7" name="Group 24"/>
          <p:cNvGrpSpPr>
            <a:grpSpLocks/>
          </p:cNvGrpSpPr>
          <p:nvPr/>
        </p:nvGrpSpPr>
        <p:grpSpPr bwMode="auto">
          <a:xfrm>
            <a:off x="3035300" y="2603500"/>
            <a:ext cx="1981200" cy="1066800"/>
            <a:chOff x="96" y="1632"/>
            <a:chExt cx="1248" cy="672"/>
          </a:xfrm>
        </p:grpSpPr>
        <p:sp>
          <p:nvSpPr>
            <p:cNvPr id="15380" name="Rectangle 25"/>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1" name="Line 26"/>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8" name="Group 27"/>
          <p:cNvGrpSpPr>
            <a:grpSpLocks/>
          </p:cNvGrpSpPr>
          <p:nvPr/>
        </p:nvGrpSpPr>
        <p:grpSpPr bwMode="auto">
          <a:xfrm>
            <a:off x="3352800" y="4800600"/>
            <a:ext cx="3886200" cy="838200"/>
            <a:chOff x="2592" y="3024"/>
            <a:chExt cx="2448" cy="528"/>
          </a:xfrm>
        </p:grpSpPr>
        <p:sp>
          <p:nvSpPr>
            <p:cNvPr id="15378" name="Rectangle 28"/>
            <p:cNvSpPr>
              <a:spLocks noChangeArrowheads="1"/>
            </p:cNvSpPr>
            <p:nvPr/>
          </p:nvSpPr>
          <p:spPr bwMode="auto">
            <a:xfrm flipH="1">
              <a:off x="3792" y="3024"/>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79" name="Line 29"/>
            <p:cNvSpPr>
              <a:spLocks noChangeShapeType="1"/>
            </p:cNvSpPr>
            <p:nvPr/>
          </p:nvSpPr>
          <p:spPr bwMode="auto">
            <a:xfrm flipH="1">
              <a:off x="2592" y="3264"/>
              <a:ext cx="1824" cy="288"/>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9" name="Group 30"/>
          <p:cNvGrpSpPr>
            <a:grpSpLocks/>
          </p:cNvGrpSpPr>
          <p:nvPr/>
        </p:nvGrpSpPr>
        <p:grpSpPr bwMode="auto">
          <a:xfrm>
            <a:off x="3124200" y="5956300"/>
            <a:ext cx="4114800" cy="376238"/>
            <a:chOff x="2448" y="3752"/>
            <a:chExt cx="2592" cy="237"/>
          </a:xfrm>
        </p:grpSpPr>
        <p:sp>
          <p:nvSpPr>
            <p:cNvPr id="15376" name="Rectangle 31"/>
            <p:cNvSpPr>
              <a:spLocks noChangeArrowheads="1"/>
            </p:cNvSpPr>
            <p:nvPr/>
          </p:nvSpPr>
          <p:spPr bwMode="auto">
            <a:xfrm flipH="1">
              <a:off x="3792" y="375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7" name="Line 32"/>
            <p:cNvSpPr>
              <a:spLocks noChangeShapeType="1"/>
            </p:cNvSpPr>
            <p:nvPr/>
          </p:nvSpPr>
          <p:spPr bwMode="auto">
            <a:xfrm flipH="1" flipV="1">
              <a:off x="2448" y="3800"/>
              <a:ext cx="1344"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0" name="Group 33"/>
          <p:cNvGrpSpPr>
            <a:grpSpLocks/>
          </p:cNvGrpSpPr>
          <p:nvPr/>
        </p:nvGrpSpPr>
        <p:grpSpPr bwMode="auto">
          <a:xfrm>
            <a:off x="3657600" y="5511800"/>
            <a:ext cx="3581400" cy="376238"/>
            <a:chOff x="2784" y="3472"/>
            <a:chExt cx="2256" cy="237"/>
          </a:xfrm>
        </p:grpSpPr>
        <p:sp>
          <p:nvSpPr>
            <p:cNvPr id="15374" name="Rectangle 34"/>
            <p:cNvSpPr>
              <a:spLocks noChangeArrowheads="1"/>
            </p:cNvSpPr>
            <p:nvPr/>
          </p:nvSpPr>
          <p:spPr bwMode="auto">
            <a:xfrm flipH="1">
              <a:off x="3792" y="347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5" name="Line 35"/>
            <p:cNvSpPr>
              <a:spLocks noChangeShapeType="1"/>
            </p:cNvSpPr>
            <p:nvPr/>
          </p:nvSpPr>
          <p:spPr bwMode="auto">
            <a:xfrm flipH="1">
              <a:off x="2784" y="3584"/>
              <a:ext cx="1008"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278233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500"/>
                            </p:stCondLst>
                            <p:childTnLst>
                              <p:par>
                                <p:cTn id="9" presetID="9" presetClass="entr" presetSubtype="0" fill="hold" nodeType="afterEffect">
                                  <p:stCondLst>
                                    <p:cond delay="5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1000"/>
                            </p:stCondLst>
                            <p:childTnLst>
                              <p:par>
                                <p:cTn id="13" presetID="9" presetClass="entr" presetSubtype="0" fill="hold" nodeType="afterEffect">
                                  <p:stCondLst>
                                    <p:cond delay="500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6500"/>
                            </p:stCondLst>
                            <p:childTnLst>
                              <p:par>
                                <p:cTn id="17" presetID="9" presetClass="entr" presetSubtype="0" fill="hold" nodeType="afterEffect">
                                  <p:stCondLst>
                                    <p:cond delay="500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2000"/>
                            </p:stCondLst>
                            <p:childTnLst>
                              <p:par>
                                <p:cTn id="21" presetID="9" presetClass="entr" presetSubtype="0" fill="hold" nodeType="afterEffect">
                                  <p:stCondLst>
                                    <p:cond delay="500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0" y="152400"/>
            <a:ext cx="8610600" cy="1143000"/>
          </a:xfrm>
        </p:spPr>
        <p:txBody>
          <a:bodyPr/>
          <a:lstStyle/>
          <a:p>
            <a:pPr eaLnBrk="1" hangingPunct="1">
              <a:defRPr/>
            </a:pPr>
            <a:r>
              <a:rPr lang="en-US" sz="2800" b="1" dirty="0">
                <a:solidFill>
                  <a:srgbClr val="57068C"/>
                </a:solidFill>
              </a:rPr>
              <a:t>Defining Entity Classes and Primary Keys</a:t>
            </a:r>
          </a:p>
        </p:txBody>
      </p:sp>
      <p:sp>
        <p:nvSpPr>
          <p:cNvPr id="16387" name="Rectangle 3"/>
          <p:cNvSpPr>
            <a:spLocks noGrp="1" noChangeArrowheads="1"/>
          </p:cNvSpPr>
          <p:nvPr>
            <p:ph type="body" sz="half" idx="1"/>
          </p:nvPr>
        </p:nvSpPr>
        <p:spPr>
          <a:xfrm>
            <a:off x="228600" y="1524000"/>
            <a:ext cx="8763000" cy="1524000"/>
          </a:xfrm>
        </p:spPr>
        <p:txBody>
          <a:bodyPr/>
          <a:lstStyle/>
          <a:p>
            <a:pPr marL="609600" indent="-609600" eaLnBrk="1" hangingPunct="1"/>
            <a:r>
              <a:rPr lang="en-US" sz="1800"/>
              <a:t>What are the entity classes and primary keys for the report below?</a:t>
            </a:r>
          </a:p>
          <a:p>
            <a:pPr marL="609600" indent="-609600" eaLnBrk="1" hangingPunct="1"/>
            <a:r>
              <a:rPr lang="en-US" sz="1800"/>
              <a:t>What entities/tables should we create?</a:t>
            </a:r>
          </a:p>
          <a:p>
            <a:pPr marL="609600" indent="-609600" eaLnBrk="1" hangingPunct="1"/>
            <a:r>
              <a:rPr lang="en-US" sz="1800"/>
              <a:t>Are there fields that are redundant once you create the tables?</a:t>
            </a:r>
          </a:p>
          <a:p>
            <a:pPr marL="609600" indent="-609600" eaLnBrk="1" hangingPunct="1"/>
            <a:endParaRPr lang="en-US" sz="1800"/>
          </a:p>
          <a:p>
            <a:pPr marL="609600" indent="-609600" eaLnBrk="1" hangingPunct="1">
              <a:buFontTx/>
              <a:buNone/>
            </a:pPr>
            <a:endParaRPr lang="en-US" sz="1800"/>
          </a:p>
        </p:txBody>
      </p:sp>
      <p:pic>
        <p:nvPicPr>
          <p:cNvPr id="16388" name="Picture 4" descr="haa19472_c01"/>
          <p:cNvPicPr>
            <a:picLocks noGrp="1" noChangeAspect="1" noChangeArrowheads="1"/>
          </p:cNvPicPr>
          <p:nvPr>
            <p:ph sz="half" idx="2"/>
          </p:nvPr>
        </p:nvPicPr>
        <p:blipFill>
          <a:blip r:embed="rId3" cstate="print"/>
          <a:srcRect/>
          <a:stretch>
            <a:fillRect/>
          </a:stretch>
        </p:blipFill>
        <p:spPr>
          <a:xfrm>
            <a:off x="304800" y="3276600"/>
            <a:ext cx="8610600" cy="2278063"/>
          </a:xfrm>
        </p:spPr>
      </p:pic>
    </p:spTree>
    <p:extLst>
      <p:ext uri="{BB962C8B-B14F-4D97-AF65-F5344CB8AC3E}">
        <p14:creationId xmlns:p14="http://schemas.microsoft.com/office/powerpoint/2010/main" val="67140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ChangeArrowheads="1"/>
          </p:cNvSpPr>
          <p:nvPr>
            <p:ph type="title"/>
          </p:nvPr>
        </p:nvSpPr>
        <p:spPr>
          <a:xfrm>
            <a:off x="228600" y="76200"/>
            <a:ext cx="8458200" cy="990600"/>
          </a:xfrm>
        </p:spPr>
        <p:txBody>
          <a:bodyPr/>
          <a:lstStyle/>
          <a:p>
            <a:pPr eaLnBrk="1" hangingPunct="1">
              <a:defRPr/>
            </a:pPr>
            <a:r>
              <a:rPr lang="en-US" dirty="0">
                <a:solidFill>
                  <a:srgbClr val="57068C"/>
                </a:solidFill>
              </a:rPr>
              <a:t>Why do we need databases?</a:t>
            </a:r>
          </a:p>
        </p:txBody>
      </p:sp>
      <p:pic>
        <p:nvPicPr>
          <p:cNvPr id="4100" name="Picture 8"/>
          <p:cNvPicPr>
            <a:picLocks noChangeAspect="1" noChangeArrowheads="1"/>
          </p:cNvPicPr>
          <p:nvPr/>
        </p:nvPicPr>
        <p:blipFill>
          <a:blip r:embed="rId3" cstate="print"/>
          <a:srcRect/>
          <a:stretch>
            <a:fillRect/>
          </a:stretch>
        </p:blipFill>
        <p:spPr bwMode="auto">
          <a:xfrm>
            <a:off x="0" y="1828800"/>
            <a:ext cx="9144000" cy="2911475"/>
          </a:xfrm>
          <a:prstGeom prst="rect">
            <a:avLst/>
          </a:prstGeom>
          <a:noFill/>
          <a:ln w="38100">
            <a:noFill/>
            <a:miter lim="800000"/>
            <a:headEnd/>
            <a:tailEnd/>
          </a:ln>
        </p:spPr>
      </p:pic>
    </p:spTree>
    <p:extLst>
      <p:ext uri="{BB962C8B-B14F-4D97-AF65-F5344CB8AC3E}">
        <p14:creationId xmlns:p14="http://schemas.microsoft.com/office/powerpoint/2010/main" val="331363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a:xfrm>
            <a:off x="228600" y="76200"/>
            <a:ext cx="8458200" cy="990600"/>
          </a:xfrm>
        </p:spPr>
        <p:txBody>
          <a:bodyPr/>
          <a:lstStyle/>
          <a:p>
            <a:pPr eaLnBrk="1" hangingPunct="1">
              <a:defRPr/>
            </a:pPr>
            <a:r>
              <a:rPr lang="en-US" dirty="0">
                <a:solidFill>
                  <a:srgbClr val="57068C"/>
                </a:solidFill>
              </a:rPr>
              <a:t>Databases vs. Spreadsheets</a:t>
            </a:r>
          </a:p>
        </p:txBody>
      </p:sp>
      <p:grpSp>
        <p:nvGrpSpPr>
          <p:cNvPr id="2" name="Group 3"/>
          <p:cNvGrpSpPr>
            <a:grpSpLocks/>
          </p:cNvGrpSpPr>
          <p:nvPr/>
        </p:nvGrpSpPr>
        <p:grpSpPr bwMode="auto">
          <a:xfrm>
            <a:off x="533400" y="1447800"/>
            <a:ext cx="8229600" cy="1295400"/>
            <a:chOff x="384" y="768"/>
            <a:chExt cx="5184" cy="816"/>
          </a:xfrm>
        </p:grpSpPr>
        <p:grpSp>
          <p:nvGrpSpPr>
            <p:cNvPr id="9220" name="Group 4"/>
            <p:cNvGrpSpPr>
              <a:grpSpLocks/>
            </p:cNvGrpSpPr>
            <p:nvPr/>
          </p:nvGrpSpPr>
          <p:grpSpPr bwMode="auto">
            <a:xfrm>
              <a:off x="384" y="768"/>
              <a:ext cx="5184" cy="284"/>
              <a:chOff x="384" y="768"/>
              <a:chExt cx="5184" cy="284"/>
            </a:xfrm>
          </p:grpSpPr>
          <p:sp>
            <p:nvSpPr>
              <p:cNvPr id="9222"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should you use a database instead of Excel?</a:t>
                </a:r>
                <a:endParaRPr lang="en-US" sz="18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223"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9221" name="Rectangle 7"/>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grpSp>
    </p:spTree>
    <p:extLst>
      <p:ext uri="{BB962C8B-B14F-4D97-AF65-F5344CB8AC3E}">
        <p14:creationId xmlns:p14="http://schemas.microsoft.com/office/powerpoint/2010/main" val="4189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704851" y="57717"/>
            <a:ext cx="7886700" cy="720158"/>
          </a:xfrm>
        </p:spPr>
        <p:txBody>
          <a:bodyPr/>
          <a:lstStyle/>
          <a:p>
            <a:pPr eaLnBrk="1" hangingPunct="1">
              <a:defRPr/>
            </a:pPr>
            <a:r>
              <a:rPr lang="en-US" dirty="0">
                <a:solidFill>
                  <a:srgbClr val="57068C"/>
                </a:solidFill>
              </a:rPr>
              <a:t>Anomalies in un-normalized data</a:t>
            </a:r>
          </a:p>
        </p:txBody>
      </p:sp>
      <p:grpSp>
        <p:nvGrpSpPr>
          <p:cNvPr id="10243" name="Group 4"/>
          <p:cNvGrpSpPr>
            <a:grpSpLocks/>
          </p:cNvGrpSpPr>
          <p:nvPr/>
        </p:nvGrpSpPr>
        <p:grpSpPr bwMode="auto">
          <a:xfrm>
            <a:off x="381000" y="1143000"/>
            <a:ext cx="8534400" cy="450850"/>
            <a:chOff x="384" y="768"/>
            <a:chExt cx="5184" cy="284"/>
          </a:xfrm>
        </p:grpSpPr>
        <p:sp>
          <p:nvSpPr>
            <p:cNvPr id="10246"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p:txBody>
        </p:sp>
        <p:sp>
          <p:nvSpPr>
            <p:cNvPr id="10247"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2135" name="Rectangle 7"/>
          <p:cNvSpPr>
            <a:spLocks noChangeArrowheads="1"/>
          </p:cNvSpPr>
          <p:nvPr/>
        </p:nvSpPr>
        <p:spPr bwMode="auto">
          <a:xfrm>
            <a:off x="228600" y="1752600"/>
            <a:ext cx="87630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Inability to insert a piece of information about an object without having to insert a (bogus) piece of information about something else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Adding a new customer/book before it is ordered</a:t>
            </a:r>
            <a:b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can you add the book “Harry Potter” in the file below?</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245"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83491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21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704851" y="57717"/>
            <a:ext cx="7886700" cy="720158"/>
          </a:xfrm>
        </p:spPr>
        <p:txBody>
          <a:bodyPr>
            <a:normAutofit/>
          </a:bodyPr>
          <a:lstStyle/>
          <a:p>
            <a:pPr eaLnBrk="1" hangingPunct="1">
              <a:defRPr/>
            </a:pPr>
            <a:r>
              <a:rPr lang="en-US" dirty="0">
                <a:solidFill>
                  <a:srgbClr val="57068C"/>
                </a:solidFill>
              </a:rPr>
              <a:t>The $3.3 billion insertion anomaly error</a:t>
            </a:r>
          </a:p>
        </p:txBody>
      </p:sp>
      <p:grpSp>
        <p:nvGrpSpPr>
          <p:cNvPr id="10243" name="Group 4"/>
          <p:cNvGrpSpPr>
            <a:grpSpLocks/>
          </p:cNvGrpSpPr>
          <p:nvPr/>
        </p:nvGrpSpPr>
        <p:grpSpPr bwMode="auto">
          <a:xfrm>
            <a:off x="381000" y="1143000"/>
            <a:ext cx="8534400" cy="450850"/>
            <a:chOff x="384" y="768"/>
            <a:chExt cx="5184" cy="284"/>
          </a:xfrm>
        </p:grpSpPr>
        <p:sp>
          <p:nvSpPr>
            <p:cNvPr id="10246"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p:txBody>
        </p:sp>
        <p:sp>
          <p:nvSpPr>
            <p:cNvPr id="10247"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2135" name="Rectangle 7"/>
          <p:cNvSpPr>
            <a:spLocks noChangeArrowheads="1"/>
          </p:cNvSpPr>
          <p:nvPr/>
        </p:nvSpPr>
        <p:spPr bwMode="auto">
          <a:xfrm>
            <a:off x="228600" y="1752599"/>
            <a:ext cx="8763000" cy="3916679"/>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Real</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Example: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hlinkClick r:id="rId3"/>
              </a:rPr>
              <a:t>https://deadbar.com/greece/it-was-found-that-the-retired-cretan-owed-to-the-tax-administration-3-billion-euros/</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marL="457200" lvl="1"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 1995, pensioner recorded to owe “999,999,999,999” Greek drachmas (the amount used whenever the exact amount was unknown)</a:t>
            </a:r>
          </a:p>
          <a:p>
            <a:pPr marL="457200" lvl="1"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 2001, Greece transitions to Euro.</a:t>
            </a:r>
          </a:p>
          <a:p>
            <a:pPr marL="457200" lvl="1"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“999,999,999,999” becomes 2,941,176,470 euros (~$3.3 billion)</a:t>
            </a:r>
          </a:p>
          <a:p>
            <a:pPr marL="457200" lvl="1"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Government moves forward assuming ~€3B as “accounts receivable” (probably assuming some huge corporation owed that amount)</a:t>
            </a:r>
          </a:p>
          <a:p>
            <a:pPr marL="457200" lvl="1"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Government realizes that the €3B was a figment of imagination</a:t>
            </a:r>
          </a:p>
          <a:p>
            <a:pPr marL="457200" lvl="1"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50835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704850" y="32543"/>
            <a:ext cx="7886700" cy="832871"/>
          </a:xfrm>
        </p:spPr>
        <p:txBody>
          <a:bodyPr/>
          <a:lstStyle/>
          <a:p>
            <a:pPr eaLnBrk="1" hangingPunct="1">
              <a:defRPr/>
            </a:pPr>
            <a:r>
              <a:rPr lang="en-US" dirty="0">
                <a:solidFill>
                  <a:srgbClr val="57068C"/>
                </a:solidFill>
              </a:rPr>
              <a:t>Anomalies in un-normalized data</a:t>
            </a:r>
          </a:p>
        </p:txBody>
      </p:sp>
      <p:grpSp>
        <p:nvGrpSpPr>
          <p:cNvPr id="11267" name="Group 8"/>
          <p:cNvGrpSpPr>
            <a:grpSpLocks/>
          </p:cNvGrpSpPr>
          <p:nvPr/>
        </p:nvGrpSpPr>
        <p:grpSpPr bwMode="auto">
          <a:xfrm>
            <a:off x="609600" y="1219200"/>
            <a:ext cx="8077200" cy="1295400"/>
            <a:chOff x="384" y="768"/>
            <a:chExt cx="5184" cy="816"/>
          </a:xfrm>
        </p:grpSpPr>
        <p:grpSp>
          <p:nvGrpSpPr>
            <p:cNvPr id="11270" name="Group 9"/>
            <p:cNvGrpSpPr>
              <a:grpSpLocks/>
            </p:cNvGrpSpPr>
            <p:nvPr/>
          </p:nvGrpSpPr>
          <p:grpSpPr bwMode="auto">
            <a:xfrm>
              <a:off x="384" y="768"/>
              <a:ext cx="5184" cy="284"/>
              <a:chOff x="384" y="768"/>
              <a:chExt cx="5184" cy="284"/>
            </a:xfrm>
          </p:grpSpPr>
          <p:sp>
            <p:nvSpPr>
              <p:cNvPr id="11272" name="Text Box 10"/>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p:txBody>
          </p:sp>
          <p:sp>
            <p:nvSpPr>
              <p:cNvPr id="11273" name="Line 11"/>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1271" name="Rectangle 12"/>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loss of a piece of information about one object when a piece of information about a different object is deleted</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4195" name="Rectangle 19"/>
          <p:cNvSpPr>
            <a:spLocks noChangeArrowheads="1"/>
          </p:cNvSpPr>
          <p:nvPr/>
        </p:nvSpPr>
        <p:spPr bwMode="auto">
          <a:xfrm>
            <a:off x="914400" y="2455863"/>
            <a:ext cx="6415209" cy="782259"/>
          </a:xfrm>
          <a:prstGeom prst="rect">
            <a:avLst/>
          </a:prstGeom>
          <a:noFill/>
          <a:ln w="38100">
            <a:noFill/>
            <a:miter lim="800000"/>
            <a:headEnd/>
            <a:tailEnd/>
          </a:ln>
        </p:spPr>
        <p:txBody>
          <a:bodyPr wrap="none" lIns="90483" tIns="44447" rIns="90483" bIns="44447">
            <a:spAutoFit/>
          </a:bodyPr>
          <a:lstStyle/>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2 =&gt; deleting customer Lee </a:t>
            </a:r>
            <a:r>
              <a:rPr lang="en-US" sz="18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Sproull</a:t>
            </a: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1 =&gt; deleting book “Code…”</a:t>
            </a:r>
          </a:p>
        </p:txBody>
      </p:sp>
      <p:pic>
        <p:nvPicPr>
          <p:cNvPr id="11269"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12161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4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9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xfrm>
            <a:off x="628650" y="0"/>
            <a:ext cx="7886700" cy="755641"/>
          </a:xfrm>
        </p:spPr>
        <p:txBody>
          <a:bodyPr/>
          <a:lstStyle/>
          <a:p>
            <a:pPr eaLnBrk="1" hangingPunct="1">
              <a:defRPr/>
            </a:pPr>
            <a:r>
              <a:rPr lang="en-US" dirty="0">
                <a:solidFill>
                  <a:srgbClr val="57068C"/>
                </a:solidFill>
              </a:rPr>
              <a:t>Anomalies in un-normalized data</a:t>
            </a:r>
          </a:p>
        </p:txBody>
      </p:sp>
      <p:grpSp>
        <p:nvGrpSpPr>
          <p:cNvPr id="12294" name="Group 14"/>
          <p:cNvGrpSpPr>
            <a:grpSpLocks/>
          </p:cNvGrpSpPr>
          <p:nvPr/>
        </p:nvGrpSpPr>
        <p:grpSpPr bwMode="auto">
          <a:xfrm>
            <a:off x="685800" y="1143000"/>
            <a:ext cx="8077200" cy="450850"/>
            <a:chOff x="384" y="768"/>
            <a:chExt cx="5184" cy="284"/>
          </a:xfrm>
        </p:grpSpPr>
        <p:sp>
          <p:nvSpPr>
            <p:cNvPr id="12296" name="Text Box 1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sp>
          <p:nvSpPr>
            <p:cNvPr id="12297" name="Line 1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2295" name="Rectangle 17"/>
          <p:cNvSpPr>
            <a:spLocks noChangeArrowheads="1"/>
          </p:cNvSpPr>
          <p:nvPr/>
        </p:nvSpPr>
        <p:spPr bwMode="auto">
          <a:xfrm>
            <a:off x="685800" y="1676400"/>
            <a:ext cx="80772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Need to change multiple times the same piece of information about an object</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Changing Jeff Bezos address in order 1 leaves orders 6 and 8 unchanged…</a:t>
            </a:r>
          </a:p>
        </p:txBody>
      </p:sp>
      <p:pic>
        <p:nvPicPr>
          <p:cNvPr id="12293"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352717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695668" y="133806"/>
            <a:ext cx="7886700" cy="619124"/>
          </a:xfrm>
        </p:spPr>
        <p:txBody>
          <a:bodyPr>
            <a:normAutofit fontScale="90000"/>
          </a:bodyPr>
          <a:lstStyle/>
          <a:p>
            <a:pPr eaLnBrk="1" hangingPunct="1">
              <a:defRPr/>
            </a:pPr>
            <a:r>
              <a:rPr lang="en-US" dirty="0">
                <a:solidFill>
                  <a:srgbClr val="57068C"/>
                </a:solidFill>
              </a:rPr>
              <a:t>The “normalized” version of the spreadsheet</a:t>
            </a:r>
          </a:p>
        </p:txBody>
      </p:sp>
      <p:grpSp>
        <p:nvGrpSpPr>
          <p:cNvPr id="13320" name="Group 16"/>
          <p:cNvGrpSpPr>
            <a:grpSpLocks/>
          </p:cNvGrpSpPr>
          <p:nvPr/>
        </p:nvGrpSpPr>
        <p:grpSpPr bwMode="auto">
          <a:xfrm>
            <a:off x="136071" y="1142999"/>
            <a:ext cx="8779329" cy="1676401"/>
            <a:chOff x="384" y="768"/>
            <a:chExt cx="5184" cy="816"/>
          </a:xfrm>
        </p:grpSpPr>
        <p:grpSp>
          <p:nvGrpSpPr>
            <p:cNvPr id="13321" name="Group 17"/>
            <p:cNvGrpSpPr>
              <a:grpSpLocks/>
            </p:cNvGrpSpPr>
            <p:nvPr/>
          </p:nvGrpSpPr>
          <p:grpSpPr bwMode="auto">
            <a:xfrm>
              <a:off x="384" y="768"/>
              <a:ext cx="5184" cy="284"/>
              <a:chOff x="384" y="768"/>
              <a:chExt cx="5184" cy="284"/>
            </a:xfrm>
          </p:grpSpPr>
          <p:sp>
            <p:nvSpPr>
              <p:cNvPr id="13323" name="Text Box 18"/>
              <p:cNvSpPr txBox="1">
                <a:spLocks noChangeArrowheads="1"/>
              </p:cNvSpPr>
              <p:nvPr/>
            </p:nvSpPr>
            <p:spPr bwMode="auto">
              <a:xfrm>
                <a:off x="384" y="768"/>
                <a:ext cx="5184" cy="195"/>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Corresponding ER diagram</a:t>
                </a:r>
              </a:p>
            </p:txBody>
          </p:sp>
          <p:sp>
            <p:nvSpPr>
              <p:cNvPr id="13324"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3322"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Entities: Customer, Book</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Relationship: Customer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orders</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Book (many-to-many)</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Customer table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Book table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Orders table (“bridge” table, implementing many-to-many relationship)</a:t>
              </a:r>
            </a:p>
          </p:txBody>
        </p:sp>
      </p:grpSp>
    </p:spTree>
    <p:extLst>
      <p:ext uri="{BB962C8B-B14F-4D97-AF65-F5344CB8AC3E}">
        <p14:creationId xmlns:p14="http://schemas.microsoft.com/office/powerpoint/2010/main" val="384066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695668" y="133806"/>
            <a:ext cx="7886700" cy="619124"/>
          </a:xfrm>
        </p:spPr>
        <p:txBody>
          <a:bodyPr>
            <a:normAutofit fontScale="90000"/>
          </a:bodyPr>
          <a:lstStyle/>
          <a:p>
            <a:pPr eaLnBrk="1" hangingPunct="1">
              <a:defRPr/>
            </a:pPr>
            <a:r>
              <a:rPr lang="en-US" dirty="0">
                <a:solidFill>
                  <a:srgbClr val="57068C"/>
                </a:solidFill>
              </a:rPr>
              <a:t>The “normalized” version of the spreadsheet</a:t>
            </a:r>
          </a:p>
        </p:txBody>
      </p:sp>
      <p:pic>
        <p:nvPicPr>
          <p:cNvPr id="13315" name="Picture 3" descr="book"/>
          <p:cNvPicPr>
            <a:picLocks noChangeAspect="1" noChangeArrowheads="1"/>
          </p:cNvPicPr>
          <p:nvPr/>
        </p:nvPicPr>
        <p:blipFill>
          <a:blip r:embed="rId3" cstate="print"/>
          <a:srcRect/>
          <a:stretch>
            <a:fillRect/>
          </a:stretch>
        </p:blipFill>
        <p:spPr bwMode="auto">
          <a:xfrm>
            <a:off x="1447800" y="3048000"/>
            <a:ext cx="2760663" cy="1482725"/>
          </a:xfrm>
          <a:prstGeom prst="rect">
            <a:avLst/>
          </a:prstGeom>
          <a:noFill/>
          <a:ln w="9525">
            <a:noFill/>
            <a:miter lim="800000"/>
            <a:headEnd/>
            <a:tailEnd/>
          </a:ln>
        </p:spPr>
      </p:pic>
      <p:pic>
        <p:nvPicPr>
          <p:cNvPr id="13316" name="Picture 4" descr="customer"/>
          <p:cNvPicPr>
            <a:picLocks noChangeAspect="1" noChangeArrowheads="1"/>
          </p:cNvPicPr>
          <p:nvPr/>
        </p:nvPicPr>
        <p:blipFill>
          <a:blip r:embed="rId4" cstate="print"/>
          <a:srcRect/>
          <a:stretch>
            <a:fillRect/>
          </a:stretch>
        </p:blipFill>
        <p:spPr bwMode="auto">
          <a:xfrm>
            <a:off x="5105400" y="3022600"/>
            <a:ext cx="2778125" cy="1485900"/>
          </a:xfrm>
          <a:prstGeom prst="rect">
            <a:avLst/>
          </a:prstGeom>
          <a:noFill/>
          <a:ln w="9525">
            <a:noFill/>
            <a:miter lim="800000"/>
            <a:headEnd/>
            <a:tailEnd/>
          </a:ln>
        </p:spPr>
      </p:pic>
      <p:pic>
        <p:nvPicPr>
          <p:cNvPr id="13317" name="Picture 5" descr="orders"/>
          <p:cNvPicPr>
            <a:picLocks noChangeAspect="1" noChangeArrowheads="1"/>
          </p:cNvPicPr>
          <p:nvPr/>
        </p:nvPicPr>
        <p:blipFill>
          <a:blip r:embed="rId5" cstate="print"/>
          <a:srcRect/>
          <a:stretch>
            <a:fillRect/>
          </a:stretch>
        </p:blipFill>
        <p:spPr bwMode="auto">
          <a:xfrm>
            <a:off x="3143250" y="4953000"/>
            <a:ext cx="2724150" cy="1482725"/>
          </a:xfrm>
          <a:prstGeom prst="rect">
            <a:avLst/>
          </a:prstGeom>
          <a:noFill/>
          <a:ln w="9525">
            <a:noFill/>
            <a:miter lim="800000"/>
            <a:headEnd/>
            <a:tailEnd/>
          </a:ln>
        </p:spPr>
      </p:pic>
      <p:grpSp>
        <p:nvGrpSpPr>
          <p:cNvPr id="2" name="Group 6"/>
          <p:cNvGrpSpPr>
            <a:grpSpLocks/>
          </p:cNvGrpSpPr>
          <p:nvPr/>
        </p:nvGrpSpPr>
        <p:grpSpPr bwMode="auto">
          <a:xfrm>
            <a:off x="914400" y="3708400"/>
            <a:ext cx="2514600" cy="2324100"/>
            <a:chOff x="144" y="1488"/>
            <a:chExt cx="1776" cy="2016"/>
          </a:xfrm>
        </p:grpSpPr>
        <p:sp>
          <p:nvSpPr>
            <p:cNvPr id="13330"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1"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2"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3" name="Group 10"/>
          <p:cNvGrpSpPr>
            <a:grpSpLocks/>
          </p:cNvGrpSpPr>
          <p:nvPr/>
        </p:nvGrpSpPr>
        <p:grpSpPr bwMode="auto">
          <a:xfrm>
            <a:off x="2438400" y="3695700"/>
            <a:ext cx="2921000" cy="2133600"/>
            <a:chOff x="1048" y="1504"/>
            <a:chExt cx="2368" cy="1808"/>
          </a:xfrm>
        </p:grpSpPr>
        <p:sp>
          <p:nvSpPr>
            <p:cNvPr id="13325"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6"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7"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8"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9"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3320" name="Group 16"/>
          <p:cNvGrpSpPr>
            <a:grpSpLocks/>
          </p:cNvGrpSpPr>
          <p:nvPr/>
        </p:nvGrpSpPr>
        <p:grpSpPr bwMode="auto">
          <a:xfrm>
            <a:off x="136071" y="1142999"/>
            <a:ext cx="8779329" cy="1676401"/>
            <a:chOff x="384" y="768"/>
            <a:chExt cx="5184" cy="816"/>
          </a:xfrm>
        </p:grpSpPr>
        <p:grpSp>
          <p:nvGrpSpPr>
            <p:cNvPr id="13321" name="Group 17"/>
            <p:cNvGrpSpPr>
              <a:grpSpLocks/>
            </p:cNvGrpSpPr>
            <p:nvPr/>
          </p:nvGrpSpPr>
          <p:grpSpPr bwMode="auto">
            <a:xfrm>
              <a:off x="384" y="768"/>
              <a:ext cx="5184" cy="284"/>
              <a:chOff x="384" y="768"/>
              <a:chExt cx="5184" cy="284"/>
            </a:xfrm>
          </p:grpSpPr>
          <p:sp>
            <p:nvSpPr>
              <p:cNvPr id="13323"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Normalization</a:t>
                </a:r>
              </a:p>
            </p:txBody>
          </p:sp>
          <p:sp>
            <p:nvSpPr>
              <p:cNvPr id="13324"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3322"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All data stored in tables (similar to spreadsheet “worksheets” but more rigid)</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Each cell contains a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single</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value (e.g., no list of “orders” in cell)</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Prevents insertion, deletion and update anomalies</a:t>
              </a:r>
            </a:p>
          </p:txBody>
        </p:sp>
      </p:grpSp>
    </p:spTree>
    <p:extLst>
      <p:ext uri="{BB962C8B-B14F-4D97-AF65-F5344CB8AC3E}">
        <p14:creationId xmlns:p14="http://schemas.microsoft.com/office/powerpoint/2010/main" val="164521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4074</TotalTime>
  <Words>811</Words>
  <Application>Microsoft Office PowerPoint</Application>
  <PresentationFormat>On-screen Show (4:3)</PresentationFormat>
  <Paragraphs>79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Rounded MT Bold</vt:lpstr>
      <vt:lpstr>Arial Unicode MS</vt:lpstr>
      <vt:lpstr>Office Theme</vt:lpstr>
      <vt:lpstr>PowerPoint Presentation</vt:lpstr>
      <vt:lpstr>Why do we need databases?</vt:lpstr>
      <vt:lpstr>Databases vs. Spreadsheets</vt:lpstr>
      <vt:lpstr>Anomalies in un-normalized data</vt:lpstr>
      <vt:lpstr>The $3.3 billion insertion anomaly error</vt:lpstr>
      <vt:lpstr>Anomalies in un-normalized data</vt:lpstr>
      <vt:lpstr>Anomalies in un-normalized data</vt:lpstr>
      <vt:lpstr>The “normalized” version of the spreadsheet</vt:lpstr>
      <vt:lpstr>The “normalized” version of the spreadsheet</vt:lpstr>
      <vt:lpstr>Database schema</vt:lpstr>
      <vt:lpstr>Defining Entity Classes and Primary Keys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49</cp:revision>
  <cp:lastPrinted>2014-10-08T16:54:15Z</cp:lastPrinted>
  <dcterms:modified xsi:type="dcterms:W3CDTF">2019-05-26T19:44:08Z</dcterms:modified>
</cp:coreProperties>
</file>