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handoutMasterIdLst>
    <p:handoutMasterId r:id="rId96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50" r:id="rId11"/>
    <p:sldId id="309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51" r:id="rId22"/>
    <p:sldId id="358" r:id="rId23"/>
    <p:sldId id="352" r:id="rId24"/>
    <p:sldId id="357" r:id="rId25"/>
    <p:sldId id="354" r:id="rId26"/>
    <p:sldId id="359" r:id="rId27"/>
    <p:sldId id="353" r:id="rId28"/>
    <p:sldId id="355" r:id="rId29"/>
    <p:sldId id="287" r:id="rId30"/>
    <p:sldId id="356" r:id="rId31"/>
    <p:sldId id="303" r:id="rId32"/>
    <p:sldId id="335" r:id="rId33"/>
    <p:sldId id="366" r:id="rId34"/>
    <p:sldId id="363" r:id="rId35"/>
    <p:sldId id="261" r:id="rId36"/>
    <p:sldId id="288" r:id="rId37"/>
    <p:sldId id="368" r:id="rId38"/>
    <p:sldId id="369" r:id="rId39"/>
    <p:sldId id="320" r:id="rId40"/>
    <p:sldId id="364" r:id="rId41"/>
    <p:sldId id="321" r:id="rId42"/>
    <p:sldId id="322" r:id="rId43"/>
    <p:sldId id="370" r:id="rId44"/>
    <p:sldId id="323" r:id="rId45"/>
    <p:sldId id="330" r:id="rId46"/>
    <p:sldId id="372" r:id="rId47"/>
    <p:sldId id="325" r:id="rId48"/>
    <p:sldId id="326" r:id="rId49"/>
    <p:sldId id="327" r:id="rId50"/>
    <p:sldId id="266" r:id="rId51"/>
    <p:sldId id="360" r:id="rId52"/>
    <p:sldId id="267" r:id="rId53"/>
    <p:sldId id="362" r:id="rId54"/>
    <p:sldId id="268" r:id="rId55"/>
    <p:sldId id="269" r:id="rId56"/>
    <p:sldId id="270" r:id="rId57"/>
    <p:sldId id="271" r:id="rId58"/>
    <p:sldId id="379" r:id="rId59"/>
    <p:sldId id="380" r:id="rId60"/>
    <p:sldId id="332" r:id="rId61"/>
    <p:sldId id="272" r:id="rId62"/>
    <p:sldId id="273" r:id="rId63"/>
    <p:sldId id="274" r:id="rId64"/>
    <p:sldId id="275" r:id="rId65"/>
    <p:sldId id="300" r:id="rId66"/>
    <p:sldId id="382" r:id="rId67"/>
    <p:sldId id="383" r:id="rId68"/>
    <p:sldId id="385" r:id="rId69"/>
    <p:sldId id="328" r:id="rId70"/>
    <p:sldId id="387" r:id="rId71"/>
    <p:sldId id="290" r:id="rId72"/>
    <p:sldId id="298" r:id="rId73"/>
    <p:sldId id="393" r:id="rId74"/>
    <p:sldId id="348" r:id="rId75"/>
    <p:sldId id="390" r:id="rId76"/>
    <p:sldId id="333" r:id="rId77"/>
    <p:sldId id="292" r:id="rId78"/>
    <p:sldId id="293" r:id="rId79"/>
    <p:sldId id="388" r:id="rId80"/>
    <p:sldId id="291" r:id="rId81"/>
    <p:sldId id="391" r:id="rId82"/>
    <p:sldId id="392" r:id="rId83"/>
    <p:sldId id="389" r:id="rId84"/>
    <p:sldId id="344" r:id="rId85"/>
    <p:sldId id="375" r:id="rId86"/>
    <p:sldId id="376" r:id="rId87"/>
    <p:sldId id="342" r:id="rId88"/>
    <p:sldId id="343" r:id="rId89"/>
    <p:sldId id="346" r:id="rId90"/>
    <p:sldId id="340" r:id="rId91"/>
    <p:sldId id="347" r:id="rId92"/>
    <p:sldId id="349" r:id="rId93"/>
    <p:sldId id="378" r:id="rId9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hobbies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for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what students are looking for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0803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year, and rank for each movie.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name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movie_title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”, year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release_year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”, and rank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Status of all students.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Sex to Gender and Status 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UniversityStatus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“Relationship” statuses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Concentrations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130768" y="4093454"/>
            <a:ext cx="7012919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N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[OFFSET M]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" y="920966"/>
            <a:ext cx="9144000" cy="301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Can order in ascending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ASC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, default) or descending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DESC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)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We can list multiple attributes for ordering. We order first using the first attribute, and if there are ties, we order using the second,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 n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OFFSET m: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Omit the first m rows of the result, fetch the next n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388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Rank by “rank” first (descending order)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ties using “year”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remaining ties using “name”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10 students that have not updated their profiles for the longest time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LastUpdate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50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live in “Weinstein Hall”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 “Richard”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576949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516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duplicates. Make the limit 10,000 so that you can see all entries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2154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94061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35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DESCRIBE &lt;table&gt;;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attributes and data types for a table</a:t>
            </a: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496711" y="2551837"/>
            <a:ext cx="8263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491052003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>
              <p:ext uri="{D42A27DB-BD31-4B8C-83A1-F6EECF244321}">
                <p14:modId xmlns:p14="http://schemas.microsoft.com/office/powerpoint/2010/main" val="129772946"/>
              </p:ext>
            </p:extLst>
          </p:nvPr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760008" y="4764886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3729634954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 genres for the movies directed by Steven Spielberg and sort them in decreasing order of their probability (use the </a:t>
            </a:r>
            <a:r>
              <a:rPr lang="en-US" sz="2300" dirty="0" err="1"/>
              <a:t>director_genres</a:t>
            </a:r>
            <a:r>
              <a:rPr lang="en-US" sz="2300" dirty="0"/>
              <a:t>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Allow for flexible matching of the “Residence” as people list Palladium in different manner (</a:t>
            </a:r>
            <a:r>
              <a:rPr lang="en-US" sz="2300" dirty="0" err="1"/>
              <a:t>e.g</a:t>
            </a:r>
            <a:r>
              <a:rPr lang="en-US" sz="2300" dirty="0"/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4268213693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43877777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List the students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lasses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with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=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5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exists in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3" y="4582885"/>
            <a:ext cx="77573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471011978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3221423310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33296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86309" y="2586989"/>
            <a:ext cx="8419986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Func1(attr1), AggFunc2(attr2), … </a:t>
            </a:r>
            <a:b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91" name="Shape 91"/>
          <p:cNvSpPr/>
          <p:nvPr/>
        </p:nvSpPr>
        <p:spPr>
          <a:xfrm>
            <a:off x="2109355" y="2586990"/>
            <a:ext cx="5822185" cy="435394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7606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full content of columns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1993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52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1385742309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COUNT(*)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the database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with a rating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roles where the role is not empty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COUNT(DISTINCT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distinct genres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that have a genre associated with them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MAX(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AVG(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STDEV(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SUM(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earliest release year and the latest release year for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rating of the movies and the standard deviation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16618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…,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AggFunc1(attr1), … 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endParaRPr sz="2600" b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33009" y="2586989"/>
            <a:ext cx="3002859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48570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columns, split in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 groups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of rows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you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list in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SELECT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lang="en-US" sz="24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they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GROUP BY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2872652957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2881878573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2207721254"/>
              </p:ext>
            </p:extLst>
          </p:nvPr>
        </p:nvGraphicFramePr>
        <p:xfrm>
          <a:off x="4837394" y="4013303"/>
          <a:ext cx="4090034" cy="1701440"/>
        </p:xfrm>
        <a:graphic>
          <a:graphicData uri="http://schemas.openxmlformats.org/drawingml/2006/table">
            <a:tbl>
              <a:tblPr firstRow="1" bandRow="1"/>
              <a:tblGrid>
                <a:gridCol w="163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17.25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15.67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826679640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287184742"/>
              </p:ext>
            </p:extLst>
          </p:nvPr>
        </p:nvGraphicFramePr>
        <p:xfrm>
          <a:off x="4837393" y="4037743"/>
          <a:ext cx="3965945" cy="1985721"/>
        </p:xfrm>
        <a:graphic>
          <a:graphicData uri="http://schemas.openxmlformats.org/drawingml/2006/table">
            <a:tbl>
              <a:tblPr firstRow="1" bandRow="1"/>
              <a:tblGrid>
                <a:gridCol w="158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18.33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870053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 Movies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movies that were released in each year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average rank for the movies released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min, max, and standard deviation of the movies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Examine the difference between COUNT(*) and COUNT(rank) when reporting movies per year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6377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360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director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directors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actor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</a:t>
            </a: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nk first the actors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actors per movie ID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movies with the most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male actors and the number of female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for each genre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951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0517-B716-4FC9-A0DC-3CD5D326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3" y="701494"/>
            <a:ext cx="7120395" cy="6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datetime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(Try to) List only years that have at least 10 students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6114" y="395425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(just movie IDs)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first names of actors that appear more than 1000 times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aggregate value only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sense, HAVING is the “WHERE” for aggregate results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Compare: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COUNT(rank)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rank IS NOT NULL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COUNT(rank)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32608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Another Example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1305341"/>
            <a:ext cx="852420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gender='F’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338853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Integrated Examples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625575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movie genre, list the average rating of the movies from year 2000. Also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director, compute: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rated and total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average, min, max, and standard deviation of the movie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results to directors who directed at least 40 movies, with at least 30 rated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not include movies without ratings</a:t>
            </a:r>
            <a:r>
              <a:rPr lang="en-US" dirty="0"/>
              <a:t> in the calculations for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Self-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26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TEMPORARY TABLE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346968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using the “CREATE TEMPORARY TABLE” command.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TEMPORARY TABLE </a:t>
            </a:r>
            <a:r>
              <a:rPr lang="en-US" dirty="0" err="1"/>
              <a:t>movies_all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	R.*, </a:t>
            </a:r>
          </a:p>
          <a:p>
            <a:pPr lvl="1"/>
            <a:r>
              <a:rPr lang="en-US" dirty="0"/>
              <a:t>		M.name AS title, </a:t>
            </a:r>
            <a:r>
              <a:rPr lang="en-US" dirty="0" err="1"/>
              <a:t>M.year</a:t>
            </a:r>
            <a:r>
              <a:rPr lang="en-US" dirty="0"/>
              <a:t>, </a:t>
            </a:r>
            <a:r>
              <a:rPr lang="en-US" dirty="0" err="1"/>
              <a:t>M.rank</a:t>
            </a:r>
            <a:r>
              <a:rPr lang="en-US" dirty="0"/>
              <a:t> AS rating,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pPr lvl="1"/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pPr lvl="1"/>
            <a:r>
              <a:rPr lang="en-US" dirty="0"/>
              <a:t>		JOIN actors A ON A.id = </a:t>
            </a:r>
            <a:r>
              <a:rPr lang="en-US" dirty="0" err="1"/>
              <a:t>R.actor_id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JOIN movies M ON M.id = </a:t>
            </a:r>
            <a:r>
              <a:rPr lang="en-US" dirty="0" err="1"/>
              <a:t>R.movie_id</a:t>
            </a: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09029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TEMPORARY TABLE 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VIEW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TABLE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308" y="2493016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TEMPORARY TABLE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Creates a temporary table with the results of the query. Table is only visible within the session (until the user disconnects). </a:t>
            </a:r>
            <a:r>
              <a:rPr lang="en-US" i="1" dirty="0"/>
              <a:t>Contents do </a:t>
            </a:r>
            <a:r>
              <a:rPr lang="en-US" b="1" i="1" dirty="0"/>
              <a:t>not</a:t>
            </a:r>
            <a:r>
              <a:rPr lang="en-US" i="1" dirty="0"/>
              <a:t> update if the underlying tables change.</a:t>
            </a:r>
            <a:endParaRPr lang="en-US" b="1" i="1" dirty="0"/>
          </a:p>
          <a:p>
            <a:endParaRPr lang="en-US" b="1" dirty="0"/>
          </a:p>
          <a:p>
            <a:r>
              <a:rPr lang="en-US" b="1" dirty="0"/>
              <a:t>CREATE TABLE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This command creates a permanent table with the results of the query. It is visible to all users. </a:t>
            </a:r>
            <a:r>
              <a:rPr lang="en-US" i="1" dirty="0"/>
              <a:t>Contents do </a:t>
            </a:r>
            <a:r>
              <a:rPr lang="en-US" b="1" i="1" dirty="0"/>
              <a:t>not</a:t>
            </a:r>
            <a:r>
              <a:rPr lang="en-US" i="1" dirty="0"/>
              <a:t> update if the underlying tables change.</a:t>
            </a:r>
          </a:p>
          <a:p>
            <a:endParaRPr lang="en-US" dirty="0"/>
          </a:p>
          <a:p>
            <a:r>
              <a:rPr lang="en-US" b="1" dirty="0"/>
              <a:t>CREATE VIEW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A </a:t>
            </a:r>
            <a:r>
              <a:rPr lang="en-US" b="1" dirty="0"/>
              <a:t>VIEW</a:t>
            </a:r>
            <a:r>
              <a:rPr lang="en-US" dirty="0"/>
              <a:t> is similar to a </a:t>
            </a:r>
            <a:r>
              <a:rPr lang="en-US" b="1" dirty="0"/>
              <a:t>TEMPORARY TABLE</a:t>
            </a:r>
            <a:r>
              <a:rPr lang="en-US" dirty="0"/>
              <a:t>, but it is visible to everyone, it does not disappear. A view does not actually store the results, and the results are updated when the underlying table change. (There the concept of “</a:t>
            </a:r>
            <a:r>
              <a:rPr lang="en-US" b="1" dirty="0"/>
              <a:t>materialized view</a:t>
            </a:r>
            <a:r>
              <a:rPr lang="en-US" dirty="0"/>
              <a:t>” which stores the results and updates automatically, but not supported by MySQL.)</a:t>
            </a:r>
          </a:p>
        </p:txBody>
      </p:sp>
    </p:spTree>
    <p:extLst>
      <p:ext uri="{BB962C8B-B14F-4D97-AF65-F5344CB8AC3E}">
        <p14:creationId xmlns:p14="http://schemas.microsoft.com/office/powerpoint/2010/main" val="113590685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E41D-CF41-4BBE-BF30-2C6EBA824B8E}"/>
              </a:ext>
            </a:extLst>
          </p:cNvPr>
          <p:cNvSpPr/>
          <p:nvPr/>
        </p:nvSpPr>
        <p:spPr>
          <a:xfrm>
            <a:off x="1298863" y="1870362"/>
            <a:ext cx="742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TEMPORARY TABLE </a:t>
            </a:r>
            <a:r>
              <a:rPr lang="en-US" dirty="0" err="1"/>
              <a:t>actor_stats</a:t>
            </a:r>
            <a:r>
              <a:rPr lang="en-US" dirty="0"/>
              <a:t> AS	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actor_id</a:t>
            </a:r>
            <a:r>
              <a:rPr lang="en-US" dirty="0"/>
              <a:t>, </a:t>
            </a:r>
          </a:p>
          <a:p>
            <a:r>
              <a:rPr lang="en-US" dirty="0"/>
              <a:t>		ROUND(AVG(rating),2) AS rating, </a:t>
            </a:r>
          </a:p>
          <a:p>
            <a:r>
              <a:rPr lang="en-US" dirty="0"/>
              <a:t>		COUNT(*) AS </a:t>
            </a:r>
            <a:r>
              <a:rPr lang="en-US" dirty="0" err="1"/>
              <a:t>num_movies</a:t>
            </a:r>
            <a:r>
              <a:rPr lang="en-US" dirty="0"/>
              <a:t>, </a:t>
            </a:r>
          </a:p>
          <a:p>
            <a:r>
              <a:rPr lang="en-US" dirty="0"/>
              <a:t>		COUNT(rating) AS </a:t>
            </a:r>
            <a:r>
              <a:rPr lang="en-US" dirty="0" err="1"/>
              <a:t>rated_movies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</a:t>
            </a:r>
            <a:r>
              <a:rPr lang="en-US" dirty="0" err="1"/>
              <a:t>movies_all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Practice</a:t>
            </a:r>
            <a:r>
              <a:rPr lang="en-US" dirty="0"/>
              <a:t>: Using the table above, find “great actors”. A “great actor” has a an average rating of 6.5 and above, and starred in at least 40 rated movies.</a:t>
            </a: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005BE6A0-62B3-4E90-85CF-0ECEBC21EBC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Building on top of “saved”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849744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Further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the movies with at least 5 “great actors”.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“great actor” has a an average rating of 6.5 and above, and starred in at least 40 rated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Hints: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Write a query that retrieves the “great actors” (there are 221 of them), and return their actor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Then write a query on roles, limiting your query to only include actors with ids in the list of “great actors”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Use GROUP BY to count the number of “great actors” for each movie and use HAVING to limit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95791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query that returns how many actors played in just one movie, how many actors played in just two movies,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4611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 the counts by the size of the liberal / conservative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ratio (or log-ratio) of the normalized counts for each 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Add-on: Consider only books that have at least 5 likes, to avoid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565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…. IN ….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find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Drama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Try also the same query with a 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</a:t>
            </a:r>
            <a:r>
              <a:rPr lang="en-US" b="1" dirty="0"/>
              <a:t>remove</a:t>
            </a:r>
            <a:r>
              <a:rPr lang="en-US" dirty="0"/>
              <a:t>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NOT IN construct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Notice that the JOIN query does not work for movies that have “Drama” and other genres associated with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movies where Brad Pitt and George Clooney played.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movies_all</a:t>
            </a:r>
            <a:r>
              <a:rPr lang="en-US" dirty="0"/>
              <a:t> temporary table that we defined before to find movie ids for Brad Pitt and George Clooney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SELECT * FROM movies WHERE id IN (…) AND id IN (…) construct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movie ids for Brad Pitt as a subquery, and the movie ids by George Clooney as another subquery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WHERE…IN subquery to find the favorite bands for students who like Radiohead?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students that like Radiohead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89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table can be directly replaced by another query, placed within parentheses. For readability, better to define a VIEW or TEMPORARY TABLE and use that.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7" y="4569675"/>
            <a:ext cx="5301141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 T</a:t>
            </a:r>
            <a:r>
              <a:rPr lang="en-US"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7" y="5102250"/>
            <a:ext cx="3005916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775268" y="5137810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6367490" y="5311971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4A84E-AC59-49B7-B272-64B65711749B}"/>
              </a:ext>
            </a:extLst>
          </p:cNvPr>
          <p:cNvSpPr/>
          <p:nvPr/>
        </p:nvSpPr>
        <p:spPr>
          <a:xfrm>
            <a:off x="3353269" y="2721114"/>
            <a:ext cx="2437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597939986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619" y="1378168"/>
            <a:ext cx="8658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in SQL allow us to store values in generic names and reuse the generic names instead of the literal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we want to make our queries generic, and have placeholders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@band = ‘Radiohead’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times we want to store the (single value) result of a query in a variable to use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@liberal = (SELECT COUNT(*) FROM Profiles WHERE </a:t>
            </a:r>
            <a:r>
              <a:rPr lang="en-US" b="1" dirty="0" err="1"/>
              <a:t>PoliticalViews</a:t>
            </a:r>
            <a:r>
              <a:rPr lang="en-US" b="1" dirty="0"/>
              <a:t>=‘Liberal’)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are especially useful when we execute a sequence of SQL statements and we want to reuse results from previous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3416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s, Variables, and so on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Music that people that like Radiohead tend to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query above for Jay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your query generic, by using a @band variable and then set it appropriately:</a:t>
            </a:r>
          </a:p>
          <a:p>
            <a:endParaRPr lang="en-US" dirty="0"/>
          </a:p>
          <a:p>
            <a:pPr lvl="2"/>
            <a:r>
              <a:rPr lang="en-US" dirty="0"/>
              <a:t>SET @band = ‘Radiohead’ </a:t>
            </a:r>
          </a:p>
          <a:p>
            <a:pPr lvl="2"/>
            <a:r>
              <a:rPr lang="en-US" dirty="0"/>
              <a:t>	vs</a:t>
            </a:r>
          </a:p>
          <a:p>
            <a:pPr lvl="2"/>
            <a:r>
              <a:rPr lang="en-US" dirty="0"/>
              <a:t>SET @band = ‘Jay Z’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2615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Functions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vs ‘regular’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YEAR(), MONTH(), DAY(), MONTHNAME(), DAYNAME()….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CURRENT_DATE()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ROUND(), CEIL(), FLOOR()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EXP(), LN(), LOG2(), LOG10()…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POWER(), SQRT(),….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UPPER, LOWER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TRIM, LTRIM, RTRIM, SUBSTRING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CONCAT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CASE, IF, COALESCE, IFNULL, </a:t>
            </a: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roles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genres for the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ANY, ALL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908122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ANY /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and ALL operators are used with a WHERE or HAVING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operator returns true if any of the subquery values meet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 operator returns true if all of the subquery values meet the condition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accent1"/>
                </a:solidFill>
              </a:rPr>
              <a:t>movies that have rating higher </a:t>
            </a:r>
            <a:r>
              <a:rPr lang="en-US" dirty="0"/>
              <a:t>than </a:t>
            </a:r>
            <a:r>
              <a:rPr lang="en-US" b="1" dirty="0">
                <a:solidFill>
                  <a:srgbClr val="C00000"/>
                </a:solidFill>
              </a:rPr>
              <a:t>the average rating of ALL the actors that play in that movie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3786574"/>
            <a:ext cx="8881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	roles R JOIN movies M ON </a:t>
            </a:r>
            <a:r>
              <a:rPr lang="en-US" dirty="0" err="1"/>
              <a:t>R.movie_id</a:t>
            </a:r>
            <a:r>
              <a:rPr lang="en-US" dirty="0"/>
              <a:t>  = M.id</a:t>
            </a:r>
          </a:p>
          <a:p>
            <a:r>
              <a:rPr lang="en-US" dirty="0"/>
              <a:t>WHERE 	M.id &lt; 1000 AND </a:t>
            </a:r>
            <a:r>
              <a:rPr lang="en-US" dirty="0" err="1"/>
              <a:t>M.rank</a:t>
            </a:r>
            <a:r>
              <a:rPr lang="en-US" dirty="0"/>
              <a:t> IS NOT NULL 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err="1">
                <a:solidFill>
                  <a:schemeClr val="accent1"/>
                </a:solidFill>
              </a:rPr>
              <a:t>M.rank</a:t>
            </a:r>
            <a:r>
              <a:rPr lang="en-US" b="1" dirty="0">
                <a:solidFill>
                  <a:schemeClr val="accent1"/>
                </a:solidFill>
              </a:rPr>
              <a:t> &gt;= ALL </a:t>
            </a:r>
            <a:r>
              <a:rPr lang="en-US" dirty="0"/>
              <a:t>(</a:t>
            </a:r>
          </a:p>
          <a:p>
            <a:r>
              <a:rPr lang="en-US" b="1" dirty="0">
                <a:solidFill>
                  <a:srgbClr val="C00000"/>
                </a:solidFill>
              </a:rPr>
              <a:t>		SELECT rating FROM </a:t>
            </a:r>
            <a:r>
              <a:rPr lang="en-US" b="1" dirty="0" err="1">
                <a:solidFill>
                  <a:srgbClr val="C00000"/>
                </a:solidFill>
              </a:rPr>
              <a:t>actor_stats</a:t>
            </a:r>
            <a:r>
              <a:rPr lang="en-US" b="1" dirty="0">
                <a:solidFill>
                  <a:srgbClr val="C00000"/>
                </a:solidFill>
              </a:rPr>
              <a:t> A WHERE </a:t>
            </a:r>
            <a:r>
              <a:rPr lang="en-US" b="1" dirty="0" err="1">
                <a:solidFill>
                  <a:srgbClr val="C00000"/>
                </a:solidFill>
              </a:rPr>
              <a:t>A.actor_id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R.actor_id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for ANY (find movies with rating higher than the average rating of ANY of the actors)</a:t>
            </a:r>
          </a:p>
        </p:txBody>
      </p:sp>
    </p:spTree>
    <p:extLst>
      <p:ext uri="{BB962C8B-B14F-4D97-AF65-F5344CB8AC3E}">
        <p14:creationId xmlns:p14="http://schemas.microsoft.com/office/powerpoint/2010/main" val="1377094206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UNION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656207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UNION / UNION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UNION operator is used to combine the result-set of two or more SELECT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SELECT statement within UNION must have the same number of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columns must also have similar 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columns in each SELECT statement must also be in the same order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first names and last names of actors and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Append ‘A’ in front of the actor id and ‘D’ in front of a director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directors do not have gender listed, put NULL as the value for that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4604100"/>
            <a:ext cx="8881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CONCAT('</a:t>
            </a:r>
            <a:r>
              <a:rPr lang="en-US" dirty="0" err="1"/>
              <a:t>A',id</a:t>
            </a:r>
            <a:r>
              <a:rPr lang="en-US" dirty="0"/>
              <a:t>) AS id,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gender</a:t>
            </a:r>
          </a:p>
          <a:p>
            <a:r>
              <a:rPr lang="en-US" dirty="0"/>
              <a:t>FROM actors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SELECT CONCAT('D', id) AS id,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NULL AS gender</a:t>
            </a:r>
          </a:p>
          <a:p>
            <a:r>
              <a:rPr lang="en-US" dirty="0"/>
              <a:t>FROM directors</a:t>
            </a:r>
          </a:p>
        </p:txBody>
      </p:sp>
    </p:spTree>
    <p:extLst>
      <p:ext uri="{BB962C8B-B14F-4D97-AF65-F5344CB8AC3E}">
        <p14:creationId xmlns:p14="http://schemas.microsoft.com/office/powerpoint/2010/main" val="41192067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40016</TotalTime>
  <Words>4899</Words>
  <Application>Microsoft Office PowerPoint</Application>
  <PresentationFormat>On-screen Show (4:3)</PresentationFormat>
  <Paragraphs>1120</Paragraphs>
  <Slides>93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Arial Unicode MS</vt:lpstr>
      <vt:lpstr>Calibri</vt:lpstr>
      <vt:lpstr>Symbol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190</cp:revision>
  <cp:lastPrinted>2014-10-22T17:34:37Z</cp:lastPrinted>
  <dcterms:created xsi:type="dcterms:W3CDTF">2014-10-20T14:52:46Z</dcterms:created>
  <dcterms:modified xsi:type="dcterms:W3CDTF">2019-06-11T17:36:11Z</dcterms:modified>
</cp:coreProperties>
</file>