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handoutMasterIdLst>
    <p:handoutMasterId r:id="rId77"/>
  </p:handoutMasterIdLst>
  <p:sldIdLst>
    <p:sldId id="256" r:id="rId2"/>
    <p:sldId id="257" r:id="rId3"/>
    <p:sldId id="258" r:id="rId4"/>
    <p:sldId id="299" r:id="rId5"/>
    <p:sldId id="284" r:id="rId6"/>
    <p:sldId id="260" r:id="rId7"/>
    <p:sldId id="306" r:id="rId8"/>
    <p:sldId id="259" r:id="rId9"/>
    <p:sldId id="307" r:id="rId10"/>
    <p:sldId id="350" r:id="rId11"/>
    <p:sldId id="309" r:id="rId12"/>
    <p:sldId id="310" r:id="rId13"/>
    <p:sldId id="311" r:id="rId14"/>
    <p:sldId id="313" r:id="rId15"/>
    <p:sldId id="314" r:id="rId16"/>
    <p:sldId id="315" r:id="rId17"/>
    <p:sldId id="316" r:id="rId18"/>
    <p:sldId id="317" r:id="rId19"/>
    <p:sldId id="318" r:id="rId20"/>
    <p:sldId id="319" r:id="rId21"/>
    <p:sldId id="351" r:id="rId22"/>
    <p:sldId id="358" r:id="rId23"/>
    <p:sldId id="352" r:id="rId24"/>
    <p:sldId id="357" r:id="rId25"/>
    <p:sldId id="354" r:id="rId26"/>
    <p:sldId id="359" r:id="rId27"/>
    <p:sldId id="353" r:id="rId28"/>
    <p:sldId id="261" r:id="rId29"/>
    <p:sldId id="355" r:id="rId30"/>
    <p:sldId id="287" r:id="rId31"/>
    <p:sldId id="356" r:id="rId32"/>
    <p:sldId id="288" r:id="rId33"/>
    <p:sldId id="303" r:id="rId34"/>
    <p:sldId id="335" r:id="rId35"/>
    <p:sldId id="296" r:id="rId36"/>
    <p:sldId id="320" r:id="rId37"/>
    <p:sldId id="321" r:id="rId38"/>
    <p:sldId id="322" r:id="rId39"/>
    <p:sldId id="323" r:id="rId40"/>
    <p:sldId id="330" r:id="rId41"/>
    <p:sldId id="325" r:id="rId42"/>
    <p:sldId id="326" r:id="rId43"/>
    <p:sldId id="327" r:id="rId44"/>
    <p:sldId id="266" r:id="rId45"/>
    <p:sldId id="360" r:id="rId46"/>
    <p:sldId id="267" r:id="rId47"/>
    <p:sldId id="362" r:id="rId48"/>
    <p:sldId id="268" r:id="rId49"/>
    <p:sldId id="269" r:id="rId50"/>
    <p:sldId id="270" r:id="rId51"/>
    <p:sldId id="271" r:id="rId52"/>
    <p:sldId id="331" r:id="rId53"/>
    <p:sldId id="332" r:id="rId54"/>
    <p:sldId id="272" r:id="rId55"/>
    <p:sldId id="300" r:id="rId56"/>
    <p:sldId id="273" r:id="rId57"/>
    <p:sldId id="274" r:id="rId58"/>
    <p:sldId id="275" r:id="rId59"/>
    <p:sldId id="328" r:id="rId60"/>
    <p:sldId id="338" r:id="rId61"/>
    <p:sldId id="344" r:id="rId62"/>
    <p:sldId id="342" r:id="rId63"/>
    <p:sldId id="343" r:id="rId64"/>
    <p:sldId id="346" r:id="rId65"/>
    <p:sldId id="290" r:id="rId66"/>
    <p:sldId id="291" r:id="rId67"/>
    <p:sldId id="293" r:id="rId68"/>
    <p:sldId id="333" r:id="rId69"/>
    <p:sldId id="298" r:id="rId70"/>
    <p:sldId id="348" r:id="rId71"/>
    <p:sldId id="292" r:id="rId72"/>
    <p:sldId id="340" r:id="rId73"/>
    <p:sldId id="347" r:id="rId74"/>
    <p:sldId id="349" r:id="rId7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84" d="100"/>
          <a:sy n="184" d="100"/>
        </p:scale>
        <p:origin x="1032" y="156"/>
      </p:cViewPr>
      <p:guideLst/>
    </p:cSldViewPr>
  </p:slideViewPr>
  <p:notesTextViewPr>
    <p:cViewPr>
      <p:scale>
        <a:sx n="1" d="1"/>
        <a:sy n="1" d="1"/>
      </p:scale>
      <p:origin x="0" y="0"/>
    </p:cViewPr>
  </p:notesTextViewPr>
  <p:notesViewPr>
    <p:cSldViewPr snapToGrid="0">
      <p:cViewPr varScale="1">
        <p:scale>
          <a:sx n="135" d="100"/>
          <a:sy n="135" d="100"/>
        </p:scale>
        <p:origin x="4536"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4" name="Footer Placeholder 3"/>
          <p:cNvSpPr>
            <a:spLocks noGrp="1"/>
          </p:cNvSpPr>
          <p:nvPr>
            <p:ph type="ftr" sz="quarter" idx="2"/>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Tree>
    <p:extLst>
      <p:ext uri="{BB962C8B-B14F-4D97-AF65-F5344CB8AC3E}">
        <p14:creationId xmlns:p14="http://schemas.microsoft.com/office/powerpoint/2010/main" val="183103785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atin typeface="Arial Unicode MS" panose="020B0604020202020204" pitchFamily="34" charset="-128"/>
              </a:defRPr>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atin typeface="Arial Unicode MS" panose="020B0604020202020204" pitchFamily="34" charset="-128"/>
              </a:defRPr>
            </a:lvl1pPr>
          </a:lstStyle>
          <a:p>
            <a:fld id="{0F6AC800-BF99-41BB-8DE5-8FC7E09D6C23}" type="datetimeFigureOut">
              <a:rPr lang="en-US" smtClean="0"/>
              <a:pPr/>
              <a:t>2/11/2019</a:t>
            </a:fld>
            <a:endParaRPr lang="en-US" dirty="0"/>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3" tIns="48327" rIns="96653" bIns="48327"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atin typeface="Arial Unicode MS" panose="020B0604020202020204" pitchFamily="34" charset="-128"/>
              </a:defRPr>
            </a:lvl1pPr>
          </a:lstStyle>
          <a:p>
            <a:endParaRPr lang="en-US" dirty="0"/>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atin typeface="Arial Unicode MS" panose="020B0604020202020204" pitchFamily="34" charset="-128"/>
              </a:defRPr>
            </a:lvl1pPr>
          </a:lstStyle>
          <a:p>
            <a:fld id="{EF39D76F-4EC1-49C2-ADD1-9055D01131B5}" type="slidenum">
              <a:rPr lang="en-US" smtClean="0"/>
              <a:pPr/>
              <a:t>‹#›</a:t>
            </a:fld>
            <a:endParaRPr lang="en-US" dirty="0"/>
          </a:p>
        </p:txBody>
      </p:sp>
    </p:spTree>
    <p:extLst>
      <p:ext uri="{BB962C8B-B14F-4D97-AF65-F5344CB8AC3E}">
        <p14:creationId xmlns:p14="http://schemas.microsoft.com/office/powerpoint/2010/main" val="412913338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Arial Unicode MS" panose="020B0604020202020204" pitchFamily="34" charset="-128"/>
        <a:ea typeface="+mn-ea"/>
        <a:cs typeface="+mn-cs"/>
      </a:defRPr>
    </a:lvl1pPr>
    <a:lvl2pPr marL="457200" algn="l" defTabSz="914400" rtl="0" eaLnBrk="1" latinLnBrk="0" hangingPunct="1">
      <a:defRPr sz="1200" kern="1200">
        <a:solidFill>
          <a:schemeClr val="tx1"/>
        </a:solidFill>
        <a:latin typeface="Arial Unicode MS" panose="020B0604020202020204" pitchFamily="34" charset="-128"/>
        <a:ea typeface="+mn-ea"/>
        <a:cs typeface="+mn-cs"/>
      </a:defRPr>
    </a:lvl2pPr>
    <a:lvl3pPr marL="914400" algn="l" defTabSz="914400" rtl="0" eaLnBrk="1" latinLnBrk="0" hangingPunct="1">
      <a:defRPr sz="1200" kern="1200">
        <a:solidFill>
          <a:schemeClr val="tx1"/>
        </a:solidFill>
        <a:latin typeface="Arial Unicode MS" panose="020B0604020202020204" pitchFamily="34" charset="-128"/>
        <a:ea typeface="+mn-ea"/>
        <a:cs typeface="+mn-cs"/>
      </a:defRPr>
    </a:lvl3pPr>
    <a:lvl4pPr marL="1371600" algn="l" defTabSz="914400" rtl="0" eaLnBrk="1" latinLnBrk="0" hangingPunct="1">
      <a:defRPr sz="1200" kern="1200">
        <a:solidFill>
          <a:schemeClr val="tx1"/>
        </a:solidFill>
        <a:latin typeface="Arial Unicode MS" panose="020B0604020202020204" pitchFamily="34" charset="-128"/>
        <a:ea typeface="+mn-ea"/>
        <a:cs typeface="+mn-cs"/>
      </a:defRPr>
    </a:lvl4pPr>
    <a:lvl5pPr marL="1828800" algn="l" defTabSz="914400" rtl="0" eaLnBrk="1" latinLnBrk="0" hangingPunct="1">
      <a:defRPr sz="1200" kern="1200">
        <a:solidFill>
          <a:schemeClr val="tx1"/>
        </a:solidFill>
        <a:latin typeface="Arial Unicode MS" panose="020B0604020202020204" pitchFamily="34" charset="-128"/>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hape 18"/>
          <p:cNvSpPr>
            <a:spLocks noGrp="1" noRot="1" noChangeAspect="1"/>
          </p:cNvSpPr>
          <p:nvPr>
            <p:ph type="sldImg"/>
          </p:nvPr>
        </p:nvSpPr>
        <p:spPr>
          <a:prstGeom prst="rect">
            <a:avLst/>
          </a:prstGeom>
        </p:spPr>
        <p:txBody>
          <a:bodyPr/>
          <a:lstStyle/>
          <a:p>
            <a:pPr lvl="0"/>
            <a:endParaRPr/>
          </a:p>
        </p:txBody>
      </p:sp>
      <p:sp>
        <p:nvSpPr>
          <p:cNvPr id="19" name="Shape 19"/>
          <p:cNvSpPr>
            <a:spLocks noGrp="1"/>
          </p:cNvSpPr>
          <p:nvPr>
            <p:ph type="body" sz="quarter" idx="1"/>
          </p:nvPr>
        </p:nvSpPr>
        <p:spPr>
          <a:prstGeom prst="rect">
            <a:avLst/>
          </a:prstGeom>
        </p:spPr>
        <p:txBody>
          <a:bodyPr/>
          <a:lstStyle/>
          <a:p>
            <a:pPr lvl="0">
              <a:defRPr sz="1800"/>
            </a:pPr>
            <a:r>
              <a:rPr sz="2500"/>
              <a:t>When sequel is used, you can use it through GUIs in databases or through programs, for example python programs that directly interact with the database. </a:t>
            </a:r>
          </a:p>
          <a:p>
            <a:pPr lvl="0">
              <a:defRPr sz="1800"/>
            </a:pPr>
            <a:r>
              <a:rPr sz="2500"/>
              <a:t>SQL is declerative, in the sense that you just declare what you need , and no how to get it. </a:t>
            </a:r>
          </a:p>
        </p:txBody>
      </p:sp>
    </p:spTree>
    <p:extLst>
      <p:ext uri="{BB962C8B-B14F-4D97-AF65-F5344CB8AC3E}">
        <p14:creationId xmlns:p14="http://schemas.microsoft.com/office/powerpoint/2010/main" val="4000570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38453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8607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4C8C79-FAFE-4D56-A4D5-361B65C3B3FA}"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1148483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C8C79-FAFE-4D56-A4D5-361B65C3B3FA}"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4225572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C8C79-FAFE-4D56-A4D5-361B65C3B3FA}"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1180034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asic">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619460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C8C79-FAFE-4D56-A4D5-361B65C3B3FA}"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32631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4C8C79-FAFE-4D56-A4D5-361B65C3B3FA}"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2621291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4C8C79-FAFE-4D56-A4D5-361B65C3B3FA}"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603171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4C8C79-FAFE-4D56-A4D5-361B65C3B3FA}" type="datetimeFigureOut">
              <a:rPr lang="en-US" smtClean="0"/>
              <a:t>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569088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4C8C79-FAFE-4D56-A4D5-361B65C3B3FA}" type="datetimeFigureOut">
              <a:rPr lang="en-US" smtClean="0"/>
              <a:t>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1878923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4C8C79-FAFE-4D56-A4D5-361B65C3B3FA}" type="datetimeFigureOut">
              <a:rPr lang="en-US" smtClean="0"/>
              <a:t>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46735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4C8C79-FAFE-4D56-A4D5-361B65C3B3FA}"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950518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4C8C79-FAFE-4D56-A4D5-361B65C3B3FA}"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1027889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Unicode MS" panose="020B0604020202020204" pitchFamily="34" charset="-128"/>
              </a:defRPr>
            </a:lvl1pPr>
          </a:lstStyle>
          <a:p>
            <a:fld id="{5F4C8C79-FAFE-4D56-A4D5-361B65C3B3FA}" type="datetimeFigureOut">
              <a:rPr lang="en-US" smtClean="0"/>
              <a:pPr/>
              <a:t>2/11/2019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rial Unicode MS" panose="020B0604020202020204" pitchFamily="34" charset="-128"/>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Arial Unicode MS" panose="020B0604020202020204" pitchFamily="34" charset="-128"/>
              </a:defRPr>
            </a:lvl1pPr>
          </a:lstStyle>
          <a:p>
            <a:fld id="{5C24628A-3036-4B06-B053-832BC477378A}" type="slidenum">
              <a:rPr lang="en-US" smtClean="0"/>
              <a:pPr/>
              <a:t>‹#›</a:t>
            </a:fld>
            <a:endParaRPr lang="en-US" dirty="0"/>
          </a:p>
        </p:txBody>
      </p:sp>
    </p:spTree>
    <p:extLst>
      <p:ext uri="{BB962C8B-B14F-4D97-AF65-F5344CB8AC3E}">
        <p14:creationId xmlns:p14="http://schemas.microsoft.com/office/powerpoint/2010/main" val="524867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Arial Unicode MS" panose="020B0604020202020204" pitchFamily="34" charset="-128"/>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Unicode MS" panose="020B0604020202020204" pitchFamily="34" charset="-128"/>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Unicode MS" panose="020B0604020202020204" pitchFamily="34" charset="-128"/>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Unicode MS" panose="020B0604020202020204" pitchFamily="34" charset="-128"/>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Unicode MS" panose="020B0604020202020204" pitchFamily="34" charset="-128"/>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Unicode MS" panose="020B0604020202020204" pitchFamily="34" charset="-128"/>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SQL</a:t>
            </a:r>
          </a:p>
        </p:txBody>
      </p:sp>
    </p:spTree>
    <p:extLst>
      <p:ext uri="{BB962C8B-B14F-4D97-AF65-F5344CB8AC3E}">
        <p14:creationId xmlns:p14="http://schemas.microsoft.com/office/powerpoint/2010/main" val="1585413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queries</a:t>
            </a:r>
          </a:p>
        </p:txBody>
      </p:sp>
      <p:sp>
        <p:nvSpPr>
          <p:cNvPr id="45" name="Shape 45"/>
          <p:cNvSpPr/>
          <p:nvPr/>
        </p:nvSpPr>
        <p:spPr>
          <a:xfrm>
            <a:off x="179798" y="1324179"/>
            <a:ext cx="8794678" cy="278537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all students</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the hobbies of all students</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the relationship status for all students</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what students are looking for</a:t>
            </a:r>
          </a:p>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356708030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The SELECT statement</a:t>
            </a:r>
          </a:p>
        </p:txBody>
      </p:sp>
      <p:sp>
        <p:nvSpPr>
          <p:cNvPr id="27" name="Shape 27"/>
          <p:cNvSpPr/>
          <p:nvPr/>
        </p:nvSpPr>
        <p:spPr>
          <a:xfrm>
            <a:off x="1674688" y="2586989"/>
            <a:ext cx="7366570" cy="151836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1 , </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 Columns to return</a:t>
            </a:r>
            <a:r>
              <a:rPr lang="en-US" sz="26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endParaRPr sz="2700" i="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a:t>
            </a: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800" i="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TableName</a:t>
            </a:r>
            <a:endParaRPr lang="en-US" sz="2800" i="1"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419616150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queries</a:t>
            </a:r>
          </a:p>
        </p:txBody>
      </p:sp>
      <p:sp>
        <p:nvSpPr>
          <p:cNvPr id="45" name="Shape 45"/>
          <p:cNvSpPr/>
          <p:nvPr/>
        </p:nvSpPr>
        <p:spPr>
          <a:xfrm>
            <a:off x="179798" y="1324179"/>
            <a:ext cx="8794678" cy="477310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267368" lvl="0" indent="-267368">
              <a:spcBef>
                <a:spcPts val="700"/>
              </a:spcBef>
              <a:buSzPct val="100000"/>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the</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first and last names of actors</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year and ranking for each movie</a:t>
            </a:r>
          </a:p>
          <a:p>
            <a:pPr marL="267368" lvl="0" indent="-267368">
              <a:spcBef>
                <a:spcPts val="700"/>
              </a:spcBef>
              <a:buSzPct val="100000"/>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Name, Sex, and Birthday of all students</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Sex, and Political Views of all students</a:t>
            </a:r>
          </a:p>
          <a:p>
            <a:pPr marL="800100" lvl="1"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Need to use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backticks</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for attribute names with space in them</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the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RelationShip</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status column</a:t>
            </a:r>
          </a:p>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7740797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The SELECT statement</a:t>
            </a:r>
            <a:r>
              <a:rPr lang="en-US" sz="3000" b="1" dirty="0">
                <a:uFill>
                  <a:solidFill>
                    <a:srgbClr val="FFFFFF"/>
                  </a:solidFill>
                </a:uFill>
                <a:latin typeface="Arial Unicode MS" panose="020B0604020202020204" pitchFamily="34" charset="-128"/>
              </a:rPr>
              <a:t>: The AS clause</a:t>
            </a:r>
            <a:endParaRPr sz="3000" b="1" dirty="0">
              <a:uFill>
                <a:solidFill>
                  <a:srgbClr val="FFFFFF"/>
                </a:solidFill>
              </a:uFill>
              <a:latin typeface="Arial Unicode MS" panose="020B0604020202020204" pitchFamily="34" charset="-128"/>
            </a:endParaRPr>
          </a:p>
        </p:txBody>
      </p:sp>
      <p:sp>
        <p:nvSpPr>
          <p:cNvPr id="27" name="Shape 27"/>
          <p:cNvSpPr/>
          <p:nvPr/>
        </p:nvSpPr>
        <p:spPr>
          <a:xfrm>
            <a:off x="581712" y="2551820"/>
            <a:ext cx="8562288" cy="151836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 </a:t>
            </a:r>
            <a:r>
              <a:rPr lang="en-US" sz="26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AS</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6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Name1</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AS</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6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AS</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6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Name2</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a:t>
            </a: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a:t>
            </a: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800" i="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TableName</a:t>
            </a:r>
            <a:endParaRPr lang="en-US" sz="2800" i="1"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Shape 27"/>
          <p:cNvSpPr/>
          <p:nvPr/>
        </p:nvSpPr>
        <p:spPr>
          <a:xfrm>
            <a:off x="581712" y="1121605"/>
            <a:ext cx="6926919" cy="139781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defRPr sz="1800">
                <a:solidFill>
                  <a:srgbClr val="000000"/>
                </a:solidFill>
                <a:uFillTx/>
              </a:defRPr>
            </a:pP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Sometimes we want to rename a column to have a more descriptive name in the results.</a:t>
            </a:r>
            <a:endParaRPr lang="en-US" sz="2800" i="1"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61850984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queries</a:t>
            </a:r>
          </a:p>
        </p:txBody>
      </p:sp>
      <p:sp>
        <p:nvSpPr>
          <p:cNvPr id="45" name="Shape 45"/>
          <p:cNvSpPr/>
          <p:nvPr/>
        </p:nvSpPr>
        <p:spPr>
          <a:xfrm>
            <a:off x="179798" y="1324179"/>
            <a:ext cx="8794678" cy="410625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267368" lvl="0" indent="-267368">
              <a:spcBef>
                <a:spcPts val="700"/>
              </a:spcBef>
              <a:buSzPct val="100000"/>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id,</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first, and last names of actors. </a:t>
            </a:r>
            <a:b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Rename id to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actor_id</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year and rank for each movie. </a:t>
            </a:r>
            <a:b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Rename rank to “rating”</a:t>
            </a:r>
          </a:p>
          <a:p>
            <a:pPr marL="267368" lvl="0" indent="-267368">
              <a:spcBef>
                <a:spcPts val="700"/>
              </a:spcBef>
              <a:buSzPct val="100000"/>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Sex and Status of all students. </a:t>
            </a:r>
            <a:b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Rename Sex to Gender and Status to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UniversityStatus</a:t>
            </a: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80600088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The </a:t>
            </a:r>
            <a:r>
              <a:rPr lang="en-US" sz="3000" b="1" dirty="0">
                <a:uFill>
                  <a:solidFill>
                    <a:srgbClr val="FFFFFF"/>
                  </a:solidFill>
                </a:uFill>
                <a:latin typeface="Arial Unicode MS" panose="020B0604020202020204" pitchFamily="34" charset="-128"/>
              </a:rPr>
              <a:t>SELECT DISTINCT </a:t>
            </a:r>
            <a:r>
              <a:rPr sz="3000" b="1" dirty="0">
                <a:uFill>
                  <a:solidFill>
                    <a:srgbClr val="FFFFFF"/>
                  </a:solidFill>
                </a:uFill>
                <a:latin typeface="Arial Unicode MS" panose="020B0604020202020204" pitchFamily="34" charset="-128"/>
              </a:rPr>
              <a:t>statement</a:t>
            </a:r>
          </a:p>
        </p:txBody>
      </p:sp>
      <p:sp>
        <p:nvSpPr>
          <p:cNvPr id="27" name="Shape 27"/>
          <p:cNvSpPr/>
          <p:nvPr/>
        </p:nvSpPr>
        <p:spPr>
          <a:xfrm>
            <a:off x="0" y="2586989"/>
            <a:ext cx="9041258" cy="102848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t>
            </a:r>
            <a:r>
              <a:rPr lang="en-US" sz="2800" b="1" dirty="0">
                <a:uFill>
                  <a:solidFill>
                    <a:srgbClr val="FFFFFF"/>
                  </a:solidFill>
                </a:uFill>
                <a:latin typeface="Arial Unicode MS" panose="020B0604020202020204" pitchFamily="34" charset="-128"/>
              </a:rPr>
              <a:t>DISTINCT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3, …,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a:t>
            </a: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7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TableName</a:t>
            </a:r>
            <a:endParaRPr sz="2700"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37" name="Shape 37"/>
          <p:cNvSpPr/>
          <p:nvPr/>
        </p:nvSpPr>
        <p:spPr>
          <a:xfrm>
            <a:off x="478527" y="1388364"/>
            <a:ext cx="7816614" cy="33855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ctr">
              <a:defRPr sz="1800">
                <a:solidFill>
                  <a:srgbClr val="000000"/>
                </a:solidFill>
                <a:uFillTx/>
              </a:defRPr>
            </a:pPr>
            <a:r>
              <a:rPr lang="en-US" sz="2200" dirty="0">
                <a:uFill>
                  <a:solidFill/>
                </a:uFill>
                <a:latin typeface="Arial Unicode MS" panose="020B0604020202020204" pitchFamily="34" charset="-128"/>
                <a:ea typeface="+mn-ea"/>
                <a:cs typeface="+mn-cs"/>
                <a:sym typeface="Arial"/>
              </a:rPr>
              <a:t>Used to eliminate duplicates in the results.</a:t>
            </a:r>
            <a:endParaRPr sz="2200" dirty="0">
              <a:uFill>
                <a:solidFill/>
              </a:uFill>
              <a:latin typeface="Arial Unicode MS" panose="020B0604020202020204" pitchFamily="34" charset="-128"/>
              <a:ea typeface="+mn-ea"/>
              <a:cs typeface="+mn-cs"/>
              <a:sym typeface="Arial"/>
            </a:endParaRPr>
          </a:p>
        </p:txBody>
      </p:sp>
    </p:spTree>
    <p:extLst>
      <p:ext uri="{BB962C8B-B14F-4D97-AF65-F5344CB8AC3E}">
        <p14:creationId xmlns:p14="http://schemas.microsoft.com/office/powerpoint/2010/main" val="51604951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37"/>
                                        </p:tgtEl>
                                        <p:attrNameLst>
                                          <p:attrName>style.visibility</p:attrName>
                                        </p:attrNameLst>
                                      </p:cBhvr>
                                      <p:to>
                                        <p:strVal val="visible"/>
                                      </p:to>
                                    </p:set>
                                    <p:animEffect transition="in" filter="dissolve(in)">
                                      <p:cBhvr>
                                        <p:cTn id="7" dur="7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queries</a:t>
            </a:r>
          </a:p>
        </p:txBody>
      </p:sp>
      <p:sp>
        <p:nvSpPr>
          <p:cNvPr id="45" name="Shape 45"/>
          <p:cNvSpPr/>
          <p:nvPr/>
        </p:nvSpPr>
        <p:spPr>
          <a:xfrm>
            <a:off x="179798" y="1324179"/>
            <a:ext cx="8794678" cy="477310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267368" lvl="0" indent="-267368">
              <a:spcBef>
                <a:spcPts val="700"/>
              </a:spcBef>
              <a:buSzPct val="100000"/>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all the movie genres</a:t>
            </a:r>
          </a:p>
          <a:p>
            <a:pPr lvl="0">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the distinct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PoliticalViews</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from the Profiles table</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the distinct Sex values from the Profiles table</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what students are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LookingFor</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all possible “Relationship” statuses</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all possible Concentrations</a:t>
            </a:r>
          </a:p>
          <a:p>
            <a:pPr marL="457200" indent="-457200">
              <a:spcBef>
                <a:spcPts val="700"/>
              </a:spcBef>
              <a:buSzPct val="100000"/>
              <a:buFont typeface="+mj-lt"/>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312656454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The </a:t>
            </a:r>
            <a:r>
              <a:rPr lang="en-US" sz="3000" b="1" dirty="0">
                <a:uFill>
                  <a:solidFill>
                    <a:srgbClr val="FFFFFF"/>
                  </a:solidFill>
                </a:uFill>
                <a:latin typeface="Arial Unicode MS" panose="020B0604020202020204" pitchFamily="34" charset="-128"/>
              </a:rPr>
              <a:t>ORDER BY and LIMIT clause</a:t>
            </a:r>
            <a:endParaRPr sz="3000" b="1" dirty="0">
              <a:uFill>
                <a:solidFill>
                  <a:srgbClr val="FFFFFF"/>
                </a:solidFill>
              </a:uFill>
              <a:latin typeface="Arial Unicode MS" panose="020B0604020202020204" pitchFamily="34" charset="-128"/>
            </a:endParaRPr>
          </a:p>
        </p:txBody>
      </p:sp>
      <p:sp>
        <p:nvSpPr>
          <p:cNvPr id="27" name="Shape 27"/>
          <p:cNvSpPr/>
          <p:nvPr/>
        </p:nvSpPr>
        <p:spPr>
          <a:xfrm>
            <a:off x="1130768" y="4093454"/>
            <a:ext cx="7012919" cy="2085186"/>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defRPr sz="1800">
                <a:solidFill>
                  <a:srgbClr val="000000"/>
                </a:solidFill>
                <a:uFillTx/>
              </a:defRPr>
            </a:pPr>
            <a:r>
              <a:rPr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t>
            </a:r>
            <a:r>
              <a:rPr lang="en-US"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8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lang="en-US" sz="28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8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8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8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3, …, </a:t>
            </a:r>
            <a:r>
              <a:rPr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8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 </a:t>
            </a:r>
          </a:p>
          <a:p>
            <a:pPr lvl="0">
              <a:spcBef>
                <a:spcPts val="700"/>
              </a:spcBef>
              <a:defRPr sz="1800">
                <a:solidFill>
                  <a:srgbClr val="000000"/>
                </a:solidFill>
                <a:uFillTx/>
              </a:defRPr>
            </a:pPr>
            <a:r>
              <a:rPr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a:t>
            </a:r>
            <a:r>
              <a:rPr lang="en-US"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8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TableName</a:t>
            </a:r>
            <a:endParaRPr lang="en-US"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defRPr sz="1800">
                <a:solidFill>
                  <a:srgbClr val="000000"/>
                </a:solidFill>
                <a:uFillTx/>
              </a:defRPr>
            </a:pPr>
            <a:r>
              <a:rPr lang="en-US"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ORDER BY 	A</a:t>
            </a:r>
            <a:r>
              <a:rPr lang="en-US" sz="28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 </a:t>
            </a:r>
            <a:r>
              <a:rPr lang="en-US"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[ASC|DESC]</a:t>
            </a:r>
            <a:r>
              <a:rPr lang="en-US"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a:t>
            </a:r>
            <a:r>
              <a:rPr lang="en-US" sz="28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lang="en-US"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[ASC|DESC],…</a:t>
            </a:r>
          </a:p>
          <a:p>
            <a:pPr>
              <a:spcBef>
                <a:spcPts val="700"/>
              </a:spcBef>
              <a:defRPr sz="1800">
                <a:solidFill>
                  <a:srgbClr val="000000"/>
                </a:solidFill>
                <a:uFillTx/>
              </a:defRPr>
            </a:pPr>
            <a:r>
              <a:rPr lang="en-US"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LIMIT		N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[OFFSET M]</a:t>
            </a:r>
            <a:endParaRPr lang="en-US"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37" name="Shape 37"/>
          <p:cNvSpPr/>
          <p:nvPr/>
        </p:nvSpPr>
        <p:spPr>
          <a:xfrm>
            <a:off x="1" y="920966"/>
            <a:ext cx="9144000" cy="301621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342900" lvl="0" indent="-342900">
              <a:buFont typeface="Arial" panose="020B0604020202020204" pitchFamily="34" charset="0"/>
              <a:buChar char="•"/>
              <a:defRPr sz="1800">
                <a:solidFill>
                  <a:srgbClr val="000000"/>
                </a:solidFill>
                <a:uFillTx/>
              </a:defRPr>
            </a:pPr>
            <a:r>
              <a:rPr lang="en-US" sz="2200" b="1" dirty="0">
                <a:uFill>
                  <a:solidFill/>
                </a:uFill>
                <a:latin typeface="Arial Unicode MS" panose="020B0604020202020204" pitchFamily="34" charset="-128"/>
                <a:ea typeface="+mn-ea"/>
                <a:cs typeface="+mn-cs"/>
                <a:sym typeface="Arial"/>
              </a:rPr>
              <a:t>ORDER BY</a:t>
            </a:r>
            <a:r>
              <a:rPr lang="en-US" sz="2200" dirty="0">
                <a:uFill>
                  <a:solidFill/>
                </a:uFill>
                <a:latin typeface="Arial Unicode MS" panose="020B0604020202020204" pitchFamily="34" charset="-128"/>
                <a:ea typeface="+mn-ea"/>
                <a:cs typeface="+mn-cs"/>
                <a:sym typeface="Arial"/>
              </a:rPr>
              <a:t>: Used to sort the result rows based on attribute values</a:t>
            </a:r>
          </a:p>
          <a:p>
            <a:pPr marL="800100" lvl="1" indent="-342900">
              <a:buFont typeface="Arial" panose="020B0604020202020204" pitchFamily="34" charset="0"/>
              <a:buChar char="•"/>
              <a:defRPr sz="1800">
                <a:solidFill>
                  <a:srgbClr val="000000"/>
                </a:solidFill>
                <a:uFillTx/>
              </a:defRPr>
            </a:pPr>
            <a:r>
              <a:rPr lang="en-US" dirty="0">
                <a:uFill>
                  <a:solidFill/>
                </a:uFill>
                <a:latin typeface="Arial Unicode MS" panose="020B0604020202020204" pitchFamily="34" charset="-128"/>
                <a:sym typeface="Arial"/>
              </a:rPr>
              <a:t>Can order in ascending (</a:t>
            </a:r>
            <a:r>
              <a:rPr lang="en-US" b="1" dirty="0">
                <a:uFill>
                  <a:solidFill/>
                </a:uFill>
                <a:latin typeface="Arial Unicode MS" panose="020B0604020202020204" pitchFamily="34" charset="-128"/>
                <a:sym typeface="Arial"/>
              </a:rPr>
              <a:t>ASC</a:t>
            </a:r>
            <a:r>
              <a:rPr lang="en-US" dirty="0">
                <a:uFill>
                  <a:solidFill/>
                </a:uFill>
                <a:latin typeface="Arial Unicode MS" panose="020B0604020202020204" pitchFamily="34" charset="-128"/>
                <a:sym typeface="Arial"/>
              </a:rPr>
              <a:t>, default) or descending (</a:t>
            </a:r>
            <a:r>
              <a:rPr lang="en-US" b="1" dirty="0">
                <a:uFill>
                  <a:solidFill/>
                </a:uFill>
                <a:latin typeface="Arial Unicode MS" panose="020B0604020202020204" pitchFamily="34" charset="-128"/>
                <a:sym typeface="Arial"/>
              </a:rPr>
              <a:t>DESC</a:t>
            </a:r>
            <a:r>
              <a:rPr lang="en-US" dirty="0">
                <a:uFill>
                  <a:solidFill/>
                </a:uFill>
                <a:latin typeface="Arial Unicode MS" panose="020B0604020202020204" pitchFamily="34" charset="-128"/>
                <a:sym typeface="Arial"/>
              </a:rPr>
              <a:t>) order</a:t>
            </a:r>
          </a:p>
          <a:p>
            <a:pPr marL="800100" lvl="1" indent="-342900">
              <a:buFont typeface="Arial" panose="020B0604020202020204" pitchFamily="34" charset="0"/>
              <a:buChar char="•"/>
              <a:defRPr sz="1800">
                <a:solidFill>
                  <a:srgbClr val="000000"/>
                </a:solidFill>
                <a:uFillTx/>
              </a:defRPr>
            </a:pPr>
            <a:r>
              <a:rPr lang="en-US" dirty="0">
                <a:uFill>
                  <a:solidFill/>
                </a:uFill>
                <a:latin typeface="Arial Unicode MS" panose="020B0604020202020204" pitchFamily="34" charset="-128"/>
                <a:sym typeface="Arial"/>
              </a:rPr>
              <a:t>We can list multiple attributes for ordering. We order first using the first attribute, and if there are ties, we order using the second, etc.</a:t>
            </a:r>
          </a:p>
          <a:p>
            <a:pPr marL="800100" lvl="1" indent="-342900">
              <a:buFont typeface="Arial" panose="020B0604020202020204" pitchFamily="34" charset="0"/>
              <a:buChar char="•"/>
              <a:defRPr sz="1800">
                <a:solidFill>
                  <a:srgbClr val="000000"/>
                </a:solidFill>
                <a:uFillTx/>
              </a:defRPr>
            </a:pPr>
            <a:r>
              <a:rPr lang="en-US" i="1" dirty="0">
                <a:uFill>
                  <a:solidFill/>
                </a:uFill>
                <a:latin typeface="Arial Unicode MS" panose="020B0604020202020204" pitchFamily="34" charset="-128"/>
                <a:sym typeface="Arial"/>
              </a:rPr>
              <a:t>Potentially useful tip: the “order by” attributes do not need to appear in the results</a:t>
            </a:r>
          </a:p>
          <a:p>
            <a:pPr marL="342900" lvl="0" indent="-342900">
              <a:buFont typeface="Arial" panose="020B0604020202020204" pitchFamily="34" charset="0"/>
              <a:buChar char="•"/>
              <a:defRPr sz="1800">
                <a:solidFill>
                  <a:srgbClr val="000000"/>
                </a:solidFill>
                <a:uFillTx/>
              </a:defRPr>
            </a:pPr>
            <a:r>
              <a:rPr lang="en-US" sz="2400" b="1" dirty="0">
                <a:uFill>
                  <a:solidFill/>
                </a:uFill>
                <a:latin typeface="Arial Unicode MS" panose="020B0604020202020204" pitchFamily="34" charset="-128"/>
                <a:sym typeface="Arial"/>
              </a:rPr>
              <a:t>LIMIT n</a:t>
            </a:r>
            <a:r>
              <a:rPr lang="en-US" sz="2400" dirty="0">
                <a:uFill>
                  <a:solidFill/>
                </a:uFill>
                <a:latin typeface="Arial Unicode MS" panose="020B0604020202020204" pitchFamily="34" charset="-128"/>
                <a:sym typeface="Arial"/>
              </a:rPr>
              <a:t>: Limits the number of rows in the results</a:t>
            </a:r>
          </a:p>
          <a:p>
            <a:pPr marL="800100" lvl="1" indent="-342900">
              <a:buFont typeface="Arial" panose="020B0604020202020204" pitchFamily="34" charset="0"/>
              <a:buChar char="•"/>
              <a:defRPr sz="1800">
                <a:solidFill>
                  <a:srgbClr val="000000"/>
                </a:solidFill>
                <a:uFillTx/>
              </a:defRPr>
            </a:pPr>
            <a:r>
              <a:rPr lang="en-US" sz="2000" b="1" dirty="0">
                <a:uFill>
                  <a:solidFill/>
                </a:uFill>
                <a:latin typeface="Arial Unicode MS" panose="020B0604020202020204" pitchFamily="34" charset="-128"/>
                <a:sym typeface="Arial"/>
              </a:rPr>
              <a:t>OFFSET m: </a:t>
            </a:r>
            <a:r>
              <a:rPr lang="en-US" sz="2000" dirty="0">
                <a:uFill>
                  <a:solidFill/>
                </a:uFill>
                <a:latin typeface="Arial Unicode MS" panose="020B0604020202020204" pitchFamily="34" charset="-128"/>
                <a:sym typeface="Arial"/>
              </a:rPr>
              <a:t>Omit the first m rows of the result, fetch the next n</a:t>
            </a:r>
            <a:endParaRPr lang="en-US" sz="2000" b="1" dirty="0">
              <a:uFill>
                <a:solidFill/>
              </a:uFill>
              <a:latin typeface="Arial Unicode MS" panose="020B0604020202020204" pitchFamily="34" charset="-128"/>
              <a:sym typeface="Arial"/>
            </a:endParaRPr>
          </a:p>
          <a:p>
            <a:pPr marL="800100" lvl="1" indent="-342900">
              <a:buFont typeface="Arial" panose="020B0604020202020204" pitchFamily="34" charset="0"/>
              <a:buChar char="•"/>
              <a:defRPr sz="1800">
                <a:solidFill>
                  <a:srgbClr val="000000"/>
                </a:solidFill>
                <a:uFillTx/>
              </a:defRPr>
            </a:pPr>
            <a:r>
              <a:rPr lang="en-US" sz="2000" i="1" dirty="0">
                <a:uFill>
                  <a:solidFill/>
                </a:uFill>
                <a:latin typeface="Arial Unicode MS" panose="020B0604020202020204" pitchFamily="34" charset="-128"/>
                <a:sym typeface="Arial"/>
              </a:rPr>
              <a:t>MySQL Workbench limits all queries to 1000 rows by default </a:t>
            </a:r>
          </a:p>
          <a:p>
            <a:pPr marL="800100" lvl="1" indent="-342900">
              <a:buFont typeface="Arial" panose="020B0604020202020204" pitchFamily="34" charset="0"/>
              <a:buChar char="•"/>
              <a:defRPr sz="1800">
                <a:solidFill>
                  <a:srgbClr val="000000"/>
                </a:solidFill>
                <a:uFillTx/>
              </a:defRPr>
            </a:pPr>
            <a:r>
              <a:rPr lang="en-US" sz="2000" i="1" dirty="0">
                <a:uFill>
                  <a:solidFill/>
                </a:uFill>
                <a:latin typeface="Arial Unicode MS" panose="020B0604020202020204" pitchFamily="34" charset="-128"/>
                <a:sym typeface="Arial"/>
              </a:rPr>
              <a:t>Different databases use different ways to say “LIMIT”</a:t>
            </a:r>
          </a:p>
          <a:p>
            <a:pPr marL="800100" lvl="1" indent="-342900">
              <a:buFont typeface="Arial" panose="020B0604020202020204" pitchFamily="34" charset="0"/>
              <a:buChar char="•"/>
              <a:defRPr sz="1800">
                <a:solidFill>
                  <a:srgbClr val="000000"/>
                </a:solidFill>
                <a:uFillTx/>
              </a:defRPr>
            </a:pPr>
            <a:endParaRPr i="1" dirty="0">
              <a:uFill>
                <a:solidFill/>
              </a:uFill>
              <a:latin typeface="Arial Unicode MS" panose="020B0604020202020204" pitchFamily="34" charset="-128"/>
              <a:sym typeface="Arial"/>
            </a:endParaRPr>
          </a:p>
        </p:txBody>
      </p:sp>
    </p:spTree>
    <p:extLst>
      <p:ext uri="{BB962C8B-B14F-4D97-AF65-F5344CB8AC3E}">
        <p14:creationId xmlns:p14="http://schemas.microsoft.com/office/powerpoint/2010/main" val="402918650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37"/>
                                        </p:tgtEl>
                                        <p:attrNameLst>
                                          <p:attrName>style.visibility</p:attrName>
                                        </p:attrNameLst>
                                      </p:cBhvr>
                                      <p:to>
                                        <p:strVal val="visible"/>
                                      </p:to>
                                    </p:set>
                                    <p:animEffect transition="in" filter="dissolve(in)">
                                      <p:cBhvr>
                                        <p:cTn id="7" dur="7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queries</a:t>
            </a:r>
          </a:p>
        </p:txBody>
      </p:sp>
      <p:sp>
        <p:nvSpPr>
          <p:cNvPr id="45" name="Shape 45"/>
          <p:cNvSpPr/>
          <p:nvPr/>
        </p:nvSpPr>
        <p:spPr>
          <a:xfrm>
            <a:off x="179798" y="1324179"/>
            <a:ext cx="8794678" cy="538865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267368" lvl="0" indent="-267368">
              <a:spcBef>
                <a:spcPts val="700"/>
              </a:spcBef>
              <a:buSzPct val="100000"/>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the top-10 ranked movies</a:t>
            </a:r>
          </a:p>
          <a:p>
            <a:pPr marL="724568" lvl="1"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Rank by “rank” first (descending order)</a:t>
            </a:r>
          </a:p>
          <a:p>
            <a:pPr marL="724568" lvl="1"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Break ties using “year”</a:t>
            </a:r>
          </a:p>
          <a:p>
            <a:pPr marL="724568" lvl="1"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Break remaining ties using “name”</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List all the distinct years of the movies, in descending order</a:t>
            </a:r>
          </a:p>
          <a:p>
            <a:pPr lvl="0">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List the first 50 students that joined Facebook at NYU (use the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MemberSince</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attribute)</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List the 10 students that have not updated their profiles for the longest time (use the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LastUpdate</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attribute)</a:t>
            </a:r>
          </a:p>
        </p:txBody>
      </p:sp>
    </p:spTree>
    <p:extLst>
      <p:ext uri="{BB962C8B-B14F-4D97-AF65-F5344CB8AC3E}">
        <p14:creationId xmlns:p14="http://schemas.microsoft.com/office/powerpoint/2010/main" val="296886738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The </a:t>
            </a:r>
            <a:r>
              <a:rPr lang="en-US" sz="3000" b="1" dirty="0">
                <a:uFill>
                  <a:solidFill>
                    <a:srgbClr val="FFFFFF"/>
                  </a:solidFill>
                </a:uFill>
                <a:latin typeface="Arial Unicode MS" panose="020B0604020202020204" pitchFamily="34" charset="-128"/>
              </a:rPr>
              <a:t>WHERE clause</a:t>
            </a:r>
            <a:endParaRPr sz="3000" b="1" dirty="0">
              <a:uFill>
                <a:solidFill>
                  <a:srgbClr val="FFFFFF"/>
                </a:solidFill>
              </a:uFill>
              <a:latin typeface="Arial Unicode MS" panose="020B0604020202020204" pitchFamily="34" charset="-128"/>
            </a:endParaRPr>
          </a:p>
        </p:txBody>
      </p:sp>
      <p:sp>
        <p:nvSpPr>
          <p:cNvPr id="27" name="Shape 27"/>
          <p:cNvSpPr/>
          <p:nvPr/>
        </p:nvSpPr>
        <p:spPr>
          <a:xfrm>
            <a:off x="1674688" y="2586989"/>
            <a:ext cx="7366570" cy="252889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3, …,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T</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700"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endParaRPr lang="en-US" sz="2700"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condition</a:t>
            </a:r>
            <a:endPar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defRPr sz="1800">
                <a:solidFill>
                  <a:srgbClr val="000000"/>
                </a:solidFill>
                <a:uFillTx/>
              </a:defRPr>
            </a:pP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ORDER BY </a:t>
            </a:r>
            <a:r>
              <a:rPr lang="en-US" sz="28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lang="en-US" sz="28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 </a:t>
            </a:r>
            <a:r>
              <a:rPr lang="en-US"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[ASC|DESC]</a:t>
            </a: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8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lang="en-US" sz="28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lang="en-US"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[ASC|DESC]</a:t>
            </a:r>
          </a:p>
          <a:p>
            <a:pPr lvl="0">
              <a:spcBef>
                <a:spcPts val="700"/>
              </a:spcBef>
              <a:defRPr sz="1800">
                <a:solidFill>
                  <a:srgbClr val="000000"/>
                </a:solidFill>
                <a:uFillTx/>
              </a:defRPr>
            </a:pP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37" name="Shape 37"/>
          <p:cNvSpPr/>
          <p:nvPr/>
        </p:nvSpPr>
        <p:spPr>
          <a:xfrm>
            <a:off x="652259" y="1117010"/>
            <a:ext cx="8227972" cy="67710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lgn="ctr">
              <a:defRPr sz="1800">
                <a:solidFill>
                  <a:srgbClr val="000000"/>
                </a:solidFill>
                <a:uFillTx/>
              </a:defRPr>
            </a:pPr>
            <a:r>
              <a:rPr sz="2200" dirty="0">
                <a:uFill>
                  <a:solidFill/>
                </a:uFill>
                <a:latin typeface="Arial Unicode MS" panose="020B0604020202020204" pitchFamily="34" charset="-128"/>
                <a:ea typeface="+mn-ea"/>
                <a:cs typeface="+mn-cs"/>
                <a:sym typeface="Arial"/>
              </a:rPr>
              <a:t>The </a:t>
            </a:r>
            <a:r>
              <a:rPr lang="en-US" sz="2200" dirty="0">
                <a:uFill>
                  <a:solidFill/>
                </a:uFill>
                <a:latin typeface="Arial Unicode MS" panose="020B0604020202020204" pitchFamily="34" charset="-128"/>
                <a:ea typeface="+mn-ea"/>
                <a:cs typeface="+mn-cs"/>
                <a:sym typeface="Arial"/>
              </a:rPr>
              <a:t>WHERE clause defines which </a:t>
            </a:r>
            <a:r>
              <a:rPr lang="en-US" sz="2200" b="1" dirty="0">
                <a:uFill>
                  <a:solidFill/>
                </a:uFill>
                <a:latin typeface="Arial Unicode MS" panose="020B0604020202020204" pitchFamily="34" charset="-128"/>
                <a:ea typeface="+mn-ea"/>
                <a:cs typeface="+mn-cs"/>
                <a:sym typeface="Arial"/>
              </a:rPr>
              <a:t>rows</a:t>
            </a:r>
            <a:r>
              <a:rPr lang="en-US" sz="2200" dirty="0">
                <a:uFill>
                  <a:solidFill/>
                </a:uFill>
                <a:latin typeface="Arial Unicode MS" panose="020B0604020202020204" pitchFamily="34" charset="-128"/>
                <a:ea typeface="+mn-ea"/>
                <a:cs typeface="+mn-cs"/>
                <a:sym typeface="Arial"/>
              </a:rPr>
              <a:t> will appear in the results.</a:t>
            </a:r>
            <a:br>
              <a:rPr lang="en-US" sz="2200" dirty="0">
                <a:uFill>
                  <a:solidFill/>
                </a:uFill>
                <a:latin typeface="Arial Unicode MS" panose="020B0604020202020204" pitchFamily="34" charset="-128"/>
                <a:ea typeface="+mn-ea"/>
                <a:cs typeface="+mn-cs"/>
                <a:sym typeface="Arial"/>
              </a:rPr>
            </a:br>
            <a:endParaRPr sz="2200" dirty="0">
              <a:uFill>
                <a:solidFill/>
              </a:uFill>
              <a:latin typeface="Arial Unicode MS" panose="020B0604020202020204" pitchFamily="34" charset="-128"/>
              <a:ea typeface="+mn-ea"/>
              <a:cs typeface="+mn-cs"/>
              <a:sym typeface="Arial"/>
            </a:endParaRPr>
          </a:p>
        </p:txBody>
      </p:sp>
    </p:spTree>
    <p:extLst>
      <p:ext uri="{BB962C8B-B14F-4D97-AF65-F5344CB8AC3E}">
        <p14:creationId xmlns:p14="http://schemas.microsoft.com/office/powerpoint/2010/main" val="1446467235"/>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37"/>
                                        </p:tgtEl>
                                        <p:attrNameLst>
                                          <p:attrName>style.visibility</p:attrName>
                                        </p:attrNameLst>
                                      </p:cBhvr>
                                      <p:to>
                                        <p:strVal val="visible"/>
                                      </p:to>
                                    </p:set>
                                    <p:animEffect transition="in" filter="dissolve(in)">
                                      <p:cBhvr>
                                        <p:cTn id="7" dur="7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Intro</a:t>
            </a:r>
          </a:p>
        </p:txBody>
      </p:sp>
      <p:sp>
        <p:nvSpPr>
          <p:cNvPr id="17" name="Shape 17"/>
          <p:cNvSpPr/>
          <p:nvPr/>
        </p:nvSpPr>
        <p:spPr>
          <a:xfrm>
            <a:off x="469900" y="1282700"/>
            <a:ext cx="8222037" cy="285206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342900" lvl="0" indent="-304800">
              <a:spcBef>
                <a:spcPts val="700"/>
              </a:spcBef>
              <a:buSzPct val="50000"/>
              <a:buBlip>
                <a:blip r:embed="rId3"/>
              </a:buBlip>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“S.Q.L.” or “sequel”</a:t>
            </a:r>
          </a:p>
          <a:p>
            <a:pPr marL="342900" lvl="0" indent="-304800">
              <a:spcBef>
                <a:spcPts val="700"/>
              </a:spcBef>
              <a:buSzPct val="50000"/>
              <a:buBlip>
                <a:blip r:embed="rId3"/>
              </a:buBlip>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Supported by all major commercial DBMS</a:t>
            </a:r>
          </a:p>
          <a:p>
            <a:pPr marL="342900" lvl="0" indent="-304800">
              <a:spcBef>
                <a:spcPts val="700"/>
              </a:spcBef>
              <a:buSzPct val="50000"/>
              <a:buBlip>
                <a:blip r:embed="rId3"/>
              </a:buBlip>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Standardized</a:t>
            </a:r>
          </a:p>
          <a:p>
            <a:pPr marL="342900" lvl="0" indent="-304800">
              <a:spcBef>
                <a:spcPts val="700"/>
              </a:spcBef>
              <a:buSzPct val="50000"/>
              <a:buBlip>
                <a:blip r:embed="rId3"/>
              </a:buBlip>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Interactive via GUI or command line, or embedded in programs (e.g., in Python programs)</a:t>
            </a:r>
          </a:p>
          <a:p>
            <a:pPr marL="342900" lvl="0" indent="-304800">
              <a:spcBef>
                <a:spcPts val="700"/>
              </a:spcBef>
              <a:buSzPct val="50000"/>
              <a:buBlip>
                <a:blip r:embed="rId3"/>
              </a:buBlip>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Declarative</a:t>
            </a:r>
          </a:p>
        </p:txBody>
      </p:sp>
    </p:spTree>
    <p:extLst>
      <p:ext uri="{BB962C8B-B14F-4D97-AF65-F5344CB8AC3E}">
        <p14:creationId xmlns:p14="http://schemas.microsoft.com/office/powerpoint/2010/main" val="49853873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Equality Conditions</a:t>
            </a:r>
            <a:endParaRPr sz="3000" b="1" dirty="0">
              <a:uFill>
                <a:solidFill>
                  <a:srgbClr val="FFFFFF"/>
                </a:solidFill>
              </a:uFill>
              <a:latin typeface="Arial Unicode MS" panose="020B0604020202020204" pitchFamily="34"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973074961"/>
              </p:ext>
            </p:extLst>
          </p:nvPr>
        </p:nvGraphicFramePr>
        <p:xfrm>
          <a:off x="76201" y="816708"/>
          <a:ext cx="8985738" cy="1112520"/>
        </p:xfrm>
        <a:graphic>
          <a:graphicData uri="http://schemas.openxmlformats.org/drawingml/2006/table">
            <a:tbl>
              <a:tblPr firstRow="1" bandRow="1">
                <a:tableStyleId>{C083E6E3-FA7D-4D7B-A595-EF9225AFEA82}</a:tableStyleId>
              </a:tblPr>
              <a:tblGrid>
                <a:gridCol w="2338753">
                  <a:extLst>
                    <a:ext uri="{9D8B030D-6E8A-4147-A177-3AD203B41FA5}">
                      <a16:colId xmlns:a16="http://schemas.microsoft.com/office/drawing/2014/main" val="860346216"/>
                    </a:ext>
                  </a:extLst>
                </a:gridCol>
                <a:gridCol w="3856892">
                  <a:extLst>
                    <a:ext uri="{9D8B030D-6E8A-4147-A177-3AD203B41FA5}">
                      <a16:colId xmlns:a16="http://schemas.microsoft.com/office/drawing/2014/main" val="883417658"/>
                    </a:ext>
                  </a:extLst>
                </a:gridCol>
                <a:gridCol w="2790093">
                  <a:extLst>
                    <a:ext uri="{9D8B030D-6E8A-4147-A177-3AD203B41FA5}">
                      <a16:colId xmlns:a16="http://schemas.microsoft.com/office/drawing/2014/main" val="2910916470"/>
                    </a:ext>
                  </a:extLst>
                </a:gridCol>
              </a:tblGrid>
              <a:tr h="370840">
                <a:tc>
                  <a:txBody>
                    <a:bodyPr/>
                    <a:lstStyle/>
                    <a:p>
                      <a:r>
                        <a:rPr lang="en-US" sz="1600" dirty="0"/>
                        <a:t>Condition</a:t>
                      </a:r>
                    </a:p>
                  </a:txBody>
                  <a:tcPr/>
                </a:tc>
                <a:tc>
                  <a:txBody>
                    <a:bodyPr/>
                    <a:lstStyle/>
                    <a:p>
                      <a:r>
                        <a:rPr lang="en-US" sz="1600" dirty="0"/>
                        <a:t>Description</a:t>
                      </a:r>
                    </a:p>
                  </a:txBody>
                  <a:tcPr/>
                </a:tc>
                <a:tc>
                  <a:txBody>
                    <a:bodyPr/>
                    <a:lstStyle/>
                    <a:p>
                      <a:r>
                        <a:rPr lang="en-US" sz="1600" dirty="0"/>
                        <a:t>Example</a:t>
                      </a:r>
                    </a:p>
                  </a:txBody>
                  <a:tcPr/>
                </a:tc>
                <a:extLst>
                  <a:ext uri="{0D108BD9-81ED-4DB2-BD59-A6C34878D82A}">
                    <a16:rowId xmlns:a16="http://schemas.microsoft.com/office/drawing/2014/main" val="53466974"/>
                  </a:ext>
                </a:extLst>
              </a:tr>
              <a:tr h="370840">
                <a:tc>
                  <a:txBody>
                    <a:bodyPr/>
                    <a:lstStyle/>
                    <a:p>
                      <a:r>
                        <a:rPr lang="en-US" sz="1600" dirty="0" err="1"/>
                        <a:t>attr</a:t>
                      </a:r>
                      <a:r>
                        <a:rPr lang="en-US" sz="1600" dirty="0"/>
                        <a:t> = ‘text’</a:t>
                      </a:r>
                    </a:p>
                  </a:txBody>
                  <a:tcPr/>
                </a:tc>
                <a:tc>
                  <a:txBody>
                    <a:bodyPr/>
                    <a:lstStyle/>
                    <a:p>
                      <a:r>
                        <a:rPr lang="en-US" sz="1600" dirty="0"/>
                        <a:t>Equality comparison for a textual attribute</a:t>
                      </a:r>
                    </a:p>
                  </a:txBody>
                  <a:tcPr/>
                </a:tc>
                <a:tc>
                  <a:txBody>
                    <a:bodyPr/>
                    <a:lstStyle/>
                    <a:p>
                      <a:r>
                        <a:rPr lang="en-US" sz="1600" dirty="0"/>
                        <a:t>gender = ‘Male’</a:t>
                      </a:r>
                    </a:p>
                  </a:txBody>
                  <a:tcPr/>
                </a:tc>
                <a:extLst>
                  <a:ext uri="{0D108BD9-81ED-4DB2-BD59-A6C34878D82A}">
                    <a16:rowId xmlns:a16="http://schemas.microsoft.com/office/drawing/2014/main" val="8031739"/>
                  </a:ext>
                </a:extLst>
              </a:tr>
              <a:tr h="370840">
                <a:tc>
                  <a:txBody>
                    <a:bodyPr/>
                    <a:lstStyle/>
                    <a:p>
                      <a:r>
                        <a:rPr lang="en-US" sz="1600" dirty="0" err="1"/>
                        <a:t>attr</a:t>
                      </a:r>
                      <a:r>
                        <a:rPr lang="en-US" sz="1600" baseline="0" dirty="0"/>
                        <a:t> </a:t>
                      </a:r>
                      <a:r>
                        <a:rPr lang="en-US" sz="1600" dirty="0"/>
                        <a:t>= number</a:t>
                      </a:r>
                    </a:p>
                  </a:txBody>
                  <a:tcPr/>
                </a:tc>
                <a:tc>
                  <a:txBody>
                    <a:bodyPr/>
                    <a:lstStyle/>
                    <a:p>
                      <a:r>
                        <a:rPr lang="en-US" sz="1600" dirty="0"/>
                        <a:t>Equality</a:t>
                      </a:r>
                      <a:r>
                        <a:rPr lang="en-US" sz="1600" baseline="0" dirty="0"/>
                        <a:t> comparison for a numeric attribute</a:t>
                      </a:r>
                      <a:endParaRPr lang="en-US" sz="1600" dirty="0"/>
                    </a:p>
                  </a:txBody>
                  <a:tcPr/>
                </a:tc>
                <a:tc>
                  <a:txBody>
                    <a:bodyPr/>
                    <a:lstStyle/>
                    <a:p>
                      <a:r>
                        <a:rPr lang="en-US" sz="1600" dirty="0"/>
                        <a:t>year</a:t>
                      </a:r>
                      <a:r>
                        <a:rPr lang="en-US" sz="1600" baseline="0" dirty="0"/>
                        <a:t> = 2006</a:t>
                      </a:r>
                      <a:endParaRPr lang="en-US" sz="1600" dirty="0"/>
                    </a:p>
                  </a:txBody>
                  <a:tcPr/>
                </a:tc>
                <a:extLst>
                  <a:ext uri="{0D108BD9-81ED-4DB2-BD59-A6C34878D82A}">
                    <a16:rowId xmlns:a16="http://schemas.microsoft.com/office/drawing/2014/main" val="2510508399"/>
                  </a:ext>
                </a:extLst>
              </a:tr>
            </a:tbl>
          </a:graphicData>
        </a:graphic>
      </p:graphicFrame>
    </p:spTree>
    <p:extLst>
      <p:ext uri="{BB962C8B-B14F-4D97-AF65-F5344CB8AC3E}">
        <p14:creationId xmlns:p14="http://schemas.microsoft.com/office/powerpoint/2010/main" val="362116728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a:t>
            </a:r>
            <a:r>
              <a:rPr lang="en-US" sz="3000" b="1" dirty="0">
                <a:uFill>
                  <a:solidFill>
                    <a:srgbClr val="FFFFFF"/>
                  </a:solidFill>
                </a:uFill>
                <a:latin typeface="Arial Unicode MS" panose="020B0604020202020204" pitchFamily="34" charset="-128"/>
              </a:rPr>
              <a:t>WHERE </a:t>
            </a:r>
            <a:r>
              <a:rPr sz="3000" b="1" dirty="0">
                <a:uFill>
                  <a:solidFill>
                    <a:srgbClr val="FFFFFF"/>
                  </a:solidFill>
                </a:uFill>
                <a:latin typeface="Arial Unicode MS" panose="020B0604020202020204" pitchFamily="34" charset="-128"/>
              </a:rPr>
              <a:t>queries</a:t>
            </a:r>
            <a:r>
              <a:rPr lang="en-US" sz="3000" b="1" dirty="0">
                <a:uFill>
                  <a:solidFill>
                    <a:srgbClr val="FFFFFF"/>
                  </a:solidFill>
                </a:uFill>
                <a:latin typeface="Arial Unicode MS" panose="020B0604020202020204" pitchFamily="34" charset="-128"/>
              </a:rPr>
              <a:t>: IMDB</a:t>
            </a:r>
            <a:endParaRPr sz="3000" b="1" dirty="0">
              <a:uFill>
                <a:solidFill>
                  <a:srgbClr val="FFFFFF"/>
                </a:solidFill>
              </a:uFill>
              <a:latin typeface="Arial Unicode MS" panose="020B0604020202020204" pitchFamily="34" charset="-128"/>
            </a:endParaRPr>
          </a:p>
        </p:txBody>
      </p:sp>
      <p:sp>
        <p:nvSpPr>
          <p:cNvPr id="45" name="Shape 45"/>
          <p:cNvSpPr/>
          <p:nvPr/>
        </p:nvSpPr>
        <p:spPr>
          <a:xfrm>
            <a:off x="179798" y="1324179"/>
            <a:ext cx="8794678" cy="238783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buSzPct val="100000"/>
              <a:defRPr sz="1800">
                <a:solidFill>
                  <a:srgbClr val="000000"/>
                </a:solidFill>
                <a:uFillTx/>
              </a:defRPr>
            </a:pP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Equality Queries</a:t>
            </a:r>
          </a:p>
          <a:p>
            <a:pPr marL="267368" lvl="0" indent="-267368">
              <a:spcBef>
                <a:spcPts val="700"/>
              </a:spcBef>
              <a:buSzPct val="100000"/>
              <a:buAutoNum type="arabicPeriod"/>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movie entry </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with id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64729</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the movie entry with movie title ‘Pulp Fiction’</a:t>
            </a:r>
          </a:p>
          <a:p>
            <a:pPr marL="267368" indent="-267368">
              <a:spcBef>
                <a:spcPts val="700"/>
              </a:spcBef>
              <a:buSzPct val="100000"/>
              <a:buFontTx/>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the id of the movie “Schindler's List”. (Attention to the quote)</a:t>
            </a:r>
          </a:p>
          <a:p>
            <a:pPr marL="267368" indent="-267368">
              <a:spcBef>
                <a:spcPts val="700"/>
              </a:spcBef>
              <a:buSzPct val="100000"/>
              <a:buFontTx/>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List all the roles for the movie with id 290070. Sort them alphabetically</a:t>
            </a:r>
          </a:p>
          <a:p>
            <a:pPr lvl="0">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82869205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Boolean Conditions</a:t>
            </a:r>
            <a:endParaRPr sz="3000" b="1" dirty="0">
              <a:uFill>
                <a:solidFill>
                  <a:srgbClr val="FFFFFF"/>
                </a:solidFill>
              </a:uFill>
              <a:latin typeface="Arial Unicode MS" panose="020B0604020202020204" pitchFamily="34"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820907322"/>
              </p:ext>
            </p:extLst>
          </p:nvPr>
        </p:nvGraphicFramePr>
        <p:xfrm>
          <a:off x="76201" y="816708"/>
          <a:ext cx="8985738" cy="1854200"/>
        </p:xfrm>
        <a:graphic>
          <a:graphicData uri="http://schemas.openxmlformats.org/drawingml/2006/table">
            <a:tbl>
              <a:tblPr firstRow="1" bandRow="1">
                <a:tableStyleId>{C083E6E3-FA7D-4D7B-A595-EF9225AFEA82}</a:tableStyleId>
              </a:tblPr>
              <a:tblGrid>
                <a:gridCol w="2338753">
                  <a:extLst>
                    <a:ext uri="{9D8B030D-6E8A-4147-A177-3AD203B41FA5}">
                      <a16:colId xmlns:a16="http://schemas.microsoft.com/office/drawing/2014/main" val="860346216"/>
                    </a:ext>
                  </a:extLst>
                </a:gridCol>
                <a:gridCol w="3856892">
                  <a:extLst>
                    <a:ext uri="{9D8B030D-6E8A-4147-A177-3AD203B41FA5}">
                      <a16:colId xmlns:a16="http://schemas.microsoft.com/office/drawing/2014/main" val="883417658"/>
                    </a:ext>
                  </a:extLst>
                </a:gridCol>
                <a:gridCol w="2790093">
                  <a:extLst>
                    <a:ext uri="{9D8B030D-6E8A-4147-A177-3AD203B41FA5}">
                      <a16:colId xmlns:a16="http://schemas.microsoft.com/office/drawing/2014/main" val="2910916470"/>
                    </a:ext>
                  </a:extLst>
                </a:gridCol>
              </a:tblGrid>
              <a:tr h="370840">
                <a:tc>
                  <a:txBody>
                    <a:bodyPr/>
                    <a:lstStyle/>
                    <a:p>
                      <a:r>
                        <a:rPr lang="en-US" sz="1600" dirty="0"/>
                        <a:t>Condition</a:t>
                      </a:r>
                    </a:p>
                  </a:txBody>
                  <a:tcPr/>
                </a:tc>
                <a:tc>
                  <a:txBody>
                    <a:bodyPr/>
                    <a:lstStyle/>
                    <a:p>
                      <a:r>
                        <a:rPr lang="en-US" sz="1600" dirty="0"/>
                        <a:t>Description</a:t>
                      </a:r>
                    </a:p>
                  </a:txBody>
                  <a:tcPr/>
                </a:tc>
                <a:tc>
                  <a:txBody>
                    <a:bodyPr/>
                    <a:lstStyle/>
                    <a:p>
                      <a:r>
                        <a:rPr lang="en-US" sz="1600" dirty="0"/>
                        <a:t>Example</a:t>
                      </a:r>
                    </a:p>
                  </a:txBody>
                  <a:tcPr/>
                </a:tc>
                <a:extLst>
                  <a:ext uri="{0D108BD9-81ED-4DB2-BD59-A6C34878D82A}">
                    <a16:rowId xmlns:a16="http://schemas.microsoft.com/office/drawing/2014/main" val="53466974"/>
                  </a:ext>
                </a:extLst>
              </a:tr>
              <a:tr h="370840">
                <a:tc>
                  <a:txBody>
                    <a:bodyPr/>
                    <a:lstStyle/>
                    <a:p>
                      <a:r>
                        <a:rPr lang="en-US" sz="1600" dirty="0" err="1">
                          <a:solidFill>
                            <a:schemeClr val="bg1">
                              <a:lumMod val="50000"/>
                            </a:schemeClr>
                          </a:solidFill>
                        </a:rPr>
                        <a:t>attr</a:t>
                      </a:r>
                      <a:r>
                        <a:rPr lang="en-US" sz="1600" dirty="0">
                          <a:solidFill>
                            <a:schemeClr val="bg1">
                              <a:lumMod val="50000"/>
                            </a:schemeClr>
                          </a:solidFill>
                        </a:rPr>
                        <a:t> = ‘text’</a:t>
                      </a:r>
                    </a:p>
                  </a:txBody>
                  <a:tcPr/>
                </a:tc>
                <a:tc>
                  <a:txBody>
                    <a:bodyPr/>
                    <a:lstStyle/>
                    <a:p>
                      <a:r>
                        <a:rPr lang="en-US" sz="1600" dirty="0">
                          <a:solidFill>
                            <a:schemeClr val="bg1">
                              <a:lumMod val="50000"/>
                            </a:schemeClr>
                          </a:solidFill>
                        </a:rPr>
                        <a:t>Equality comparison for a textual attribute</a:t>
                      </a:r>
                    </a:p>
                  </a:txBody>
                  <a:tcPr/>
                </a:tc>
                <a:tc>
                  <a:txBody>
                    <a:bodyPr/>
                    <a:lstStyle/>
                    <a:p>
                      <a:r>
                        <a:rPr lang="en-US" sz="1600" dirty="0">
                          <a:solidFill>
                            <a:schemeClr val="bg1">
                              <a:lumMod val="50000"/>
                            </a:schemeClr>
                          </a:solidFill>
                        </a:rPr>
                        <a:t>gender = ‘Male’</a:t>
                      </a:r>
                    </a:p>
                  </a:txBody>
                  <a:tcPr/>
                </a:tc>
                <a:extLst>
                  <a:ext uri="{0D108BD9-81ED-4DB2-BD59-A6C34878D82A}">
                    <a16:rowId xmlns:a16="http://schemas.microsoft.com/office/drawing/2014/main" val="8031739"/>
                  </a:ext>
                </a:extLst>
              </a:tr>
              <a:tr h="370840">
                <a:tc>
                  <a:txBody>
                    <a:bodyPr/>
                    <a:lstStyle/>
                    <a:p>
                      <a:r>
                        <a:rPr lang="en-US" sz="1600" dirty="0" err="1">
                          <a:solidFill>
                            <a:schemeClr val="bg1">
                              <a:lumMod val="50000"/>
                            </a:schemeClr>
                          </a:solidFill>
                        </a:rPr>
                        <a:t>attr</a:t>
                      </a:r>
                      <a:r>
                        <a:rPr lang="en-US" sz="1600" baseline="0" dirty="0">
                          <a:solidFill>
                            <a:schemeClr val="bg1">
                              <a:lumMod val="50000"/>
                            </a:schemeClr>
                          </a:solidFill>
                        </a:rPr>
                        <a:t> </a:t>
                      </a:r>
                      <a:r>
                        <a:rPr lang="en-US" sz="1600" dirty="0">
                          <a:solidFill>
                            <a:schemeClr val="bg1">
                              <a:lumMod val="50000"/>
                            </a:schemeClr>
                          </a:solidFill>
                        </a:rPr>
                        <a:t>= number</a:t>
                      </a:r>
                    </a:p>
                  </a:txBody>
                  <a:tcPr/>
                </a:tc>
                <a:tc>
                  <a:txBody>
                    <a:bodyPr/>
                    <a:lstStyle/>
                    <a:p>
                      <a:r>
                        <a:rPr lang="en-US" sz="1600" dirty="0">
                          <a:solidFill>
                            <a:schemeClr val="bg1">
                              <a:lumMod val="50000"/>
                            </a:schemeClr>
                          </a:solidFill>
                        </a:rPr>
                        <a:t>Equality</a:t>
                      </a:r>
                      <a:r>
                        <a:rPr lang="en-US" sz="1600" baseline="0" dirty="0">
                          <a:solidFill>
                            <a:schemeClr val="bg1">
                              <a:lumMod val="50000"/>
                            </a:schemeClr>
                          </a:solidFill>
                        </a:rPr>
                        <a:t> comparison for a numeric attribute</a:t>
                      </a:r>
                      <a:endParaRPr lang="en-US" sz="1600" dirty="0">
                        <a:solidFill>
                          <a:schemeClr val="bg1">
                            <a:lumMod val="50000"/>
                          </a:schemeClr>
                        </a:solidFill>
                      </a:endParaRPr>
                    </a:p>
                  </a:txBody>
                  <a:tcPr/>
                </a:tc>
                <a:tc>
                  <a:txBody>
                    <a:bodyPr/>
                    <a:lstStyle/>
                    <a:p>
                      <a:r>
                        <a:rPr lang="en-US" sz="1600" dirty="0">
                          <a:solidFill>
                            <a:schemeClr val="bg1">
                              <a:lumMod val="50000"/>
                            </a:schemeClr>
                          </a:solidFill>
                        </a:rPr>
                        <a:t>year</a:t>
                      </a:r>
                      <a:r>
                        <a:rPr lang="en-US" sz="1600" baseline="0" dirty="0">
                          <a:solidFill>
                            <a:schemeClr val="bg1">
                              <a:lumMod val="50000"/>
                            </a:schemeClr>
                          </a:solidFill>
                        </a:rPr>
                        <a:t> = 2006</a:t>
                      </a:r>
                      <a:endParaRPr lang="en-US" sz="1600" dirty="0">
                        <a:solidFill>
                          <a:schemeClr val="bg1">
                            <a:lumMod val="50000"/>
                          </a:schemeClr>
                        </a:solidFill>
                      </a:endParaRPr>
                    </a:p>
                  </a:txBody>
                  <a:tcPr/>
                </a:tc>
                <a:extLst>
                  <a:ext uri="{0D108BD9-81ED-4DB2-BD59-A6C34878D82A}">
                    <a16:rowId xmlns:a16="http://schemas.microsoft.com/office/drawing/2014/main" val="2510508399"/>
                  </a:ext>
                </a:extLst>
              </a:tr>
              <a:tr h="370840">
                <a:tc>
                  <a:txBody>
                    <a:bodyPr/>
                    <a:lstStyle/>
                    <a:p>
                      <a:r>
                        <a:rPr lang="en-US" sz="1600" dirty="0"/>
                        <a:t>cond1</a:t>
                      </a:r>
                      <a:r>
                        <a:rPr lang="en-US" sz="1600" baseline="0" dirty="0"/>
                        <a:t> AND cond2</a:t>
                      </a:r>
                      <a:endParaRPr lang="en-US" sz="1600" dirty="0"/>
                    </a:p>
                  </a:txBody>
                  <a:tcPr/>
                </a:tc>
                <a:tc>
                  <a:txBody>
                    <a:bodyPr/>
                    <a:lstStyle/>
                    <a:p>
                      <a:r>
                        <a:rPr lang="en-US" sz="1600" dirty="0"/>
                        <a:t>Both conditions should hold</a:t>
                      </a:r>
                    </a:p>
                  </a:txBody>
                  <a:tcPr/>
                </a:tc>
                <a:tc>
                  <a:txBody>
                    <a:bodyPr/>
                    <a:lstStyle/>
                    <a:p>
                      <a:endParaRPr lang="en-US" sz="1600" dirty="0"/>
                    </a:p>
                  </a:txBody>
                  <a:tcPr/>
                </a:tc>
                <a:extLst>
                  <a:ext uri="{0D108BD9-81ED-4DB2-BD59-A6C34878D82A}">
                    <a16:rowId xmlns:a16="http://schemas.microsoft.com/office/drawing/2014/main" val="3381463389"/>
                  </a:ext>
                </a:extLst>
              </a:tr>
              <a:tr h="370840">
                <a:tc>
                  <a:txBody>
                    <a:bodyPr/>
                    <a:lstStyle/>
                    <a:p>
                      <a:r>
                        <a:rPr lang="en-US" sz="1600" dirty="0"/>
                        <a:t>cond2 OR</a:t>
                      </a:r>
                      <a:r>
                        <a:rPr lang="en-US" sz="1600" baseline="0" dirty="0"/>
                        <a:t> cond2</a:t>
                      </a:r>
                      <a:endParaRPr lang="en-US" sz="1600" dirty="0"/>
                    </a:p>
                  </a:txBody>
                  <a:tcPr/>
                </a:tc>
                <a:tc>
                  <a:txBody>
                    <a:bodyPr/>
                    <a:lstStyle/>
                    <a:p>
                      <a:r>
                        <a:rPr lang="en-US" sz="1600" dirty="0"/>
                        <a:t>At least one of the conditions</a:t>
                      </a:r>
                      <a:r>
                        <a:rPr lang="en-US" sz="1600" baseline="0" dirty="0"/>
                        <a:t> should hold</a:t>
                      </a:r>
                      <a:endParaRPr lang="en-US" sz="1600" dirty="0"/>
                    </a:p>
                  </a:txBody>
                  <a:tcPr/>
                </a:tc>
                <a:tc>
                  <a:txBody>
                    <a:bodyPr/>
                    <a:lstStyle/>
                    <a:p>
                      <a:endParaRPr lang="en-US" sz="1600" dirty="0"/>
                    </a:p>
                  </a:txBody>
                  <a:tcPr/>
                </a:tc>
                <a:extLst>
                  <a:ext uri="{0D108BD9-81ED-4DB2-BD59-A6C34878D82A}">
                    <a16:rowId xmlns:a16="http://schemas.microsoft.com/office/drawing/2014/main" val="3979743828"/>
                  </a:ext>
                </a:extLst>
              </a:tr>
            </a:tbl>
          </a:graphicData>
        </a:graphic>
      </p:graphicFrame>
    </p:spTree>
    <p:extLst>
      <p:ext uri="{BB962C8B-B14F-4D97-AF65-F5344CB8AC3E}">
        <p14:creationId xmlns:p14="http://schemas.microsoft.com/office/powerpoint/2010/main" val="32314261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a:t>
            </a:r>
            <a:r>
              <a:rPr lang="en-US" sz="3000" b="1" dirty="0">
                <a:uFill>
                  <a:solidFill>
                    <a:srgbClr val="FFFFFF"/>
                  </a:solidFill>
                </a:uFill>
                <a:latin typeface="Arial Unicode MS" panose="020B0604020202020204" pitchFamily="34" charset="-128"/>
              </a:rPr>
              <a:t>WHERE </a:t>
            </a:r>
            <a:r>
              <a:rPr sz="3000" b="1" dirty="0">
                <a:uFill>
                  <a:solidFill>
                    <a:srgbClr val="FFFFFF"/>
                  </a:solidFill>
                </a:uFill>
                <a:latin typeface="Arial Unicode MS" panose="020B0604020202020204" pitchFamily="34" charset="-128"/>
              </a:rPr>
              <a:t>queries</a:t>
            </a:r>
            <a:r>
              <a:rPr lang="en-US" sz="3000" b="1" dirty="0">
                <a:uFill>
                  <a:solidFill>
                    <a:srgbClr val="FFFFFF"/>
                  </a:solidFill>
                </a:uFill>
                <a:latin typeface="Arial Unicode MS" panose="020B0604020202020204" pitchFamily="34" charset="-128"/>
              </a:rPr>
              <a:t>: IMDB</a:t>
            </a:r>
            <a:endParaRPr sz="3000" b="1" dirty="0">
              <a:uFill>
                <a:solidFill>
                  <a:srgbClr val="FFFFFF"/>
                </a:solidFill>
              </a:uFill>
              <a:latin typeface="Arial Unicode MS" panose="020B0604020202020204" pitchFamily="34" charset="-128"/>
            </a:endParaRPr>
          </a:p>
        </p:txBody>
      </p:sp>
      <p:sp>
        <p:nvSpPr>
          <p:cNvPr id="45" name="Shape 45"/>
          <p:cNvSpPr/>
          <p:nvPr/>
        </p:nvSpPr>
        <p:spPr>
          <a:xfrm>
            <a:off x="179798" y="1324179"/>
            <a:ext cx="8794678" cy="361893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spcBef>
                <a:spcPts val="700"/>
              </a:spcBef>
              <a:buSzPct val="100000"/>
              <a:defRPr sz="1800">
                <a:solidFill>
                  <a:srgbClr val="000000"/>
                </a:solidFill>
                <a:uFillTx/>
              </a:defRPr>
            </a:pP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Boolean queries</a:t>
            </a:r>
            <a:endParaRPr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Fetch</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all info</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for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actresses</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(female gender) whose first name is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Skyler</a:t>
            </a:r>
            <a:endParaRPr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Fetch all info for the director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Steven Spielberg</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the table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directors_genres</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and find all genres of films and the corresponding probabilities for the director ID that corresponds to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Steven Spielberg</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Sort the results by probability. </a:t>
            </a:r>
          </a:p>
          <a:p>
            <a:pPr marL="267368" indent="-267368">
              <a:spcBef>
                <a:spcPts val="700"/>
              </a:spcBef>
              <a:buSzPct val="100000"/>
              <a:buFontTx/>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Fetch all info for the directors with last names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Scorsese</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Polanski</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and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Spielberg.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the OR for your Boolean query.</a:t>
            </a:r>
            <a:endPar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7368" indent="-267368">
              <a:spcBef>
                <a:spcPts val="700"/>
              </a:spcBef>
              <a:buSzPct val="100000"/>
              <a:buFontTx/>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Fetch all info for the directors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Quentin Tarantino</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Stanley Kubrick</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and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Orson Welles</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endPar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203805613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Inequality Conditions</a:t>
            </a:r>
            <a:endParaRPr sz="3000" b="1" dirty="0">
              <a:uFill>
                <a:solidFill>
                  <a:srgbClr val="FFFFFF"/>
                </a:solidFill>
              </a:uFill>
              <a:latin typeface="Arial Unicode MS" panose="020B0604020202020204" pitchFamily="34"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534014705"/>
              </p:ext>
            </p:extLst>
          </p:nvPr>
        </p:nvGraphicFramePr>
        <p:xfrm>
          <a:off x="76201" y="816708"/>
          <a:ext cx="8985738" cy="3916680"/>
        </p:xfrm>
        <a:graphic>
          <a:graphicData uri="http://schemas.openxmlformats.org/drawingml/2006/table">
            <a:tbl>
              <a:tblPr firstRow="1" bandRow="1">
                <a:tableStyleId>{C083E6E3-FA7D-4D7B-A595-EF9225AFEA82}</a:tableStyleId>
              </a:tblPr>
              <a:tblGrid>
                <a:gridCol w="2338753">
                  <a:extLst>
                    <a:ext uri="{9D8B030D-6E8A-4147-A177-3AD203B41FA5}">
                      <a16:colId xmlns:a16="http://schemas.microsoft.com/office/drawing/2014/main" val="860346216"/>
                    </a:ext>
                  </a:extLst>
                </a:gridCol>
                <a:gridCol w="3856892">
                  <a:extLst>
                    <a:ext uri="{9D8B030D-6E8A-4147-A177-3AD203B41FA5}">
                      <a16:colId xmlns:a16="http://schemas.microsoft.com/office/drawing/2014/main" val="883417658"/>
                    </a:ext>
                  </a:extLst>
                </a:gridCol>
                <a:gridCol w="2790093">
                  <a:extLst>
                    <a:ext uri="{9D8B030D-6E8A-4147-A177-3AD203B41FA5}">
                      <a16:colId xmlns:a16="http://schemas.microsoft.com/office/drawing/2014/main" val="2910916470"/>
                    </a:ext>
                  </a:extLst>
                </a:gridCol>
              </a:tblGrid>
              <a:tr h="370840">
                <a:tc>
                  <a:txBody>
                    <a:bodyPr/>
                    <a:lstStyle/>
                    <a:p>
                      <a:r>
                        <a:rPr lang="en-US" sz="1600" dirty="0"/>
                        <a:t>Condition</a:t>
                      </a:r>
                    </a:p>
                  </a:txBody>
                  <a:tcPr/>
                </a:tc>
                <a:tc>
                  <a:txBody>
                    <a:bodyPr/>
                    <a:lstStyle/>
                    <a:p>
                      <a:r>
                        <a:rPr lang="en-US" sz="1600" dirty="0"/>
                        <a:t>Description</a:t>
                      </a:r>
                    </a:p>
                  </a:txBody>
                  <a:tcPr/>
                </a:tc>
                <a:tc>
                  <a:txBody>
                    <a:bodyPr/>
                    <a:lstStyle/>
                    <a:p>
                      <a:r>
                        <a:rPr lang="en-US" sz="1600" dirty="0"/>
                        <a:t>Example</a:t>
                      </a:r>
                    </a:p>
                  </a:txBody>
                  <a:tcPr/>
                </a:tc>
                <a:extLst>
                  <a:ext uri="{0D108BD9-81ED-4DB2-BD59-A6C34878D82A}">
                    <a16:rowId xmlns:a16="http://schemas.microsoft.com/office/drawing/2014/main" val="53466974"/>
                  </a:ext>
                </a:extLst>
              </a:tr>
              <a:tr h="370840">
                <a:tc>
                  <a:txBody>
                    <a:bodyPr/>
                    <a:lstStyle/>
                    <a:p>
                      <a:r>
                        <a:rPr lang="en-US" sz="1600" dirty="0" err="1">
                          <a:solidFill>
                            <a:schemeClr val="bg1">
                              <a:lumMod val="50000"/>
                            </a:schemeClr>
                          </a:solidFill>
                        </a:rPr>
                        <a:t>attr</a:t>
                      </a:r>
                      <a:r>
                        <a:rPr lang="en-US" sz="1600" dirty="0">
                          <a:solidFill>
                            <a:schemeClr val="bg1">
                              <a:lumMod val="50000"/>
                            </a:schemeClr>
                          </a:solidFill>
                        </a:rPr>
                        <a:t> = ‘text’</a:t>
                      </a:r>
                    </a:p>
                  </a:txBody>
                  <a:tcPr/>
                </a:tc>
                <a:tc>
                  <a:txBody>
                    <a:bodyPr/>
                    <a:lstStyle/>
                    <a:p>
                      <a:r>
                        <a:rPr lang="en-US" sz="1600" dirty="0">
                          <a:solidFill>
                            <a:schemeClr val="bg1">
                              <a:lumMod val="50000"/>
                            </a:schemeClr>
                          </a:solidFill>
                        </a:rPr>
                        <a:t>Equality comparison for a textual attribute</a:t>
                      </a:r>
                    </a:p>
                  </a:txBody>
                  <a:tcPr/>
                </a:tc>
                <a:tc>
                  <a:txBody>
                    <a:bodyPr/>
                    <a:lstStyle/>
                    <a:p>
                      <a:r>
                        <a:rPr lang="en-US" sz="1600" dirty="0">
                          <a:solidFill>
                            <a:schemeClr val="bg1">
                              <a:lumMod val="50000"/>
                            </a:schemeClr>
                          </a:solidFill>
                        </a:rPr>
                        <a:t>gender = ‘Male’</a:t>
                      </a:r>
                    </a:p>
                  </a:txBody>
                  <a:tcPr/>
                </a:tc>
                <a:extLst>
                  <a:ext uri="{0D108BD9-81ED-4DB2-BD59-A6C34878D82A}">
                    <a16:rowId xmlns:a16="http://schemas.microsoft.com/office/drawing/2014/main" val="8031739"/>
                  </a:ext>
                </a:extLst>
              </a:tr>
              <a:tr h="370840">
                <a:tc>
                  <a:txBody>
                    <a:bodyPr/>
                    <a:lstStyle/>
                    <a:p>
                      <a:r>
                        <a:rPr lang="en-US" sz="1600" dirty="0" err="1">
                          <a:solidFill>
                            <a:schemeClr val="bg1">
                              <a:lumMod val="50000"/>
                            </a:schemeClr>
                          </a:solidFill>
                        </a:rPr>
                        <a:t>attr</a:t>
                      </a:r>
                      <a:r>
                        <a:rPr lang="en-US" sz="1600" baseline="0" dirty="0">
                          <a:solidFill>
                            <a:schemeClr val="bg1">
                              <a:lumMod val="50000"/>
                            </a:schemeClr>
                          </a:solidFill>
                        </a:rPr>
                        <a:t> </a:t>
                      </a:r>
                      <a:r>
                        <a:rPr lang="en-US" sz="1600" dirty="0">
                          <a:solidFill>
                            <a:schemeClr val="bg1">
                              <a:lumMod val="50000"/>
                            </a:schemeClr>
                          </a:solidFill>
                        </a:rPr>
                        <a:t>= number</a:t>
                      </a:r>
                    </a:p>
                  </a:txBody>
                  <a:tcPr/>
                </a:tc>
                <a:tc>
                  <a:txBody>
                    <a:bodyPr/>
                    <a:lstStyle/>
                    <a:p>
                      <a:r>
                        <a:rPr lang="en-US" sz="1600" dirty="0">
                          <a:solidFill>
                            <a:schemeClr val="bg1">
                              <a:lumMod val="50000"/>
                            </a:schemeClr>
                          </a:solidFill>
                        </a:rPr>
                        <a:t>Equality</a:t>
                      </a:r>
                      <a:r>
                        <a:rPr lang="en-US" sz="1600" baseline="0" dirty="0">
                          <a:solidFill>
                            <a:schemeClr val="bg1">
                              <a:lumMod val="50000"/>
                            </a:schemeClr>
                          </a:solidFill>
                        </a:rPr>
                        <a:t> comparison for a numeric attribute</a:t>
                      </a:r>
                      <a:endParaRPr lang="en-US" sz="1600" dirty="0">
                        <a:solidFill>
                          <a:schemeClr val="bg1">
                            <a:lumMod val="50000"/>
                          </a:schemeClr>
                        </a:solidFill>
                      </a:endParaRPr>
                    </a:p>
                  </a:txBody>
                  <a:tcPr/>
                </a:tc>
                <a:tc>
                  <a:txBody>
                    <a:bodyPr/>
                    <a:lstStyle/>
                    <a:p>
                      <a:r>
                        <a:rPr lang="en-US" sz="1600" dirty="0">
                          <a:solidFill>
                            <a:schemeClr val="bg1">
                              <a:lumMod val="50000"/>
                            </a:schemeClr>
                          </a:solidFill>
                        </a:rPr>
                        <a:t>year</a:t>
                      </a:r>
                      <a:r>
                        <a:rPr lang="en-US" sz="1600" baseline="0" dirty="0">
                          <a:solidFill>
                            <a:schemeClr val="bg1">
                              <a:lumMod val="50000"/>
                            </a:schemeClr>
                          </a:solidFill>
                        </a:rPr>
                        <a:t> = 2006</a:t>
                      </a:r>
                      <a:endParaRPr lang="en-US" sz="1600" dirty="0">
                        <a:solidFill>
                          <a:schemeClr val="bg1">
                            <a:lumMod val="50000"/>
                          </a:schemeClr>
                        </a:solidFill>
                      </a:endParaRPr>
                    </a:p>
                  </a:txBody>
                  <a:tcPr/>
                </a:tc>
                <a:extLst>
                  <a:ext uri="{0D108BD9-81ED-4DB2-BD59-A6C34878D82A}">
                    <a16:rowId xmlns:a16="http://schemas.microsoft.com/office/drawing/2014/main" val="2510508399"/>
                  </a:ext>
                </a:extLst>
              </a:tr>
              <a:tr h="370840">
                <a:tc>
                  <a:txBody>
                    <a:bodyPr/>
                    <a:lstStyle/>
                    <a:p>
                      <a:r>
                        <a:rPr lang="en-US" sz="1600" dirty="0">
                          <a:solidFill>
                            <a:schemeClr val="bg1">
                              <a:lumMod val="50000"/>
                            </a:schemeClr>
                          </a:solidFill>
                        </a:rPr>
                        <a:t>cond1</a:t>
                      </a:r>
                      <a:r>
                        <a:rPr lang="en-US" sz="1600" baseline="0" dirty="0">
                          <a:solidFill>
                            <a:schemeClr val="bg1">
                              <a:lumMod val="50000"/>
                            </a:schemeClr>
                          </a:solidFill>
                        </a:rPr>
                        <a:t> AND cond2</a:t>
                      </a:r>
                      <a:endParaRPr lang="en-US" sz="1600" dirty="0">
                        <a:solidFill>
                          <a:schemeClr val="bg1">
                            <a:lumMod val="50000"/>
                          </a:schemeClr>
                        </a:solidFill>
                      </a:endParaRPr>
                    </a:p>
                  </a:txBody>
                  <a:tcPr/>
                </a:tc>
                <a:tc>
                  <a:txBody>
                    <a:bodyPr/>
                    <a:lstStyle/>
                    <a:p>
                      <a:r>
                        <a:rPr lang="en-US" sz="1600" dirty="0">
                          <a:solidFill>
                            <a:schemeClr val="bg1">
                              <a:lumMod val="50000"/>
                            </a:schemeClr>
                          </a:solidFill>
                        </a:rPr>
                        <a:t>Both conditions should hold</a:t>
                      </a:r>
                    </a:p>
                  </a:txBody>
                  <a:tcPr/>
                </a:tc>
                <a:tc>
                  <a:txBody>
                    <a:bodyPr/>
                    <a:lstStyle/>
                    <a:p>
                      <a:endParaRPr lang="en-US" sz="1600" dirty="0">
                        <a:solidFill>
                          <a:schemeClr val="bg1">
                            <a:lumMod val="50000"/>
                          </a:schemeClr>
                        </a:solidFill>
                      </a:endParaRPr>
                    </a:p>
                  </a:txBody>
                  <a:tcPr/>
                </a:tc>
                <a:extLst>
                  <a:ext uri="{0D108BD9-81ED-4DB2-BD59-A6C34878D82A}">
                    <a16:rowId xmlns:a16="http://schemas.microsoft.com/office/drawing/2014/main" val="217482443"/>
                  </a:ext>
                </a:extLst>
              </a:tr>
              <a:tr h="370840">
                <a:tc>
                  <a:txBody>
                    <a:bodyPr/>
                    <a:lstStyle/>
                    <a:p>
                      <a:r>
                        <a:rPr lang="en-US" sz="1600" dirty="0">
                          <a:solidFill>
                            <a:schemeClr val="bg1">
                              <a:lumMod val="50000"/>
                            </a:schemeClr>
                          </a:solidFill>
                        </a:rPr>
                        <a:t>cond2 OR</a:t>
                      </a:r>
                      <a:r>
                        <a:rPr lang="en-US" sz="1600" baseline="0" dirty="0">
                          <a:solidFill>
                            <a:schemeClr val="bg1">
                              <a:lumMod val="50000"/>
                            </a:schemeClr>
                          </a:solidFill>
                        </a:rPr>
                        <a:t> cond2</a:t>
                      </a:r>
                      <a:endParaRPr lang="en-US" sz="1600" dirty="0">
                        <a:solidFill>
                          <a:schemeClr val="bg1">
                            <a:lumMod val="50000"/>
                          </a:schemeClr>
                        </a:solidFill>
                      </a:endParaRPr>
                    </a:p>
                  </a:txBody>
                  <a:tcPr/>
                </a:tc>
                <a:tc>
                  <a:txBody>
                    <a:bodyPr/>
                    <a:lstStyle/>
                    <a:p>
                      <a:r>
                        <a:rPr lang="en-US" sz="1600" dirty="0">
                          <a:solidFill>
                            <a:schemeClr val="bg1">
                              <a:lumMod val="50000"/>
                            </a:schemeClr>
                          </a:solidFill>
                        </a:rPr>
                        <a:t>At least one of the conditions</a:t>
                      </a:r>
                      <a:r>
                        <a:rPr lang="en-US" sz="1600" baseline="0" dirty="0">
                          <a:solidFill>
                            <a:schemeClr val="bg1">
                              <a:lumMod val="50000"/>
                            </a:schemeClr>
                          </a:solidFill>
                        </a:rPr>
                        <a:t> should hold</a:t>
                      </a:r>
                      <a:endParaRPr lang="en-US" sz="1600" dirty="0">
                        <a:solidFill>
                          <a:schemeClr val="bg1">
                            <a:lumMod val="50000"/>
                          </a:schemeClr>
                        </a:solidFill>
                      </a:endParaRPr>
                    </a:p>
                  </a:txBody>
                  <a:tcPr/>
                </a:tc>
                <a:tc>
                  <a:txBody>
                    <a:bodyPr/>
                    <a:lstStyle/>
                    <a:p>
                      <a:endParaRPr lang="en-US" sz="1600" dirty="0">
                        <a:solidFill>
                          <a:schemeClr val="bg1">
                            <a:lumMod val="50000"/>
                          </a:schemeClr>
                        </a:solidFill>
                      </a:endParaRPr>
                    </a:p>
                  </a:txBody>
                  <a:tcPr/>
                </a:tc>
                <a:extLst>
                  <a:ext uri="{0D108BD9-81ED-4DB2-BD59-A6C34878D82A}">
                    <a16:rowId xmlns:a16="http://schemas.microsoft.com/office/drawing/2014/main" val="57614189"/>
                  </a:ext>
                </a:extLst>
              </a:tr>
              <a:tr h="370840">
                <a:tc>
                  <a:txBody>
                    <a:bodyPr/>
                    <a:lstStyle/>
                    <a:p>
                      <a:pPr marL="0" indent="0">
                        <a:buFont typeface="Symbol" panose="05050102010706020507" pitchFamily="18" charset="2"/>
                        <a:buNone/>
                      </a:pPr>
                      <a:r>
                        <a:rPr lang="en-US" sz="1600" dirty="0" err="1"/>
                        <a:t>attr</a:t>
                      </a:r>
                      <a:r>
                        <a:rPr lang="en-US" sz="1600" dirty="0"/>
                        <a:t> &lt;&gt; value</a:t>
                      </a:r>
                      <a:br>
                        <a:rPr lang="en-US" sz="1600" dirty="0"/>
                      </a:br>
                      <a:r>
                        <a:rPr lang="en-US" sz="1600" dirty="0" err="1"/>
                        <a:t>attr</a:t>
                      </a:r>
                      <a:r>
                        <a:rPr lang="en-US" sz="1600" dirty="0"/>
                        <a:t> != value</a:t>
                      </a:r>
                    </a:p>
                  </a:txBody>
                  <a:tcPr/>
                </a:tc>
                <a:tc>
                  <a:txBody>
                    <a:bodyPr/>
                    <a:lstStyle/>
                    <a:p>
                      <a:r>
                        <a:rPr lang="en-US" sz="1600" dirty="0"/>
                        <a:t>Attribute is</a:t>
                      </a:r>
                      <a:r>
                        <a:rPr lang="en-US" sz="1600" baseline="0" dirty="0"/>
                        <a:t> not equal to value</a:t>
                      </a:r>
                      <a:endParaRPr lang="en-US" sz="1600" dirty="0"/>
                    </a:p>
                  </a:txBody>
                  <a:tcPr/>
                </a:tc>
                <a:tc>
                  <a:txBody>
                    <a:bodyPr/>
                    <a:lstStyle/>
                    <a:p>
                      <a:r>
                        <a:rPr lang="en-US" sz="1600" dirty="0"/>
                        <a:t>genre</a:t>
                      </a:r>
                      <a:r>
                        <a:rPr lang="en-US" sz="1600" baseline="0" dirty="0"/>
                        <a:t> &lt;&gt; ‘Drama’</a:t>
                      </a:r>
                      <a:br>
                        <a:rPr lang="en-US" sz="1600" baseline="0" dirty="0"/>
                      </a:br>
                      <a:r>
                        <a:rPr lang="en-US" sz="1600" baseline="0" dirty="0"/>
                        <a:t>genre != ‘Drama’</a:t>
                      </a:r>
                    </a:p>
                  </a:txBody>
                  <a:tcPr/>
                </a:tc>
                <a:extLst>
                  <a:ext uri="{0D108BD9-81ED-4DB2-BD59-A6C34878D82A}">
                    <a16:rowId xmlns:a16="http://schemas.microsoft.com/office/drawing/2014/main" val="1600221800"/>
                  </a:ext>
                </a:extLst>
              </a:tr>
              <a:tr h="370840">
                <a:tc>
                  <a:txBody>
                    <a:bodyPr/>
                    <a:lstStyle/>
                    <a:p>
                      <a:r>
                        <a:rPr lang="en-US" sz="1600" dirty="0" err="1"/>
                        <a:t>attr</a:t>
                      </a:r>
                      <a:r>
                        <a:rPr lang="en-US" sz="1600" dirty="0"/>
                        <a:t> &gt; value</a:t>
                      </a:r>
                    </a:p>
                  </a:txBody>
                  <a:tcPr/>
                </a:tc>
                <a:tc>
                  <a:txBody>
                    <a:bodyPr/>
                    <a:lstStyle/>
                    <a:p>
                      <a:r>
                        <a:rPr lang="en-US" sz="1600" dirty="0"/>
                        <a:t>Attribute is greater than value</a:t>
                      </a:r>
                    </a:p>
                  </a:txBody>
                  <a:tcPr/>
                </a:tc>
                <a:tc>
                  <a:txBody>
                    <a:bodyPr/>
                    <a:lstStyle/>
                    <a:p>
                      <a:r>
                        <a:rPr lang="en-US" sz="1600" dirty="0"/>
                        <a:t>rating &gt; 7.8</a:t>
                      </a:r>
                    </a:p>
                  </a:txBody>
                  <a:tcPr/>
                </a:tc>
                <a:extLst>
                  <a:ext uri="{0D108BD9-81ED-4DB2-BD59-A6C34878D82A}">
                    <a16:rowId xmlns:a16="http://schemas.microsoft.com/office/drawing/2014/main" val="3678461800"/>
                  </a:ext>
                </a:extLst>
              </a:tr>
              <a:tr h="370840">
                <a:tc>
                  <a:txBody>
                    <a:bodyPr/>
                    <a:lstStyle/>
                    <a:p>
                      <a:r>
                        <a:rPr lang="en-US" sz="1600" dirty="0" err="1"/>
                        <a:t>attr</a:t>
                      </a:r>
                      <a:r>
                        <a:rPr lang="en-US" sz="1600" dirty="0"/>
                        <a:t> &lt; value</a:t>
                      </a:r>
                    </a:p>
                  </a:txBody>
                  <a:tcPr/>
                </a:tc>
                <a:tc>
                  <a:txBody>
                    <a:bodyPr/>
                    <a:lstStyle/>
                    <a:p>
                      <a:r>
                        <a:rPr lang="en-US" sz="1600" dirty="0"/>
                        <a:t>Attribute</a:t>
                      </a:r>
                      <a:r>
                        <a:rPr lang="en-US" sz="1600" baseline="0" dirty="0"/>
                        <a:t> is smaller than value</a:t>
                      </a:r>
                      <a:endParaRPr lang="en-US" sz="1600" dirty="0"/>
                    </a:p>
                  </a:txBody>
                  <a:tcPr/>
                </a:tc>
                <a:tc>
                  <a:txBody>
                    <a:bodyPr/>
                    <a:lstStyle/>
                    <a:p>
                      <a:r>
                        <a:rPr lang="en-US" sz="1600" dirty="0"/>
                        <a:t>year &lt; 1900</a:t>
                      </a:r>
                    </a:p>
                  </a:txBody>
                  <a:tcPr/>
                </a:tc>
                <a:extLst>
                  <a:ext uri="{0D108BD9-81ED-4DB2-BD59-A6C34878D82A}">
                    <a16:rowId xmlns:a16="http://schemas.microsoft.com/office/drawing/2014/main" val="180985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t>attr</a:t>
                      </a:r>
                      <a:r>
                        <a:rPr lang="en-US" sz="1600" dirty="0"/>
                        <a:t> &gt;= value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Attribute is equal or</a:t>
                      </a:r>
                      <a:r>
                        <a:rPr lang="en-US" sz="1600" baseline="0" dirty="0"/>
                        <a:t> </a:t>
                      </a:r>
                      <a:r>
                        <a:rPr lang="en-US" sz="1600" dirty="0"/>
                        <a:t>greater than value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year &gt;= 1900</a:t>
                      </a:r>
                    </a:p>
                  </a:txBody>
                  <a:tcPr/>
                </a:tc>
                <a:extLst>
                  <a:ext uri="{0D108BD9-81ED-4DB2-BD59-A6C34878D82A}">
                    <a16:rowId xmlns:a16="http://schemas.microsoft.com/office/drawing/2014/main" val="703046007"/>
                  </a:ext>
                </a:extLst>
              </a:tr>
              <a:tr h="370840">
                <a:tc>
                  <a:txBody>
                    <a:bodyPr/>
                    <a:lstStyle/>
                    <a:p>
                      <a:r>
                        <a:rPr lang="en-US" sz="1600" dirty="0" err="1"/>
                        <a:t>attr</a:t>
                      </a:r>
                      <a:r>
                        <a:rPr lang="en-US" sz="1600" dirty="0"/>
                        <a:t> &lt;=</a:t>
                      </a:r>
                      <a:r>
                        <a:rPr lang="en-US" sz="1600" baseline="0" dirty="0"/>
                        <a:t> value</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Attribute is equal or</a:t>
                      </a:r>
                      <a:r>
                        <a:rPr lang="en-US" sz="1600" baseline="0" dirty="0"/>
                        <a:t> </a:t>
                      </a:r>
                      <a:r>
                        <a:rPr lang="en-US" sz="1600" dirty="0"/>
                        <a:t>smaller than value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year &lt;=1900</a:t>
                      </a:r>
                    </a:p>
                  </a:txBody>
                  <a:tcPr/>
                </a:tc>
                <a:extLst>
                  <a:ext uri="{0D108BD9-81ED-4DB2-BD59-A6C34878D82A}">
                    <a16:rowId xmlns:a16="http://schemas.microsoft.com/office/drawing/2014/main" val="443455970"/>
                  </a:ext>
                </a:extLst>
              </a:tr>
            </a:tbl>
          </a:graphicData>
        </a:graphic>
      </p:graphicFrame>
    </p:spTree>
    <p:extLst>
      <p:ext uri="{BB962C8B-B14F-4D97-AF65-F5344CB8AC3E}">
        <p14:creationId xmlns:p14="http://schemas.microsoft.com/office/powerpoint/2010/main" val="138333592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a:t>
            </a:r>
            <a:r>
              <a:rPr lang="en-US" sz="3000" b="1" dirty="0">
                <a:uFill>
                  <a:solidFill>
                    <a:srgbClr val="FFFFFF"/>
                  </a:solidFill>
                </a:uFill>
                <a:latin typeface="Arial Unicode MS" panose="020B0604020202020204" pitchFamily="34" charset="-128"/>
              </a:rPr>
              <a:t>WHERE </a:t>
            </a:r>
            <a:r>
              <a:rPr sz="3000" b="1" dirty="0">
                <a:uFill>
                  <a:solidFill>
                    <a:srgbClr val="FFFFFF"/>
                  </a:solidFill>
                </a:uFill>
                <a:latin typeface="Arial Unicode MS" panose="020B0604020202020204" pitchFamily="34" charset="-128"/>
              </a:rPr>
              <a:t>queries</a:t>
            </a:r>
            <a:r>
              <a:rPr lang="en-US" sz="3000" b="1" dirty="0">
                <a:uFill>
                  <a:solidFill>
                    <a:srgbClr val="FFFFFF"/>
                  </a:solidFill>
                </a:uFill>
                <a:latin typeface="Arial Unicode MS" panose="020B0604020202020204" pitchFamily="34" charset="-128"/>
              </a:rPr>
              <a:t>: IMDB</a:t>
            </a:r>
            <a:endParaRPr sz="3000" b="1" dirty="0">
              <a:uFill>
                <a:solidFill>
                  <a:srgbClr val="FFFFFF"/>
                </a:solidFill>
              </a:uFill>
              <a:latin typeface="Arial Unicode MS" panose="020B0604020202020204" pitchFamily="34" charset="-128"/>
            </a:endParaRPr>
          </a:p>
        </p:txBody>
      </p:sp>
      <p:sp>
        <p:nvSpPr>
          <p:cNvPr id="45" name="Shape 45"/>
          <p:cNvSpPr/>
          <p:nvPr/>
        </p:nvSpPr>
        <p:spPr>
          <a:xfrm>
            <a:off x="179798" y="1324179"/>
            <a:ext cx="8794678" cy="269561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buSzPct val="100000"/>
              <a:defRPr sz="1800">
                <a:solidFill>
                  <a:srgbClr val="000000"/>
                </a:solidFill>
                <a:uFillTx/>
              </a:defRPr>
            </a:pP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Inequality Queries and Boolean </a:t>
            </a:r>
          </a:p>
          <a:p>
            <a:pPr marL="267368" lvl="0" indent="-267368">
              <a:spcBef>
                <a:spcPts val="700"/>
              </a:spcBef>
              <a:buSzPct val="100000"/>
              <a:buAutoNum type="arabicPeriod"/>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all information about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movies </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that were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released </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before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1895 (excl)</a:t>
            </a:r>
          </a:p>
          <a:p>
            <a:pPr marL="267368" indent="-267368">
              <a:spcBef>
                <a:spcPts val="700"/>
              </a:spcBef>
              <a:buSzPct val="100000"/>
              <a:buFontTx/>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all information about movies released between 1895 and 1898 (excl)</a:t>
            </a:r>
          </a:p>
          <a:p>
            <a:pPr marL="800100" lvl="1"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Try both using Boolean operators and using the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BETWEEN</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operator</a:t>
            </a:r>
          </a:p>
          <a:p>
            <a:pPr marL="267368" indent="-267368">
              <a:spcBef>
                <a:spcPts val="700"/>
              </a:spcBef>
              <a:buSzPct val="100000"/>
              <a:buFontTx/>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all information about movies that were released before 1895 and after 2006 (inclusive)</a:t>
            </a: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237462888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IN Conditions</a:t>
            </a:r>
            <a:endParaRPr sz="3000" b="1" dirty="0">
              <a:uFill>
                <a:solidFill>
                  <a:srgbClr val="FFFFFF"/>
                </a:solidFill>
              </a:uFill>
              <a:latin typeface="Arial Unicode MS" panose="020B0604020202020204" pitchFamily="34"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3945632327"/>
              </p:ext>
            </p:extLst>
          </p:nvPr>
        </p:nvGraphicFramePr>
        <p:xfrm>
          <a:off x="76201" y="816708"/>
          <a:ext cx="8985738" cy="4658360"/>
        </p:xfrm>
        <a:graphic>
          <a:graphicData uri="http://schemas.openxmlformats.org/drawingml/2006/table">
            <a:tbl>
              <a:tblPr firstRow="1" bandRow="1">
                <a:tableStyleId>{C083E6E3-FA7D-4D7B-A595-EF9225AFEA82}</a:tableStyleId>
              </a:tblPr>
              <a:tblGrid>
                <a:gridCol w="2338753">
                  <a:extLst>
                    <a:ext uri="{9D8B030D-6E8A-4147-A177-3AD203B41FA5}">
                      <a16:colId xmlns:a16="http://schemas.microsoft.com/office/drawing/2014/main" val="860346216"/>
                    </a:ext>
                  </a:extLst>
                </a:gridCol>
                <a:gridCol w="3856892">
                  <a:extLst>
                    <a:ext uri="{9D8B030D-6E8A-4147-A177-3AD203B41FA5}">
                      <a16:colId xmlns:a16="http://schemas.microsoft.com/office/drawing/2014/main" val="883417658"/>
                    </a:ext>
                  </a:extLst>
                </a:gridCol>
                <a:gridCol w="2790093">
                  <a:extLst>
                    <a:ext uri="{9D8B030D-6E8A-4147-A177-3AD203B41FA5}">
                      <a16:colId xmlns:a16="http://schemas.microsoft.com/office/drawing/2014/main" val="2910916470"/>
                    </a:ext>
                  </a:extLst>
                </a:gridCol>
              </a:tblGrid>
              <a:tr h="370840">
                <a:tc>
                  <a:txBody>
                    <a:bodyPr/>
                    <a:lstStyle/>
                    <a:p>
                      <a:r>
                        <a:rPr lang="en-US" sz="1600" dirty="0"/>
                        <a:t>Condition</a:t>
                      </a:r>
                    </a:p>
                  </a:txBody>
                  <a:tcPr/>
                </a:tc>
                <a:tc>
                  <a:txBody>
                    <a:bodyPr/>
                    <a:lstStyle/>
                    <a:p>
                      <a:r>
                        <a:rPr lang="en-US" sz="1600" dirty="0"/>
                        <a:t>Description</a:t>
                      </a:r>
                    </a:p>
                  </a:txBody>
                  <a:tcPr/>
                </a:tc>
                <a:tc>
                  <a:txBody>
                    <a:bodyPr/>
                    <a:lstStyle/>
                    <a:p>
                      <a:r>
                        <a:rPr lang="en-US" sz="1600" dirty="0"/>
                        <a:t>Example</a:t>
                      </a:r>
                    </a:p>
                  </a:txBody>
                  <a:tcPr/>
                </a:tc>
                <a:extLst>
                  <a:ext uri="{0D108BD9-81ED-4DB2-BD59-A6C34878D82A}">
                    <a16:rowId xmlns:a16="http://schemas.microsoft.com/office/drawing/2014/main" val="53466974"/>
                  </a:ext>
                </a:extLst>
              </a:tr>
              <a:tr h="370840">
                <a:tc>
                  <a:txBody>
                    <a:bodyPr/>
                    <a:lstStyle/>
                    <a:p>
                      <a:r>
                        <a:rPr lang="en-US" sz="1600" dirty="0" err="1">
                          <a:solidFill>
                            <a:schemeClr val="bg1">
                              <a:lumMod val="50000"/>
                            </a:schemeClr>
                          </a:solidFill>
                        </a:rPr>
                        <a:t>attr</a:t>
                      </a:r>
                      <a:r>
                        <a:rPr lang="en-US" sz="1600" dirty="0">
                          <a:solidFill>
                            <a:schemeClr val="bg1">
                              <a:lumMod val="50000"/>
                            </a:schemeClr>
                          </a:solidFill>
                        </a:rPr>
                        <a:t> = ‘text’</a:t>
                      </a:r>
                    </a:p>
                  </a:txBody>
                  <a:tcPr/>
                </a:tc>
                <a:tc>
                  <a:txBody>
                    <a:bodyPr/>
                    <a:lstStyle/>
                    <a:p>
                      <a:r>
                        <a:rPr lang="en-US" sz="1600" dirty="0">
                          <a:solidFill>
                            <a:schemeClr val="bg1">
                              <a:lumMod val="50000"/>
                            </a:schemeClr>
                          </a:solidFill>
                        </a:rPr>
                        <a:t>Equality comparison for a textual attribute</a:t>
                      </a:r>
                    </a:p>
                  </a:txBody>
                  <a:tcPr/>
                </a:tc>
                <a:tc>
                  <a:txBody>
                    <a:bodyPr/>
                    <a:lstStyle/>
                    <a:p>
                      <a:r>
                        <a:rPr lang="en-US" sz="1600" dirty="0">
                          <a:solidFill>
                            <a:schemeClr val="bg1">
                              <a:lumMod val="50000"/>
                            </a:schemeClr>
                          </a:solidFill>
                        </a:rPr>
                        <a:t>gender = ‘Male’</a:t>
                      </a:r>
                    </a:p>
                  </a:txBody>
                  <a:tcPr/>
                </a:tc>
                <a:extLst>
                  <a:ext uri="{0D108BD9-81ED-4DB2-BD59-A6C34878D82A}">
                    <a16:rowId xmlns:a16="http://schemas.microsoft.com/office/drawing/2014/main" val="8031739"/>
                  </a:ext>
                </a:extLst>
              </a:tr>
              <a:tr h="370840">
                <a:tc>
                  <a:txBody>
                    <a:bodyPr/>
                    <a:lstStyle/>
                    <a:p>
                      <a:r>
                        <a:rPr lang="en-US" sz="1600" dirty="0" err="1">
                          <a:solidFill>
                            <a:schemeClr val="bg1">
                              <a:lumMod val="50000"/>
                            </a:schemeClr>
                          </a:solidFill>
                        </a:rPr>
                        <a:t>attr</a:t>
                      </a:r>
                      <a:r>
                        <a:rPr lang="en-US" sz="1600" baseline="0" dirty="0">
                          <a:solidFill>
                            <a:schemeClr val="bg1">
                              <a:lumMod val="50000"/>
                            </a:schemeClr>
                          </a:solidFill>
                        </a:rPr>
                        <a:t> </a:t>
                      </a:r>
                      <a:r>
                        <a:rPr lang="en-US" sz="1600" dirty="0">
                          <a:solidFill>
                            <a:schemeClr val="bg1">
                              <a:lumMod val="50000"/>
                            </a:schemeClr>
                          </a:solidFill>
                        </a:rPr>
                        <a:t>= number</a:t>
                      </a:r>
                    </a:p>
                  </a:txBody>
                  <a:tcPr/>
                </a:tc>
                <a:tc>
                  <a:txBody>
                    <a:bodyPr/>
                    <a:lstStyle/>
                    <a:p>
                      <a:r>
                        <a:rPr lang="en-US" sz="1600" dirty="0">
                          <a:solidFill>
                            <a:schemeClr val="bg1">
                              <a:lumMod val="50000"/>
                            </a:schemeClr>
                          </a:solidFill>
                        </a:rPr>
                        <a:t>Equality</a:t>
                      </a:r>
                      <a:r>
                        <a:rPr lang="en-US" sz="1600" baseline="0" dirty="0">
                          <a:solidFill>
                            <a:schemeClr val="bg1">
                              <a:lumMod val="50000"/>
                            </a:schemeClr>
                          </a:solidFill>
                        </a:rPr>
                        <a:t> comparison for a numeric attribute</a:t>
                      </a:r>
                      <a:endParaRPr lang="en-US" sz="1600" dirty="0">
                        <a:solidFill>
                          <a:schemeClr val="bg1">
                            <a:lumMod val="50000"/>
                          </a:schemeClr>
                        </a:solidFill>
                      </a:endParaRPr>
                    </a:p>
                  </a:txBody>
                  <a:tcPr/>
                </a:tc>
                <a:tc>
                  <a:txBody>
                    <a:bodyPr/>
                    <a:lstStyle/>
                    <a:p>
                      <a:r>
                        <a:rPr lang="en-US" sz="1600" dirty="0">
                          <a:solidFill>
                            <a:schemeClr val="bg1">
                              <a:lumMod val="50000"/>
                            </a:schemeClr>
                          </a:solidFill>
                        </a:rPr>
                        <a:t>year</a:t>
                      </a:r>
                      <a:r>
                        <a:rPr lang="en-US" sz="1600" baseline="0" dirty="0">
                          <a:solidFill>
                            <a:schemeClr val="bg1">
                              <a:lumMod val="50000"/>
                            </a:schemeClr>
                          </a:solidFill>
                        </a:rPr>
                        <a:t> = 2006</a:t>
                      </a:r>
                      <a:endParaRPr lang="en-US" sz="1600" dirty="0">
                        <a:solidFill>
                          <a:schemeClr val="bg1">
                            <a:lumMod val="50000"/>
                          </a:schemeClr>
                        </a:solidFill>
                      </a:endParaRPr>
                    </a:p>
                  </a:txBody>
                  <a:tcPr/>
                </a:tc>
                <a:extLst>
                  <a:ext uri="{0D108BD9-81ED-4DB2-BD59-A6C34878D82A}">
                    <a16:rowId xmlns:a16="http://schemas.microsoft.com/office/drawing/2014/main" val="2510508399"/>
                  </a:ext>
                </a:extLst>
              </a:tr>
              <a:tr h="370840">
                <a:tc>
                  <a:txBody>
                    <a:bodyPr/>
                    <a:lstStyle/>
                    <a:p>
                      <a:r>
                        <a:rPr lang="en-US" sz="1600" dirty="0">
                          <a:solidFill>
                            <a:schemeClr val="bg1">
                              <a:lumMod val="50000"/>
                            </a:schemeClr>
                          </a:solidFill>
                        </a:rPr>
                        <a:t>cond1</a:t>
                      </a:r>
                      <a:r>
                        <a:rPr lang="en-US" sz="1600" baseline="0" dirty="0">
                          <a:solidFill>
                            <a:schemeClr val="bg1">
                              <a:lumMod val="50000"/>
                            </a:schemeClr>
                          </a:solidFill>
                        </a:rPr>
                        <a:t> AND cond2</a:t>
                      </a:r>
                      <a:endParaRPr lang="en-US" sz="1600" dirty="0">
                        <a:solidFill>
                          <a:schemeClr val="bg1">
                            <a:lumMod val="50000"/>
                          </a:schemeClr>
                        </a:solidFill>
                      </a:endParaRPr>
                    </a:p>
                  </a:txBody>
                  <a:tcPr/>
                </a:tc>
                <a:tc>
                  <a:txBody>
                    <a:bodyPr/>
                    <a:lstStyle/>
                    <a:p>
                      <a:r>
                        <a:rPr lang="en-US" sz="1600" dirty="0">
                          <a:solidFill>
                            <a:schemeClr val="bg1">
                              <a:lumMod val="50000"/>
                            </a:schemeClr>
                          </a:solidFill>
                        </a:rPr>
                        <a:t>Both conditions should hold</a:t>
                      </a:r>
                    </a:p>
                  </a:txBody>
                  <a:tcPr/>
                </a:tc>
                <a:tc>
                  <a:txBody>
                    <a:bodyPr/>
                    <a:lstStyle/>
                    <a:p>
                      <a:endParaRPr lang="en-US" sz="1600" dirty="0">
                        <a:solidFill>
                          <a:schemeClr val="bg1">
                            <a:lumMod val="50000"/>
                          </a:schemeClr>
                        </a:solidFill>
                      </a:endParaRPr>
                    </a:p>
                  </a:txBody>
                  <a:tcPr/>
                </a:tc>
                <a:extLst>
                  <a:ext uri="{0D108BD9-81ED-4DB2-BD59-A6C34878D82A}">
                    <a16:rowId xmlns:a16="http://schemas.microsoft.com/office/drawing/2014/main" val="217482443"/>
                  </a:ext>
                </a:extLst>
              </a:tr>
              <a:tr h="370840">
                <a:tc>
                  <a:txBody>
                    <a:bodyPr/>
                    <a:lstStyle/>
                    <a:p>
                      <a:r>
                        <a:rPr lang="en-US" sz="1600" dirty="0">
                          <a:solidFill>
                            <a:schemeClr val="bg1">
                              <a:lumMod val="50000"/>
                            </a:schemeClr>
                          </a:solidFill>
                        </a:rPr>
                        <a:t>cond2 OR</a:t>
                      </a:r>
                      <a:r>
                        <a:rPr lang="en-US" sz="1600" baseline="0" dirty="0">
                          <a:solidFill>
                            <a:schemeClr val="bg1">
                              <a:lumMod val="50000"/>
                            </a:schemeClr>
                          </a:solidFill>
                        </a:rPr>
                        <a:t> cond2</a:t>
                      </a:r>
                      <a:endParaRPr lang="en-US" sz="1600" dirty="0">
                        <a:solidFill>
                          <a:schemeClr val="bg1">
                            <a:lumMod val="50000"/>
                          </a:schemeClr>
                        </a:solidFill>
                      </a:endParaRPr>
                    </a:p>
                  </a:txBody>
                  <a:tcPr/>
                </a:tc>
                <a:tc>
                  <a:txBody>
                    <a:bodyPr/>
                    <a:lstStyle/>
                    <a:p>
                      <a:r>
                        <a:rPr lang="en-US" sz="1600" dirty="0">
                          <a:solidFill>
                            <a:schemeClr val="bg1">
                              <a:lumMod val="50000"/>
                            </a:schemeClr>
                          </a:solidFill>
                        </a:rPr>
                        <a:t>At least one of the conditions</a:t>
                      </a:r>
                      <a:r>
                        <a:rPr lang="en-US" sz="1600" baseline="0" dirty="0">
                          <a:solidFill>
                            <a:schemeClr val="bg1">
                              <a:lumMod val="50000"/>
                            </a:schemeClr>
                          </a:solidFill>
                        </a:rPr>
                        <a:t> should hold</a:t>
                      </a:r>
                      <a:endParaRPr lang="en-US" sz="1600" dirty="0">
                        <a:solidFill>
                          <a:schemeClr val="bg1">
                            <a:lumMod val="50000"/>
                          </a:schemeClr>
                        </a:solidFill>
                      </a:endParaRPr>
                    </a:p>
                  </a:txBody>
                  <a:tcPr/>
                </a:tc>
                <a:tc>
                  <a:txBody>
                    <a:bodyPr/>
                    <a:lstStyle/>
                    <a:p>
                      <a:endParaRPr lang="en-US" sz="1600" dirty="0">
                        <a:solidFill>
                          <a:schemeClr val="bg1">
                            <a:lumMod val="50000"/>
                          </a:schemeClr>
                        </a:solidFill>
                      </a:endParaRPr>
                    </a:p>
                  </a:txBody>
                  <a:tcPr/>
                </a:tc>
                <a:extLst>
                  <a:ext uri="{0D108BD9-81ED-4DB2-BD59-A6C34878D82A}">
                    <a16:rowId xmlns:a16="http://schemas.microsoft.com/office/drawing/2014/main" val="57614189"/>
                  </a:ext>
                </a:extLst>
              </a:tr>
              <a:tr h="370840">
                <a:tc>
                  <a:txBody>
                    <a:bodyPr/>
                    <a:lstStyle/>
                    <a:p>
                      <a:pPr marL="0" indent="0">
                        <a:buFont typeface="Symbol" panose="05050102010706020507" pitchFamily="18" charset="2"/>
                        <a:buNone/>
                      </a:pPr>
                      <a:r>
                        <a:rPr lang="en-US" sz="1600" dirty="0" err="1">
                          <a:solidFill>
                            <a:schemeClr val="bg1">
                              <a:lumMod val="50000"/>
                            </a:schemeClr>
                          </a:solidFill>
                        </a:rPr>
                        <a:t>attr</a:t>
                      </a:r>
                      <a:r>
                        <a:rPr lang="en-US" sz="1600" dirty="0">
                          <a:solidFill>
                            <a:schemeClr val="bg1">
                              <a:lumMod val="50000"/>
                            </a:schemeClr>
                          </a:solidFill>
                        </a:rPr>
                        <a:t> &lt;&gt; value</a:t>
                      </a:r>
                      <a:br>
                        <a:rPr lang="en-US" sz="1600" dirty="0">
                          <a:solidFill>
                            <a:schemeClr val="bg1">
                              <a:lumMod val="50000"/>
                            </a:schemeClr>
                          </a:solidFill>
                        </a:rPr>
                      </a:br>
                      <a:r>
                        <a:rPr lang="en-US" sz="1600" dirty="0" err="1">
                          <a:solidFill>
                            <a:schemeClr val="bg1">
                              <a:lumMod val="50000"/>
                            </a:schemeClr>
                          </a:solidFill>
                        </a:rPr>
                        <a:t>attr</a:t>
                      </a:r>
                      <a:r>
                        <a:rPr lang="en-US" sz="1600" dirty="0">
                          <a:solidFill>
                            <a:schemeClr val="bg1">
                              <a:lumMod val="50000"/>
                            </a:schemeClr>
                          </a:solidFill>
                        </a:rPr>
                        <a:t> != value</a:t>
                      </a:r>
                    </a:p>
                  </a:txBody>
                  <a:tcPr/>
                </a:tc>
                <a:tc>
                  <a:txBody>
                    <a:bodyPr/>
                    <a:lstStyle/>
                    <a:p>
                      <a:r>
                        <a:rPr lang="en-US" sz="1600" dirty="0">
                          <a:solidFill>
                            <a:schemeClr val="bg1">
                              <a:lumMod val="50000"/>
                            </a:schemeClr>
                          </a:solidFill>
                        </a:rPr>
                        <a:t>Attribute is</a:t>
                      </a:r>
                      <a:r>
                        <a:rPr lang="en-US" sz="1600" baseline="0" dirty="0">
                          <a:solidFill>
                            <a:schemeClr val="bg1">
                              <a:lumMod val="50000"/>
                            </a:schemeClr>
                          </a:solidFill>
                        </a:rPr>
                        <a:t> not equal to value</a:t>
                      </a:r>
                      <a:endParaRPr lang="en-US" sz="1600" dirty="0">
                        <a:solidFill>
                          <a:schemeClr val="bg1">
                            <a:lumMod val="50000"/>
                          </a:schemeClr>
                        </a:solidFill>
                      </a:endParaRPr>
                    </a:p>
                  </a:txBody>
                  <a:tcPr/>
                </a:tc>
                <a:tc>
                  <a:txBody>
                    <a:bodyPr/>
                    <a:lstStyle/>
                    <a:p>
                      <a:r>
                        <a:rPr lang="en-US" sz="1600" dirty="0">
                          <a:solidFill>
                            <a:schemeClr val="bg1">
                              <a:lumMod val="50000"/>
                            </a:schemeClr>
                          </a:solidFill>
                        </a:rPr>
                        <a:t>genre</a:t>
                      </a:r>
                      <a:r>
                        <a:rPr lang="en-US" sz="1600" baseline="0" dirty="0">
                          <a:solidFill>
                            <a:schemeClr val="bg1">
                              <a:lumMod val="50000"/>
                            </a:schemeClr>
                          </a:solidFill>
                        </a:rPr>
                        <a:t> &lt;&gt; ‘Drama’</a:t>
                      </a:r>
                      <a:br>
                        <a:rPr lang="en-US" sz="1600" baseline="0" dirty="0">
                          <a:solidFill>
                            <a:schemeClr val="bg1">
                              <a:lumMod val="50000"/>
                            </a:schemeClr>
                          </a:solidFill>
                        </a:rPr>
                      </a:br>
                      <a:r>
                        <a:rPr lang="en-US" sz="1600" baseline="0" dirty="0">
                          <a:solidFill>
                            <a:schemeClr val="bg1">
                              <a:lumMod val="50000"/>
                            </a:schemeClr>
                          </a:solidFill>
                        </a:rPr>
                        <a:t>genre != ‘Drama’</a:t>
                      </a:r>
                    </a:p>
                  </a:txBody>
                  <a:tcPr/>
                </a:tc>
                <a:extLst>
                  <a:ext uri="{0D108BD9-81ED-4DB2-BD59-A6C34878D82A}">
                    <a16:rowId xmlns:a16="http://schemas.microsoft.com/office/drawing/2014/main" val="1600221800"/>
                  </a:ext>
                </a:extLst>
              </a:tr>
              <a:tr h="370840">
                <a:tc>
                  <a:txBody>
                    <a:bodyPr/>
                    <a:lstStyle/>
                    <a:p>
                      <a:r>
                        <a:rPr lang="en-US" sz="1600" dirty="0" err="1">
                          <a:solidFill>
                            <a:schemeClr val="bg1">
                              <a:lumMod val="50000"/>
                            </a:schemeClr>
                          </a:solidFill>
                        </a:rPr>
                        <a:t>attr</a:t>
                      </a:r>
                      <a:r>
                        <a:rPr lang="en-US" sz="1600" dirty="0">
                          <a:solidFill>
                            <a:schemeClr val="bg1">
                              <a:lumMod val="50000"/>
                            </a:schemeClr>
                          </a:solidFill>
                        </a:rPr>
                        <a:t> &gt; value</a:t>
                      </a:r>
                    </a:p>
                  </a:txBody>
                  <a:tcPr/>
                </a:tc>
                <a:tc>
                  <a:txBody>
                    <a:bodyPr/>
                    <a:lstStyle/>
                    <a:p>
                      <a:r>
                        <a:rPr lang="en-US" sz="1600" dirty="0">
                          <a:solidFill>
                            <a:schemeClr val="bg1">
                              <a:lumMod val="50000"/>
                            </a:schemeClr>
                          </a:solidFill>
                        </a:rPr>
                        <a:t>Attribute is greater than value</a:t>
                      </a:r>
                    </a:p>
                  </a:txBody>
                  <a:tcPr/>
                </a:tc>
                <a:tc>
                  <a:txBody>
                    <a:bodyPr/>
                    <a:lstStyle/>
                    <a:p>
                      <a:r>
                        <a:rPr lang="en-US" sz="1600" dirty="0">
                          <a:solidFill>
                            <a:schemeClr val="bg1">
                              <a:lumMod val="50000"/>
                            </a:schemeClr>
                          </a:solidFill>
                        </a:rPr>
                        <a:t>rating &gt; 7.8</a:t>
                      </a:r>
                    </a:p>
                  </a:txBody>
                  <a:tcPr/>
                </a:tc>
                <a:extLst>
                  <a:ext uri="{0D108BD9-81ED-4DB2-BD59-A6C34878D82A}">
                    <a16:rowId xmlns:a16="http://schemas.microsoft.com/office/drawing/2014/main" val="3678461800"/>
                  </a:ext>
                </a:extLst>
              </a:tr>
              <a:tr h="370840">
                <a:tc>
                  <a:txBody>
                    <a:bodyPr/>
                    <a:lstStyle/>
                    <a:p>
                      <a:r>
                        <a:rPr lang="en-US" sz="1600" dirty="0" err="1">
                          <a:solidFill>
                            <a:schemeClr val="bg1">
                              <a:lumMod val="50000"/>
                            </a:schemeClr>
                          </a:solidFill>
                        </a:rPr>
                        <a:t>attr</a:t>
                      </a:r>
                      <a:r>
                        <a:rPr lang="en-US" sz="1600" dirty="0">
                          <a:solidFill>
                            <a:schemeClr val="bg1">
                              <a:lumMod val="50000"/>
                            </a:schemeClr>
                          </a:solidFill>
                        </a:rPr>
                        <a:t> &lt; value</a:t>
                      </a:r>
                    </a:p>
                  </a:txBody>
                  <a:tcPr/>
                </a:tc>
                <a:tc>
                  <a:txBody>
                    <a:bodyPr/>
                    <a:lstStyle/>
                    <a:p>
                      <a:r>
                        <a:rPr lang="en-US" sz="1600" dirty="0">
                          <a:solidFill>
                            <a:schemeClr val="bg1">
                              <a:lumMod val="50000"/>
                            </a:schemeClr>
                          </a:solidFill>
                        </a:rPr>
                        <a:t>Attribute</a:t>
                      </a:r>
                      <a:r>
                        <a:rPr lang="en-US" sz="1600" baseline="0" dirty="0">
                          <a:solidFill>
                            <a:schemeClr val="bg1">
                              <a:lumMod val="50000"/>
                            </a:schemeClr>
                          </a:solidFill>
                        </a:rPr>
                        <a:t> is smaller than value</a:t>
                      </a:r>
                      <a:endParaRPr lang="en-US" sz="1600" dirty="0">
                        <a:solidFill>
                          <a:schemeClr val="bg1">
                            <a:lumMod val="50000"/>
                          </a:schemeClr>
                        </a:solidFill>
                      </a:endParaRPr>
                    </a:p>
                  </a:txBody>
                  <a:tcPr/>
                </a:tc>
                <a:tc>
                  <a:txBody>
                    <a:bodyPr/>
                    <a:lstStyle/>
                    <a:p>
                      <a:r>
                        <a:rPr lang="en-US" sz="1600" dirty="0">
                          <a:solidFill>
                            <a:schemeClr val="bg1">
                              <a:lumMod val="50000"/>
                            </a:schemeClr>
                          </a:solidFill>
                        </a:rPr>
                        <a:t>year &lt; 1900</a:t>
                      </a:r>
                    </a:p>
                  </a:txBody>
                  <a:tcPr/>
                </a:tc>
                <a:extLst>
                  <a:ext uri="{0D108BD9-81ED-4DB2-BD59-A6C34878D82A}">
                    <a16:rowId xmlns:a16="http://schemas.microsoft.com/office/drawing/2014/main" val="180985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solidFill>
                            <a:schemeClr val="bg1">
                              <a:lumMod val="50000"/>
                            </a:schemeClr>
                          </a:solidFill>
                        </a:rPr>
                        <a:t>attr</a:t>
                      </a:r>
                      <a:r>
                        <a:rPr lang="en-US" sz="1600" dirty="0">
                          <a:solidFill>
                            <a:schemeClr val="bg1">
                              <a:lumMod val="50000"/>
                            </a:schemeClr>
                          </a:solidFill>
                        </a:rPr>
                        <a:t> &gt;= value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lumMod val="50000"/>
                            </a:schemeClr>
                          </a:solidFill>
                        </a:rPr>
                        <a:t>Attribute is equal or</a:t>
                      </a:r>
                      <a:r>
                        <a:rPr lang="en-US" sz="1600" baseline="0" dirty="0">
                          <a:solidFill>
                            <a:schemeClr val="bg1">
                              <a:lumMod val="50000"/>
                            </a:schemeClr>
                          </a:solidFill>
                        </a:rPr>
                        <a:t> </a:t>
                      </a:r>
                      <a:r>
                        <a:rPr lang="en-US" sz="1600" dirty="0">
                          <a:solidFill>
                            <a:schemeClr val="bg1">
                              <a:lumMod val="50000"/>
                            </a:schemeClr>
                          </a:solidFill>
                        </a:rPr>
                        <a:t>greater than value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lumMod val="50000"/>
                            </a:schemeClr>
                          </a:solidFill>
                        </a:rPr>
                        <a:t>year &gt;= 1900</a:t>
                      </a:r>
                    </a:p>
                  </a:txBody>
                  <a:tcPr/>
                </a:tc>
                <a:extLst>
                  <a:ext uri="{0D108BD9-81ED-4DB2-BD59-A6C34878D82A}">
                    <a16:rowId xmlns:a16="http://schemas.microsoft.com/office/drawing/2014/main" val="703046007"/>
                  </a:ext>
                </a:extLst>
              </a:tr>
              <a:tr h="370840">
                <a:tc>
                  <a:txBody>
                    <a:bodyPr/>
                    <a:lstStyle/>
                    <a:p>
                      <a:r>
                        <a:rPr lang="en-US" sz="1600" dirty="0" err="1">
                          <a:solidFill>
                            <a:schemeClr val="bg1">
                              <a:lumMod val="50000"/>
                            </a:schemeClr>
                          </a:solidFill>
                        </a:rPr>
                        <a:t>attr</a:t>
                      </a:r>
                      <a:r>
                        <a:rPr lang="en-US" sz="1600" dirty="0">
                          <a:solidFill>
                            <a:schemeClr val="bg1">
                              <a:lumMod val="50000"/>
                            </a:schemeClr>
                          </a:solidFill>
                        </a:rPr>
                        <a:t> &lt;=</a:t>
                      </a:r>
                      <a:r>
                        <a:rPr lang="en-US" sz="1600" baseline="0" dirty="0">
                          <a:solidFill>
                            <a:schemeClr val="bg1">
                              <a:lumMod val="50000"/>
                            </a:schemeClr>
                          </a:solidFill>
                        </a:rPr>
                        <a:t> value</a:t>
                      </a:r>
                      <a:endParaRPr lang="en-US" sz="1600" dirty="0">
                        <a:solidFill>
                          <a:schemeClr val="bg1">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lumMod val="50000"/>
                            </a:schemeClr>
                          </a:solidFill>
                        </a:rPr>
                        <a:t>Attribute is equal or</a:t>
                      </a:r>
                      <a:r>
                        <a:rPr lang="en-US" sz="1600" baseline="0" dirty="0">
                          <a:solidFill>
                            <a:schemeClr val="bg1">
                              <a:lumMod val="50000"/>
                            </a:schemeClr>
                          </a:solidFill>
                        </a:rPr>
                        <a:t> </a:t>
                      </a:r>
                      <a:r>
                        <a:rPr lang="en-US" sz="1600" dirty="0">
                          <a:solidFill>
                            <a:schemeClr val="bg1">
                              <a:lumMod val="50000"/>
                            </a:schemeClr>
                          </a:solidFill>
                        </a:rPr>
                        <a:t>smaller than value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lumMod val="50000"/>
                            </a:schemeClr>
                          </a:solidFill>
                        </a:rPr>
                        <a:t>year &lt;=1900</a:t>
                      </a:r>
                    </a:p>
                  </a:txBody>
                  <a:tcPr/>
                </a:tc>
                <a:extLst>
                  <a:ext uri="{0D108BD9-81ED-4DB2-BD59-A6C34878D82A}">
                    <a16:rowId xmlns:a16="http://schemas.microsoft.com/office/drawing/2014/main" val="443455970"/>
                  </a:ext>
                </a:extLst>
              </a:tr>
              <a:tr h="370840">
                <a:tc>
                  <a:txBody>
                    <a:bodyPr/>
                    <a:lstStyle/>
                    <a:p>
                      <a:r>
                        <a:rPr lang="en-US" sz="1600" dirty="0" err="1"/>
                        <a:t>attr</a:t>
                      </a:r>
                      <a:r>
                        <a:rPr lang="en-US" sz="1600" dirty="0"/>
                        <a:t> IN (x1,</a:t>
                      </a:r>
                      <a:r>
                        <a:rPr lang="en-US" sz="1600" baseline="0" dirty="0"/>
                        <a:t> x2, x3, …)</a:t>
                      </a:r>
                      <a:endParaRPr lang="en-US" sz="1600" dirty="0"/>
                    </a:p>
                  </a:txBody>
                  <a:tcPr/>
                </a:tc>
                <a:tc>
                  <a:txBody>
                    <a:bodyPr/>
                    <a:lstStyle/>
                    <a:p>
                      <a:r>
                        <a:rPr lang="en-US" sz="1600" dirty="0"/>
                        <a:t>Attribute value is either x1, or x2 or x3</a:t>
                      </a:r>
                      <a:r>
                        <a:rPr lang="en-US" sz="1600" baseline="0" dirty="0"/>
                        <a:t>, or …</a:t>
                      </a:r>
                      <a:endParaRPr lang="en-US" sz="1600" dirty="0"/>
                    </a:p>
                  </a:txBody>
                  <a:tcPr/>
                </a:tc>
                <a:tc>
                  <a:txBody>
                    <a:bodyPr/>
                    <a:lstStyle/>
                    <a:p>
                      <a:r>
                        <a:rPr lang="en-US" sz="1600" dirty="0"/>
                        <a:t>genre</a:t>
                      </a:r>
                      <a:r>
                        <a:rPr lang="en-US" sz="1600" baseline="0" dirty="0"/>
                        <a:t> IN (‘Drama’, ‘Comedy’)</a:t>
                      </a:r>
                    </a:p>
                  </a:txBody>
                  <a:tcPr/>
                </a:tc>
                <a:extLst>
                  <a:ext uri="{0D108BD9-81ED-4DB2-BD59-A6C34878D82A}">
                    <a16:rowId xmlns:a16="http://schemas.microsoft.com/office/drawing/2014/main" val="140760495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t>attr</a:t>
                      </a:r>
                      <a:r>
                        <a:rPr lang="en-US" sz="1600" dirty="0"/>
                        <a:t> NOT IN (x1,</a:t>
                      </a:r>
                      <a:r>
                        <a:rPr lang="en-US" sz="1600" baseline="0" dirty="0"/>
                        <a:t> x2, x3,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Attribute value is not x1, nor x2, nor x3</a:t>
                      </a:r>
                      <a:r>
                        <a:rPr lang="en-US" sz="1600" baseline="0" dirty="0"/>
                        <a:t>,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genre</a:t>
                      </a:r>
                      <a:r>
                        <a:rPr lang="en-US" sz="1600" baseline="0" dirty="0"/>
                        <a:t> NOT IN (‘Adult’, ‘War’)</a:t>
                      </a:r>
                      <a:endParaRPr lang="en-US" sz="1600" dirty="0"/>
                    </a:p>
                  </a:txBody>
                  <a:tcPr/>
                </a:tc>
                <a:extLst>
                  <a:ext uri="{0D108BD9-81ED-4DB2-BD59-A6C34878D82A}">
                    <a16:rowId xmlns:a16="http://schemas.microsoft.com/office/drawing/2014/main" val="3945028711"/>
                  </a:ext>
                </a:extLst>
              </a:tr>
            </a:tbl>
          </a:graphicData>
        </a:graphic>
      </p:graphicFrame>
    </p:spTree>
    <p:extLst>
      <p:ext uri="{BB962C8B-B14F-4D97-AF65-F5344CB8AC3E}">
        <p14:creationId xmlns:p14="http://schemas.microsoft.com/office/powerpoint/2010/main" val="232890126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a:t>
            </a:r>
            <a:r>
              <a:rPr lang="en-US" sz="3000" b="1" dirty="0">
                <a:uFill>
                  <a:solidFill>
                    <a:srgbClr val="FFFFFF"/>
                  </a:solidFill>
                </a:uFill>
                <a:latin typeface="Arial Unicode MS" panose="020B0604020202020204" pitchFamily="34" charset="-128"/>
              </a:rPr>
              <a:t>WHERE </a:t>
            </a:r>
            <a:r>
              <a:rPr sz="3000" b="1" dirty="0">
                <a:uFill>
                  <a:solidFill>
                    <a:srgbClr val="FFFFFF"/>
                  </a:solidFill>
                </a:uFill>
                <a:latin typeface="Arial Unicode MS" panose="020B0604020202020204" pitchFamily="34" charset="-128"/>
              </a:rPr>
              <a:t>queries</a:t>
            </a:r>
            <a:r>
              <a:rPr lang="en-US" sz="3000" b="1" dirty="0">
                <a:uFill>
                  <a:solidFill>
                    <a:srgbClr val="FFFFFF"/>
                  </a:solidFill>
                </a:uFill>
                <a:latin typeface="Arial Unicode MS" panose="020B0604020202020204" pitchFamily="34" charset="-128"/>
              </a:rPr>
              <a:t>: IMDB</a:t>
            </a:r>
            <a:endParaRPr sz="3000" b="1" dirty="0">
              <a:uFill>
                <a:solidFill>
                  <a:srgbClr val="FFFFFF"/>
                </a:solidFill>
              </a:uFill>
              <a:latin typeface="Arial Unicode MS" panose="020B0604020202020204" pitchFamily="34" charset="-128"/>
            </a:endParaRPr>
          </a:p>
        </p:txBody>
      </p:sp>
      <p:sp>
        <p:nvSpPr>
          <p:cNvPr id="45" name="Shape 45"/>
          <p:cNvSpPr/>
          <p:nvPr/>
        </p:nvSpPr>
        <p:spPr>
          <a:xfrm>
            <a:off x="179798" y="1324179"/>
            <a:ext cx="8794678" cy="560666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spcBef>
                <a:spcPts val="700"/>
              </a:spcBef>
              <a:buSzPct val="100000"/>
              <a:defRPr sz="1800">
                <a:solidFill>
                  <a:srgbClr val="000000"/>
                </a:solidFill>
                <a:uFillTx/>
              </a:defRPr>
            </a:pP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queries</a:t>
            </a:r>
            <a:endParaRPr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Fetch all info for the directors with last names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Scorsese</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Polanski</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and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Spielberg.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“IN” for your Boolean query.</a:t>
            </a:r>
          </a:p>
          <a:p>
            <a:pPr marL="267368" indent="-267368">
              <a:spcBef>
                <a:spcPts val="700"/>
              </a:spcBef>
              <a:buSzPct val="100000"/>
              <a:buFontTx/>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 FROM directors</a:t>
            </a:r>
            <a:b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last_name</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IN ( 'Scorsese’, ‘Spielberg’, ‘Polanski’ );</a:t>
            </a:r>
          </a:p>
          <a:p>
            <a:pPr marL="267368" indent="-267368">
              <a:spcBef>
                <a:spcPts val="700"/>
              </a:spcBef>
              <a:buSzPct val="100000"/>
              <a:buFontTx/>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Fetch all info for the directors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Quentin Tarantino</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Stanley Kubrick</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and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Orson Welles</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Use “IN” for your Boolean query.</a:t>
            </a:r>
          </a:p>
          <a:p>
            <a:pPr marL="342900" indent="-342900">
              <a:spcBef>
                <a:spcPts val="700"/>
              </a:spcBef>
              <a:buSzPct val="100000"/>
              <a:buFont typeface="Arial" panose="020B0604020202020204" pitchFamily="34" charset="0"/>
              <a:buChar char="•"/>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 FROM directors</a:t>
            </a:r>
            <a:b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first_name</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last_name</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IN (</a:t>
            </a:r>
          </a:p>
          <a:p>
            <a:pPr>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(‘Quentin’, ‘Tarantino’), (‘Stanley’, ‘Kubrick’), (‘Orson’, ‘Welles’) </a:t>
            </a:r>
          </a:p>
          <a:p>
            <a:pPr>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1818551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a:t>
            </a:r>
            <a:r>
              <a:rPr lang="en-US" sz="3000" b="1" dirty="0">
                <a:uFill>
                  <a:solidFill>
                    <a:srgbClr val="FFFFFF"/>
                  </a:solidFill>
                </a:uFill>
                <a:latin typeface="Arial Unicode MS" panose="020B0604020202020204" pitchFamily="34" charset="-128"/>
              </a:rPr>
              <a:t>WHERE </a:t>
            </a:r>
            <a:r>
              <a:rPr sz="3000" b="1" dirty="0">
                <a:uFill>
                  <a:solidFill>
                    <a:srgbClr val="FFFFFF"/>
                  </a:solidFill>
                </a:uFill>
                <a:latin typeface="Arial Unicode MS" panose="020B0604020202020204" pitchFamily="34" charset="-128"/>
              </a:rPr>
              <a:t>queries</a:t>
            </a:r>
            <a:r>
              <a:rPr lang="en-US" sz="3000" b="1" dirty="0">
                <a:uFill>
                  <a:solidFill>
                    <a:srgbClr val="FFFFFF"/>
                  </a:solidFill>
                </a:uFill>
                <a:latin typeface="Arial Unicode MS" panose="020B0604020202020204" pitchFamily="34" charset="-128"/>
              </a:rPr>
              <a:t>: Facebook</a:t>
            </a:r>
            <a:endParaRPr sz="3000" b="1" dirty="0">
              <a:uFill>
                <a:solidFill>
                  <a:srgbClr val="FFFFFF"/>
                </a:solidFill>
              </a:uFill>
              <a:latin typeface="Arial Unicode MS" panose="020B0604020202020204" pitchFamily="34" charset="-128"/>
            </a:endParaRPr>
          </a:p>
        </p:txBody>
      </p:sp>
      <p:sp>
        <p:nvSpPr>
          <p:cNvPr id="45" name="Shape 45"/>
          <p:cNvSpPr/>
          <p:nvPr/>
        </p:nvSpPr>
        <p:spPr>
          <a:xfrm>
            <a:off x="469899" y="1324179"/>
            <a:ext cx="8432657" cy="211852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Get the names and sex of all liberal students</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Get the names, sex, and political views of liberal and very liberal students</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all possible values for the “Residence” attribute in Profiles, eliminating duplicates. Make the limit 10,000 so that you can see all entries</a:t>
            </a:r>
          </a:p>
        </p:txBody>
      </p:sp>
    </p:spTree>
    <p:extLst>
      <p:ext uri="{BB962C8B-B14F-4D97-AF65-F5344CB8AC3E}">
        <p14:creationId xmlns:p14="http://schemas.microsoft.com/office/powerpoint/2010/main" val="177491274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Need for approximate </a:t>
            </a:r>
            <a:r>
              <a:rPr sz="3000" b="1" dirty="0">
                <a:uFill>
                  <a:solidFill>
                    <a:srgbClr val="FFFFFF"/>
                  </a:solidFill>
                </a:uFill>
                <a:latin typeface="Arial Unicode MS" panose="020B0604020202020204" pitchFamily="34" charset="-128"/>
              </a:rPr>
              <a:t>queries</a:t>
            </a:r>
          </a:p>
        </p:txBody>
      </p:sp>
      <p:sp>
        <p:nvSpPr>
          <p:cNvPr id="45" name="Shape 45"/>
          <p:cNvSpPr/>
          <p:nvPr/>
        </p:nvSpPr>
        <p:spPr>
          <a:xfrm>
            <a:off x="179797" y="1324179"/>
            <a:ext cx="8964203" cy="5170646"/>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buSzPct val="100000"/>
              <a:defRPr sz="1800">
                <a:solidFill>
                  <a:srgbClr val="000000"/>
                </a:solidFill>
                <a:uFillTx/>
              </a:defRPr>
            </a:pP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 Queries</a:t>
            </a:r>
          </a:p>
          <a:p>
            <a:pPr marL="267368" indent="-267368">
              <a:spcBef>
                <a:spcPts val="700"/>
              </a:spcBef>
              <a:buSzPct val="100000"/>
              <a:buFontTx/>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the entry for Alfred Hitchcock</a:t>
            </a:r>
          </a:p>
          <a:p>
            <a:pPr marL="800100" lvl="1"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Hint: Query using only the last name, and notice his first name</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the entries for the Godfather movies, released in 1972, 1974, and 1990</a:t>
            </a:r>
          </a:p>
          <a:p>
            <a:pPr marL="800100" lvl="1"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Hint: The actual names for the movies are </a:t>
            </a:r>
          </a:p>
          <a:p>
            <a:pPr marL="1257300" lvl="2"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“Godfather, The”</a:t>
            </a:r>
          </a:p>
          <a:p>
            <a:pPr marL="1257300" lvl="2"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“Godfather: Part II, The”</a:t>
            </a:r>
          </a:p>
          <a:p>
            <a:pPr marL="1257300" lvl="2"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“Godfather: Part III, The”</a:t>
            </a:r>
          </a:p>
          <a:p>
            <a:pPr lvl="0">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buSzPct val="100000"/>
              <a:defRPr sz="1800">
                <a:solidFill>
                  <a:srgbClr val="000000"/>
                </a:solidFill>
                <a:uFillTx/>
              </a:defRPr>
            </a:pP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 Queries</a:t>
            </a:r>
          </a:p>
          <a:p>
            <a:pPr marL="267368" indent="-267368">
              <a:spcBef>
                <a:spcPts val="700"/>
              </a:spcBef>
              <a:buSzPct val="100000"/>
              <a:buFontTx/>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all students who live in “Weinstein Hall”</a:t>
            </a:r>
          </a:p>
          <a:p>
            <a:pPr marL="267368" indent="-267368">
              <a:spcBef>
                <a:spcPts val="700"/>
              </a:spcBef>
              <a:buSzPct val="100000"/>
              <a:buFontTx/>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all students with first name “Richard” </a:t>
            </a: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39605420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22"/>
          <p:cNvSpPr/>
          <p:nvPr/>
        </p:nvSpPr>
        <p:spPr>
          <a:xfrm>
            <a:off x="421754" y="144938"/>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Terminology</a:t>
            </a:r>
          </a:p>
        </p:txBody>
      </p:sp>
      <p:sp>
        <p:nvSpPr>
          <p:cNvPr id="23" name="Shape 23"/>
          <p:cNvSpPr/>
          <p:nvPr/>
        </p:nvSpPr>
        <p:spPr>
          <a:xfrm>
            <a:off x="505345" y="1236821"/>
            <a:ext cx="7590196" cy="437555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72561" lvl="0" indent="-234461">
              <a:spcBef>
                <a:spcPts val="700"/>
              </a:spcBef>
              <a:buSzPct val="50000"/>
              <a:buBlip>
                <a:blip r:embed="rId2"/>
              </a:buBlip>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Data Definition Language (DDL)</a:t>
            </a:r>
          </a:p>
          <a:p>
            <a:pPr marL="615461" lvl="1" indent="-234461">
              <a:spcBef>
                <a:spcPts val="700"/>
              </a:spcBef>
              <a:buSzPct val="100000"/>
              <a:buChar char="•"/>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Create Table</a:t>
            </a:r>
          </a:p>
          <a:p>
            <a:pPr marL="615461" lvl="1" indent="-234461">
              <a:spcBef>
                <a:spcPts val="700"/>
              </a:spcBef>
              <a:buSzPct val="100000"/>
              <a:buChar char="•"/>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Drop Table</a:t>
            </a:r>
          </a:p>
          <a:p>
            <a:pPr marL="615461" lvl="1" indent="-234461">
              <a:spcBef>
                <a:spcPts val="700"/>
              </a:spcBef>
              <a:buSzPct val="100000"/>
              <a:buChar char="•"/>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Indexes</a:t>
            </a:r>
          </a:p>
          <a:p>
            <a:pPr marL="272561" lvl="0" indent="-234461">
              <a:spcBef>
                <a:spcPts val="700"/>
              </a:spcBef>
              <a:buSzPct val="50000"/>
              <a:buBlip>
                <a:blip r:embed="rId2"/>
              </a:buBlip>
              <a:defRPr sz="1800">
                <a:solidFill>
                  <a:srgbClr val="000000"/>
                </a:solidFill>
                <a:uFillTx/>
              </a:defRPr>
            </a:pPr>
            <a:r>
              <a:rPr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Data Manipulation language (DML)</a:t>
            </a:r>
          </a:p>
          <a:p>
            <a:pPr marL="615461" lvl="1" indent="-234461">
              <a:spcBef>
                <a:spcPts val="700"/>
              </a:spcBef>
              <a:buSzPct val="100000"/>
              <a:buChar char="•"/>
              <a:defRPr sz="1800">
                <a:solidFill>
                  <a:srgbClr val="000000"/>
                </a:solidFill>
                <a:uFillTx/>
              </a:defRPr>
            </a:pPr>
            <a:r>
              <a:rPr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a:t>
            </a:r>
          </a:p>
          <a:p>
            <a:pPr marL="615461" lvl="1" indent="-234461">
              <a:spcBef>
                <a:spcPts val="700"/>
              </a:spcBef>
              <a:buSzPct val="100000"/>
              <a:buChar char="•"/>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Insert </a:t>
            </a:r>
          </a:p>
          <a:p>
            <a:pPr marL="615461" lvl="1" indent="-234461">
              <a:spcBef>
                <a:spcPts val="700"/>
              </a:spcBef>
              <a:buSzPct val="100000"/>
              <a:buChar char="•"/>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Delete </a:t>
            </a:r>
          </a:p>
          <a:p>
            <a:pPr marL="615461" lvl="1" indent="-234461">
              <a:spcBef>
                <a:spcPts val="700"/>
              </a:spcBef>
              <a:buSzPct val="100000"/>
              <a:buChar char="•"/>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Update</a:t>
            </a:r>
          </a:p>
          <a:p>
            <a:pPr marL="272561" lvl="0" indent="-234461">
              <a:spcBef>
                <a:spcPts val="700"/>
              </a:spcBef>
              <a:buSzPct val="50000"/>
              <a:buBlip>
                <a:blip r:embed="rId2"/>
              </a:buBlip>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Other Commands</a:t>
            </a:r>
          </a:p>
          <a:p>
            <a:pPr marL="615461" lvl="1" indent="-234461">
              <a:spcBef>
                <a:spcPts val="700"/>
              </a:spcBef>
              <a:buSzPct val="100000"/>
              <a:buChar char="•"/>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constraints, views, triggers etc.</a:t>
            </a:r>
          </a:p>
        </p:txBody>
      </p:sp>
    </p:spTree>
    <p:extLst>
      <p:ext uri="{BB962C8B-B14F-4D97-AF65-F5344CB8AC3E}">
        <p14:creationId xmlns:p14="http://schemas.microsoft.com/office/powerpoint/2010/main" val="3034799697"/>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LIKE</a:t>
            </a:r>
            <a:endParaRPr sz="3000" b="1" dirty="0">
              <a:uFill>
                <a:solidFill>
                  <a:srgbClr val="FFFFFF"/>
                </a:solidFill>
              </a:uFill>
              <a:latin typeface="Arial Unicode MS" panose="020B0604020202020204" pitchFamily="34" charset="-128"/>
            </a:endParaRPr>
          </a:p>
        </p:txBody>
      </p:sp>
      <p:sp>
        <p:nvSpPr>
          <p:cNvPr id="45" name="Shape 45"/>
          <p:cNvSpPr/>
          <p:nvPr/>
        </p:nvSpPr>
        <p:spPr>
          <a:xfrm>
            <a:off x="469900" y="988513"/>
            <a:ext cx="8204200" cy="508087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342900" lvl="0"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LIKE allows to write simple approximate queries</a:t>
            </a:r>
          </a:p>
          <a:p>
            <a:pPr marL="800100" lvl="1"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to match an arbitrary number of characters </a:t>
            </a:r>
          </a:p>
          <a:p>
            <a:pPr lvl="1">
              <a:spcBef>
                <a:spcPts val="700"/>
              </a:spcBef>
              <a:buSzPct val="100000"/>
              <a:defRPr sz="1800">
                <a:solidFill>
                  <a:srgbClr val="000000"/>
                </a:solidFill>
                <a:uFillTx/>
              </a:defRPr>
            </a:pP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Example: Find all names that start with B</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 </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Profiles </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name LIKE “B%”;</a:t>
            </a:r>
          </a:p>
          <a:p>
            <a:pPr lvl="1">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800100" lvl="1"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“_” to match any single character </a:t>
            </a:r>
          </a:p>
          <a:p>
            <a:pPr lvl="1">
              <a:spcBef>
                <a:spcPts val="700"/>
              </a:spcBef>
              <a:buSzPct val="100000"/>
              <a:defRPr sz="1800">
                <a:solidFill>
                  <a:srgbClr val="000000"/>
                </a:solidFill>
                <a:uFillTx/>
              </a:defRPr>
            </a:pP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Example: Find all entries with first names starting with B, being exactly 3 characters long, and having any middle/last name</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 </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Profiles </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name LIKE “B__ %”;</a:t>
            </a:r>
          </a:p>
        </p:txBody>
      </p:sp>
    </p:spTree>
    <p:extLst>
      <p:ext uri="{BB962C8B-B14F-4D97-AF65-F5344CB8AC3E}">
        <p14:creationId xmlns:p14="http://schemas.microsoft.com/office/powerpoint/2010/main" val="428511327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LIKE: Practice queries</a:t>
            </a:r>
            <a:endParaRPr sz="3000" b="1" dirty="0">
              <a:uFill>
                <a:solidFill>
                  <a:srgbClr val="FFFFFF"/>
                </a:solidFill>
              </a:uFill>
              <a:latin typeface="Arial Unicode MS" panose="020B0604020202020204" pitchFamily="34" charset="-128"/>
            </a:endParaRPr>
          </a:p>
        </p:txBody>
      </p:sp>
      <p:sp>
        <p:nvSpPr>
          <p:cNvPr id="45" name="Shape 45"/>
          <p:cNvSpPr/>
          <p:nvPr/>
        </p:nvSpPr>
        <p:spPr>
          <a:xfrm>
            <a:off x="179797" y="1324179"/>
            <a:ext cx="8964203" cy="468333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buSzPct val="100000"/>
              <a:defRPr sz="1800">
                <a:solidFill>
                  <a:srgbClr val="000000"/>
                </a:solidFill>
                <a:uFillTx/>
              </a:defRPr>
            </a:pP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 Queries</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the entry for Alfred Hitchcock</a:t>
            </a:r>
          </a:p>
          <a:p>
            <a:pPr marL="800100" lvl="1"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Hint: Use an approximation for his first name</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the Godfather movies, released in 1972, 1974, and 1990</a:t>
            </a:r>
          </a:p>
          <a:p>
            <a:pPr marL="267368" lvl="0" indent="-267368">
              <a:spcBef>
                <a:spcPts val="700"/>
              </a:spcBef>
              <a:buSzPct val="100000"/>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buSzPct val="100000"/>
              <a:defRPr sz="1800">
                <a:solidFill>
                  <a:srgbClr val="000000"/>
                </a:solidFill>
                <a:uFillTx/>
              </a:defRPr>
            </a:pP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 Queries</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all students who live in “Weinstein Hall”</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all students with first name “Richard”</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all students with first names starting with P and last names starting with I (e.g. </a:t>
            </a:r>
            <a:r>
              <a:rPr lang="en-US"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anos </a:t>
            </a:r>
            <a:r>
              <a:rPr lang="en-US"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peirotis)</a:t>
            </a:r>
          </a:p>
          <a:p>
            <a:pPr marL="457200" indent="-457200">
              <a:spcBef>
                <a:spcPts val="700"/>
              </a:spcBef>
              <a:buSzPct val="100000"/>
              <a:buFont typeface="+mj-lt"/>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029079468"/>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REGEXP</a:t>
            </a:r>
            <a:endParaRPr sz="3000" b="1" dirty="0">
              <a:uFill>
                <a:solidFill>
                  <a:srgbClr val="FFFFFF"/>
                </a:solidFill>
              </a:uFill>
              <a:latin typeface="Arial Unicode MS" panose="020B0604020202020204" pitchFamily="34" charset="-128"/>
            </a:endParaRPr>
          </a:p>
        </p:txBody>
      </p:sp>
      <p:sp>
        <p:nvSpPr>
          <p:cNvPr id="45" name="Shape 45"/>
          <p:cNvSpPr/>
          <p:nvPr/>
        </p:nvSpPr>
        <p:spPr>
          <a:xfrm>
            <a:off x="469900" y="1324179"/>
            <a:ext cx="8204200" cy="238783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342900" lvl="0"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REGEXP allows a standard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regular expression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query</a:t>
            </a:r>
          </a:p>
          <a:p>
            <a:pPr lvl="1">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1">
              <a:spcBef>
                <a:spcPts val="700"/>
              </a:spcBef>
              <a:buSzPct val="100000"/>
              <a:defRPr sz="1800">
                <a:solidFill>
                  <a:srgbClr val="000000"/>
                </a:solidFill>
                <a:uFillTx/>
              </a:defRPr>
            </a:pP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Example: Find all names that contain a digit</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 </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Profiles </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name REGEXP '[0-9]+'</a:t>
            </a:r>
          </a:p>
        </p:txBody>
      </p:sp>
    </p:spTree>
    <p:extLst>
      <p:ext uri="{BB962C8B-B14F-4D97-AF65-F5344CB8AC3E}">
        <p14:creationId xmlns:p14="http://schemas.microsoft.com/office/powerpoint/2010/main" val="4128063083"/>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The NULL value</a:t>
            </a:r>
            <a:endParaRPr sz="3000" b="1" dirty="0">
              <a:uFill>
                <a:solidFill>
                  <a:srgbClr val="FFFFFF"/>
                </a:solidFill>
              </a:uFill>
              <a:latin typeface="Arial Unicode MS" panose="020B0604020202020204" pitchFamily="34" charset="-128"/>
            </a:endParaRPr>
          </a:p>
        </p:txBody>
      </p:sp>
      <p:sp>
        <p:nvSpPr>
          <p:cNvPr id="45" name="Shape 45"/>
          <p:cNvSpPr/>
          <p:nvPr/>
        </p:nvSpPr>
        <p:spPr>
          <a:xfrm>
            <a:off x="469899" y="1324179"/>
            <a:ext cx="8489165" cy="481157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342900" lvl="0"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When columns do not have a value, they are assigned a “NULL” value, which is a special way that SQL handles the “empty value”</a:t>
            </a:r>
          </a:p>
          <a:p>
            <a:pPr marL="800100" lvl="1" indent="-342900">
              <a:spcBef>
                <a:spcPts val="700"/>
              </a:spcBef>
              <a:buSzPct val="100000"/>
              <a:buFont typeface="Arial" panose="020B0604020202020204" pitchFamily="34" charset="0"/>
              <a:buChar char="•"/>
              <a:defRPr sz="1800">
                <a:solidFill>
                  <a:srgbClr val="000000"/>
                </a:solidFill>
                <a:uFillTx/>
              </a:defRPr>
            </a:pPr>
            <a:r>
              <a:rPr lang="en-US" sz="20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Notice: NULL is </a:t>
            </a:r>
            <a:r>
              <a:rPr lang="en-US" sz="2000" b="1"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not</a:t>
            </a:r>
            <a:r>
              <a:rPr lang="en-US" sz="20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identical to “” (empty string). In practice, you may see both, although NULL is always a superior choice</a:t>
            </a:r>
          </a:p>
          <a:p>
            <a:pPr marL="800100" lvl="1" indent="-342900">
              <a:spcBef>
                <a:spcPts val="700"/>
              </a:spcBef>
              <a:buSzPct val="100000"/>
              <a:buFont typeface="Arial" panose="020B0604020202020204" pitchFamily="34" charset="0"/>
              <a:buChar char="•"/>
              <a:defRPr sz="1800">
                <a:solidFill>
                  <a:srgbClr val="000000"/>
                </a:solidFill>
                <a:uFillTx/>
              </a:defRPr>
            </a:pPr>
            <a:endParaRPr lang="en-US" sz="20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To check if something is NULL you use the expression: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NULL</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800100" lvl="1"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Example: Find all students that have not listed their birthday</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SELECT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ProfileID</a:t>
            </a:r>
            <a:b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FROM Profiles</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WHERE Birthday IS NULL</a:t>
            </a:r>
          </a:p>
          <a:p>
            <a:pPr marL="342900" indent="-342900">
              <a:spcBef>
                <a:spcPts val="700"/>
              </a:spcBef>
              <a:buSzPct val="100000"/>
              <a:buFont typeface="Arial" panose="020B0604020202020204" pitchFamily="34" charset="0"/>
              <a:buChar char="•"/>
              <a:defRPr sz="1800">
                <a:solidFill>
                  <a:srgbClr val="000000"/>
                </a:solidFill>
                <a:uFillTx/>
              </a:defRPr>
            </a:pPr>
            <a:endParaRPr lang="en-US" sz="20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Similarly, you use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NOT NULL” is you want only results that have non-NULL values</a:t>
            </a:r>
          </a:p>
        </p:txBody>
      </p:sp>
    </p:spTree>
    <p:extLst>
      <p:ext uri="{BB962C8B-B14F-4D97-AF65-F5344CB8AC3E}">
        <p14:creationId xmlns:p14="http://schemas.microsoft.com/office/powerpoint/2010/main" val="341499925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Incorrect approaches when using NULL</a:t>
            </a:r>
            <a:endParaRPr sz="3000" b="1" dirty="0">
              <a:uFill>
                <a:solidFill>
                  <a:srgbClr val="FFFFFF"/>
                </a:solidFill>
              </a:uFill>
              <a:latin typeface="Arial Unicode MS" panose="020B0604020202020204" pitchFamily="34" charset="-128"/>
            </a:endParaRPr>
          </a:p>
        </p:txBody>
      </p:sp>
      <p:sp>
        <p:nvSpPr>
          <p:cNvPr id="45" name="Shape 45"/>
          <p:cNvSpPr/>
          <p:nvPr/>
        </p:nvSpPr>
        <p:spPr>
          <a:xfrm>
            <a:off x="469899" y="1324179"/>
            <a:ext cx="8489165" cy="340093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buSzPct val="100000"/>
              <a:defRPr sz="1800">
                <a:solidFill>
                  <a:srgbClr val="000000"/>
                </a:solidFill>
                <a:uFillTx/>
              </a:defRPr>
            </a:pPr>
            <a:r>
              <a:rPr lang="en-US" sz="20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NULL is </a:t>
            </a:r>
            <a:r>
              <a:rPr lang="en-US" sz="2000" b="1"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not</a:t>
            </a:r>
            <a:r>
              <a:rPr lang="en-US" sz="20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equal to empty string. The query below will NOT work</a:t>
            </a:r>
          </a:p>
          <a:p>
            <a:pPr lvl="0">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 </a:t>
            </a:r>
            <a:b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Profiles </a:t>
            </a:r>
            <a:b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Birthday = '';</a:t>
            </a:r>
          </a:p>
          <a:p>
            <a:pPr lvl="0">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buSzPct val="100000"/>
              <a:defRPr sz="1800">
                <a:solidFill>
                  <a:srgbClr val="000000"/>
                </a:solidFill>
                <a:uFillTx/>
              </a:defRPr>
            </a:pPr>
            <a:r>
              <a:rPr lang="en-US" sz="20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We do not use = to compare with NULL</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0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query below will NOT work</a:t>
            </a: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 </a:t>
            </a:r>
          </a:p>
          <a:p>
            <a:pPr lvl="0">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Profiles</a:t>
            </a:r>
          </a:p>
          <a:p>
            <a:pPr lvl="0">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Birthday = NULL;</a:t>
            </a:r>
          </a:p>
        </p:txBody>
      </p:sp>
    </p:spTree>
    <p:extLst>
      <p:ext uri="{BB962C8B-B14F-4D97-AF65-F5344CB8AC3E}">
        <p14:creationId xmlns:p14="http://schemas.microsoft.com/office/powerpoint/2010/main" val="1357433679"/>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queries</a:t>
            </a:r>
          </a:p>
        </p:txBody>
      </p:sp>
      <p:sp>
        <p:nvSpPr>
          <p:cNvPr id="45" name="Shape 45"/>
          <p:cNvSpPr/>
          <p:nvPr/>
        </p:nvSpPr>
        <p:spPr>
          <a:xfrm>
            <a:off x="469899" y="1324179"/>
            <a:ext cx="8432657" cy="40011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267368" lvl="0" indent="-267368">
              <a:spcBef>
                <a:spcPts val="700"/>
              </a:spcBef>
              <a:buSzPct val="100000"/>
              <a:buAutoNum type="arabicPeriod"/>
              <a:defRPr sz="1800">
                <a:solidFill>
                  <a:srgbClr val="000000"/>
                </a:solidFill>
                <a:uFillTx/>
              </a:defRPr>
            </a:pPr>
            <a:endParaRPr lang="en-US" sz="2000" b="1"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Shape 27"/>
          <p:cNvSpPr/>
          <p:nvPr/>
        </p:nvSpPr>
        <p:spPr>
          <a:xfrm>
            <a:off x="31850" y="1524234"/>
            <a:ext cx="9041258" cy="199285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457200" lvl="0" indent="-457200">
              <a:spcBef>
                <a:spcPts val="700"/>
              </a:spcBef>
              <a:buFont typeface="Arial" panose="020B0604020202020204" pitchFamily="34" charset="0"/>
              <a:buChar char="•"/>
              <a:defRPr sz="1800">
                <a:solidFill>
                  <a:srgbClr val="000000"/>
                </a:solidFill>
                <a:uFillTx/>
              </a:defRPr>
            </a:pP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Write down three queries that you would like to answer</a:t>
            </a:r>
          </a:p>
          <a:p>
            <a:pPr lvl="0">
              <a:spcBef>
                <a:spcPts val="700"/>
              </a:spcBef>
              <a:defRPr sz="1800">
                <a:solidFill>
                  <a:srgbClr val="000000"/>
                </a:solidFill>
                <a:uFillTx/>
              </a:defRPr>
            </a:pP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(Ensure that the information exists in a </a:t>
            </a:r>
            <a:r>
              <a:rPr lang="en-US" sz="2000" b="1"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single</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table, for now)</a:t>
            </a:r>
            <a:endParaRPr lang="en-US"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endPar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57200" lvl="0" indent="-457200">
              <a:spcBef>
                <a:spcPts val="700"/>
              </a:spcBef>
              <a:buFont typeface="Arial" panose="020B0604020202020204" pitchFamily="34" charset="0"/>
              <a:buChar char="•"/>
              <a:defRPr sz="1800">
                <a:solidFill>
                  <a:srgbClr val="000000"/>
                </a:solidFill>
                <a:uFillTx/>
              </a:defRPr>
            </a:pP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Let’s answer them in class…</a:t>
            </a: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614823238"/>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p:nvPr/>
        </p:nvSpPr>
        <p:spPr>
          <a:xfrm>
            <a:off x="269666" y="1435100"/>
            <a:ext cx="8604668" cy="6463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3600">
                <a:solidFill>
                  <a:srgbClr val="011070"/>
                </a:solidFill>
              </a:defRPr>
            </a:lvl1pPr>
          </a:lstStyle>
          <a:p>
            <a:pPr lvl="0">
              <a:defRPr sz="1800">
                <a:solidFill>
                  <a:srgbClr val="000000"/>
                </a:solidFill>
                <a:uFillTx/>
              </a:defRPr>
            </a:pPr>
            <a:r>
              <a:rPr sz="3600" dirty="0">
                <a:solidFill>
                  <a:schemeClr val="tx1"/>
                </a:solidFill>
                <a:uFill>
                  <a:solidFill/>
                </a:uFill>
                <a:latin typeface="Arial Unicode MS" panose="020B0604020202020204" pitchFamily="34" charset="-128"/>
              </a:rPr>
              <a:t>Joins</a:t>
            </a:r>
          </a:p>
        </p:txBody>
      </p:sp>
      <p:sp>
        <p:nvSpPr>
          <p:cNvPr id="148" name="Shape 148"/>
          <p:cNvSpPr/>
          <p:nvPr/>
        </p:nvSpPr>
        <p:spPr>
          <a:xfrm>
            <a:off x="309899" y="2400300"/>
            <a:ext cx="8524202" cy="83099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2400">
                <a:solidFill>
                  <a:srgbClr val="011173"/>
                </a:solidFill>
                <a:latin typeface="Iowan Old Style Roman"/>
                <a:ea typeface="Iowan Old Style Roman"/>
                <a:cs typeface="Iowan Old Style Roman"/>
                <a:sym typeface="Iowan Old Style Roman"/>
              </a:defRPr>
            </a:lvl1pPr>
          </a:lstStyle>
          <a:p>
            <a:pPr lvl="0">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 SQL join clause combines records from two or more tables in a database.  (Wikipedia)</a:t>
            </a:r>
          </a:p>
        </p:txBody>
      </p:sp>
    </p:spTree>
    <p:extLst>
      <p:ext uri="{BB962C8B-B14F-4D97-AF65-F5344CB8AC3E}">
        <p14:creationId xmlns:p14="http://schemas.microsoft.com/office/powerpoint/2010/main" val="2625069605"/>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Joins</a:t>
            </a:r>
          </a:p>
        </p:txBody>
      </p:sp>
      <p:graphicFrame>
        <p:nvGraphicFramePr>
          <p:cNvPr id="153" name="Table 153"/>
          <p:cNvGraphicFramePr/>
          <p:nvPr>
            <p:extLst/>
          </p:nvPr>
        </p:nvGraphicFramePr>
        <p:xfrm>
          <a:off x="492749" y="1625257"/>
          <a:ext cx="2639541" cy="2634120"/>
        </p:xfrm>
        <a:graphic>
          <a:graphicData uri="http://schemas.openxmlformats.org/drawingml/2006/table">
            <a:tbl>
              <a:tblPr firstRow="1" bandRow="1"/>
              <a:tblGrid>
                <a:gridCol w="1115983">
                  <a:extLst>
                    <a:ext uri="{9D8B030D-6E8A-4147-A177-3AD203B41FA5}">
                      <a16:colId xmlns:a16="http://schemas.microsoft.com/office/drawing/2014/main" val="20000"/>
                    </a:ext>
                  </a:extLst>
                </a:gridCol>
                <a:gridCol w="853969">
                  <a:extLst>
                    <a:ext uri="{9D8B030D-6E8A-4147-A177-3AD203B41FA5}">
                      <a16:colId xmlns:a16="http://schemas.microsoft.com/office/drawing/2014/main" val="20001"/>
                    </a:ext>
                  </a:extLst>
                </a:gridCol>
                <a:gridCol w="669589">
                  <a:extLst>
                    <a:ext uri="{9D8B030D-6E8A-4147-A177-3AD203B41FA5}">
                      <a16:colId xmlns:a16="http://schemas.microsoft.com/office/drawing/2014/main" val="20002"/>
                    </a:ext>
                  </a:extLst>
                </a:gridCol>
              </a:tblGrid>
              <a:tr h="387711">
                <a:tc>
                  <a:txBody>
                    <a:bodyPr/>
                    <a:lstStyle/>
                    <a:p>
                      <a:pPr lvl="0" algn="l">
                        <a:spcBef>
                          <a:spcPts val="500"/>
                        </a:spcBef>
                        <a:defRPr sz="1800" b="0" i="0">
                          <a:solidFill>
                            <a:srgbClr val="000000"/>
                          </a:solidFill>
                          <a:uFillTx/>
                        </a:defRPr>
                      </a:pPr>
                      <a:r>
                        <a:rPr sz="1400" b="1" i="1" dirty="0" err="1">
                          <a:solidFill>
                            <a:schemeClr val="tx1"/>
                          </a:solidFill>
                          <a:uFill>
                            <a:solidFill>
                              <a:srgbClr val="FFFFFF"/>
                            </a:solidFill>
                          </a:uFill>
                          <a:latin typeface="Arial Unicode MS" panose="020B0604020202020204" pitchFamily="34" charset="-128"/>
                        </a:rPr>
                        <a:t>Student_id</a:t>
                      </a:r>
                      <a:endParaRPr sz="14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tc>
                  <a:txBody>
                    <a:bodyPr/>
                    <a:lstStyle/>
                    <a:p>
                      <a:pPr lvl="0" algn="l">
                        <a:spcBef>
                          <a:spcPts val="500"/>
                        </a:spcBef>
                        <a:defRPr sz="1800" b="0" i="0">
                          <a:solidFill>
                            <a:srgbClr val="000000"/>
                          </a:solidFill>
                          <a:uFillTx/>
                        </a:defRPr>
                      </a:pPr>
                      <a:r>
                        <a:rPr sz="1400" b="1" i="1" dirty="0">
                          <a:solidFill>
                            <a:schemeClr val="tx1"/>
                          </a:solidFill>
                          <a:uFill>
                            <a:solidFill>
                              <a:srgbClr val="FFFFFF"/>
                            </a:solidFill>
                          </a:uFill>
                          <a:latin typeface="Arial Unicode MS" panose="020B0604020202020204" pitchFamily="34" charset="-128"/>
                        </a:rPr>
                        <a:t>Class Id</a:t>
                      </a:r>
                    </a:p>
                  </a:txBody>
                  <a:tcPr marL="63500" marR="63500" marT="63500" marB="63500" horzOverflow="overflow"/>
                </a:tc>
                <a:tc>
                  <a:txBody>
                    <a:bodyPr/>
                    <a:lstStyle/>
                    <a:p>
                      <a:pPr lvl="0" algn="l">
                        <a:spcBef>
                          <a:spcPts val="500"/>
                        </a:spcBef>
                        <a:defRPr sz="1800" b="0" i="0">
                          <a:solidFill>
                            <a:srgbClr val="000000"/>
                          </a:solidFill>
                          <a:uFillTx/>
                        </a:defRPr>
                      </a:pPr>
                      <a:r>
                        <a:rPr sz="1400" b="1" i="1" dirty="0">
                          <a:solidFill>
                            <a:schemeClr val="tx1"/>
                          </a:solidFill>
                          <a:uFill>
                            <a:solidFill>
                              <a:srgbClr val="FFFFFF"/>
                            </a:solidFill>
                          </a:uFill>
                          <a:latin typeface="Arial Unicode MS" panose="020B0604020202020204" pitchFamily="34" charset="-128"/>
                        </a:rPr>
                        <a:t>Grade</a:t>
                      </a:r>
                    </a:p>
                  </a:txBody>
                  <a:tcPr marL="63500" marR="63500" marT="63500" marB="63500" horzOverflow="overflow"/>
                </a:tc>
                <a:extLst>
                  <a:ext uri="{0D108BD9-81ED-4DB2-BD59-A6C34878D82A}">
                    <a16:rowId xmlns:a16="http://schemas.microsoft.com/office/drawing/2014/main" val="10000"/>
                  </a:ext>
                </a:extLst>
              </a:tr>
              <a:tr h="383809">
                <a:tc>
                  <a:txBody>
                    <a:bodyPr/>
                    <a:lstStyle/>
                    <a:p>
                      <a:pPr lvl="0" algn="ctr">
                        <a:defRPr sz="1800">
                          <a:solidFill>
                            <a:srgbClr val="000000"/>
                          </a:solidFill>
                          <a:uFillTx/>
                        </a:defRPr>
                      </a:pPr>
                      <a:r>
                        <a:rPr sz="1500" dirty="0">
                          <a:solidFill>
                            <a:srgbClr val="191164"/>
                          </a:solidFill>
                          <a:uFill>
                            <a:solidFill/>
                          </a:uFill>
                          <a:latin typeface="Arial Unicode MS" panose="020B0604020202020204" pitchFamily="34" charset="-128"/>
                        </a:rPr>
                        <a:t>1</a:t>
                      </a:r>
                    </a:p>
                  </a:txBody>
                  <a:tcPr marL="63500" marR="63500" marT="63500" marB="63500" horzOverflow="overflow">
                    <a:solidFill>
                      <a:srgbClr val="F0F0D5"/>
                    </a:solidFill>
                  </a:tcPr>
                </a:tc>
                <a:tc>
                  <a:txBody>
                    <a:bodyPr/>
                    <a:lstStyle/>
                    <a:p>
                      <a:pPr lvl="0" algn="ctr">
                        <a:defRPr sz="1800">
                          <a:solidFill>
                            <a:srgbClr val="000000"/>
                          </a:solidFill>
                          <a:uFillTx/>
                        </a:defRPr>
                      </a:pPr>
                      <a:r>
                        <a:rPr sz="1500" dirty="0">
                          <a:solidFill>
                            <a:srgbClr val="191164"/>
                          </a:solidFill>
                          <a:uFill>
                            <a:solidFill/>
                          </a:uFill>
                          <a:latin typeface="Arial Unicode MS" panose="020B0604020202020204" pitchFamily="34" charset="-128"/>
                        </a:rPr>
                        <a:t>1</a:t>
                      </a:r>
                    </a:p>
                  </a:txBody>
                  <a:tcPr marL="63500" marR="63500" marT="63500" marB="63500" horzOverflow="overflow">
                    <a:solidFill>
                      <a:srgbClr val="F0F0D5"/>
                    </a:solidFill>
                  </a:tcPr>
                </a:tc>
                <a:tc>
                  <a:txBody>
                    <a:bodyPr/>
                    <a:lstStyle/>
                    <a:p>
                      <a:pPr lvl="0" algn="ctr">
                        <a:defRPr sz="1800">
                          <a:solidFill>
                            <a:srgbClr val="000000"/>
                          </a:solidFill>
                          <a:uFillTx/>
                        </a:defRPr>
                      </a:pPr>
                      <a:r>
                        <a:rPr sz="1500" dirty="0">
                          <a:solidFill>
                            <a:srgbClr val="191164"/>
                          </a:solidFill>
                          <a:uFill>
                            <a:solidFill/>
                          </a:uFill>
                          <a:latin typeface="Arial Unicode MS" panose="020B0604020202020204" pitchFamily="34" charset="-128"/>
                        </a:rPr>
                        <a:t>19</a:t>
                      </a:r>
                    </a:p>
                  </a:txBody>
                  <a:tcPr marL="63500" marR="63500" marT="63500" marB="63500" horzOverflow="overflow">
                    <a:solidFill>
                      <a:srgbClr val="F0F0D5"/>
                    </a:solidFill>
                  </a:tcPr>
                </a:tc>
                <a:extLst>
                  <a:ext uri="{0D108BD9-81ED-4DB2-BD59-A6C34878D82A}">
                    <a16:rowId xmlns:a16="http://schemas.microsoft.com/office/drawing/2014/main" val="10001"/>
                  </a:ext>
                </a:extLst>
              </a:tr>
              <a:tr h="372520">
                <a:tc>
                  <a:txBody>
                    <a:bodyPr/>
                    <a:lstStyle/>
                    <a:p>
                      <a:pPr lvl="0" algn="ctr">
                        <a:defRPr sz="1800">
                          <a:solidFill>
                            <a:srgbClr val="000000"/>
                          </a:solidFill>
                          <a:uFillTx/>
                        </a:defRPr>
                      </a:pPr>
                      <a:r>
                        <a:rPr sz="1500" dirty="0">
                          <a:solidFill>
                            <a:srgbClr val="191164"/>
                          </a:solidFill>
                          <a:uFill>
                            <a:solidFill/>
                          </a:uFill>
                          <a:latin typeface="Arial Unicode MS" panose="020B0604020202020204" pitchFamily="34" charset="-128"/>
                        </a:rPr>
                        <a:t>2</a:t>
                      </a:r>
                    </a:p>
                  </a:txBody>
                  <a:tcPr marL="63500" marR="63500" marT="63500" marB="63500" horzOverflow="overflow">
                    <a:solidFill>
                      <a:srgbClr val="7A81FF"/>
                    </a:solidFill>
                  </a:tcPr>
                </a:tc>
                <a:tc>
                  <a:txBody>
                    <a:bodyPr/>
                    <a:lstStyle/>
                    <a:p>
                      <a:pPr lvl="0" algn="ctr">
                        <a:defRPr sz="1800">
                          <a:solidFill>
                            <a:srgbClr val="000000"/>
                          </a:solidFill>
                          <a:uFillTx/>
                        </a:defRPr>
                      </a:pPr>
                      <a:r>
                        <a:rPr sz="1500" dirty="0">
                          <a:solidFill>
                            <a:srgbClr val="191164"/>
                          </a:solidFill>
                          <a:uFill>
                            <a:solidFill/>
                          </a:uFill>
                          <a:latin typeface="Arial Unicode MS" panose="020B0604020202020204" pitchFamily="34" charset="-128"/>
                        </a:rPr>
                        <a:t>1</a:t>
                      </a:r>
                    </a:p>
                  </a:txBody>
                  <a:tcPr marL="63500" marR="63500" marT="63500" marB="63500" horzOverflow="overflow">
                    <a:solidFill>
                      <a:srgbClr val="7A81FF"/>
                    </a:solidFill>
                  </a:tcPr>
                </a:tc>
                <a:tc>
                  <a:txBody>
                    <a:bodyPr/>
                    <a:lstStyle/>
                    <a:p>
                      <a:pPr lvl="0" algn="ctr">
                        <a:defRPr sz="1800">
                          <a:solidFill>
                            <a:srgbClr val="000000"/>
                          </a:solidFill>
                          <a:uFillTx/>
                        </a:defRPr>
                      </a:pPr>
                      <a:r>
                        <a:rPr sz="1500" dirty="0">
                          <a:solidFill>
                            <a:srgbClr val="191164"/>
                          </a:solidFill>
                          <a:uFill>
                            <a:solidFill/>
                          </a:uFill>
                          <a:latin typeface="Arial Unicode MS" panose="020B0604020202020204" pitchFamily="34" charset="-128"/>
                        </a:rPr>
                        <a:t>16</a:t>
                      </a:r>
                    </a:p>
                  </a:txBody>
                  <a:tcPr marL="63500" marR="63500" marT="63500" marB="63500" horzOverflow="overflow">
                    <a:solidFill>
                      <a:srgbClr val="7A81FF"/>
                    </a:solidFill>
                  </a:tcPr>
                </a:tc>
                <a:extLst>
                  <a:ext uri="{0D108BD9-81ED-4DB2-BD59-A6C34878D82A}">
                    <a16:rowId xmlns:a16="http://schemas.microsoft.com/office/drawing/2014/main" val="10002"/>
                  </a:ext>
                </a:extLst>
              </a:tr>
              <a:tr h="372520">
                <a:tc>
                  <a:txBody>
                    <a:bodyPr/>
                    <a:lstStyle/>
                    <a:p>
                      <a:pPr lvl="0" algn="ctr">
                        <a:defRPr sz="1800">
                          <a:solidFill>
                            <a:srgbClr val="000000"/>
                          </a:solidFill>
                          <a:uFillTx/>
                        </a:defRPr>
                      </a:pPr>
                      <a:r>
                        <a:rPr sz="1500" dirty="0">
                          <a:solidFill>
                            <a:srgbClr val="191164"/>
                          </a:solidFill>
                          <a:uFill>
                            <a:solidFill/>
                          </a:uFill>
                          <a:latin typeface="Arial Unicode MS" panose="020B0604020202020204" pitchFamily="34" charset="-128"/>
                        </a:rPr>
                        <a:t>3</a:t>
                      </a:r>
                    </a:p>
                  </a:txBody>
                  <a:tcPr marL="63500" marR="63500" marT="63500" marB="63500" horzOverflow="overflow"/>
                </a:tc>
                <a:tc>
                  <a:txBody>
                    <a:bodyPr/>
                    <a:lstStyle/>
                    <a:p>
                      <a:pPr lvl="0" algn="ctr">
                        <a:defRPr sz="1800">
                          <a:solidFill>
                            <a:srgbClr val="000000"/>
                          </a:solidFill>
                          <a:uFillTx/>
                        </a:defRPr>
                      </a:pPr>
                      <a:r>
                        <a:rPr sz="1500" dirty="0">
                          <a:solidFill>
                            <a:srgbClr val="191164"/>
                          </a:solidFill>
                          <a:uFill>
                            <a:solidFill/>
                          </a:uFill>
                          <a:latin typeface="Arial Unicode MS" panose="020B0604020202020204" pitchFamily="34" charset="-128"/>
                        </a:rPr>
                        <a:t>1</a:t>
                      </a:r>
                    </a:p>
                  </a:txBody>
                  <a:tcPr marL="63500" marR="63500" marT="63500" marB="63500" horzOverflow="overflow"/>
                </a:tc>
                <a:tc>
                  <a:txBody>
                    <a:bodyPr/>
                    <a:lstStyle/>
                    <a:p>
                      <a:pPr lvl="0" algn="ctr">
                        <a:defRPr sz="1800">
                          <a:solidFill>
                            <a:srgbClr val="000000"/>
                          </a:solidFill>
                          <a:uFillTx/>
                        </a:defRPr>
                      </a:pPr>
                      <a:r>
                        <a:rPr sz="1500" dirty="0">
                          <a:solidFill>
                            <a:srgbClr val="191164"/>
                          </a:solidFill>
                          <a:uFill>
                            <a:solidFill/>
                          </a:uFill>
                          <a:latin typeface="Arial Unicode MS" panose="020B0604020202020204" pitchFamily="34" charset="-128"/>
                        </a:rPr>
                        <a:t>20</a:t>
                      </a:r>
                    </a:p>
                  </a:txBody>
                  <a:tcPr marL="63500" marR="63500" marT="63500" marB="63500" horzOverflow="overflow"/>
                </a:tc>
                <a:extLst>
                  <a:ext uri="{0D108BD9-81ED-4DB2-BD59-A6C34878D82A}">
                    <a16:rowId xmlns:a16="http://schemas.microsoft.com/office/drawing/2014/main" val="10003"/>
                  </a:ext>
                </a:extLst>
              </a:tr>
              <a:tr h="372520">
                <a:tc>
                  <a:txBody>
                    <a:bodyPr/>
                    <a:lstStyle/>
                    <a:p>
                      <a:pPr lvl="0" algn="ctr">
                        <a:defRPr sz="1800">
                          <a:solidFill>
                            <a:srgbClr val="000000"/>
                          </a:solidFill>
                          <a:uFillTx/>
                        </a:defRPr>
                      </a:pPr>
                      <a:r>
                        <a:rPr sz="1500" dirty="0">
                          <a:solidFill>
                            <a:srgbClr val="191164"/>
                          </a:solidFill>
                          <a:uFill>
                            <a:solidFill/>
                          </a:uFill>
                          <a:latin typeface="Arial Unicode MS" panose="020B0604020202020204" pitchFamily="34" charset="-128"/>
                        </a:rPr>
                        <a:t>2</a:t>
                      </a:r>
                    </a:p>
                  </a:txBody>
                  <a:tcPr marL="63500" marR="63500" marT="63500" marB="63500" horzOverflow="overflow">
                    <a:solidFill>
                      <a:srgbClr val="7A81FF"/>
                    </a:solidFill>
                  </a:tcPr>
                </a:tc>
                <a:tc>
                  <a:txBody>
                    <a:bodyPr/>
                    <a:lstStyle/>
                    <a:p>
                      <a:pPr lvl="0" algn="ctr">
                        <a:defRPr sz="1800">
                          <a:solidFill>
                            <a:srgbClr val="000000"/>
                          </a:solidFill>
                          <a:uFillTx/>
                        </a:defRPr>
                      </a:pPr>
                      <a:r>
                        <a:rPr sz="1500" dirty="0">
                          <a:solidFill>
                            <a:srgbClr val="191164"/>
                          </a:solidFill>
                          <a:uFill>
                            <a:solidFill/>
                          </a:uFill>
                          <a:latin typeface="Arial Unicode MS" panose="020B0604020202020204" pitchFamily="34" charset="-128"/>
                        </a:rPr>
                        <a:t>2</a:t>
                      </a:r>
                    </a:p>
                  </a:txBody>
                  <a:tcPr marL="63500" marR="63500" marT="63500" marB="63500" horzOverflow="overflow">
                    <a:solidFill>
                      <a:srgbClr val="7A81FF"/>
                    </a:solidFill>
                  </a:tcPr>
                </a:tc>
                <a:tc>
                  <a:txBody>
                    <a:bodyPr/>
                    <a:lstStyle/>
                    <a:p>
                      <a:pPr lvl="0" algn="ctr">
                        <a:defRPr sz="1800">
                          <a:solidFill>
                            <a:srgbClr val="000000"/>
                          </a:solidFill>
                          <a:uFillTx/>
                        </a:defRPr>
                      </a:pPr>
                      <a:r>
                        <a:rPr sz="1500" dirty="0">
                          <a:solidFill>
                            <a:srgbClr val="191164"/>
                          </a:solidFill>
                          <a:uFill>
                            <a:solidFill/>
                          </a:uFill>
                          <a:latin typeface="Arial Unicode MS" panose="020B0604020202020204" pitchFamily="34" charset="-128"/>
                        </a:rPr>
                        <a:t>18</a:t>
                      </a:r>
                    </a:p>
                  </a:txBody>
                  <a:tcPr marL="63500" marR="63500" marT="63500" marB="63500" horzOverflow="overflow">
                    <a:solidFill>
                      <a:srgbClr val="7A81FF"/>
                    </a:solidFill>
                  </a:tcPr>
                </a:tc>
                <a:extLst>
                  <a:ext uri="{0D108BD9-81ED-4DB2-BD59-A6C34878D82A}">
                    <a16:rowId xmlns:a16="http://schemas.microsoft.com/office/drawing/2014/main" val="10004"/>
                  </a:ext>
                </a:extLst>
              </a:tr>
              <a:tr h="372520">
                <a:tc>
                  <a:txBody>
                    <a:bodyPr/>
                    <a:lstStyle/>
                    <a:p>
                      <a:pPr lvl="0" algn="ctr">
                        <a:defRPr sz="1800">
                          <a:solidFill>
                            <a:srgbClr val="000000"/>
                          </a:solidFill>
                          <a:uFillTx/>
                        </a:defRPr>
                      </a:pPr>
                      <a:r>
                        <a:rPr sz="1500" dirty="0">
                          <a:solidFill>
                            <a:srgbClr val="191164"/>
                          </a:solidFill>
                          <a:uFill>
                            <a:solidFill/>
                          </a:uFill>
                          <a:latin typeface="Arial Unicode MS" panose="020B0604020202020204" pitchFamily="34" charset="-128"/>
                        </a:rPr>
                        <a:t>1</a:t>
                      </a:r>
                    </a:p>
                  </a:txBody>
                  <a:tcPr marL="63500" marR="63500" marT="63500" marB="63500" horzOverflow="overflow">
                    <a:solidFill>
                      <a:srgbClr val="F0F0D5"/>
                    </a:solidFill>
                  </a:tcPr>
                </a:tc>
                <a:tc>
                  <a:txBody>
                    <a:bodyPr/>
                    <a:lstStyle/>
                    <a:p>
                      <a:pPr lvl="0" algn="ctr">
                        <a:defRPr sz="1800">
                          <a:solidFill>
                            <a:srgbClr val="000000"/>
                          </a:solidFill>
                          <a:uFillTx/>
                        </a:defRPr>
                      </a:pPr>
                      <a:r>
                        <a:rPr sz="1400" dirty="0">
                          <a:solidFill>
                            <a:srgbClr val="191164"/>
                          </a:solidFill>
                          <a:uFill>
                            <a:solidFill/>
                          </a:uFill>
                          <a:latin typeface="Arial Unicode MS" panose="020B0604020202020204" pitchFamily="34" charset="-128"/>
                        </a:rPr>
                        <a:t>3</a:t>
                      </a:r>
                    </a:p>
                  </a:txBody>
                  <a:tcPr marL="63500" marR="63500" marT="63500" marB="63500" horzOverflow="overflow">
                    <a:solidFill>
                      <a:srgbClr val="F0F0D5"/>
                    </a:solidFill>
                  </a:tcPr>
                </a:tc>
                <a:tc>
                  <a:txBody>
                    <a:bodyPr/>
                    <a:lstStyle/>
                    <a:p>
                      <a:pPr lvl="0" algn="ctr">
                        <a:defRPr sz="1800">
                          <a:solidFill>
                            <a:srgbClr val="000000"/>
                          </a:solidFill>
                          <a:uFillTx/>
                        </a:defRPr>
                      </a:pPr>
                      <a:r>
                        <a:rPr sz="1400" dirty="0">
                          <a:solidFill>
                            <a:srgbClr val="191164"/>
                          </a:solidFill>
                          <a:uFill>
                            <a:solidFill/>
                          </a:uFill>
                          <a:latin typeface="Arial Unicode MS" panose="020B0604020202020204" pitchFamily="34" charset="-128"/>
                        </a:rPr>
                        <a:t>19</a:t>
                      </a:r>
                    </a:p>
                  </a:txBody>
                  <a:tcPr marL="63500" marR="63500" marT="63500" marB="63500" horzOverflow="overflow">
                    <a:solidFill>
                      <a:srgbClr val="F0F0D5"/>
                    </a:solidFill>
                  </a:tcPr>
                </a:tc>
                <a:extLst>
                  <a:ext uri="{0D108BD9-81ED-4DB2-BD59-A6C34878D82A}">
                    <a16:rowId xmlns:a16="http://schemas.microsoft.com/office/drawing/2014/main" val="10005"/>
                  </a:ext>
                </a:extLst>
              </a:tr>
              <a:tr h="372520">
                <a:tc>
                  <a:txBody>
                    <a:bodyPr/>
                    <a:lstStyle/>
                    <a:p>
                      <a:pPr lvl="0" algn="ctr">
                        <a:defRPr sz="1800">
                          <a:solidFill>
                            <a:srgbClr val="000000"/>
                          </a:solidFill>
                          <a:uFillTx/>
                        </a:defRPr>
                      </a:pPr>
                      <a:r>
                        <a:rPr sz="1500" dirty="0">
                          <a:solidFill>
                            <a:srgbClr val="191164"/>
                          </a:solidFill>
                          <a:uFill>
                            <a:solidFill/>
                          </a:uFill>
                          <a:latin typeface="Arial Unicode MS" panose="020B0604020202020204" pitchFamily="34" charset="-128"/>
                        </a:rPr>
                        <a:t>1</a:t>
                      </a:r>
                    </a:p>
                  </a:txBody>
                  <a:tcPr marL="63500" marR="63500" marT="63500" marB="63500" horzOverflow="overflow">
                    <a:solidFill>
                      <a:srgbClr val="7A81FF"/>
                    </a:solidFill>
                  </a:tcPr>
                </a:tc>
                <a:tc>
                  <a:txBody>
                    <a:bodyPr/>
                    <a:lstStyle/>
                    <a:p>
                      <a:pPr lvl="0" algn="ctr">
                        <a:defRPr sz="1800">
                          <a:solidFill>
                            <a:srgbClr val="000000"/>
                          </a:solidFill>
                          <a:uFillTx/>
                        </a:defRPr>
                      </a:pPr>
                      <a:r>
                        <a:rPr sz="1400" dirty="0">
                          <a:solidFill>
                            <a:srgbClr val="191164"/>
                          </a:solidFill>
                          <a:uFill>
                            <a:solidFill/>
                          </a:uFill>
                          <a:latin typeface="Arial Unicode MS" panose="020B0604020202020204" pitchFamily="34" charset="-128"/>
                        </a:rPr>
                        <a:t>4</a:t>
                      </a:r>
                    </a:p>
                  </a:txBody>
                  <a:tcPr marL="63500" marR="63500" marT="63500" marB="63500" horzOverflow="overflow">
                    <a:solidFill>
                      <a:srgbClr val="7A81FF"/>
                    </a:solidFill>
                  </a:tcPr>
                </a:tc>
                <a:tc>
                  <a:txBody>
                    <a:bodyPr/>
                    <a:lstStyle/>
                    <a:p>
                      <a:pPr lvl="0" algn="ctr">
                        <a:defRPr sz="1800">
                          <a:solidFill>
                            <a:srgbClr val="000000"/>
                          </a:solidFill>
                          <a:uFillTx/>
                        </a:defRPr>
                      </a:pPr>
                      <a:r>
                        <a:rPr sz="1400" dirty="0">
                          <a:solidFill>
                            <a:srgbClr val="191164"/>
                          </a:solidFill>
                          <a:uFill>
                            <a:solidFill/>
                          </a:uFill>
                          <a:latin typeface="Arial Unicode MS" panose="020B0604020202020204" pitchFamily="34" charset="-128"/>
                        </a:rPr>
                        <a:t>14</a:t>
                      </a:r>
                    </a:p>
                  </a:txBody>
                  <a:tcPr marL="63500" marR="63500" marT="63500" marB="63500" horzOverflow="overflow">
                    <a:solidFill>
                      <a:srgbClr val="7A81FF"/>
                    </a:solidFill>
                  </a:tcPr>
                </a:tc>
                <a:extLst>
                  <a:ext uri="{0D108BD9-81ED-4DB2-BD59-A6C34878D82A}">
                    <a16:rowId xmlns:a16="http://schemas.microsoft.com/office/drawing/2014/main" val="10006"/>
                  </a:ext>
                </a:extLst>
              </a:tr>
            </a:tbl>
          </a:graphicData>
        </a:graphic>
      </p:graphicFrame>
      <p:sp>
        <p:nvSpPr>
          <p:cNvPr id="154" name="Shape 154"/>
          <p:cNvSpPr/>
          <p:nvPr/>
        </p:nvSpPr>
        <p:spPr>
          <a:xfrm>
            <a:off x="556576" y="1077451"/>
            <a:ext cx="2216310"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u="sng">
                <a:solidFill>
                  <a:srgbClr val="008F00"/>
                </a:solidFill>
                <a:latin typeface="+mn-lt"/>
                <a:ea typeface="+mn-ea"/>
                <a:cs typeface="+mn-cs"/>
                <a:sym typeface="Arial"/>
              </a:defRPr>
            </a:lvl1pPr>
          </a:lstStyle>
          <a:p>
            <a:pPr lvl="0">
              <a:defRPr sz="1800" u="none">
                <a:solidFill>
                  <a:srgbClr val="000000"/>
                </a:solidFill>
                <a:uFillTx/>
              </a:defRPr>
            </a:pPr>
            <a:r>
              <a:rPr sz="2000" u="sng" dirty="0">
                <a:solidFill>
                  <a:schemeClr val="tx1"/>
                </a:solidFill>
                <a:uFill>
                  <a:solidFill/>
                </a:uFill>
                <a:latin typeface="Arial Unicode MS" panose="020B0604020202020204" pitchFamily="34" charset="-128"/>
              </a:rPr>
              <a:t>Student Has Class</a:t>
            </a:r>
          </a:p>
        </p:txBody>
      </p:sp>
      <p:graphicFrame>
        <p:nvGraphicFramePr>
          <p:cNvPr id="155" name="Table 155"/>
          <p:cNvGraphicFramePr/>
          <p:nvPr>
            <p:extLst/>
          </p:nvPr>
        </p:nvGraphicFramePr>
        <p:xfrm>
          <a:off x="3636510" y="1625257"/>
          <a:ext cx="2207701" cy="1852698"/>
        </p:xfrm>
        <a:graphic>
          <a:graphicData uri="http://schemas.openxmlformats.org/drawingml/2006/table">
            <a:tbl>
              <a:tblPr firstRow="1" bandRow="1"/>
              <a:tblGrid>
                <a:gridCol w="989298">
                  <a:extLst>
                    <a:ext uri="{9D8B030D-6E8A-4147-A177-3AD203B41FA5}">
                      <a16:colId xmlns:a16="http://schemas.microsoft.com/office/drawing/2014/main" val="20000"/>
                    </a:ext>
                  </a:extLst>
                </a:gridCol>
                <a:gridCol w="1218403">
                  <a:extLst>
                    <a:ext uri="{9D8B030D-6E8A-4147-A177-3AD203B41FA5}">
                      <a16:colId xmlns:a16="http://schemas.microsoft.com/office/drawing/2014/main" val="20001"/>
                    </a:ext>
                  </a:extLst>
                </a:gridCol>
              </a:tblGrid>
              <a:tr h="395621">
                <a:tc>
                  <a:txBody>
                    <a:bodyPr/>
                    <a:lstStyle/>
                    <a:p>
                      <a:pPr lvl="0" algn="l">
                        <a:spcBef>
                          <a:spcPts val="500"/>
                        </a:spcBef>
                        <a:defRPr sz="1800" b="0" i="0">
                          <a:solidFill>
                            <a:srgbClr val="000000"/>
                          </a:solidFill>
                          <a:uFillTx/>
                        </a:defRPr>
                      </a:pPr>
                      <a:r>
                        <a:rPr sz="1500" b="1" i="1" dirty="0" err="1">
                          <a:solidFill>
                            <a:schemeClr val="tx1"/>
                          </a:solidFill>
                          <a:uFill>
                            <a:solidFill>
                              <a:srgbClr val="FFFFFF"/>
                            </a:solidFill>
                          </a:uFill>
                          <a:latin typeface="Arial Unicode MS" panose="020B0604020202020204" pitchFamily="34" charset="-128"/>
                        </a:rPr>
                        <a:t>Class_id</a:t>
                      </a:r>
                      <a:endParaRPr sz="15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tc>
                  <a:txBody>
                    <a:bodyPr/>
                    <a:lstStyle/>
                    <a:p>
                      <a:pPr lvl="0" algn="l">
                        <a:spcBef>
                          <a:spcPts val="500"/>
                        </a:spcBef>
                        <a:defRPr sz="1800" b="0" i="0">
                          <a:solidFill>
                            <a:srgbClr val="000000"/>
                          </a:solidFill>
                          <a:uFillTx/>
                        </a:defRPr>
                      </a:pPr>
                      <a:r>
                        <a:rPr sz="1500" b="1" i="1" dirty="0">
                          <a:solidFill>
                            <a:schemeClr val="tx1"/>
                          </a:solidFill>
                          <a:uFill>
                            <a:solidFill>
                              <a:srgbClr val="FFFFFF"/>
                            </a:solidFill>
                          </a:uFill>
                          <a:latin typeface="Arial Unicode MS" panose="020B0604020202020204" pitchFamily="34" charset="-128"/>
                        </a:rPr>
                        <a:t>Class </a:t>
                      </a:r>
                    </a:p>
                  </a:txBody>
                  <a:tcPr marL="63500" marR="63500" marT="63500" marB="63500" horzOverflow="overflow"/>
                </a:tc>
                <a:extLst>
                  <a:ext uri="{0D108BD9-81ED-4DB2-BD59-A6C34878D82A}">
                    <a16:rowId xmlns:a16="http://schemas.microsoft.com/office/drawing/2014/main" val="10000"/>
                  </a:ext>
                </a:extLst>
              </a:tr>
              <a:tr h="374677">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a:t>
                      </a:r>
                    </a:p>
                  </a:txBody>
                  <a:tcPr marL="63500" marR="63500" marT="63500" marB="63500" horzOverflow="overflow">
                    <a:solidFill>
                      <a:srgbClr val="F0F0D5"/>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Algebra</a:t>
                      </a:r>
                    </a:p>
                  </a:txBody>
                  <a:tcPr marL="63500" marR="63500" marT="63500" marB="63500" horzOverflow="overflow">
                    <a:solidFill>
                      <a:srgbClr val="F0F0D5"/>
                    </a:solidFill>
                  </a:tcPr>
                </a:tc>
                <a:extLst>
                  <a:ext uri="{0D108BD9-81ED-4DB2-BD59-A6C34878D82A}">
                    <a16:rowId xmlns:a16="http://schemas.microsoft.com/office/drawing/2014/main" val="10001"/>
                  </a:ext>
                </a:extLst>
              </a:tr>
              <a:tr h="360800">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2</a:t>
                      </a:r>
                    </a:p>
                  </a:txBody>
                  <a:tcPr marL="63500" marR="63500" marT="63500" marB="63500" horzOverflow="overflow">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Analysis</a:t>
                      </a:r>
                    </a:p>
                  </a:txBody>
                  <a:tcPr marL="63500" marR="63500" marT="63500" marB="63500" horzOverflow="overflow">
                    <a:solidFill>
                      <a:srgbClr val="7A81FF"/>
                    </a:solidFill>
                  </a:tcPr>
                </a:tc>
                <a:extLst>
                  <a:ext uri="{0D108BD9-81ED-4DB2-BD59-A6C34878D82A}">
                    <a16:rowId xmlns:a16="http://schemas.microsoft.com/office/drawing/2014/main" val="10002"/>
                  </a:ext>
                </a:extLst>
              </a:tr>
              <a:tr h="360800">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3</a:t>
                      </a:r>
                    </a:p>
                  </a:txBody>
                  <a:tcPr marL="63500" marR="63500" marT="63500" marB="63500" horzOverflow="overflow"/>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tc>
                <a:extLst>
                  <a:ext uri="{0D108BD9-81ED-4DB2-BD59-A6C34878D82A}">
                    <a16:rowId xmlns:a16="http://schemas.microsoft.com/office/drawing/2014/main" val="10003"/>
                  </a:ext>
                </a:extLst>
              </a:tr>
              <a:tr h="360800">
                <a:tc>
                  <a:txBody>
                    <a:bodyPr/>
                    <a:lstStyle/>
                    <a:p>
                      <a:pPr lvl="0" algn="ctr">
                        <a:defRPr sz="1800">
                          <a:solidFill>
                            <a:srgbClr val="000000"/>
                          </a:solidFill>
                          <a:uFillTx/>
                        </a:defRPr>
                      </a:pPr>
                      <a:r>
                        <a:rPr sz="1500" dirty="0">
                          <a:solidFill>
                            <a:srgbClr val="191164"/>
                          </a:solidFill>
                          <a:uFill>
                            <a:solidFill/>
                          </a:uFill>
                          <a:latin typeface="Arial Unicode MS" panose="020B0604020202020204" pitchFamily="34" charset="-128"/>
                        </a:rPr>
                        <a:t>4</a:t>
                      </a:r>
                    </a:p>
                  </a:txBody>
                  <a:tcPr marL="63500" marR="63500" marT="63500" marB="63500" horzOverflow="overflow">
                    <a:solidFill>
                      <a:srgbClr val="7A81FF"/>
                    </a:solidFill>
                  </a:tcPr>
                </a:tc>
                <a:tc>
                  <a:txBody>
                    <a:bodyPr/>
                    <a:lstStyle/>
                    <a:p>
                      <a:pPr lvl="0" algn="ctr">
                        <a:defRPr sz="1800">
                          <a:solidFill>
                            <a:srgbClr val="000000"/>
                          </a:solidFill>
                          <a:uFillTx/>
                        </a:defRPr>
                      </a:pPr>
                      <a:r>
                        <a:rPr sz="1500" dirty="0">
                          <a:solidFill>
                            <a:srgbClr val="191164"/>
                          </a:solidFill>
                          <a:uFill>
                            <a:solidFill/>
                          </a:uFill>
                          <a:latin typeface="Arial Unicode MS" panose="020B0604020202020204" pitchFamily="34" charset="-128"/>
                        </a:rPr>
                        <a:t>History</a:t>
                      </a:r>
                    </a:p>
                  </a:txBody>
                  <a:tcPr marL="63500" marR="63500" marT="63500" marB="63500" horzOverflow="overflow">
                    <a:solidFill>
                      <a:srgbClr val="7A81FF"/>
                    </a:solidFill>
                  </a:tcPr>
                </a:tc>
                <a:extLst>
                  <a:ext uri="{0D108BD9-81ED-4DB2-BD59-A6C34878D82A}">
                    <a16:rowId xmlns:a16="http://schemas.microsoft.com/office/drawing/2014/main" val="10004"/>
                  </a:ext>
                </a:extLst>
              </a:tr>
            </a:tbl>
          </a:graphicData>
        </a:graphic>
      </p:graphicFrame>
      <p:sp>
        <p:nvSpPr>
          <p:cNvPr id="156" name="Shape 156"/>
          <p:cNvSpPr/>
          <p:nvPr/>
        </p:nvSpPr>
        <p:spPr>
          <a:xfrm>
            <a:off x="4097163" y="1077451"/>
            <a:ext cx="735136"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u="sng">
                <a:solidFill>
                  <a:srgbClr val="008F00"/>
                </a:solidFill>
                <a:latin typeface="+mn-lt"/>
                <a:ea typeface="+mn-ea"/>
                <a:cs typeface="+mn-cs"/>
                <a:sym typeface="Arial"/>
              </a:defRPr>
            </a:lvl1pPr>
          </a:lstStyle>
          <a:p>
            <a:pPr lvl="0">
              <a:defRPr sz="1800" u="none">
                <a:solidFill>
                  <a:srgbClr val="000000"/>
                </a:solidFill>
                <a:uFillTx/>
              </a:defRPr>
            </a:pPr>
            <a:r>
              <a:rPr sz="2000" u="sng" dirty="0">
                <a:solidFill>
                  <a:schemeClr val="tx1"/>
                </a:solidFill>
                <a:uFill>
                  <a:solidFill/>
                </a:uFill>
                <a:latin typeface="Arial Unicode MS" panose="020B0604020202020204" pitchFamily="34" charset="-128"/>
              </a:rPr>
              <a:t>Class</a:t>
            </a:r>
          </a:p>
        </p:txBody>
      </p:sp>
      <p:sp>
        <p:nvSpPr>
          <p:cNvPr id="157" name="Shape 157"/>
          <p:cNvSpPr/>
          <p:nvPr/>
        </p:nvSpPr>
        <p:spPr>
          <a:xfrm>
            <a:off x="6064423" y="1925842"/>
            <a:ext cx="2532144" cy="132343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defRPr sz="1800">
                <a:solidFill>
                  <a:srgbClr val="000000"/>
                </a:solidFill>
                <a:uFillTx/>
              </a:defRPr>
            </a:pPr>
            <a:r>
              <a:rPr sz="2000" u="sng"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Question</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Find the </a:t>
            </a:r>
          </a:p>
          <a:p>
            <a:pPr lvl="0">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class name for all the </a:t>
            </a:r>
          </a:p>
          <a:p>
            <a:pPr lvl="0">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classes that each student  is taking.</a:t>
            </a:r>
          </a:p>
        </p:txBody>
      </p:sp>
      <p:sp>
        <p:nvSpPr>
          <p:cNvPr id="159" name="Shape 159"/>
          <p:cNvSpPr/>
          <p:nvPr/>
        </p:nvSpPr>
        <p:spPr>
          <a:xfrm>
            <a:off x="760008" y="4764886"/>
            <a:ext cx="7409445" cy="101566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SELECT</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r>
              <a:rPr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student_id</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class </a:t>
            </a:r>
          </a:p>
          <a:p>
            <a:pPr lvl="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FROM</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r>
              <a:rPr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Student_Has_Class</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s </a:t>
            </a: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endParaRPr>
          </a:p>
          <a:p>
            <a:pPr lvl="0">
              <a:defRPr sz="1800">
                <a:solidFill>
                  <a:srgbClr val="000000"/>
                </a:solidFill>
                <a:uFillTx/>
              </a:defRPr>
            </a:pPr>
            <a:r>
              <a:rPr lang="en-US"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INNER JOIN</a:t>
            </a:r>
            <a:r>
              <a:rPr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Class c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ON</a:t>
            </a:r>
            <a:r>
              <a:rPr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r>
              <a:rPr sz="2000" b="1" dirty="0" err="1">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c.class_id</a:t>
            </a:r>
            <a:r>
              <a:rPr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 </a:t>
            </a:r>
            <a:r>
              <a:rPr sz="2000" b="1" dirty="0" err="1">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s.class_id</a:t>
            </a:r>
            <a:endParaRPr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endParaRPr>
          </a:p>
        </p:txBody>
      </p:sp>
    </p:spTree>
    <p:extLst>
      <p:ext uri="{BB962C8B-B14F-4D97-AF65-F5344CB8AC3E}">
        <p14:creationId xmlns:p14="http://schemas.microsoft.com/office/powerpoint/2010/main" val="313566018"/>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59"/>
                                        </p:tgtEl>
                                        <p:attrNameLst>
                                          <p:attrName>style.visibility</p:attrName>
                                        </p:attrNameLst>
                                      </p:cBhvr>
                                      <p:to>
                                        <p:strVal val="visible"/>
                                      </p:to>
                                    </p:set>
                                    <p:animEffect transition="in" filter="dissolve(in)">
                                      <p:cBhvr>
                                        <p:cTn id="7" dur="75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p:nvPr/>
        </p:nvSpPr>
        <p:spPr>
          <a:xfrm>
            <a:off x="381171" y="132085"/>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Result</a:t>
            </a:r>
          </a:p>
        </p:txBody>
      </p:sp>
      <p:graphicFrame>
        <p:nvGraphicFramePr>
          <p:cNvPr id="163" name="Table 163"/>
          <p:cNvGraphicFramePr/>
          <p:nvPr>
            <p:extLst/>
          </p:nvPr>
        </p:nvGraphicFramePr>
        <p:xfrm>
          <a:off x="3128832" y="4015677"/>
          <a:ext cx="2335356" cy="2646820"/>
        </p:xfrm>
        <a:graphic>
          <a:graphicData uri="http://schemas.openxmlformats.org/drawingml/2006/table">
            <a:tbl>
              <a:tblPr firstRow="1" bandRow="1"/>
              <a:tblGrid>
                <a:gridCol w="1167678">
                  <a:extLst>
                    <a:ext uri="{9D8B030D-6E8A-4147-A177-3AD203B41FA5}">
                      <a16:colId xmlns:a16="http://schemas.microsoft.com/office/drawing/2014/main" val="20000"/>
                    </a:ext>
                  </a:extLst>
                </a:gridCol>
                <a:gridCol w="1167678">
                  <a:extLst>
                    <a:ext uri="{9D8B030D-6E8A-4147-A177-3AD203B41FA5}">
                      <a16:colId xmlns:a16="http://schemas.microsoft.com/office/drawing/2014/main" val="20001"/>
                    </a:ext>
                  </a:extLst>
                </a:gridCol>
              </a:tblGrid>
              <a:tr h="389581">
                <a:tc>
                  <a:txBody>
                    <a:bodyPr/>
                    <a:lstStyle/>
                    <a:p>
                      <a:pPr lvl="0" algn="l">
                        <a:spcBef>
                          <a:spcPts val="500"/>
                        </a:spcBef>
                        <a:defRPr sz="1800" b="0" i="0">
                          <a:solidFill>
                            <a:srgbClr val="000000"/>
                          </a:solidFill>
                          <a:uFillTx/>
                        </a:defRPr>
                      </a:pPr>
                      <a:r>
                        <a:rPr sz="1400" b="1" i="1" dirty="0" err="1">
                          <a:solidFill>
                            <a:schemeClr val="tx1"/>
                          </a:solidFill>
                          <a:uFill>
                            <a:solidFill>
                              <a:srgbClr val="FFFFFF"/>
                            </a:solidFill>
                          </a:uFill>
                          <a:latin typeface="Arial Unicode MS" panose="020B0604020202020204" pitchFamily="34" charset="-128"/>
                        </a:rPr>
                        <a:t>Student_id</a:t>
                      </a:r>
                      <a:endParaRPr sz="14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1400" b="1" i="1" dirty="0">
                          <a:solidFill>
                            <a:schemeClr val="tx1"/>
                          </a:solidFill>
                          <a:uFill>
                            <a:solidFill>
                              <a:srgbClr val="FFFFFF"/>
                            </a:solidFill>
                          </a:uFill>
                          <a:latin typeface="Arial Unicode MS" panose="020B0604020202020204" pitchFamily="34" charset="-128"/>
                        </a:rPr>
                        <a:t>Class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5659">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extLst>
                  <a:ext uri="{0D108BD9-81ED-4DB2-BD59-A6C34878D82A}">
                    <a16:rowId xmlns:a16="http://schemas.microsoft.com/office/drawing/2014/main" val="10001"/>
                  </a:ext>
                </a:extLst>
              </a:tr>
              <a:tr h="374316">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000000"/>
                          </a:solidFill>
                          <a:uFillTx/>
                        </a:defRPr>
                      </a:pPr>
                      <a:r>
                        <a:rPr sz="15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2"/>
                  </a:ext>
                </a:extLst>
              </a:tr>
              <a:tr h="374316">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000000"/>
                          </a:solidFill>
                          <a:uFillTx/>
                        </a:defRPr>
                      </a:pPr>
                      <a:r>
                        <a:rPr sz="15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4316">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4"/>
                  </a:ext>
                </a:extLst>
              </a:tr>
              <a:tr h="374316">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tc>
                  <a:txBody>
                    <a:bodyPr/>
                    <a:lstStyle/>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extLst>
                  <a:ext uri="{0D108BD9-81ED-4DB2-BD59-A6C34878D82A}">
                    <a16:rowId xmlns:a16="http://schemas.microsoft.com/office/drawing/2014/main" val="10005"/>
                  </a:ext>
                </a:extLst>
              </a:tr>
              <a:tr h="374316">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History</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6"/>
                  </a:ext>
                </a:extLst>
              </a:tr>
            </a:tbl>
          </a:graphicData>
        </a:graphic>
      </p:graphicFrame>
      <p:graphicFrame>
        <p:nvGraphicFramePr>
          <p:cNvPr id="164" name="Table 164"/>
          <p:cNvGraphicFramePr/>
          <p:nvPr>
            <p:extLst/>
          </p:nvPr>
        </p:nvGraphicFramePr>
        <p:xfrm>
          <a:off x="768358" y="901305"/>
          <a:ext cx="2585187" cy="2479559"/>
        </p:xfrm>
        <a:graphic>
          <a:graphicData uri="http://schemas.openxmlformats.org/drawingml/2006/table">
            <a:tbl>
              <a:tblPr firstRow="1" bandRow="1"/>
              <a:tblGrid>
                <a:gridCol w="1093002">
                  <a:extLst>
                    <a:ext uri="{9D8B030D-6E8A-4147-A177-3AD203B41FA5}">
                      <a16:colId xmlns:a16="http://schemas.microsoft.com/office/drawing/2014/main" val="20000"/>
                    </a:ext>
                  </a:extLst>
                </a:gridCol>
                <a:gridCol w="836384">
                  <a:extLst>
                    <a:ext uri="{9D8B030D-6E8A-4147-A177-3AD203B41FA5}">
                      <a16:colId xmlns:a16="http://schemas.microsoft.com/office/drawing/2014/main" val="20001"/>
                    </a:ext>
                  </a:extLst>
                </a:gridCol>
                <a:gridCol w="655801">
                  <a:extLst>
                    <a:ext uri="{9D8B030D-6E8A-4147-A177-3AD203B41FA5}">
                      <a16:colId xmlns:a16="http://schemas.microsoft.com/office/drawing/2014/main" val="20002"/>
                    </a:ext>
                  </a:extLst>
                </a:gridCol>
              </a:tblGrid>
              <a:tr h="345959">
                <a:tc>
                  <a:txBody>
                    <a:bodyPr/>
                    <a:lstStyle/>
                    <a:p>
                      <a:pPr lvl="0" algn="l">
                        <a:spcBef>
                          <a:spcPts val="500"/>
                        </a:spcBef>
                        <a:defRPr sz="1800" b="0" i="0">
                          <a:solidFill>
                            <a:srgbClr val="000000"/>
                          </a:solidFill>
                          <a:uFillTx/>
                        </a:defRPr>
                      </a:pPr>
                      <a:r>
                        <a:rPr sz="1400" b="1" i="1" dirty="0" err="1">
                          <a:solidFill>
                            <a:schemeClr val="tx1"/>
                          </a:solidFill>
                          <a:uFill>
                            <a:solidFill>
                              <a:srgbClr val="FFFFFF"/>
                            </a:solidFill>
                          </a:uFill>
                          <a:latin typeface="Arial Unicode MS" panose="020B0604020202020204" pitchFamily="34" charset="-128"/>
                        </a:rPr>
                        <a:t>Student_id</a:t>
                      </a:r>
                      <a:endParaRPr sz="14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1400" b="1" i="1" dirty="0">
                          <a:solidFill>
                            <a:schemeClr val="tx1"/>
                          </a:solidFill>
                          <a:uFill>
                            <a:solidFill>
                              <a:srgbClr val="FFFFFF"/>
                            </a:solidFill>
                          </a:uFill>
                          <a:latin typeface="Arial Unicode MS" panose="020B0604020202020204" pitchFamily="34" charset="-128"/>
                        </a:rPr>
                        <a:t>Class Id</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1400" b="1" i="1" dirty="0">
                          <a:solidFill>
                            <a:schemeClr val="tx1"/>
                          </a:solidFill>
                          <a:uFill>
                            <a:solidFill>
                              <a:srgbClr val="FFFFFF"/>
                            </a:solidFill>
                          </a:uFill>
                          <a:latin typeface="Arial Unicode MS" panose="020B0604020202020204" pitchFamily="34" charset="-128"/>
                        </a:rPr>
                        <a:t>Grade</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42476">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extLst>
                  <a:ext uri="{0D108BD9-81ED-4DB2-BD59-A6C34878D82A}">
                    <a16:rowId xmlns:a16="http://schemas.microsoft.com/office/drawing/2014/main" val="10001"/>
                  </a:ext>
                </a:extLst>
              </a:tr>
              <a:tr h="332404">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16</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2"/>
                  </a:ext>
                </a:extLst>
              </a:tr>
              <a:tr h="332404">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20</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2404">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18</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4"/>
                  </a:ext>
                </a:extLst>
              </a:tr>
              <a:tr h="332404">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tc>
                  <a:txBody>
                    <a:bodyPr/>
                    <a:lstStyle/>
                    <a:p>
                      <a:pPr lvl="0" algn="ctr">
                        <a:defRPr sz="1800">
                          <a:solidFill>
                            <a:srgbClr val="000000"/>
                          </a:solidFill>
                          <a:uFillTx/>
                        </a:defRPr>
                      </a:pPr>
                      <a:r>
                        <a:rPr sz="14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tc>
                  <a:txBody>
                    <a:bodyPr/>
                    <a:lstStyle/>
                    <a:p>
                      <a:pPr lvl="0" algn="ctr">
                        <a:defRPr sz="1800">
                          <a:solidFill>
                            <a:srgbClr val="000000"/>
                          </a:solidFill>
                          <a:uFillTx/>
                        </a:defRPr>
                      </a:pPr>
                      <a:r>
                        <a:rPr sz="14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extLst>
                  <a:ext uri="{0D108BD9-81ED-4DB2-BD59-A6C34878D82A}">
                    <a16:rowId xmlns:a16="http://schemas.microsoft.com/office/drawing/2014/main" val="10005"/>
                  </a:ext>
                </a:extLst>
              </a:tr>
              <a:tr h="332404">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400" dirty="0">
                          <a:solidFill>
                            <a:schemeClr val="tx1"/>
                          </a:solidFill>
                          <a:uFill>
                            <a:solidFill/>
                          </a:uFill>
                          <a:latin typeface="Arial Unicode MS" panose="020B0604020202020204" pitchFamily="34" charset="-128"/>
                        </a:rPr>
                        <a:t>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400" dirty="0">
                          <a:solidFill>
                            <a:schemeClr val="tx1"/>
                          </a:solidFill>
                          <a:uFill>
                            <a:solidFill/>
                          </a:uFill>
                          <a:latin typeface="Arial Unicode MS" panose="020B0604020202020204" pitchFamily="34" charset="-128"/>
                        </a:rPr>
                        <a:t>14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6"/>
                  </a:ext>
                </a:extLst>
              </a:tr>
            </a:tbl>
          </a:graphicData>
        </a:graphic>
      </p:graphicFrame>
      <p:graphicFrame>
        <p:nvGraphicFramePr>
          <p:cNvPr id="165" name="Table 165"/>
          <p:cNvGraphicFramePr/>
          <p:nvPr>
            <p:extLst/>
          </p:nvPr>
        </p:nvGraphicFramePr>
        <p:xfrm>
          <a:off x="5543660" y="1264181"/>
          <a:ext cx="2207701" cy="1778000"/>
        </p:xfrm>
        <a:graphic>
          <a:graphicData uri="http://schemas.openxmlformats.org/drawingml/2006/table">
            <a:tbl>
              <a:tblPr firstRow="1" bandRow="1"/>
              <a:tblGrid>
                <a:gridCol w="989298">
                  <a:extLst>
                    <a:ext uri="{9D8B030D-6E8A-4147-A177-3AD203B41FA5}">
                      <a16:colId xmlns:a16="http://schemas.microsoft.com/office/drawing/2014/main" val="20000"/>
                    </a:ext>
                  </a:extLst>
                </a:gridCol>
                <a:gridCol w="1218403">
                  <a:extLst>
                    <a:ext uri="{9D8B030D-6E8A-4147-A177-3AD203B41FA5}">
                      <a16:colId xmlns:a16="http://schemas.microsoft.com/office/drawing/2014/main" val="20001"/>
                    </a:ext>
                  </a:extLst>
                </a:gridCol>
              </a:tblGrid>
              <a:tr h="354286">
                <a:tc>
                  <a:txBody>
                    <a:bodyPr/>
                    <a:lstStyle/>
                    <a:p>
                      <a:pPr lvl="0" algn="l">
                        <a:spcBef>
                          <a:spcPts val="500"/>
                        </a:spcBef>
                        <a:defRPr sz="1800" b="0" i="0">
                          <a:solidFill>
                            <a:srgbClr val="000000"/>
                          </a:solidFill>
                          <a:uFillTx/>
                        </a:defRPr>
                      </a:pPr>
                      <a:r>
                        <a:rPr sz="1500" b="1" i="1" dirty="0" err="1">
                          <a:solidFill>
                            <a:schemeClr val="tx1"/>
                          </a:solidFill>
                          <a:uFill>
                            <a:solidFill>
                              <a:srgbClr val="FFFFFF"/>
                            </a:solidFill>
                          </a:uFill>
                          <a:latin typeface="Arial Unicode MS" panose="020B0604020202020204" pitchFamily="34" charset="-128"/>
                        </a:rPr>
                        <a:t>Class_id</a:t>
                      </a:r>
                      <a:endParaRPr sz="15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1500" b="1" i="1" dirty="0">
                          <a:solidFill>
                            <a:schemeClr val="tx1"/>
                          </a:solidFill>
                          <a:uFill>
                            <a:solidFill>
                              <a:srgbClr val="FFFFFF"/>
                            </a:solidFill>
                          </a:uFill>
                          <a:latin typeface="Arial Unicode MS" panose="020B0604020202020204" pitchFamily="34" charset="-128"/>
                        </a:rPr>
                        <a:t>Class </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5530">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extLst>
                  <a:ext uri="{0D108BD9-81ED-4DB2-BD59-A6C34878D82A}">
                    <a16:rowId xmlns:a16="http://schemas.microsoft.com/office/drawing/2014/main" val="10001"/>
                  </a:ext>
                </a:extLst>
              </a:tr>
              <a:tr h="323103">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2"/>
                  </a:ext>
                </a:extLst>
              </a:tr>
              <a:tr h="323103">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23103">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History</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4"/>
                  </a:ext>
                </a:extLst>
              </a:tr>
            </a:tbl>
          </a:graphicData>
        </a:graphic>
      </p:graphicFrame>
      <p:sp>
        <p:nvSpPr>
          <p:cNvPr id="166" name="Shape 166"/>
          <p:cNvSpPr/>
          <p:nvPr/>
        </p:nvSpPr>
        <p:spPr>
          <a:xfrm>
            <a:off x="3652425" y="1596818"/>
            <a:ext cx="1288171" cy="1015663"/>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lvl="0" algn="ctr">
              <a:defRPr sz="1800">
                <a:solidFill>
                  <a:srgbClr val="000000"/>
                </a:solidFill>
                <a:uFillTx/>
              </a:defRPr>
            </a:pPr>
            <a:r>
              <a:rPr sz="2000" dirty="0">
                <a:uFill>
                  <a:solidFill/>
                </a:uFill>
                <a:latin typeface="Arial Unicode MS" panose="020B0604020202020204" pitchFamily="34" charset="-128"/>
                <a:ea typeface="+mn-ea"/>
                <a:cs typeface="+mn-cs"/>
                <a:sym typeface="Arial"/>
              </a:rPr>
              <a:t>Inner Join </a:t>
            </a:r>
          </a:p>
          <a:p>
            <a:pPr lvl="0" algn="ctr">
              <a:defRPr sz="1800">
                <a:solidFill>
                  <a:srgbClr val="000000"/>
                </a:solidFill>
                <a:uFillTx/>
              </a:defRPr>
            </a:pPr>
            <a:r>
              <a:rPr sz="2000" dirty="0">
                <a:uFill>
                  <a:solidFill/>
                </a:uFill>
                <a:latin typeface="Arial Unicode MS" panose="020B0604020202020204" pitchFamily="34" charset="-128"/>
                <a:ea typeface="+mn-ea"/>
                <a:cs typeface="+mn-cs"/>
                <a:sym typeface="Arial"/>
              </a:rPr>
              <a:t>on </a:t>
            </a:r>
          </a:p>
          <a:p>
            <a:pPr lvl="0" algn="ctr">
              <a:defRPr sz="1800">
                <a:solidFill>
                  <a:srgbClr val="000000"/>
                </a:solidFill>
                <a:uFillTx/>
              </a:defRPr>
            </a:pPr>
            <a:r>
              <a:rPr sz="2000" dirty="0" err="1">
                <a:uFill>
                  <a:solidFill/>
                </a:uFill>
                <a:latin typeface="Arial Unicode MS" panose="020B0604020202020204" pitchFamily="34" charset="-128"/>
                <a:ea typeface="+mn-ea"/>
                <a:cs typeface="+mn-cs"/>
                <a:sym typeface="Arial"/>
              </a:rPr>
              <a:t>Class_id</a:t>
            </a:r>
            <a:endParaRPr sz="2000" dirty="0">
              <a:uFill>
                <a:solidFill/>
              </a:uFill>
              <a:latin typeface="Arial Unicode MS" panose="020B0604020202020204" pitchFamily="34" charset="-128"/>
              <a:ea typeface="+mn-ea"/>
              <a:cs typeface="+mn-cs"/>
              <a:sym typeface="Arial"/>
            </a:endParaRPr>
          </a:p>
        </p:txBody>
      </p:sp>
      <p:sp>
        <p:nvSpPr>
          <p:cNvPr id="167" name="Shape 167"/>
          <p:cNvSpPr/>
          <p:nvPr/>
        </p:nvSpPr>
        <p:spPr>
          <a:xfrm rot="5423500">
            <a:off x="3930734" y="3300884"/>
            <a:ext cx="731084" cy="447801"/>
          </a:xfrm>
          <a:prstGeom prst="rightArrow">
            <a:avLst>
              <a:gd name="adj1" fmla="val 39976"/>
              <a:gd name="adj2" fmla="val 89316"/>
            </a:avLst>
          </a:prstGeom>
          <a:solidFill>
            <a:srgbClr val="941100"/>
          </a:solidFill>
          <a:ln w="25400">
            <a:solidFill>
              <a:srgbClr val="941100"/>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Tree>
    <p:extLst>
      <p:ext uri="{BB962C8B-B14F-4D97-AF65-F5344CB8AC3E}">
        <p14:creationId xmlns:p14="http://schemas.microsoft.com/office/powerpoint/2010/main" val="1343433489"/>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049149"/>
            <a:ext cx="4572000" cy="369332"/>
          </a:xfrm>
          <a:prstGeom prst="rect">
            <a:avLst/>
          </a:prstGeom>
        </p:spPr>
        <p:txBody>
          <a:bodyPr>
            <a:spAutoFit/>
          </a:bodyPr>
          <a:lstStyle/>
          <a:p>
            <a:endParaRPr lang="en-US" dirty="0"/>
          </a:p>
        </p:txBody>
      </p:sp>
      <p:sp>
        <p:nvSpPr>
          <p:cNvPr id="4" name="Rectangle 3"/>
          <p:cNvSpPr/>
          <p:nvPr/>
        </p:nvSpPr>
        <p:spPr>
          <a:xfrm>
            <a:off x="145473" y="1265142"/>
            <a:ext cx="8671214" cy="4693593"/>
          </a:xfrm>
          <a:prstGeom prst="rect">
            <a:avLst/>
          </a:prstGeom>
        </p:spPr>
        <p:txBody>
          <a:bodyPr wrap="square">
            <a:spAutoFit/>
          </a:bodyPr>
          <a:lstStyle/>
          <a:p>
            <a:pPr marL="285750" indent="-285750">
              <a:buFont typeface="Arial" panose="020B0604020202020204" pitchFamily="34" charset="0"/>
              <a:buChar char="•"/>
            </a:pPr>
            <a:r>
              <a:rPr lang="en-US" sz="2300" dirty="0"/>
              <a:t>List all the movies from year 2000</a:t>
            </a:r>
          </a:p>
          <a:p>
            <a:pPr marL="285750" indent="-285750">
              <a:buFont typeface="Arial" panose="020B0604020202020204" pitchFamily="34" charset="0"/>
              <a:buChar char="•"/>
            </a:pPr>
            <a:r>
              <a:rPr lang="en-US" sz="2300" dirty="0"/>
              <a:t>List all the movies from year 2000 and their genres</a:t>
            </a:r>
          </a:p>
          <a:p>
            <a:pPr marL="285750" indent="-285750">
              <a:buFont typeface="Arial" panose="020B0604020202020204" pitchFamily="34" charset="0"/>
              <a:buChar char="•"/>
            </a:pPr>
            <a:r>
              <a:rPr lang="en-US" sz="2300" dirty="0"/>
              <a:t>List all the Drama movies from year 2000</a:t>
            </a:r>
          </a:p>
          <a:p>
            <a:pPr marL="285750" indent="-285750">
              <a:buFont typeface="Arial" panose="020B0604020202020204" pitchFamily="34" charset="0"/>
              <a:buChar char="•"/>
            </a:pPr>
            <a:r>
              <a:rPr lang="en-US" sz="2300" dirty="0"/>
              <a:t>List all the Drama movies from year 2000 with ratings</a:t>
            </a:r>
          </a:p>
          <a:p>
            <a:pPr marL="285750" indent="-285750">
              <a:buFont typeface="Arial" panose="020B0604020202020204" pitchFamily="34" charset="0"/>
              <a:buChar char="•"/>
            </a:pPr>
            <a:r>
              <a:rPr lang="en-US" sz="2300" dirty="0"/>
              <a:t>List the top-50 Drama movies from year 2000, based on the ratings </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r>
              <a:rPr lang="en-US" sz="2300" dirty="0"/>
              <a:t>List all the movies where there is an actor with the role ‘James Bond’</a:t>
            </a:r>
          </a:p>
          <a:p>
            <a:pPr marL="285750" indent="-285750">
              <a:buFont typeface="Arial" panose="020B0604020202020204" pitchFamily="34" charset="0"/>
              <a:buChar char="•"/>
            </a:pPr>
            <a:r>
              <a:rPr lang="en-US" sz="2300" dirty="0"/>
              <a:t>List the actors who played ‘James Bond’</a:t>
            </a:r>
          </a:p>
          <a:p>
            <a:pPr marL="285750" indent="-285750">
              <a:buFont typeface="Arial" panose="020B0604020202020204" pitchFamily="34" charset="0"/>
              <a:buChar char="•"/>
            </a:pPr>
            <a:r>
              <a:rPr lang="en-US" sz="2300" dirty="0"/>
              <a:t>List the actors who played ‘James Bond’ and the name of the movie</a:t>
            </a:r>
          </a:p>
          <a:p>
            <a:pPr marL="285750" indent="-285750">
              <a:buFont typeface="Arial" panose="020B0604020202020204" pitchFamily="34" charset="0"/>
              <a:buChar char="•"/>
            </a:pPr>
            <a:r>
              <a:rPr lang="en-US" sz="2300" dirty="0"/>
              <a:t>List all the movies directed by Steven Spielberg</a:t>
            </a:r>
          </a:p>
          <a:p>
            <a:pPr marL="285750" indent="-285750">
              <a:buFont typeface="Arial" panose="020B0604020202020204" pitchFamily="34" charset="0"/>
              <a:buChar char="•"/>
            </a:pPr>
            <a:r>
              <a:rPr lang="en-US" sz="2300" dirty="0"/>
              <a:t>List all the movies where Brad Pitt is playing</a:t>
            </a:r>
          </a:p>
          <a:p>
            <a:pPr marL="742950" lvl="1" indent="-285750">
              <a:buFont typeface="Arial" panose="020B0604020202020204" pitchFamily="34" charset="0"/>
              <a:buChar char="•"/>
            </a:pPr>
            <a:r>
              <a:rPr lang="en-US" sz="2300" dirty="0"/>
              <a:t>Exclude the movies where he plays “himself”</a:t>
            </a:r>
          </a:p>
          <a:p>
            <a:pPr marL="285750" indent="-285750">
              <a:buFont typeface="Arial" panose="020B0604020202020204" pitchFamily="34" charset="0"/>
              <a:buChar char="•"/>
            </a:pPr>
            <a:endParaRPr lang="en-US" sz="2300" i="1" dirty="0"/>
          </a:p>
        </p:txBody>
      </p:sp>
      <p:sp>
        <p:nvSpPr>
          <p:cNvPr id="5"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Joins Practice Queries</a:t>
            </a:r>
            <a:r>
              <a:rPr lang="en-US" sz="3000" b="1" dirty="0">
                <a:uFill>
                  <a:solidFill>
                    <a:srgbClr val="FFFFFF"/>
                  </a:solidFill>
                </a:uFill>
                <a:latin typeface="Arial Unicode MS" panose="020B0604020202020204" pitchFamily="34" charset="-128"/>
              </a:rPr>
              <a:t>: IMDB</a:t>
            </a:r>
            <a:endParaRPr sz="3000" b="1" dirty="0">
              <a:uFill>
                <a:solidFill>
                  <a:srgbClr val="FFFFFF"/>
                </a:solidFill>
              </a:uFill>
              <a:latin typeface="Arial Unicode MS" panose="020B0604020202020204" pitchFamily="34" charset="-128"/>
            </a:endParaRPr>
          </a:p>
        </p:txBody>
      </p:sp>
    </p:spTree>
    <p:extLst>
      <p:ext uri="{BB962C8B-B14F-4D97-AF65-F5344CB8AC3E}">
        <p14:creationId xmlns:p14="http://schemas.microsoft.com/office/powerpoint/2010/main" val="293108986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22"/>
          <p:cNvSpPr/>
          <p:nvPr/>
        </p:nvSpPr>
        <p:spPr>
          <a:xfrm>
            <a:off x="421754" y="144938"/>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Choosing a database in MySQL</a:t>
            </a:r>
            <a:endParaRPr sz="3000" b="1" dirty="0">
              <a:uFill>
                <a:solidFill>
                  <a:srgbClr val="FFFFFF"/>
                </a:solidFill>
              </a:uFill>
              <a:latin typeface="Arial Unicode MS" panose="020B0604020202020204" pitchFamily="34" charset="-128"/>
            </a:endParaRPr>
          </a:p>
        </p:txBody>
      </p:sp>
      <p:sp>
        <p:nvSpPr>
          <p:cNvPr id="23" name="Shape 23"/>
          <p:cNvSpPr/>
          <p:nvPr/>
        </p:nvSpPr>
        <p:spPr>
          <a:xfrm>
            <a:off x="505345" y="1236821"/>
            <a:ext cx="7590196" cy="358046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72561" lvl="0" indent="-234461">
              <a:spcBef>
                <a:spcPts val="700"/>
              </a:spcBef>
              <a:buSzPct val="50000"/>
              <a:buBlip>
                <a:blip r:embed="rId2"/>
              </a:buBlip>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SHOW DATABASES</a:t>
            </a:r>
            <a:r>
              <a:rPr lang="en-US"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729761" lvl="1" indent="-234461">
              <a:spcBef>
                <a:spcPts val="700"/>
              </a:spcBef>
              <a:buSzPct val="50000"/>
              <a:buBlip>
                <a:blip r:embed="rId2"/>
              </a:buBlip>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Lists the available databases in MySQL</a:t>
            </a:r>
          </a:p>
          <a:p>
            <a:pPr marL="272561" indent="-234461">
              <a:spcBef>
                <a:spcPts val="700"/>
              </a:spcBef>
              <a:buSzPct val="50000"/>
              <a:buBlip>
                <a:blip r:embed="rId2"/>
              </a:buBlip>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&lt;database&gt;</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729761" lvl="1" indent="-234461">
              <a:spcBef>
                <a:spcPts val="700"/>
              </a:spcBef>
              <a:buSzPct val="50000"/>
              <a:buBlip>
                <a:blip r:embed="rId2"/>
              </a:buBlip>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Chooses which database to work with</a:t>
            </a:r>
          </a:p>
          <a:p>
            <a:pPr marL="729761" lvl="1" indent="-234461">
              <a:spcBef>
                <a:spcPts val="700"/>
              </a:spcBef>
              <a:buSzPct val="50000"/>
              <a:buBlip>
                <a:blip r:embed="rId2"/>
              </a:buBlip>
              <a:defRPr sz="1800">
                <a:solidFill>
                  <a:srgbClr val="000000"/>
                </a:solidFill>
                <a:uFillTx/>
              </a:defRPr>
            </a:pPr>
            <a:r>
              <a:rPr lang="en-US" sz="20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Example: USE </a:t>
            </a:r>
            <a:r>
              <a:rPr lang="en-US" sz="2000" i="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a:t>
            </a:r>
            <a:r>
              <a:rPr lang="en-US" sz="20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272561" indent="-234461">
              <a:spcBef>
                <a:spcPts val="700"/>
              </a:spcBef>
              <a:buSzPct val="50000"/>
              <a:buBlip>
                <a:blip r:embed="rId2"/>
              </a:buBlip>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SHOW TABLES;</a:t>
            </a:r>
          </a:p>
          <a:p>
            <a:pPr marL="729761" lvl="1" indent="-234461">
              <a:spcBef>
                <a:spcPts val="700"/>
              </a:spcBef>
              <a:buSzPct val="50000"/>
              <a:buBlip>
                <a:blip r:embed="rId2"/>
              </a:buBlip>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Lists the tables in the database</a:t>
            </a:r>
          </a:p>
          <a:p>
            <a:pPr marL="272561" indent="-234461">
              <a:spcBef>
                <a:spcPts val="700"/>
              </a:spcBef>
              <a:buSzPct val="50000"/>
              <a:buBlip>
                <a:blip r:embed="rId2"/>
              </a:buBlip>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DESCRIBE &lt;table&gt;;</a:t>
            </a:r>
          </a:p>
          <a:p>
            <a:pPr marL="729761" lvl="1" indent="-234461">
              <a:spcBef>
                <a:spcPts val="700"/>
              </a:spcBef>
              <a:buSzPct val="50000"/>
              <a:buBlip>
                <a:blip r:embed="rId2"/>
              </a:buBlip>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Lists the attributes and data types for a table</a:t>
            </a:r>
          </a:p>
        </p:txBody>
      </p:sp>
    </p:spTree>
    <p:extLst>
      <p:ext uri="{BB962C8B-B14F-4D97-AF65-F5344CB8AC3E}">
        <p14:creationId xmlns:p14="http://schemas.microsoft.com/office/powerpoint/2010/main" val="459307239"/>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049149"/>
            <a:ext cx="4572000" cy="369332"/>
          </a:xfrm>
          <a:prstGeom prst="rect">
            <a:avLst/>
          </a:prstGeom>
        </p:spPr>
        <p:txBody>
          <a:bodyPr>
            <a:spAutoFit/>
          </a:bodyPr>
          <a:lstStyle/>
          <a:p>
            <a:endParaRPr lang="en-US" dirty="0"/>
          </a:p>
        </p:txBody>
      </p:sp>
      <p:sp>
        <p:nvSpPr>
          <p:cNvPr id="4" name="Rectangle 3"/>
          <p:cNvSpPr/>
          <p:nvPr/>
        </p:nvSpPr>
        <p:spPr>
          <a:xfrm>
            <a:off x="171450" y="1888597"/>
            <a:ext cx="7242464" cy="2569934"/>
          </a:xfrm>
          <a:prstGeom prst="rect">
            <a:avLst/>
          </a:prstGeom>
        </p:spPr>
        <p:txBody>
          <a:bodyPr wrap="square">
            <a:spAutoFit/>
          </a:bodyPr>
          <a:lstStyle/>
          <a:p>
            <a:pPr marL="285750" indent="-285750">
              <a:buFont typeface="Arial" panose="020B0604020202020204" pitchFamily="34" charset="0"/>
              <a:buChar char="•"/>
            </a:pPr>
            <a:r>
              <a:rPr lang="en-US" sz="2300" dirty="0"/>
              <a:t>List all the Single students born in 1985</a:t>
            </a:r>
          </a:p>
          <a:p>
            <a:pPr marL="285750" indent="-285750">
              <a:buFont typeface="Arial" panose="020B0604020202020204" pitchFamily="34" charset="0"/>
              <a:buChar char="•"/>
            </a:pPr>
            <a:r>
              <a:rPr lang="en-US" sz="2300" dirty="0"/>
              <a:t>List all the Single students who live in Palladium</a:t>
            </a:r>
          </a:p>
          <a:p>
            <a:pPr marL="285750" indent="-285750">
              <a:buFont typeface="Arial" panose="020B0604020202020204" pitchFamily="34" charset="0"/>
              <a:buChar char="•"/>
            </a:pPr>
            <a:r>
              <a:rPr lang="en-US" sz="2300" dirty="0"/>
              <a:t>List all the students born in 1985 who have “The Killers” as favorite Music</a:t>
            </a:r>
          </a:p>
          <a:p>
            <a:pPr marL="285750" indent="-285750">
              <a:buFont typeface="Arial" panose="020B0604020202020204" pitchFamily="34" charset="0"/>
              <a:buChar char="•"/>
            </a:pPr>
            <a:r>
              <a:rPr lang="en-US" sz="2300" dirty="0"/>
              <a:t>List all the Single students </a:t>
            </a:r>
            <a:r>
              <a:rPr lang="en-US" sz="2300" dirty="0" err="1"/>
              <a:t>LookingFor</a:t>
            </a:r>
            <a:r>
              <a:rPr lang="en-US" sz="2300" dirty="0"/>
              <a:t> “random play”</a:t>
            </a:r>
          </a:p>
          <a:p>
            <a:pPr marL="285750" indent="-285750">
              <a:buFont typeface="Arial" panose="020B0604020202020204" pitchFamily="34" charset="0"/>
              <a:buChar char="•"/>
            </a:pPr>
            <a:r>
              <a:rPr lang="en-US" sz="2300" dirty="0"/>
              <a:t>List all the Finance students who like the book “1984”</a:t>
            </a:r>
          </a:p>
          <a:p>
            <a:pPr marL="285750" indent="-285750">
              <a:buFont typeface="Arial" panose="020B0604020202020204" pitchFamily="34" charset="0"/>
              <a:buChar char="•"/>
            </a:pPr>
            <a:endParaRPr lang="en-US" sz="2300" i="1" dirty="0"/>
          </a:p>
        </p:txBody>
      </p:sp>
      <p:sp>
        <p:nvSpPr>
          <p:cNvPr id="5"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Joins Practice Queries</a:t>
            </a:r>
            <a:r>
              <a:rPr lang="en-US" sz="3000" b="1" dirty="0">
                <a:uFill>
                  <a:solidFill>
                    <a:srgbClr val="FFFFFF"/>
                  </a:solidFill>
                </a:uFill>
                <a:latin typeface="Arial Unicode MS" panose="020B0604020202020204" pitchFamily="34" charset="-128"/>
              </a:rPr>
              <a:t>: Facebook</a:t>
            </a:r>
            <a:endParaRPr sz="3000" b="1" dirty="0">
              <a:uFill>
                <a:solidFill>
                  <a:srgbClr val="FFFFFF"/>
                </a:solidFill>
              </a:uFill>
              <a:latin typeface="Arial Unicode MS" panose="020B0604020202020204" pitchFamily="34" charset="-128"/>
            </a:endParaRPr>
          </a:p>
        </p:txBody>
      </p:sp>
    </p:spTree>
    <p:extLst>
      <p:ext uri="{BB962C8B-B14F-4D97-AF65-F5344CB8AC3E}">
        <p14:creationId xmlns:p14="http://schemas.microsoft.com/office/powerpoint/2010/main" val="1707111362"/>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Outer Join</a:t>
            </a:r>
          </a:p>
        </p:txBody>
      </p:sp>
      <p:graphicFrame>
        <p:nvGraphicFramePr>
          <p:cNvPr id="171" name="Table 171"/>
          <p:cNvGraphicFramePr/>
          <p:nvPr>
            <p:extLst/>
          </p:nvPr>
        </p:nvGraphicFramePr>
        <p:xfrm>
          <a:off x="437442" y="1234544"/>
          <a:ext cx="2611887" cy="2868666"/>
        </p:xfrm>
        <a:graphic>
          <a:graphicData uri="http://schemas.openxmlformats.org/drawingml/2006/table">
            <a:tbl>
              <a:tblPr firstRow="1" bandRow="1"/>
              <a:tblGrid>
                <a:gridCol w="1104291">
                  <a:extLst>
                    <a:ext uri="{9D8B030D-6E8A-4147-A177-3AD203B41FA5}">
                      <a16:colId xmlns:a16="http://schemas.microsoft.com/office/drawing/2014/main" val="20000"/>
                    </a:ext>
                  </a:extLst>
                </a:gridCol>
                <a:gridCol w="845022">
                  <a:extLst>
                    <a:ext uri="{9D8B030D-6E8A-4147-A177-3AD203B41FA5}">
                      <a16:colId xmlns:a16="http://schemas.microsoft.com/office/drawing/2014/main" val="20001"/>
                    </a:ext>
                  </a:extLst>
                </a:gridCol>
                <a:gridCol w="662574">
                  <a:extLst>
                    <a:ext uri="{9D8B030D-6E8A-4147-A177-3AD203B41FA5}">
                      <a16:colId xmlns:a16="http://schemas.microsoft.com/office/drawing/2014/main" val="20002"/>
                    </a:ext>
                  </a:extLst>
                </a:gridCol>
              </a:tblGrid>
              <a:tr h="369392">
                <a:tc>
                  <a:txBody>
                    <a:bodyPr/>
                    <a:lstStyle/>
                    <a:p>
                      <a:pPr lvl="0" algn="l">
                        <a:spcBef>
                          <a:spcPts val="500"/>
                        </a:spcBef>
                        <a:defRPr sz="1800" b="0" i="0">
                          <a:solidFill>
                            <a:srgbClr val="000000"/>
                          </a:solidFill>
                          <a:uFillTx/>
                        </a:defRPr>
                      </a:pPr>
                      <a:r>
                        <a:rPr sz="1400" b="1" i="1" dirty="0" err="1">
                          <a:solidFill>
                            <a:schemeClr val="tx1"/>
                          </a:solidFill>
                          <a:uFill>
                            <a:solidFill>
                              <a:srgbClr val="FFFFFF"/>
                            </a:solidFill>
                          </a:uFill>
                          <a:latin typeface="Arial Unicode MS" panose="020B0604020202020204" pitchFamily="34" charset="-128"/>
                        </a:rPr>
                        <a:t>Student_id</a:t>
                      </a:r>
                      <a:endParaRPr sz="14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1400" b="1" i="1" dirty="0">
                          <a:solidFill>
                            <a:schemeClr val="tx1"/>
                          </a:solidFill>
                          <a:uFill>
                            <a:solidFill>
                              <a:srgbClr val="FFFFFF"/>
                            </a:solidFill>
                          </a:uFill>
                          <a:latin typeface="Arial Unicode MS" panose="020B0604020202020204" pitchFamily="34" charset="-128"/>
                        </a:rPr>
                        <a:t>Class Id</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1400" b="1" i="1" dirty="0">
                          <a:solidFill>
                            <a:schemeClr val="tx1"/>
                          </a:solidFill>
                          <a:uFill>
                            <a:solidFill>
                              <a:srgbClr val="FFFFFF"/>
                            </a:solidFill>
                          </a:uFill>
                          <a:latin typeface="Arial Unicode MS" panose="020B0604020202020204" pitchFamily="34" charset="-128"/>
                        </a:rPr>
                        <a:t>Grade</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674">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extLst>
                  <a:ext uri="{0D108BD9-81ED-4DB2-BD59-A6C34878D82A}">
                    <a16:rowId xmlns:a16="http://schemas.microsoft.com/office/drawing/2014/main" val="10001"/>
                  </a:ext>
                </a:extLst>
              </a:tr>
              <a:tr h="354919">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16</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2"/>
                  </a:ext>
                </a:extLst>
              </a:tr>
              <a:tr h="354919">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20</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54919">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18</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4"/>
                  </a:ext>
                </a:extLst>
              </a:tr>
              <a:tr h="354919">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tc>
                  <a:txBody>
                    <a:bodyPr/>
                    <a:lstStyle/>
                    <a:p>
                      <a:pPr lvl="0" algn="ctr">
                        <a:defRPr sz="1800">
                          <a:solidFill>
                            <a:srgbClr val="000000"/>
                          </a:solidFill>
                          <a:uFillTx/>
                        </a:defRPr>
                      </a:pPr>
                      <a:r>
                        <a:rPr sz="14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tc>
                  <a:txBody>
                    <a:bodyPr/>
                    <a:lstStyle/>
                    <a:p>
                      <a:pPr lvl="0" algn="ctr">
                        <a:defRPr sz="1800">
                          <a:solidFill>
                            <a:srgbClr val="000000"/>
                          </a:solidFill>
                          <a:uFillTx/>
                        </a:defRPr>
                      </a:pPr>
                      <a:r>
                        <a:rPr sz="14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extLst>
                  <a:ext uri="{0D108BD9-81ED-4DB2-BD59-A6C34878D82A}">
                    <a16:rowId xmlns:a16="http://schemas.microsoft.com/office/drawing/2014/main" val="10005"/>
                  </a:ext>
                </a:extLst>
              </a:tr>
              <a:tr h="354919">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400" dirty="0">
                          <a:solidFill>
                            <a:schemeClr val="tx1"/>
                          </a:solidFill>
                          <a:uFill>
                            <a:solidFill/>
                          </a:uFill>
                          <a:latin typeface="Arial Unicode MS" panose="020B0604020202020204" pitchFamily="34" charset="-128"/>
                        </a:rPr>
                        <a:t>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400" dirty="0">
                          <a:solidFill>
                            <a:schemeClr val="tx1"/>
                          </a:solidFill>
                          <a:uFill>
                            <a:solidFill/>
                          </a:uFill>
                          <a:latin typeface="Arial Unicode MS" panose="020B0604020202020204" pitchFamily="34" charset="-128"/>
                        </a:rPr>
                        <a:t>14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6"/>
                  </a:ext>
                </a:extLst>
              </a:tr>
              <a:tr h="354919">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2600"/>
                    </a:solidFill>
                  </a:tcPr>
                </a:tc>
                <a:tc>
                  <a:txBody>
                    <a:bodyPr/>
                    <a:lstStyle/>
                    <a:p>
                      <a:pPr lvl="0" algn="ctr">
                        <a:defRPr sz="1800">
                          <a:solidFill>
                            <a:srgbClr val="000000"/>
                          </a:solidFill>
                          <a:uFillTx/>
                        </a:defRPr>
                      </a:pPr>
                      <a:r>
                        <a:rPr sz="1400" dirty="0">
                          <a:solidFill>
                            <a:schemeClr val="tx1"/>
                          </a:solidFill>
                          <a:uFill>
                            <a:solidFill/>
                          </a:uFill>
                          <a:latin typeface="Arial Unicode MS" panose="020B0604020202020204" pitchFamily="34" charset="-128"/>
                        </a:rPr>
                        <a:t>6</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2600"/>
                    </a:solidFill>
                  </a:tcPr>
                </a:tc>
                <a:tc>
                  <a:txBody>
                    <a:bodyPr/>
                    <a:lstStyle/>
                    <a:p>
                      <a:pPr lvl="0" algn="ctr">
                        <a:defRPr sz="1800">
                          <a:solidFill>
                            <a:srgbClr val="000000"/>
                          </a:solidFill>
                          <a:uFillTx/>
                        </a:defRPr>
                      </a:pPr>
                      <a:r>
                        <a:rPr sz="1400" dirty="0">
                          <a:solidFill>
                            <a:schemeClr val="tx1"/>
                          </a:solidFill>
                          <a:uFill>
                            <a:solidFill/>
                          </a:uFill>
                          <a:latin typeface="Arial Unicode MS" panose="020B0604020202020204" pitchFamily="34" charset="-128"/>
                        </a:rPr>
                        <a:t>17</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2600"/>
                    </a:solidFill>
                  </a:tcPr>
                </a:tc>
                <a:extLst>
                  <a:ext uri="{0D108BD9-81ED-4DB2-BD59-A6C34878D82A}">
                    <a16:rowId xmlns:a16="http://schemas.microsoft.com/office/drawing/2014/main" val="10007"/>
                  </a:ext>
                </a:extLst>
              </a:tr>
            </a:tbl>
          </a:graphicData>
        </a:graphic>
      </p:graphicFrame>
      <p:graphicFrame>
        <p:nvGraphicFramePr>
          <p:cNvPr id="172" name="Table 172"/>
          <p:cNvGraphicFramePr/>
          <p:nvPr>
            <p:extLst/>
          </p:nvPr>
        </p:nvGraphicFramePr>
        <p:xfrm>
          <a:off x="3636510" y="1625257"/>
          <a:ext cx="2207701" cy="1852698"/>
        </p:xfrm>
        <a:graphic>
          <a:graphicData uri="http://schemas.openxmlformats.org/drawingml/2006/table">
            <a:tbl>
              <a:tblPr firstRow="1" bandRow="1"/>
              <a:tblGrid>
                <a:gridCol w="989298">
                  <a:extLst>
                    <a:ext uri="{9D8B030D-6E8A-4147-A177-3AD203B41FA5}">
                      <a16:colId xmlns:a16="http://schemas.microsoft.com/office/drawing/2014/main" val="20000"/>
                    </a:ext>
                  </a:extLst>
                </a:gridCol>
                <a:gridCol w="1218403">
                  <a:extLst>
                    <a:ext uri="{9D8B030D-6E8A-4147-A177-3AD203B41FA5}">
                      <a16:colId xmlns:a16="http://schemas.microsoft.com/office/drawing/2014/main" val="20001"/>
                    </a:ext>
                  </a:extLst>
                </a:gridCol>
              </a:tblGrid>
              <a:tr h="395621">
                <a:tc>
                  <a:txBody>
                    <a:bodyPr/>
                    <a:lstStyle/>
                    <a:p>
                      <a:pPr lvl="0" algn="l">
                        <a:spcBef>
                          <a:spcPts val="500"/>
                        </a:spcBef>
                        <a:defRPr sz="1800" b="0" i="0">
                          <a:solidFill>
                            <a:srgbClr val="000000"/>
                          </a:solidFill>
                          <a:uFillTx/>
                        </a:defRPr>
                      </a:pPr>
                      <a:r>
                        <a:rPr sz="1500" b="1" i="1" dirty="0" err="1">
                          <a:solidFill>
                            <a:sysClr val="windowText" lastClr="000000"/>
                          </a:solidFill>
                          <a:uFill>
                            <a:solidFill>
                              <a:srgbClr val="FFFFFF"/>
                            </a:solidFill>
                          </a:uFill>
                          <a:latin typeface="Arial Unicode MS" panose="020B0604020202020204" pitchFamily="34" charset="-128"/>
                        </a:rPr>
                        <a:t>Class_id</a:t>
                      </a:r>
                      <a:endParaRPr sz="1500" b="1" i="1" dirty="0">
                        <a:solidFill>
                          <a:sysClr val="windowText" lastClr="000000"/>
                        </a:solidFill>
                        <a:uFill>
                          <a:solidFill>
                            <a:srgbClr val="FFFFFF"/>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1500" b="1" i="1" dirty="0">
                          <a:solidFill>
                            <a:sysClr val="windowText" lastClr="000000"/>
                          </a:solidFill>
                          <a:uFill>
                            <a:solidFill>
                              <a:srgbClr val="FFFFFF"/>
                            </a:solidFill>
                          </a:uFill>
                          <a:latin typeface="Arial Unicode MS" panose="020B0604020202020204" pitchFamily="34" charset="-128"/>
                        </a:rPr>
                        <a:t>Class </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4677">
                <a:tc>
                  <a:txBody>
                    <a:bodyPr/>
                    <a:lstStyle/>
                    <a:p>
                      <a:pPr lvl="0" algn="ctr">
                        <a:defRPr sz="1800">
                          <a:solidFill>
                            <a:srgbClr val="000000"/>
                          </a:solidFill>
                          <a:uFillTx/>
                        </a:defRPr>
                      </a:pPr>
                      <a:r>
                        <a:rPr sz="1500" dirty="0">
                          <a:solidFill>
                            <a:sysClr val="windowText" lastClr="000000"/>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tc>
                  <a:txBody>
                    <a:bodyPr/>
                    <a:lstStyle/>
                    <a:p>
                      <a:pPr lvl="0" algn="ctr">
                        <a:defRPr sz="1800">
                          <a:solidFill>
                            <a:srgbClr val="000000"/>
                          </a:solidFill>
                          <a:uFillTx/>
                        </a:defRPr>
                      </a:pPr>
                      <a:r>
                        <a:rPr sz="1500" dirty="0">
                          <a:solidFill>
                            <a:sysClr val="windowText" lastClr="000000"/>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extLst>
                  <a:ext uri="{0D108BD9-81ED-4DB2-BD59-A6C34878D82A}">
                    <a16:rowId xmlns:a16="http://schemas.microsoft.com/office/drawing/2014/main" val="10001"/>
                  </a:ext>
                </a:extLst>
              </a:tr>
              <a:tr h="360800">
                <a:tc>
                  <a:txBody>
                    <a:bodyPr/>
                    <a:lstStyle/>
                    <a:p>
                      <a:pPr lvl="0" algn="ctr">
                        <a:defRPr sz="1800">
                          <a:solidFill>
                            <a:srgbClr val="000000"/>
                          </a:solidFill>
                          <a:uFillTx/>
                        </a:defRPr>
                      </a:pPr>
                      <a:r>
                        <a:rPr sz="1500" dirty="0">
                          <a:solidFill>
                            <a:sysClr val="windowText" lastClr="000000"/>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ysClr val="windowText" lastClr="000000"/>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2"/>
                  </a:ext>
                </a:extLst>
              </a:tr>
              <a:tr h="360800">
                <a:tc>
                  <a:txBody>
                    <a:bodyPr/>
                    <a:lstStyle/>
                    <a:p>
                      <a:pPr lvl="0" algn="ctr">
                        <a:defRPr sz="1800">
                          <a:solidFill>
                            <a:srgbClr val="000000"/>
                          </a:solidFill>
                          <a:uFillTx/>
                        </a:defRPr>
                      </a:pPr>
                      <a:r>
                        <a:rPr sz="1500" dirty="0">
                          <a:solidFill>
                            <a:sysClr val="windowText" lastClr="000000"/>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500" dirty="0">
                          <a:solidFill>
                            <a:sysClr val="windowText" lastClr="000000"/>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0800">
                <a:tc>
                  <a:txBody>
                    <a:bodyPr/>
                    <a:lstStyle/>
                    <a:p>
                      <a:pPr lvl="0" algn="ctr">
                        <a:defRPr sz="1800">
                          <a:solidFill>
                            <a:srgbClr val="000000"/>
                          </a:solidFill>
                          <a:uFillTx/>
                        </a:defRPr>
                      </a:pPr>
                      <a:r>
                        <a:rPr sz="1500" dirty="0">
                          <a:solidFill>
                            <a:sysClr val="windowText" lastClr="000000"/>
                          </a:solidFill>
                          <a:uFill>
                            <a:solidFill/>
                          </a:uFill>
                          <a:latin typeface="Arial Unicode MS" panose="020B0604020202020204" pitchFamily="34" charset="-128"/>
                        </a:rPr>
                        <a:t>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ysClr val="windowText" lastClr="000000"/>
                          </a:solidFill>
                          <a:uFill>
                            <a:solidFill/>
                          </a:uFill>
                          <a:latin typeface="Arial Unicode MS" panose="020B0604020202020204" pitchFamily="34" charset="-128"/>
                        </a:rPr>
                        <a:t>History</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4"/>
                  </a:ext>
                </a:extLst>
              </a:tr>
            </a:tbl>
          </a:graphicData>
        </a:graphic>
      </p:graphicFrame>
      <p:sp>
        <p:nvSpPr>
          <p:cNvPr id="173" name="Shape 173"/>
          <p:cNvSpPr/>
          <p:nvPr/>
        </p:nvSpPr>
        <p:spPr>
          <a:xfrm>
            <a:off x="6175036" y="1456870"/>
            <a:ext cx="2532144" cy="255454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defRPr sz="1800">
                <a:solidFill>
                  <a:srgbClr val="000000"/>
                </a:solidFill>
                <a:uFillTx/>
              </a:defRPr>
            </a:pPr>
            <a:r>
              <a:rPr sz="2000" u="sng"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Question</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Find the </a:t>
            </a:r>
          </a:p>
          <a:p>
            <a:pPr lvl="0">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class name </a:t>
            </a:r>
            <a:r>
              <a:rPr sz="2000" u="sng"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for all </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the </a:t>
            </a:r>
          </a:p>
          <a:p>
            <a:pPr lvl="0">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classes that each student  is taking.</a:t>
            </a:r>
          </a:p>
          <a:p>
            <a:pPr lvl="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endParaRPr>
          </a:p>
          <a:p>
            <a:pPr lvl="0">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Note: No class with id=6 exists in the Class table</a:t>
            </a:r>
          </a:p>
        </p:txBody>
      </p:sp>
      <p:sp>
        <p:nvSpPr>
          <p:cNvPr id="174" name="Shape 174"/>
          <p:cNvSpPr/>
          <p:nvPr/>
        </p:nvSpPr>
        <p:spPr>
          <a:xfrm>
            <a:off x="560275" y="4582885"/>
            <a:ext cx="7409445" cy="101566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select </a:t>
            </a:r>
            <a:r>
              <a:rPr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student_id</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class </a:t>
            </a:r>
          </a:p>
          <a:p>
            <a:pPr lvl="0">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from </a:t>
            </a:r>
            <a:r>
              <a:rPr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Student_Has_Class</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s left outer join Class c </a:t>
            </a:r>
          </a:p>
          <a:p>
            <a:pPr lvl="0">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on </a:t>
            </a:r>
            <a:r>
              <a:rPr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c.class_id</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 </a:t>
            </a:r>
            <a:r>
              <a:rPr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s.class_id</a:t>
            </a: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endParaRPr>
          </a:p>
        </p:txBody>
      </p:sp>
      <p:sp>
        <p:nvSpPr>
          <p:cNvPr id="175" name="Shape 175"/>
          <p:cNvSpPr/>
          <p:nvPr/>
        </p:nvSpPr>
        <p:spPr>
          <a:xfrm>
            <a:off x="4533010" y="4812726"/>
            <a:ext cx="455617" cy="497841"/>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176" name="Shape 176"/>
          <p:cNvSpPr/>
          <p:nvPr/>
        </p:nvSpPr>
        <p:spPr>
          <a:xfrm>
            <a:off x="4807052" y="5310567"/>
            <a:ext cx="1" cy="526416"/>
          </a:xfrm>
          <a:prstGeom prst="line">
            <a:avLst/>
          </a:prstGeom>
          <a:ln w="25400">
            <a:solidFill>
              <a:srgbClr val="011993"/>
            </a:solidFill>
            <a:miter lim="400000"/>
            <a:tailEnd type="arrow"/>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177" name="Shape 177"/>
          <p:cNvSpPr/>
          <p:nvPr/>
        </p:nvSpPr>
        <p:spPr>
          <a:xfrm>
            <a:off x="3330857" y="5895283"/>
            <a:ext cx="4049578" cy="70788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a:solidFill>
                  <a:srgbClr val="011993"/>
                </a:solidFill>
                <a:latin typeface="Arial Bold"/>
                <a:ea typeface="Arial Bold"/>
                <a:cs typeface="Arial Bold"/>
                <a:sym typeface="Arial Bold"/>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Refers to the “left” table: </a:t>
            </a: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Student_Has_Class</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79036977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74"/>
                                        </p:tgtEl>
                                        <p:attrNameLst>
                                          <p:attrName>style.visibility</p:attrName>
                                        </p:attrNameLst>
                                      </p:cBhvr>
                                      <p:to>
                                        <p:strVal val="visible"/>
                                      </p:to>
                                    </p:set>
                                    <p:animEffect transition="in" filter="dissolve(in)">
                                      <p:cBhvr>
                                        <p:cTn id="7" dur="750"/>
                                        <p:tgtEl>
                                          <p:spTgt spid="17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175"/>
                                        </p:tgtEl>
                                        <p:attrNameLst>
                                          <p:attrName>style.visibility</p:attrName>
                                        </p:attrNameLst>
                                      </p:cBhvr>
                                      <p:to>
                                        <p:strVal val="visible"/>
                                      </p:to>
                                    </p:set>
                                    <p:animEffect transition="in" filter="dissolve(in)">
                                      <p:cBhvr>
                                        <p:cTn id="12" dur="750"/>
                                        <p:tgtEl>
                                          <p:spTgt spid="17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0" nodeType="clickEffect">
                                  <p:stCondLst>
                                    <p:cond delay="0"/>
                                  </p:stCondLst>
                                  <p:iterate>
                                    <p:tmAbs val="0"/>
                                  </p:iterate>
                                  <p:childTnLst>
                                    <p:set>
                                      <p:cBhvr>
                                        <p:cTn id="16" fill="hold"/>
                                        <p:tgtEl>
                                          <p:spTgt spid="176"/>
                                        </p:tgtEl>
                                        <p:attrNameLst>
                                          <p:attrName>style.visibility</p:attrName>
                                        </p:attrNameLst>
                                      </p:cBhvr>
                                      <p:to>
                                        <p:strVal val="visible"/>
                                      </p:to>
                                    </p:set>
                                    <p:animEffect transition="in" filter="dissolve(in)">
                                      <p:cBhvr>
                                        <p:cTn id="17" dur="750"/>
                                        <p:tgtEl>
                                          <p:spTgt spid="17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16" fill="hold" grpId="0" nodeType="clickEffect">
                                  <p:stCondLst>
                                    <p:cond delay="0"/>
                                  </p:stCondLst>
                                  <p:iterate>
                                    <p:tmAbs val="0"/>
                                  </p:iterate>
                                  <p:childTnLst>
                                    <p:set>
                                      <p:cBhvr>
                                        <p:cTn id="21" fill="hold"/>
                                        <p:tgtEl>
                                          <p:spTgt spid="177"/>
                                        </p:tgtEl>
                                        <p:attrNameLst>
                                          <p:attrName>style.visibility</p:attrName>
                                        </p:attrNameLst>
                                      </p:cBhvr>
                                      <p:to>
                                        <p:strVal val="visible"/>
                                      </p:to>
                                    </p:set>
                                    <p:animEffect transition="in" filter="dissolve(in)">
                                      <p:cBhvr>
                                        <p:cTn id="22" dur="75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animBg="1" advAuto="0"/>
      <p:bldP spid="175" grpId="0" animBg="1" advAuto="0"/>
      <p:bldP spid="176" grpId="0" animBg="1" advAuto="0"/>
      <p:bldP spid="177" grpId="0"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Outer Join</a:t>
            </a:r>
          </a:p>
        </p:txBody>
      </p:sp>
      <p:graphicFrame>
        <p:nvGraphicFramePr>
          <p:cNvPr id="181" name="Table 181"/>
          <p:cNvGraphicFramePr/>
          <p:nvPr>
            <p:extLst/>
          </p:nvPr>
        </p:nvGraphicFramePr>
        <p:xfrm>
          <a:off x="147083" y="950012"/>
          <a:ext cx="2377083" cy="2585720"/>
        </p:xfrm>
        <a:graphic>
          <a:graphicData uri="http://schemas.openxmlformats.org/drawingml/2006/table">
            <a:tbl>
              <a:tblPr firstRow="1" bandRow="1"/>
              <a:tblGrid>
                <a:gridCol w="1005017">
                  <a:extLst>
                    <a:ext uri="{9D8B030D-6E8A-4147-A177-3AD203B41FA5}">
                      <a16:colId xmlns:a16="http://schemas.microsoft.com/office/drawing/2014/main" val="20000"/>
                    </a:ext>
                  </a:extLst>
                </a:gridCol>
                <a:gridCol w="769056">
                  <a:extLst>
                    <a:ext uri="{9D8B030D-6E8A-4147-A177-3AD203B41FA5}">
                      <a16:colId xmlns:a16="http://schemas.microsoft.com/office/drawing/2014/main" val="20001"/>
                    </a:ext>
                  </a:extLst>
                </a:gridCol>
                <a:gridCol w="603010">
                  <a:extLst>
                    <a:ext uri="{9D8B030D-6E8A-4147-A177-3AD203B41FA5}">
                      <a16:colId xmlns:a16="http://schemas.microsoft.com/office/drawing/2014/main" val="20002"/>
                    </a:ext>
                  </a:extLst>
                </a:gridCol>
              </a:tblGrid>
              <a:tr h="304969">
                <a:tc>
                  <a:txBody>
                    <a:bodyPr/>
                    <a:lstStyle/>
                    <a:p>
                      <a:pPr lvl="0" algn="l">
                        <a:spcBef>
                          <a:spcPts val="500"/>
                        </a:spcBef>
                        <a:defRPr sz="1800" b="0" i="0">
                          <a:solidFill>
                            <a:srgbClr val="000000"/>
                          </a:solidFill>
                          <a:uFillTx/>
                        </a:defRPr>
                      </a:pPr>
                      <a:r>
                        <a:rPr sz="1200" b="1" i="1" dirty="0" err="1">
                          <a:solidFill>
                            <a:schemeClr val="tx1"/>
                          </a:solidFill>
                          <a:uFill>
                            <a:solidFill>
                              <a:srgbClr val="FFFFFF"/>
                            </a:solidFill>
                          </a:uFill>
                          <a:latin typeface="Arial Unicode MS" panose="020B0604020202020204" pitchFamily="34" charset="-128"/>
                        </a:rPr>
                        <a:t>Student_id</a:t>
                      </a:r>
                      <a:endParaRPr sz="12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1200" b="1" i="1" dirty="0">
                          <a:solidFill>
                            <a:schemeClr val="tx1"/>
                          </a:solidFill>
                          <a:uFill>
                            <a:solidFill>
                              <a:srgbClr val="FFFFFF"/>
                            </a:solidFill>
                          </a:uFill>
                          <a:latin typeface="Arial Unicode MS" panose="020B0604020202020204" pitchFamily="34" charset="-128"/>
                        </a:rPr>
                        <a:t>Class Id</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1200" b="1" i="1" dirty="0">
                          <a:solidFill>
                            <a:schemeClr val="tx1"/>
                          </a:solidFill>
                          <a:uFill>
                            <a:solidFill>
                              <a:srgbClr val="FFFFFF"/>
                            </a:solidFill>
                          </a:uFill>
                          <a:latin typeface="Arial Unicode MS" panose="020B0604020202020204" pitchFamily="34" charset="-128"/>
                        </a:rPr>
                        <a:t>Grade</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01899">
                <a:tc>
                  <a:txBody>
                    <a:bodyPr/>
                    <a:lstStyle/>
                    <a:p>
                      <a:pPr lvl="0" algn="ctr">
                        <a:defRPr sz="1800">
                          <a:solidFill>
                            <a:srgbClr val="000000"/>
                          </a:solidFill>
                          <a:uFillTx/>
                        </a:defRPr>
                      </a:pPr>
                      <a:r>
                        <a:rPr sz="13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tc>
                  <a:txBody>
                    <a:bodyPr/>
                    <a:lstStyle/>
                    <a:p>
                      <a:pPr lvl="0" algn="ctr">
                        <a:defRPr sz="1800">
                          <a:solidFill>
                            <a:srgbClr val="000000"/>
                          </a:solidFill>
                          <a:uFillTx/>
                        </a:defRPr>
                      </a:pPr>
                      <a:r>
                        <a:rPr sz="13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tc>
                  <a:txBody>
                    <a:bodyPr/>
                    <a:lstStyle/>
                    <a:p>
                      <a:pPr lvl="0" algn="ctr">
                        <a:defRPr sz="1800">
                          <a:solidFill>
                            <a:srgbClr val="000000"/>
                          </a:solidFill>
                          <a:uFillTx/>
                        </a:defRPr>
                      </a:pPr>
                      <a:r>
                        <a:rPr sz="13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extLst>
                  <a:ext uri="{0D108BD9-81ED-4DB2-BD59-A6C34878D82A}">
                    <a16:rowId xmlns:a16="http://schemas.microsoft.com/office/drawing/2014/main" val="10001"/>
                  </a:ext>
                </a:extLst>
              </a:tr>
              <a:tr h="293020">
                <a:tc>
                  <a:txBody>
                    <a:bodyPr/>
                    <a:lstStyle/>
                    <a:p>
                      <a:pPr lvl="0" algn="ctr">
                        <a:defRPr sz="1800">
                          <a:solidFill>
                            <a:srgbClr val="000000"/>
                          </a:solidFill>
                          <a:uFillTx/>
                        </a:defRPr>
                      </a:pPr>
                      <a:r>
                        <a:rPr sz="13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3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300" dirty="0">
                          <a:solidFill>
                            <a:schemeClr val="tx1"/>
                          </a:solidFill>
                          <a:uFill>
                            <a:solidFill/>
                          </a:uFill>
                          <a:latin typeface="Arial Unicode MS" panose="020B0604020202020204" pitchFamily="34" charset="-128"/>
                        </a:rPr>
                        <a:t>16</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2"/>
                  </a:ext>
                </a:extLst>
              </a:tr>
              <a:tr h="293020">
                <a:tc>
                  <a:txBody>
                    <a:bodyPr/>
                    <a:lstStyle/>
                    <a:p>
                      <a:pPr lvl="0" algn="ctr">
                        <a:defRPr sz="1800">
                          <a:solidFill>
                            <a:srgbClr val="000000"/>
                          </a:solidFill>
                          <a:uFillTx/>
                        </a:defRPr>
                      </a:pPr>
                      <a:r>
                        <a:rPr sz="13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3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300" dirty="0">
                          <a:solidFill>
                            <a:schemeClr val="tx1"/>
                          </a:solidFill>
                          <a:uFill>
                            <a:solidFill/>
                          </a:uFill>
                          <a:latin typeface="Arial Unicode MS" panose="020B0604020202020204" pitchFamily="34" charset="-128"/>
                        </a:rPr>
                        <a:t>20</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93020">
                <a:tc>
                  <a:txBody>
                    <a:bodyPr/>
                    <a:lstStyle/>
                    <a:p>
                      <a:pPr lvl="0" algn="ctr">
                        <a:defRPr sz="1800">
                          <a:solidFill>
                            <a:srgbClr val="000000"/>
                          </a:solidFill>
                          <a:uFillTx/>
                        </a:defRPr>
                      </a:pPr>
                      <a:r>
                        <a:rPr sz="13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3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300" dirty="0">
                          <a:solidFill>
                            <a:schemeClr val="tx1"/>
                          </a:solidFill>
                          <a:uFill>
                            <a:solidFill/>
                          </a:uFill>
                          <a:latin typeface="Arial Unicode MS" panose="020B0604020202020204" pitchFamily="34" charset="-128"/>
                        </a:rPr>
                        <a:t>18</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4"/>
                  </a:ext>
                </a:extLst>
              </a:tr>
              <a:tr h="293020">
                <a:tc>
                  <a:txBody>
                    <a:bodyPr/>
                    <a:lstStyle/>
                    <a:p>
                      <a:pPr lvl="0" algn="ctr">
                        <a:defRPr sz="1800">
                          <a:solidFill>
                            <a:srgbClr val="000000"/>
                          </a:solidFill>
                          <a:uFillTx/>
                        </a:defRPr>
                      </a:pPr>
                      <a:r>
                        <a:rPr sz="13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tc>
                  <a:txBody>
                    <a:bodyPr/>
                    <a:lstStyle/>
                    <a:p>
                      <a:pPr lvl="0" algn="ctr">
                        <a:defRPr sz="1800">
                          <a:solidFill>
                            <a:srgbClr val="000000"/>
                          </a:solidFill>
                          <a:uFillTx/>
                        </a:defRPr>
                      </a:pPr>
                      <a:r>
                        <a:rPr sz="12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tc>
                  <a:txBody>
                    <a:bodyPr/>
                    <a:lstStyle/>
                    <a:p>
                      <a:pPr lvl="0" algn="ctr">
                        <a:defRPr sz="1800">
                          <a:solidFill>
                            <a:srgbClr val="000000"/>
                          </a:solidFill>
                          <a:uFillTx/>
                        </a:defRPr>
                      </a:pPr>
                      <a:r>
                        <a:rPr sz="12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extLst>
                  <a:ext uri="{0D108BD9-81ED-4DB2-BD59-A6C34878D82A}">
                    <a16:rowId xmlns:a16="http://schemas.microsoft.com/office/drawing/2014/main" val="10005"/>
                  </a:ext>
                </a:extLst>
              </a:tr>
              <a:tr h="293020">
                <a:tc>
                  <a:txBody>
                    <a:bodyPr/>
                    <a:lstStyle/>
                    <a:p>
                      <a:pPr lvl="0" algn="ctr">
                        <a:defRPr sz="1800">
                          <a:solidFill>
                            <a:srgbClr val="000000"/>
                          </a:solidFill>
                          <a:uFillTx/>
                        </a:defRPr>
                      </a:pPr>
                      <a:r>
                        <a:rPr sz="13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200" dirty="0">
                          <a:solidFill>
                            <a:schemeClr val="tx1"/>
                          </a:solidFill>
                          <a:uFill>
                            <a:solidFill/>
                          </a:uFill>
                          <a:latin typeface="Arial Unicode MS" panose="020B0604020202020204" pitchFamily="34" charset="-128"/>
                        </a:rPr>
                        <a:t>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200" dirty="0">
                          <a:solidFill>
                            <a:schemeClr val="tx1"/>
                          </a:solidFill>
                          <a:uFill>
                            <a:solidFill/>
                          </a:uFill>
                          <a:latin typeface="Arial Unicode MS" panose="020B0604020202020204" pitchFamily="34" charset="-128"/>
                        </a:rPr>
                        <a:t>14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6"/>
                  </a:ext>
                </a:extLst>
              </a:tr>
              <a:tr h="293020">
                <a:tc>
                  <a:txBody>
                    <a:bodyPr/>
                    <a:lstStyle/>
                    <a:p>
                      <a:pPr lvl="0" algn="ctr">
                        <a:defRPr sz="1800">
                          <a:solidFill>
                            <a:srgbClr val="000000"/>
                          </a:solidFill>
                          <a:uFillTx/>
                        </a:defRPr>
                      </a:pPr>
                      <a:r>
                        <a:rPr sz="13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2600"/>
                    </a:solidFill>
                  </a:tcPr>
                </a:tc>
                <a:tc>
                  <a:txBody>
                    <a:bodyPr/>
                    <a:lstStyle/>
                    <a:p>
                      <a:pPr lvl="0" algn="ctr">
                        <a:defRPr sz="1800">
                          <a:solidFill>
                            <a:srgbClr val="000000"/>
                          </a:solidFill>
                          <a:uFillTx/>
                        </a:defRPr>
                      </a:pPr>
                      <a:r>
                        <a:rPr sz="1200" dirty="0">
                          <a:solidFill>
                            <a:schemeClr val="tx1"/>
                          </a:solidFill>
                          <a:uFill>
                            <a:solidFill/>
                          </a:uFill>
                          <a:latin typeface="Arial Unicode MS" panose="020B0604020202020204" pitchFamily="34" charset="-128"/>
                        </a:rPr>
                        <a:t>6</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2600"/>
                    </a:solidFill>
                  </a:tcPr>
                </a:tc>
                <a:tc>
                  <a:txBody>
                    <a:bodyPr/>
                    <a:lstStyle/>
                    <a:p>
                      <a:pPr lvl="0" algn="ctr">
                        <a:defRPr sz="1800">
                          <a:solidFill>
                            <a:srgbClr val="000000"/>
                          </a:solidFill>
                          <a:uFillTx/>
                        </a:defRPr>
                      </a:pPr>
                      <a:r>
                        <a:rPr sz="1200" dirty="0">
                          <a:solidFill>
                            <a:schemeClr val="tx1"/>
                          </a:solidFill>
                          <a:uFill>
                            <a:solidFill/>
                          </a:uFill>
                          <a:latin typeface="Arial Unicode MS" panose="020B0604020202020204" pitchFamily="34" charset="-128"/>
                        </a:rPr>
                        <a:t>17</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2600"/>
                    </a:solidFill>
                  </a:tcPr>
                </a:tc>
                <a:extLst>
                  <a:ext uri="{0D108BD9-81ED-4DB2-BD59-A6C34878D82A}">
                    <a16:rowId xmlns:a16="http://schemas.microsoft.com/office/drawing/2014/main" val="10007"/>
                  </a:ext>
                </a:extLst>
              </a:tr>
            </a:tbl>
          </a:graphicData>
        </a:graphic>
      </p:graphicFrame>
      <p:graphicFrame>
        <p:nvGraphicFramePr>
          <p:cNvPr id="182" name="Table 182"/>
          <p:cNvGraphicFramePr/>
          <p:nvPr>
            <p:extLst/>
          </p:nvPr>
        </p:nvGraphicFramePr>
        <p:xfrm>
          <a:off x="4710630" y="1280512"/>
          <a:ext cx="2121178" cy="1786266"/>
        </p:xfrm>
        <a:graphic>
          <a:graphicData uri="http://schemas.openxmlformats.org/drawingml/2006/table">
            <a:tbl>
              <a:tblPr firstRow="1" bandRow="1"/>
              <a:tblGrid>
                <a:gridCol w="950526">
                  <a:extLst>
                    <a:ext uri="{9D8B030D-6E8A-4147-A177-3AD203B41FA5}">
                      <a16:colId xmlns:a16="http://schemas.microsoft.com/office/drawing/2014/main" val="20000"/>
                    </a:ext>
                  </a:extLst>
                </a:gridCol>
                <a:gridCol w="1170652">
                  <a:extLst>
                    <a:ext uri="{9D8B030D-6E8A-4147-A177-3AD203B41FA5}">
                      <a16:colId xmlns:a16="http://schemas.microsoft.com/office/drawing/2014/main" val="20001"/>
                    </a:ext>
                  </a:extLst>
                </a:gridCol>
              </a:tblGrid>
              <a:tr h="363866">
                <a:tc>
                  <a:txBody>
                    <a:bodyPr/>
                    <a:lstStyle/>
                    <a:p>
                      <a:pPr lvl="0" algn="l">
                        <a:spcBef>
                          <a:spcPts val="500"/>
                        </a:spcBef>
                        <a:defRPr sz="1800" b="0" i="0">
                          <a:solidFill>
                            <a:srgbClr val="000000"/>
                          </a:solidFill>
                          <a:uFillTx/>
                        </a:defRPr>
                      </a:pPr>
                      <a:r>
                        <a:rPr sz="1500" b="1" i="1" dirty="0" err="1">
                          <a:solidFill>
                            <a:schemeClr val="tx1"/>
                          </a:solidFill>
                          <a:uFill>
                            <a:solidFill>
                              <a:srgbClr val="FFFFFF"/>
                            </a:solidFill>
                          </a:uFill>
                          <a:latin typeface="Arial Unicode MS" panose="020B0604020202020204" pitchFamily="34" charset="-128"/>
                        </a:rPr>
                        <a:t>Class_id</a:t>
                      </a:r>
                      <a:endParaRPr sz="15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1500" b="1" i="1" dirty="0">
                          <a:solidFill>
                            <a:schemeClr val="tx1"/>
                          </a:solidFill>
                          <a:uFill>
                            <a:solidFill>
                              <a:srgbClr val="FFFFFF"/>
                            </a:solidFill>
                          </a:uFill>
                          <a:latin typeface="Arial Unicode MS" panose="020B0604020202020204" pitchFamily="34" charset="-128"/>
                        </a:rPr>
                        <a:t>Class </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44603">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extLst>
                  <a:ext uri="{0D108BD9-81ED-4DB2-BD59-A6C34878D82A}">
                    <a16:rowId xmlns:a16="http://schemas.microsoft.com/office/drawing/2014/main" val="10001"/>
                  </a:ext>
                </a:extLst>
              </a:tr>
              <a:tr h="331840">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2"/>
                  </a:ext>
                </a:extLst>
              </a:tr>
              <a:tr h="331840">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1840">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History</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4"/>
                  </a:ext>
                </a:extLst>
              </a:tr>
            </a:tbl>
          </a:graphicData>
        </a:graphic>
      </p:graphicFrame>
      <p:sp>
        <p:nvSpPr>
          <p:cNvPr id="183" name="Shape 183"/>
          <p:cNvSpPr/>
          <p:nvPr/>
        </p:nvSpPr>
        <p:spPr>
          <a:xfrm>
            <a:off x="7101420" y="1172338"/>
            <a:ext cx="1854979" cy="255454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a:solidFill>
                  <a:srgbClr val="011993"/>
                </a:solidFill>
                <a:latin typeface="Arial Bold"/>
                <a:ea typeface="Arial Bold"/>
                <a:cs typeface="Arial Bold"/>
                <a:sym typeface="Arial Bold"/>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 left outer join returns all the values from an inner join plus all values in the left table that do not match to the right table.</a:t>
            </a:r>
          </a:p>
        </p:txBody>
      </p:sp>
      <p:graphicFrame>
        <p:nvGraphicFramePr>
          <p:cNvPr id="184" name="Table 184"/>
          <p:cNvGraphicFramePr/>
          <p:nvPr>
            <p:extLst/>
          </p:nvPr>
        </p:nvGraphicFramePr>
        <p:xfrm>
          <a:off x="2345852" y="3699249"/>
          <a:ext cx="2556244" cy="2860918"/>
        </p:xfrm>
        <a:graphic>
          <a:graphicData uri="http://schemas.openxmlformats.org/drawingml/2006/table">
            <a:tbl>
              <a:tblPr firstRow="1" bandRow="1"/>
              <a:tblGrid>
                <a:gridCol w="1278122">
                  <a:extLst>
                    <a:ext uri="{9D8B030D-6E8A-4147-A177-3AD203B41FA5}">
                      <a16:colId xmlns:a16="http://schemas.microsoft.com/office/drawing/2014/main" val="20000"/>
                    </a:ext>
                  </a:extLst>
                </a:gridCol>
                <a:gridCol w="1278122">
                  <a:extLst>
                    <a:ext uri="{9D8B030D-6E8A-4147-A177-3AD203B41FA5}">
                      <a16:colId xmlns:a16="http://schemas.microsoft.com/office/drawing/2014/main" val="20001"/>
                    </a:ext>
                  </a:extLst>
                </a:gridCol>
              </a:tblGrid>
              <a:tr h="365498">
                <a:tc>
                  <a:txBody>
                    <a:bodyPr/>
                    <a:lstStyle/>
                    <a:p>
                      <a:pPr lvl="0" algn="l">
                        <a:spcBef>
                          <a:spcPts val="500"/>
                        </a:spcBef>
                        <a:defRPr sz="1800" b="0" i="0">
                          <a:solidFill>
                            <a:srgbClr val="000000"/>
                          </a:solidFill>
                          <a:uFillTx/>
                        </a:defRPr>
                      </a:pPr>
                      <a:r>
                        <a:rPr sz="1400" b="1" i="1" dirty="0" err="1">
                          <a:solidFill>
                            <a:schemeClr val="tx1"/>
                          </a:solidFill>
                          <a:uFill>
                            <a:solidFill>
                              <a:srgbClr val="FFFFFF"/>
                            </a:solidFill>
                          </a:uFill>
                          <a:latin typeface="Arial Unicode MS" panose="020B0604020202020204" pitchFamily="34" charset="-128"/>
                        </a:rPr>
                        <a:t>Student_id</a:t>
                      </a:r>
                      <a:endParaRPr sz="14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1400" b="1" i="1" dirty="0">
                          <a:solidFill>
                            <a:schemeClr val="tx1"/>
                          </a:solidFill>
                          <a:uFill>
                            <a:solidFill>
                              <a:srgbClr val="FFFFFF"/>
                            </a:solidFill>
                          </a:uFill>
                          <a:latin typeface="Arial Unicode MS" panose="020B0604020202020204" pitchFamily="34" charset="-128"/>
                        </a:rPr>
                        <a:t>Class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1820">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extLst>
                  <a:ext uri="{0D108BD9-81ED-4DB2-BD59-A6C34878D82A}">
                    <a16:rowId xmlns:a16="http://schemas.microsoft.com/office/drawing/2014/main" val="10001"/>
                  </a:ext>
                </a:extLst>
              </a:tr>
              <a:tr h="351178">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000000"/>
                          </a:solidFill>
                          <a:uFillTx/>
                        </a:defRPr>
                      </a:pPr>
                      <a:r>
                        <a:rPr sz="15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2"/>
                  </a:ext>
                </a:extLst>
              </a:tr>
              <a:tr h="351178">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000000"/>
                          </a:solidFill>
                          <a:uFillTx/>
                        </a:defRPr>
                      </a:pPr>
                      <a:r>
                        <a:rPr sz="15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51178">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4"/>
                  </a:ext>
                </a:extLst>
              </a:tr>
              <a:tr h="351178">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tc>
                  <a:txBody>
                    <a:bodyPr/>
                    <a:lstStyle/>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extLst>
                  <a:ext uri="{0D108BD9-81ED-4DB2-BD59-A6C34878D82A}">
                    <a16:rowId xmlns:a16="http://schemas.microsoft.com/office/drawing/2014/main" val="10005"/>
                  </a:ext>
                </a:extLst>
              </a:tr>
              <a:tr h="351178">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History</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6"/>
                  </a:ext>
                </a:extLst>
              </a:tr>
              <a:tr h="351178">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2600"/>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NULL</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2600"/>
                    </a:solidFill>
                  </a:tcPr>
                </a:tc>
                <a:extLst>
                  <a:ext uri="{0D108BD9-81ED-4DB2-BD59-A6C34878D82A}">
                    <a16:rowId xmlns:a16="http://schemas.microsoft.com/office/drawing/2014/main" val="10007"/>
                  </a:ext>
                </a:extLst>
              </a:tr>
            </a:tbl>
          </a:graphicData>
        </a:graphic>
      </p:graphicFrame>
      <p:sp>
        <p:nvSpPr>
          <p:cNvPr id="185" name="Shape 185"/>
          <p:cNvSpPr/>
          <p:nvPr/>
        </p:nvSpPr>
        <p:spPr>
          <a:xfrm>
            <a:off x="2620980" y="1601790"/>
            <a:ext cx="1785102" cy="1015663"/>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lvl="0" algn="ctr">
              <a:defRPr sz="1800">
                <a:solidFill>
                  <a:srgbClr val="000000"/>
                </a:solidFill>
                <a:uFillTx/>
              </a:defRPr>
            </a:pPr>
            <a:r>
              <a:rPr sz="2000" dirty="0">
                <a:uFill>
                  <a:solidFill/>
                </a:uFill>
                <a:latin typeface="Arial Unicode MS" panose="020B0604020202020204" pitchFamily="34" charset="-128"/>
                <a:ea typeface="+mn-ea"/>
                <a:cs typeface="+mn-cs"/>
                <a:sym typeface="Arial"/>
              </a:rPr>
              <a:t>Left outer Join </a:t>
            </a:r>
          </a:p>
          <a:p>
            <a:pPr lvl="0" algn="ctr">
              <a:defRPr sz="1800">
                <a:solidFill>
                  <a:srgbClr val="000000"/>
                </a:solidFill>
                <a:uFillTx/>
              </a:defRPr>
            </a:pPr>
            <a:r>
              <a:rPr sz="2000" dirty="0">
                <a:uFill>
                  <a:solidFill/>
                </a:uFill>
                <a:latin typeface="Arial Unicode MS" panose="020B0604020202020204" pitchFamily="34" charset="-128"/>
                <a:ea typeface="+mn-ea"/>
                <a:cs typeface="+mn-cs"/>
                <a:sym typeface="Arial"/>
              </a:rPr>
              <a:t>on </a:t>
            </a:r>
          </a:p>
          <a:p>
            <a:pPr lvl="0" algn="ctr">
              <a:defRPr sz="1800">
                <a:solidFill>
                  <a:srgbClr val="000000"/>
                </a:solidFill>
                <a:uFillTx/>
              </a:defRPr>
            </a:pPr>
            <a:r>
              <a:rPr sz="2000" dirty="0" err="1">
                <a:uFill>
                  <a:solidFill/>
                </a:uFill>
                <a:latin typeface="Arial Unicode MS" panose="020B0604020202020204" pitchFamily="34" charset="-128"/>
                <a:ea typeface="+mn-ea"/>
                <a:cs typeface="+mn-cs"/>
                <a:sym typeface="Arial"/>
              </a:rPr>
              <a:t>Class_id</a:t>
            </a:r>
            <a:endParaRPr sz="2000" dirty="0">
              <a:uFill>
                <a:solidFill/>
              </a:uFill>
              <a:latin typeface="Arial Unicode MS" panose="020B0604020202020204" pitchFamily="34" charset="-128"/>
              <a:ea typeface="+mn-ea"/>
              <a:cs typeface="+mn-cs"/>
              <a:sym typeface="Arial"/>
            </a:endParaRPr>
          </a:p>
        </p:txBody>
      </p:sp>
      <p:sp>
        <p:nvSpPr>
          <p:cNvPr id="186" name="Shape 186"/>
          <p:cNvSpPr/>
          <p:nvPr/>
        </p:nvSpPr>
        <p:spPr>
          <a:xfrm rot="5423500">
            <a:off x="3150496" y="3053437"/>
            <a:ext cx="726090" cy="299750"/>
          </a:xfrm>
          <a:prstGeom prst="rightArrow">
            <a:avLst>
              <a:gd name="adj1" fmla="val 39976"/>
              <a:gd name="adj2" fmla="val 120635"/>
            </a:avLst>
          </a:prstGeom>
          <a:solidFill>
            <a:srgbClr val="941100"/>
          </a:solidFill>
          <a:ln w="25400">
            <a:solidFill>
              <a:srgbClr val="941100"/>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Tree>
    <p:extLst>
      <p:ext uri="{BB962C8B-B14F-4D97-AF65-F5344CB8AC3E}">
        <p14:creationId xmlns:p14="http://schemas.microsoft.com/office/powerpoint/2010/main" val="2816892499"/>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Outer </a:t>
            </a:r>
            <a:r>
              <a:rPr sz="3000" b="1" dirty="0">
                <a:uFill>
                  <a:solidFill>
                    <a:srgbClr val="FFFFFF"/>
                  </a:solidFill>
                </a:uFill>
                <a:latin typeface="Arial Unicode MS" panose="020B0604020202020204" pitchFamily="34" charset="-128"/>
              </a:rPr>
              <a:t>Joins Practice Queries</a:t>
            </a:r>
          </a:p>
        </p:txBody>
      </p:sp>
      <p:sp>
        <p:nvSpPr>
          <p:cNvPr id="190" name="Shape 190"/>
          <p:cNvSpPr/>
          <p:nvPr/>
        </p:nvSpPr>
        <p:spPr>
          <a:xfrm>
            <a:off x="469900" y="1324179"/>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2" name="TextBox 1"/>
          <p:cNvSpPr txBox="1"/>
          <p:nvPr/>
        </p:nvSpPr>
        <p:spPr>
          <a:xfrm>
            <a:off x="529119" y="1376737"/>
            <a:ext cx="7870005" cy="3046988"/>
          </a:xfrm>
          <a:prstGeom prst="rect">
            <a:avLst/>
          </a:prstGeom>
          <a:noFill/>
        </p:spPr>
        <p:txBody>
          <a:bodyPr wrap="square" rtlCol="0">
            <a:spAutoFit/>
          </a:bodyPr>
          <a:lstStyle/>
          <a:p>
            <a:r>
              <a:rPr lang="en-US" sz="2400" i="1" dirty="0"/>
              <a:t>Important: Understand why we need an </a:t>
            </a:r>
            <a:r>
              <a:rPr lang="en-US" sz="2400" b="1" i="1" dirty="0"/>
              <a:t>outer</a:t>
            </a:r>
            <a:r>
              <a:rPr lang="en-US" sz="2400" i="1" dirty="0"/>
              <a:t> joins here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List all the movies without actors</a:t>
            </a:r>
          </a:p>
          <a:p>
            <a:pPr marL="742950" lvl="1" indent="-285750">
              <a:buFont typeface="Arial" panose="020B0604020202020204" pitchFamily="34" charset="0"/>
              <a:buChar char="•"/>
            </a:pPr>
            <a:endParaRPr lang="en-US" sz="2400" i="1" dirty="0"/>
          </a:p>
          <a:p>
            <a:pPr marL="285750" indent="-285750">
              <a:buFont typeface="Arial" panose="020B0604020202020204" pitchFamily="34" charset="0"/>
              <a:buChar char="•"/>
            </a:pPr>
            <a:r>
              <a:rPr lang="en-US" sz="2400" dirty="0"/>
              <a:t>List all the movies without an associated genre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List all the Students that have not listed a Concentration</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515900114"/>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p:nvPr/>
        </p:nvSpPr>
        <p:spPr>
          <a:xfrm>
            <a:off x="269666" y="1435100"/>
            <a:ext cx="8604668" cy="6463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3600">
                <a:solidFill>
                  <a:srgbClr val="011070"/>
                </a:solidFill>
              </a:defRPr>
            </a:lvl1pPr>
          </a:lstStyle>
          <a:p>
            <a:pPr lvl="0">
              <a:defRPr sz="1800">
                <a:solidFill>
                  <a:srgbClr val="000000"/>
                </a:solidFill>
                <a:uFillTx/>
              </a:defRPr>
            </a:pPr>
            <a:r>
              <a:rPr sz="3600" dirty="0">
                <a:solidFill>
                  <a:schemeClr val="tx1"/>
                </a:solidFill>
                <a:uFill>
                  <a:solidFill/>
                </a:uFill>
                <a:latin typeface="Arial Unicode MS" panose="020B0604020202020204" pitchFamily="34" charset="-128"/>
              </a:rPr>
              <a:t>Group By</a:t>
            </a:r>
            <a:r>
              <a:rPr lang="en-US" sz="3600" dirty="0">
                <a:solidFill>
                  <a:schemeClr val="tx1"/>
                </a:solidFill>
                <a:uFill>
                  <a:solidFill/>
                </a:uFill>
                <a:latin typeface="Arial Unicode MS" panose="020B0604020202020204" pitchFamily="34" charset="-128"/>
              </a:rPr>
              <a:t>: Aggregation Queries</a:t>
            </a:r>
            <a:endParaRPr sz="3600" dirty="0">
              <a:solidFill>
                <a:schemeClr val="tx1"/>
              </a:solidFill>
              <a:uFill>
                <a:solidFill/>
              </a:uFill>
              <a:latin typeface="Arial Unicode MS" panose="020B0604020202020204" pitchFamily="34" charset="-128"/>
            </a:endParaRPr>
          </a:p>
        </p:txBody>
      </p:sp>
    </p:spTree>
    <p:extLst>
      <p:ext uri="{BB962C8B-B14F-4D97-AF65-F5344CB8AC3E}">
        <p14:creationId xmlns:p14="http://schemas.microsoft.com/office/powerpoint/2010/main" val="2066479082"/>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Aggregation Functions</a:t>
            </a:r>
            <a:endParaRPr sz="3000" b="1" dirty="0">
              <a:uFill>
                <a:solidFill>
                  <a:srgbClr val="FFFFFF"/>
                </a:solidFill>
              </a:uFill>
              <a:latin typeface="Arial Unicode MS" panose="020B0604020202020204" pitchFamily="34" charset="-128"/>
            </a:endParaRPr>
          </a:p>
        </p:txBody>
      </p:sp>
      <p:sp>
        <p:nvSpPr>
          <p:cNvPr id="90" name="Shape 90"/>
          <p:cNvSpPr/>
          <p:nvPr/>
        </p:nvSpPr>
        <p:spPr>
          <a:xfrm>
            <a:off x="386309" y="2586989"/>
            <a:ext cx="8419986" cy="132087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Agg</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Func1(attr1), AggFunc2(attr2), … </a:t>
            </a:r>
            <a:b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T</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700" dirty="0">
                <a:solidFill>
                  <a:schemeClr val="bg1">
                    <a:lumMod val="7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t>
            </a:r>
            <a:r>
              <a:rPr sz="2700" baseline="-5999" dirty="0">
                <a:solidFill>
                  <a:schemeClr val="bg1">
                    <a:lumMod val="7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a:t>
            </a:r>
            <a:r>
              <a:rPr sz="2700" dirty="0">
                <a:solidFill>
                  <a:schemeClr val="bg1">
                    <a:lumMod val="7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T</a:t>
            </a:r>
            <a:r>
              <a:rPr sz="2700" baseline="-5999" dirty="0">
                <a:solidFill>
                  <a:schemeClr val="bg1">
                    <a:lumMod val="7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t>
            </a:r>
            <a:endParaRPr sz="2700" dirty="0">
              <a:solidFill>
                <a:schemeClr val="bg1">
                  <a:lumMod val="7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condition</a:t>
            </a:r>
          </a:p>
        </p:txBody>
      </p:sp>
      <p:sp>
        <p:nvSpPr>
          <p:cNvPr id="91" name="Shape 91"/>
          <p:cNvSpPr/>
          <p:nvPr/>
        </p:nvSpPr>
        <p:spPr>
          <a:xfrm>
            <a:off x="2109355" y="2586990"/>
            <a:ext cx="5822185" cy="435394"/>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92" name="Shape 92"/>
          <p:cNvSpPr/>
          <p:nvPr/>
        </p:nvSpPr>
        <p:spPr>
          <a:xfrm flipH="1">
            <a:off x="5619081" y="2205698"/>
            <a:ext cx="324707" cy="324707"/>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93" name="Shape 93"/>
          <p:cNvSpPr/>
          <p:nvPr/>
        </p:nvSpPr>
        <p:spPr>
          <a:xfrm>
            <a:off x="4066699" y="1554162"/>
            <a:ext cx="3864841" cy="61555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2000" dirty="0">
                <a:uFill>
                  <a:solidFill/>
                </a:uFill>
                <a:latin typeface="Arial Unicode MS" panose="020B0604020202020204" pitchFamily="34" charset="-128"/>
              </a:rPr>
              <a:t>count(*), sum(*), </a:t>
            </a:r>
            <a:r>
              <a:rPr sz="2000" dirty="0" err="1">
                <a:uFill>
                  <a:solidFill/>
                </a:uFill>
                <a:latin typeface="Arial Unicode MS" panose="020B0604020202020204" pitchFamily="34" charset="-128"/>
              </a:rPr>
              <a:t>avg</a:t>
            </a:r>
            <a:r>
              <a:rPr sz="2000" dirty="0">
                <a:uFill>
                  <a:solidFill/>
                </a:uFill>
                <a:latin typeface="Arial Unicode MS" panose="020B0604020202020204" pitchFamily="34" charset="-128"/>
              </a:rPr>
              <a:t>(*), min, max:</a:t>
            </a:r>
          </a:p>
          <a:p>
            <a:pPr lvl="0">
              <a:defRPr sz="1800">
                <a:solidFill>
                  <a:srgbClr val="000000"/>
                </a:solidFill>
                <a:uFillTx/>
              </a:defRPr>
            </a:pPr>
            <a:r>
              <a:rPr sz="2000" dirty="0">
                <a:uFill>
                  <a:solidFill/>
                </a:uFill>
                <a:latin typeface="Arial Unicode MS" panose="020B0604020202020204" pitchFamily="34" charset="-128"/>
              </a:rPr>
              <a:t>Applied to </a:t>
            </a:r>
            <a:r>
              <a:rPr lang="en-US" sz="2000" dirty="0">
                <a:uFill>
                  <a:solidFill/>
                </a:uFill>
                <a:latin typeface="Arial Unicode MS" panose="020B0604020202020204" pitchFamily="34" charset="-128"/>
              </a:rPr>
              <a:t>columns</a:t>
            </a:r>
            <a:endParaRPr sz="2000" dirty="0">
              <a:uFill>
                <a:solidFill/>
              </a:uFill>
              <a:latin typeface="Arial Unicode MS" panose="020B0604020202020204" pitchFamily="34" charset="-128"/>
            </a:endParaRPr>
          </a:p>
        </p:txBody>
      </p:sp>
    </p:spTree>
    <p:extLst>
      <p:ext uri="{BB962C8B-B14F-4D97-AF65-F5344CB8AC3E}">
        <p14:creationId xmlns:p14="http://schemas.microsoft.com/office/powerpoint/2010/main" val="427419934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91"/>
                                        </p:tgtEl>
                                        <p:attrNameLst>
                                          <p:attrName>style.visibility</p:attrName>
                                        </p:attrNameLst>
                                      </p:cBhvr>
                                      <p:to>
                                        <p:strVal val="visible"/>
                                      </p:to>
                                    </p:set>
                                    <p:animEffect transition="in" filter="dissolve(in)">
                                      <p:cBhvr>
                                        <p:cTn id="7" dur="75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92"/>
                                        </p:tgtEl>
                                        <p:attrNameLst>
                                          <p:attrName>style.visibility</p:attrName>
                                        </p:attrNameLst>
                                      </p:cBhvr>
                                      <p:to>
                                        <p:strVal val="visible"/>
                                      </p:to>
                                    </p:set>
                                    <p:animEffect transition="in" filter="dissolve(in)">
                                      <p:cBhvr>
                                        <p:cTn id="12" dur="750"/>
                                        <p:tgtEl>
                                          <p:spTgt spid="9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0" nodeType="clickEffect">
                                  <p:stCondLst>
                                    <p:cond delay="0"/>
                                  </p:stCondLst>
                                  <p:iterate>
                                    <p:tmAbs val="0"/>
                                  </p:iterate>
                                  <p:childTnLst>
                                    <p:set>
                                      <p:cBhvr>
                                        <p:cTn id="16" fill="hold"/>
                                        <p:tgtEl>
                                          <p:spTgt spid="93"/>
                                        </p:tgtEl>
                                        <p:attrNameLst>
                                          <p:attrName>style.visibility</p:attrName>
                                        </p:attrNameLst>
                                      </p:cBhvr>
                                      <p:to>
                                        <p:strVal val="visible"/>
                                      </p:to>
                                    </p:set>
                                    <p:animEffect transition="in" filter="dissolve(in)">
                                      <p:cBhvr>
                                        <p:cTn id="17" dur="75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advAuto="0"/>
      <p:bldP spid="92" grpId="0" animBg="1" advAuto="0"/>
      <p:bldP spid="93" grpId="0" animBg="1" advAuto="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a:spLocks noGrp="1"/>
          </p:cNvSpPr>
          <p:nvPr>
            <p:ph type="sldNum" sz="quarter" idx="4294967295"/>
          </p:nvPr>
        </p:nvSpPr>
        <p:spPr>
          <a:xfrm>
            <a:off x="6457950" y="6356351"/>
            <a:ext cx="2057400" cy="365125"/>
          </a:xfrm>
          <a:prstGeom prst="rect">
            <a:avLst/>
          </a:prstGeom>
          <a:extLst>
            <a:ext uri="{C572A759-6A51-4108-AA02-DFA0A04FC94B}">
              <ma14:wrappingTextBoxFlag xmlns="" xmlns:ma14="http://schemas.microsoft.com/office/mac/drawingml/2011/main" val="1"/>
            </a:ext>
          </a:extLst>
        </p:spPr>
        <p:txBody>
          <a:bodyPr/>
          <a:lstStyle/>
          <a:p>
            <a:pPr lvl="0">
              <a:defRPr sz="1800">
                <a:uFillTx/>
              </a:defRPr>
            </a:pPr>
            <a:fld id="{86CB4B4D-7CA3-9044-876B-883B54F8677D}" type="slidenum">
              <a:rPr sz="1000">
                <a:solidFill>
                  <a:schemeClr val="tx1"/>
                </a:solidFill>
                <a:uFill>
                  <a:solidFill/>
                </a:uFill>
              </a:rPr>
              <a:t>46</a:t>
            </a:fld>
            <a:endParaRPr sz="1000">
              <a:solidFill>
                <a:schemeClr val="tx1"/>
              </a:solidFill>
              <a:uFill>
                <a:solidFill/>
              </a:uFill>
            </a:endParaRPr>
          </a:p>
        </p:txBody>
      </p:sp>
      <p:sp>
        <p:nvSpPr>
          <p:cNvPr id="85" name="Shape 85"/>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Basic aggregation functions</a:t>
            </a:r>
          </a:p>
        </p:txBody>
      </p:sp>
      <p:graphicFrame>
        <p:nvGraphicFramePr>
          <p:cNvPr id="86" name="Table 86"/>
          <p:cNvGraphicFramePr/>
          <p:nvPr>
            <p:extLst>
              <p:ext uri="{D42A27DB-BD31-4B8C-83A1-F6EECF244321}">
                <p14:modId xmlns:p14="http://schemas.microsoft.com/office/powerpoint/2010/main" val="2861320902"/>
              </p:ext>
            </p:extLst>
          </p:nvPr>
        </p:nvGraphicFramePr>
        <p:xfrm>
          <a:off x="263769" y="1264026"/>
          <a:ext cx="8251581" cy="5012050"/>
        </p:xfrm>
        <a:graphic>
          <a:graphicData uri="http://schemas.openxmlformats.org/drawingml/2006/table">
            <a:tbl>
              <a:tblPr firstRow="1" bandRow="1"/>
              <a:tblGrid>
                <a:gridCol w="2795954">
                  <a:extLst>
                    <a:ext uri="{9D8B030D-6E8A-4147-A177-3AD203B41FA5}">
                      <a16:colId xmlns:a16="http://schemas.microsoft.com/office/drawing/2014/main" val="20000"/>
                    </a:ext>
                  </a:extLst>
                </a:gridCol>
                <a:gridCol w="5455627">
                  <a:extLst>
                    <a:ext uri="{9D8B030D-6E8A-4147-A177-3AD203B41FA5}">
                      <a16:colId xmlns:a16="http://schemas.microsoft.com/office/drawing/2014/main" val="20001"/>
                    </a:ext>
                  </a:extLst>
                </a:gridCol>
              </a:tblGrid>
              <a:tr h="584589">
                <a:tc>
                  <a:txBody>
                    <a:bodyPr/>
                    <a:lstStyle/>
                    <a:p>
                      <a:pPr lvl="0" algn="l">
                        <a:spcBef>
                          <a:spcPts val="500"/>
                        </a:spcBef>
                        <a:defRPr sz="1800" b="0" i="0">
                          <a:solidFill>
                            <a:srgbClr val="000000"/>
                          </a:solidFill>
                          <a:uFillTx/>
                        </a:defRPr>
                      </a:pPr>
                      <a:r>
                        <a:rPr sz="2200" b="1" i="1" dirty="0">
                          <a:solidFill>
                            <a:schemeClr val="tx1"/>
                          </a:solidFill>
                          <a:uFill>
                            <a:solidFill>
                              <a:srgbClr val="FFFFFF"/>
                            </a:solidFill>
                          </a:uFill>
                          <a:latin typeface="Arial Unicode MS" panose="020B0604020202020204" pitchFamily="34" charset="-128"/>
                        </a:rPr>
                        <a:t>Operator</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200" b="1" i="1" dirty="0">
                          <a:solidFill>
                            <a:schemeClr val="tx1"/>
                          </a:solidFill>
                          <a:uFill>
                            <a:solidFill>
                              <a:srgbClr val="FFFFFF"/>
                            </a:solidFill>
                          </a:uFill>
                          <a:latin typeface="Arial Unicode MS" panose="020B0604020202020204" pitchFamily="34" charset="-128"/>
                        </a:rPr>
                        <a:t>Description</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80194">
                <a:tc>
                  <a:txBody>
                    <a:bodyPr/>
                    <a:lstStyle/>
                    <a:p>
                      <a:pPr lvl="0" algn="l">
                        <a:defRPr sz="1800">
                          <a:solidFill>
                            <a:srgbClr val="000000"/>
                          </a:solidFill>
                          <a:uFillTx/>
                        </a:defRPr>
                      </a:pPr>
                      <a:r>
                        <a:rPr dirty="0">
                          <a:solidFill>
                            <a:schemeClr val="tx1"/>
                          </a:solidFill>
                          <a:uFill>
                            <a:solidFill/>
                          </a:uFill>
                          <a:latin typeface="Arial Unicode MS" panose="020B0604020202020204" pitchFamily="34" charset="-128"/>
                        </a:rPr>
                        <a:t>count</a:t>
                      </a:r>
                      <a:r>
                        <a:rPr lang="en-US" dirty="0">
                          <a:solidFill>
                            <a:schemeClr val="tx1"/>
                          </a:solidFill>
                          <a:uFill>
                            <a:solidFill/>
                          </a:uFill>
                          <a:latin typeface="Arial Unicode MS" panose="020B0604020202020204" pitchFamily="34" charset="-128"/>
                        </a:rPr>
                        <a:t>(*)</a:t>
                      </a:r>
                      <a:endParaRPr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solidFill>
                            <a:srgbClr val="000000"/>
                          </a:solidFill>
                          <a:uFillTx/>
                        </a:defRPr>
                      </a:pPr>
                      <a:r>
                        <a:rPr dirty="0">
                          <a:solidFill>
                            <a:schemeClr val="tx1"/>
                          </a:solidFill>
                          <a:uFill>
                            <a:solidFill/>
                          </a:uFill>
                          <a:latin typeface="Arial Unicode MS" panose="020B0604020202020204" pitchFamily="34" charset="-128"/>
                        </a:rPr>
                        <a:t>Counts the number of rows </a:t>
                      </a:r>
                      <a:r>
                        <a:rPr lang="en-US" dirty="0">
                          <a:solidFill>
                            <a:schemeClr val="tx1"/>
                          </a:solidFill>
                          <a:uFill>
                            <a:solidFill/>
                          </a:uFill>
                          <a:latin typeface="Arial Unicode MS" panose="020B0604020202020204" pitchFamily="34" charset="-128"/>
                        </a:rPr>
                        <a:t>in the group</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5558665"/>
                  </a:ext>
                </a:extLst>
              </a:tr>
              <a:tr h="580194">
                <a:tc>
                  <a:txBody>
                    <a:bodyPr/>
                    <a:lstStyle/>
                    <a:p>
                      <a:pPr lvl="0" algn="l">
                        <a:defRPr sz="1800">
                          <a:solidFill>
                            <a:srgbClr val="000000"/>
                          </a:solidFill>
                          <a:uFillTx/>
                        </a:defRPr>
                      </a:pPr>
                      <a:r>
                        <a:rPr dirty="0">
                          <a:solidFill>
                            <a:schemeClr val="tx1"/>
                          </a:solidFill>
                          <a:uFill>
                            <a:solidFill/>
                          </a:uFill>
                          <a:latin typeface="Arial Unicode MS" panose="020B0604020202020204" pitchFamily="34" charset="-128"/>
                        </a:rPr>
                        <a:t>count</a:t>
                      </a:r>
                      <a:r>
                        <a:rPr lang="en-US" dirty="0">
                          <a:solidFill>
                            <a:schemeClr val="tx1"/>
                          </a:solidFill>
                          <a:uFill>
                            <a:solidFill/>
                          </a:uFill>
                          <a:latin typeface="Arial Unicode MS" panose="020B0604020202020204" pitchFamily="34" charset="-128"/>
                        </a:rPr>
                        <a:t>(</a:t>
                      </a:r>
                      <a:r>
                        <a:rPr lang="en-US" dirty="0" err="1">
                          <a:solidFill>
                            <a:schemeClr val="tx1"/>
                          </a:solidFill>
                          <a:uFill>
                            <a:solidFill/>
                          </a:uFill>
                          <a:latin typeface="Arial Unicode MS" panose="020B0604020202020204" pitchFamily="34" charset="-128"/>
                        </a:rPr>
                        <a:t>attr</a:t>
                      </a:r>
                      <a:r>
                        <a:rPr lang="en-US" dirty="0">
                          <a:solidFill>
                            <a:schemeClr val="tx1"/>
                          </a:solidFill>
                          <a:uFill>
                            <a:solidFill/>
                          </a:uFill>
                          <a:latin typeface="Arial Unicode MS" panose="020B0604020202020204" pitchFamily="34" charset="-128"/>
                        </a:rPr>
                        <a:t>)</a:t>
                      </a:r>
                      <a:endParaRPr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solidFill>
                            <a:srgbClr val="000000"/>
                          </a:solidFill>
                          <a:uFillTx/>
                        </a:defRPr>
                      </a:pPr>
                      <a:r>
                        <a:rPr dirty="0">
                          <a:solidFill>
                            <a:schemeClr val="tx1"/>
                          </a:solidFill>
                          <a:uFill>
                            <a:solidFill/>
                          </a:uFill>
                          <a:latin typeface="Arial Unicode MS" panose="020B0604020202020204" pitchFamily="34" charset="-128"/>
                        </a:rPr>
                        <a:t>Counts the number of rows </a:t>
                      </a:r>
                      <a:r>
                        <a:rPr lang="en-US" dirty="0">
                          <a:solidFill>
                            <a:schemeClr val="tx1"/>
                          </a:solidFill>
                          <a:uFill>
                            <a:solidFill/>
                          </a:uFill>
                          <a:latin typeface="Arial Unicode MS" panose="020B0604020202020204" pitchFamily="34" charset="-128"/>
                        </a:rPr>
                        <a:t>in the group with non-null values</a:t>
                      </a:r>
                      <a:r>
                        <a:rPr lang="en-US" baseline="0" dirty="0">
                          <a:solidFill>
                            <a:schemeClr val="tx1"/>
                          </a:solidFill>
                          <a:uFill>
                            <a:solidFill/>
                          </a:uFill>
                          <a:latin typeface="Arial Unicode MS" panose="020B0604020202020204" pitchFamily="34" charset="-128"/>
                        </a:rPr>
                        <a:t> for the attribute </a:t>
                      </a:r>
                      <a:endParaRPr lang="en-US"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7114100"/>
                  </a:ext>
                </a:extLst>
              </a:tr>
              <a:tr h="580194">
                <a:tc>
                  <a:txBody>
                    <a:bodyPr/>
                    <a:lstStyle/>
                    <a:p>
                      <a:pPr lvl="0" algn="l">
                        <a:defRPr sz="1800">
                          <a:solidFill>
                            <a:srgbClr val="000000"/>
                          </a:solidFill>
                          <a:uFillTx/>
                        </a:defRPr>
                      </a:pPr>
                      <a:r>
                        <a:rPr dirty="0">
                          <a:solidFill>
                            <a:schemeClr val="tx1"/>
                          </a:solidFill>
                          <a:uFill>
                            <a:solidFill/>
                          </a:uFill>
                          <a:latin typeface="Arial Unicode MS" panose="020B0604020202020204" pitchFamily="34" charset="-128"/>
                        </a:rPr>
                        <a:t>count</a:t>
                      </a:r>
                      <a:r>
                        <a:rPr lang="en-US" dirty="0">
                          <a:solidFill>
                            <a:schemeClr val="tx1"/>
                          </a:solidFill>
                          <a:uFill>
                            <a:solidFill/>
                          </a:uFill>
                          <a:latin typeface="Arial Unicode MS" panose="020B0604020202020204" pitchFamily="34" charset="-128"/>
                        </a:rPr>
                        <a:t>(DISTINCT </a:t>
                      </a:r>
                      <a:r>
                        <a:rPr lang="en-US" dirty="0" err="1">
                          <a:solidFill>
                            <a:schemeClr val="tx1"/>
                          </a:solidFill>
                          <a:uFill>
                            <a:solidFill/>
                          </a:uFill>
                          <a:latin typeface="Arial Unicode MS" panose="020B0604020202020204" pitchFamily="34" charset="-128"/>
                        </a:rPr>
                        <a:t>attr</a:t>
                      </a:r>
                      <a:r>
                        <a:rPr lang="en-US" dirty="0">
                          <a:solidFill>
                            <a:schemeClr val="tx1"/>
                          </a:solidFill>
                          <a:uFill>
                            <a:solidFill/>
                          </a:uFill>
                          <a:latin typeface="Arial Unicode MS" panose="020B0604020202020204" pitchFamily="34" charset="-128"/>
                        </a:rPr>
                        <a:t>)</a:t>
                      </a:r>
                      <a:endParaRPr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solidFill>
                            <a:srgbClr val="000000"/>
                          </a:solidFill>
                          <a:uFillTx/>
                        </a:defRPr>
                      </a:pPr>
                      <a:r>
                        <a:rPr dirty="0">
                          <a:solidFill>
                            <a:schemeClr val="tx1"/>
                          </a:solidFill>
                          <a:uFill>
                            <a:solidFill/>
                          </a:uFill>
                          <a:latin typeface="Arial Unicode MS" panose="020B0604020202020204" pitchFamily="34" charset="-128"/>
                        </a:rPr>
                        <a:t>Counts the number of </a:t>
                      </a:r>
                      <a:r>
                        <a:rPr lang="en-US" dirty="0">
                          <a:solidFill>
                            <a:schemeClr val="tx1"/>
                          </a:solidFill>
                          <a:uFill>
                            <a:solidFill/>
                          </a:uFill>
                          <a:latin typeface="Arial Unicode MS" panose="020B0604020202020204" pitchFamily="34" charset="-128"/>
                        </a:rPr>
                        <a:t>distinct, non-null values for the attribute in the group</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1078613"/>
                  </a:ext>
                </a:extLst>
              </a:tr>
              <a:tr h="580194">
                <a:tc>
                  <a:txBody>
                    <a:bodyPr/>
                    <a:lstStyle/>
                    <a:p>
                      <a:pPr lvl="0" algn="l">
                        <a:defRPr sz="1800">
                          <a:solidFill>
                            <a:srgbClr val="000000"/>
                          </a:solidFill>
                          <a:uFillTx/>
                        </a:defRPr>
                      </a:pPr>
                      <a:r>
                        <a:rPr lang="en-US" dirty="0">
                          <a:solidFill>
                            <a:schemeClr val="tx1"/>
                          </a:solidFill>
                          <a:uFill>
                            <a:solidFill/>
                          </a:uFill>
                          <a:latin typeface="Arial Unicode MS" panose="020B0604020202020204" pitchFamily="34" charset="-128"/>
                        </a:rPr>
                        <a:t>m</a:t>
                      </a:r>
                      <a:r>
                        <a:rPr dirty="0">
                          <a:solidFill>
                            <a:schemeClr val="tx1"/>
                          </a:solidFill>
                          <a:uFill>
                            <a:solidFill/>
                          </a:uFill>
                          <a:latin typeface="Arial Unicode MS" panose="020B0604020202020204" pitchFamily="34" charset="-128"/>
                        </a:rPr>
                        <a:t>ax</a:t>
                      </a:r>
                      <a:r>
                        <a:rPr lang="en-US" dirty="0">
                          <a:solidFill>
                            <a:schemeClr val="tx1"/>
                          </a:solidFill>
                          <a:uFill>
                            <a:solidFill/>
                          </a:uFill>
                          <a:latin typeface="Arial Unicode MS" panose="020B0604020202020204" pitchFamily="34" charset="-128"/>
                        </a:rPr>
                        <a:t>(</a:t>
                      </a:r>
                      <a:r>
                        <a:rPr lang="en-US" dirty="0" err="1">
                          <a:solidFill>
                            <a:schemeClr val="tx1"/>
                          </a:solidFill>
                          <a:uFill>
                            <a:solidFill/>
                          </a:uFill>
                          <a:latin typeface="Arial Unicode MS" panose="020B0604020202020204" pitchFamily="34" charset="-128"/>
                        </a:rPr>
                        <a:t>attr</a:t>
                      </a:r>
                      <a:r>
                        <a:rPr lang="en-US" dirty="0">
                          <a:solidFill>
                            <a:schemeClr val="tx1"/>
                          </a:solidFill>
                          <a:uFill>
                            <a:solidFill/>
                          </a:uFill>
                          <a:latin typeface="Arial Unicode MS" panose="020B0604020202020204" pitchFamily="34" charset="-128"/>
                        </a:rPr>
                        <a:t>)</a:t>
                      </a:r>
                      <a:endParaRPr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defRPr sz="1800">
                          <a:solidFill>
                            <a:srgbClr val="000000"/>
                          </a:solidFill>
                          <a:uFillTx/>
                        </a:defRPr>
                      </a:pPr>
                      <a:r>
                        <a:rPr dirty="0">
                          <a:solidFill>
                            <a:schemeClr val="tx1"/>
                          </a:solidFill>
                          <a:uFill>
                            <a:solidFill/>
                          </a:uFill>
                          <a:latin typeface="Arial Unicode MS" panose="020B0604020202020204" pitchFamily="34" charset="-128"/>
                        </a:rPr>
                        <a:t>Row with maximum </a:t>
                      </a:r>
                      <a:r>
                        <a:rPr lang="en-US" dirty="0">
                          <a:solidFill>
                            <a:schemeClr val="tx1"/>
                          </a:solidFill>
                          <a:uFill>
                            <a:solidFill/>
                          </a:uFill>
                          <a:latin typeface="Arial Unicode MS" panose="020B0604020202020204" pitchFamily="34" charset="-128"/>
                        </a:rPr>
                        <a:t>attribute </a:t>
                      </a:r>
                      <a:r>
                        <a:rPr dirty="0">
                          <a:solidFill>
                            <a:schemeClr val="tx1"/>
                          </a:solidFill>
                          <a:uFill>
                            <a:solidFill/>
                          </a:uFill>
                          <a:latin typeface="Arial Unicode MS" panose="020B0604020202020204" pitchFamily="34" charset="-128"/>
                        </a:rPr>
                        <a:t>value</a:t>
                      </a:r>
                      <a:r>
                        <a:rPr lang="en-US" dirty="0">
                          <a:solidFill>
                            <a:schemeClr val="tx1"/>
                          </a:solidFill>
                          <a:uFill>
                            <a:solidFill/>
                          </a:uFill>
                          <a:latin typeface="Arial Unicode MS" panose="020B0604020202020204" pitchFamily="34" charset="-128"/>
                        </a:rPr>
                        <a:t> in the group</a:t>
                      </a:r>
                      <a:endParaRPr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64513">
                <a:tc>
                  <a:txBody>
                    <a:bodyPr/>
                    <a:lstStyle/>
                    <a:p>
                      <a:pPr lvl="0" algn="l">
                        <a:defRPr sz="1800">
                          <a:solidFill>
                            <a:srgbClr val="000000"/>
                          </a:solidFill>
                          <a:uFillTx/>
                        </a:defRPr>
                      </a:pPr>
                      <a:r>
                        <a:rPr lang="en-US" dirty="0">
                          <a:solidFill>
                            <a:schemeClr val="tx1"/>
                          </a:solidFill>
                          <a:uFill>
                            <a:solidFill/>
                          </a:uFill>
                          <a:latin typeface="Arial Unicode MS" panose="020B0604020202020204" pitchFamily="34" charset="-128"/>
                        </a:rPr>
                        <a:t>m</a:t>
                      </a:r>
                      <a:r>
                        <a:rPr dirty="0">
                          <a:solidFill>
                            <a:schemeClr val="tx1"/>
                          </a:solidFill>
                          <a:uFill>
                            <a:solidFill/>
                          </a:uFill>
                          <a:latin typeface="Arial Unicode MS" panose="020B0604020202020204" pitchFamily="34" charset="-128"/>
                        </a:rPr>
                        <a:t>in</a:t>
                      </a:r>
                      <a:r>
                        <a:rPr lang="en-US" dirty="0">
                          <a:solidFill>
                            <a:schemeClr val="tx1"/>
                          </a:solidFill>
                          <a:uFill>
                            <a:solidFill/>
                          </a:uFill>
                          <a:latin typeface="Arial Unicode MS" panose="020B0604020202020204" pitchFamily="34" charset="-128"/>
                        </a:rPr>
                        <a:t>(</a:t>
                      </a:r>
                      <a:r>
                        <a:rPr lang="en-US" dirty="0" err="1">
                          <a:solidFill>
                            <a:schemeClr val="tx1"/>
                          </a:solidFill>
                          <a:uFill>
                            <a:solidFill/>
                          </a:uFill>
                          <a:latin typeface="Arial Unicode MS" panose="020B0604020202020204" pitchFamily="34" charset="-128"/>
                        </a:rPr>
                        <a:t>attr</a:t>
                      </a:r>
                      <a:r>
                        <a:rPr lang="en-US" dirty="0">
                          <a:solidFill>
                            <a:schemeClr val="tx1"/>
                          </a:solidFill>
                          <a:uFill>
                            <a:solidFill/>
                          </a:uFill>
                          <a:latin typeface="Arial Unicode MS" panose="020B0604020202020204" pitchFamily="34" charset="-128"/>
                        </a:rPr>
                        <a:t>)</a:t>
                      </a:r>
                      <a:endParaRPr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solidFill>
                            <a:srgbClr val="000000"/>
                          </a:solidFill>
                          <a:uFillTx/>
                        </a:defRPr>
                      </a:pPr>
                      <a:r>
                        <a:rPr dirty="0">
                          <a:solidFill>
                            <a:schemeClr val="tx1"/>
                          </a:solidFill>
                          <a:uFill>
                            <a:solidFill/>
                          </a:uFill>
                          <a:latin typeface="Arial Unicode MS" panose="020B0604020202020204" pitchFamily="34" charset="-128"/>
                        </a:rPr>
                        <a:t>Row with minimum value</a:t>
                      </a:r>
                      <a:r>
                        <a:rPr lang="en-US" dirty="0">
                          <a:solidFill>
                            <a:schemeClr val="tx1"/>
                          </a:solidFill>
                          <a:uFill>
                            <a:solidFill/>
                          </a:uFill>
                          <a:latin typeface="Arial Unicode MS" panose="020B0604020202020204" pitchFamily="34" charset="-128"/>
                        </a:rPr>
                        <a:t> in the group</a:t>
                      </a:r>
                    </a:p>
                    <a:p>
                      <a:pPr lvl="0" algn="l">
                        <a:defRPr sz="1800">
                          <a:solidFill>
                            <a:srgbClr val="000000"/>
                          </a:solidFill>
                          <a:uFillTx/>
                        </a:defRPr>
                      </a:pPr>
                      <a:endParaRPr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64513">
                <a:tc>
                  <a:txBody>
                    <a:bodyPr/>
                    <a:lstStyle/>
                    <a:p>
                      <a:pPr lvl="0" algn="l">
                        <a:defRPr sz="1800">
                          <a:solidFill>
                            <a:srgbClr val="000000"/>
                          </a:solidFill>
                          <a:uFillTx/>
                        </a:defRPr>
                      </a:pPr>
                      <a:r>
                        <a:rPr lang="en-US" dirty="0">
                          <a:solidFill>
                            <a:schemeClr val="tx1"/>
                          </a:solidFill>
                          <a:uFill>
                            <a:solidFill/>
                          </a:uFill>
                          <a:latin typeface="Arial Unicode MS" panose="020B0604020202020204" pitchFamily="34" charset="-128"/>
                        </a:rPr>
                        <a:t>s</a:t>
                      </a:r>
                      <a:r>
                        <a:rPr dirty="0">
                          <a:solidFill>
                            <a:schemeClr val="tx1"/>
                          </a:solidFill>
                          <a:uFill>
                            <a:solidFill/>
                          </a:uFill>
                          <a:latin typeface="Arial Unicode MS" panose="020B0604020202020204" pitchFamily="34" charset="-128"/>
                        </a:rPr>
                        <a:t>um</a:t>
                      </a:r>
                      <a:r>
                        <a:rPr lang="en-US" dirty="0">
                          <a:solidFill>
                            <a:schemeClr val="tx1"/>
                          </a:solidFill>
                          <a:uFill>
                            <a:solidFill/>
                          </a:uFill>
                          <a:latin typeface="Arial Unicode MS" panose="020B0604020202020204" pitchFamily="34" charset="-128"/>
                        </a:rPr>
                        <a:t>(</a:t>
                      </a:r>
                      <a:r>
                        <a:rPr lang="en-US" dirty="0" err="1">
                          <a:solidFill>
                            <a:schemeClr val="tx1"/>
                          </a:solidFill>
                          <a:uFill>
                            <a:solidFill/>
                          </a:uFill>
                          <a:latin typeface="Arial Unicode MS" panose="020B0604020202020204" pitchFamily="34" charset="-128"/>
                        </a:rPr>
                        <a:t>attr</a:t>
                      </a:r>
                      <a:r>
                        <a:rPr lang="en-US" dirty="0">
                          <a:solidFill>
                            <a:schemeClr val="tx1"/>
                          </a:solidFill>
                          <a:uFill>
                            <a:solidFill/>
                          </a:uFill>
                          <a:latin typeface="Arial Unicode MS" panose="020B0604020202020204" pitchFamily="34" charset="-128"/>
                        </a:rPr>
                        <a:t>)</a:t>
                      </a:r>
                      <a:endParaRPr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solidFill>
                            <a:srgbClr val="000000"/>
                          </a:solidFill>
                          <a:uFillTx/>
                        </a:defRPr>
                      </a:pPr>
                      <a:r>
                        <a:rPr dirty="0">
                          <a:solidFill>
                            <a:schemeClr val="tx1"/>
                          </a:solidFill>
                          <a:uFill>
                            <a:solidFill/>
                          </a:uFill>
                          <a:latin typeface="Arial Unicode MS" panose="020B0604020202020204" pitchFamily="34" charset="-128"/>
                        </a:rPr>
                        <a:t>Sums values of selected rows</a:t>
                      </a:r>
                      <a:r>
                        <a:rPr lang="en-US" dirty="0">
                          <a:solidFill>
                            <a:schemeClr val="tx1"/>
                          </a:solidFill>
                          <a:uFill>
                            <a:solidFill/>
                          </a:uFill>
                          <a:latin typeface="Arial Unicode MS" panose="020B0604020202020204" pitchFamily="34" charset="-128"/>
                        </a:rPr>
                        <a:t> in the group</a:t>
                      </a:r>
                    </a:p>
                    <a:p>
                      <a:pPr lvl="0" algn="l">
                        <a:defRPr sz="1800">
                          <a:solidFill>
                            <a:srgbClr val="000000"/>
                          </a:solidFill>
                          <a:uFillTx/>
                        </a:defRPr>
                      </a:pPr>
                      <a:endParaRPr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64513">
                <a:tc>
                  <a:txBody>
                    <a:bodyPr/>
                    <a:lstStyle/>
                    <a:p>
                      <a:pPr lvl="0" algn="l">
                        <a:defRPr sz="1800">
                          <a:solidFill>
                            <a:srgbClr val="000000"/>
                          </a:solidFill>
                          <a:uFillTx/>
                        </a:defRPr>
                      </a:pPr>
                      <a:r>
                        <a:rPr lang="en-US" dirty="0" err="1">
                          <a:solidFill>
                            <a:schemeClr val="tx1"/>
                          </a:solidFill>
                          <a:uFill>
                            <a:solidFill/>
                          </a:uFill>
                          <a:latin typeface="Arial Unicode MS" panose="020B0604020202020204" pitchFamily="34" charset="-128"/>
                        </a:rPr>
                        <a:t>a</a:t>
                      </a:r>
                      <a:r>
                        <a:rPr dirty="0" err="1">
                          <a:solidFill>
                            <a:schemeClr val="tx1"/>
                          </a:solidFill>
                          <a:uFill>
                            <a:solidFill/>
                          </a:uFill>
                          <a:latin typeface="Arial Unicode MS" panose="020B0604020202020204" pitchFamily="34" charset="-128"/>
                        </a:rPr>
                        <a:t>vg</a:t>
                      </a:r>
                      <a:r>
                        <a:rPr lang="en-US" dirty="0">
                          <a:solidFill>
                            <a:schemeClr val="tx1"/>
                          </a:solidFill>
                          <a:uFill>
                            <a:solidFill/>
                          </a:uFill>
                          <a:latin typeface="Arial Unicode MS" panose="020B0604020202020204" pitchFamily="34" charset="-128"/>
                        </a:rPr>
                        <a:t>(</a:t>
                      </a:r>
                      <a:r>
                        <a:rPr lang="en-US" dirty="0" err="1">
                          <a:solidFill>
                            <a:schemeClr val="tx1"/>
                          </a:solidFill>
                          <a:uFill>
                            <a:solidFill/>
                          </a:uFill>
                          <a:latin typeface="Arial Unicode MS" panose="020B0604020202020204" pitchFamily="34" charset="-128"/>
                        </a:rPr>
                        <a:t>attr</a:t>
                      </a:r>
                      <a:r>
                        <a:rPr lang="en-US" dirty="0">
                          <a:solidFill>
                            <a:schemeClr val="tx1"/>
                          </a:solidFill>
                          <a:uFill>
                            <a:solidFill/>
                          </a:uFill>
                          <a:latin typeface="Arial Unicode MS" panose="020B0604020202020204" pitchFamily="34" charset="-128"/>
                        </a:rPr>
                        <a:t>)</a:t>
                      </a:r>
                      <a:endParaRPr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defRPr sz="1800">
                          <a:solidFill>
                            <a:srgbClr val="000000"/>
                          </a:solidFill>
                          <a:uFillTx/>
                        </a:defRPr>
                      </a:pPr>
                      <a:r>
                        <a:rPr sz="1700" dirty="0">
                          <a:solidFill>
                            <a:schemeClr val="tx1"/>
                          </a:solidFill>
                          <a:uFill>
                            <a:solidFill/>
                          </a:uFill>
                          <a:latin typeface="Arial Unicode MS" panose="020B0604020202020204" pitchFamily="34" charset="-128"/>
                        </a:rPr>
                        <a:t>Estimates the average </a:t>
                      </a:r>
                      <a:r>
                        <a:rPr lang="en-US" sz="1700" dirty="0">
                          <a:solidFill>
                            <a:schemeClr val="tx1"/>
                          </a:solidFill>
                          <a:uFill>
                            <a:solidFill/>
                          </a:uFill>
                          <a:latin typeface="Arial Unicode MS" panose="020B0604020202020204" pitchFamily="34" charset="-128"/>
                        </a:rPr>
                        <a:t>the attribute </a:t>
                      </a:r>
                      <a:r>
                        <a:rPr lang="en-US" sz="1600" dirty="0">
                          <a:solidFill>
                            <a:schemeClr val="tx1"/>
                          </a:solidFill>
                          <a:uFill>
                            <a:solidFill/>
                          </a:uFill>
                          <a:latin typeface="Arial Unicode MS" panose="020B0604020202020204" pitchFamily="34" charset="-128"/>
                        </a:rPr>
                        <a:t>in the group</a:t>
                      </a:r>
                      <a:endParaRPr sz="1700"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91610694"/>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p:nvPr/>
        </p:nvSpPr>
        <p:spPr>
          <a:xfrm>
            <a:off x="386308" y="190817"/>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Aggregation practice queries</a:t>
            </a:r>
            <a:r>
              <a:rPr lang="en-US" sz="3000" b="1" dirty="0">
                <a:uFill>
                  <a:solidFill>
                    <a:srgbClr val="FFFFFF"/>
                  </a:solidFill>
                </a:uFill>
                <a:latin typeface="Arial Unicode MS" panose="020B0604020202020204" pitchFamily="34" charset="-128"/>
              </a:rPr>
              <a:t>: IMDB</a:t>
            </a:r>
            <a:endParaRPr sz="3000" b="1" dirty="0">
              <a:uFill>
                <a:solidFill>
                  <a:srgbClr val="FFFFFF"/>
                </a:solidFill>
              </a:uFill>
              <a:latin typeface="Arial Unicode MS" panose="020B0604020202020204" pitchFamily="34" charset="-128"/>
            </a:endParaRPr>
          </a:p>
        </p:txBody>
      </p:sp>
      <p:sp>
        <p:nvSpPr>
          <p:cNvPr id="145" name="Shape 145"/>
          <p:cNvSpPr/>
          <p:nvPr/>
        </p:nvSpPr>
        <p:spPr>
          <a:xfrm>
            <a:off x="723900" y="1536700"/>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8">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Shape 148"/>
          <p:cNvSpPr/>
          <p:nvPr/>
        </p:nvSpPr>
        <p:spPr>
          <a:xfrm>
            <a:off x="386308" y="1179368"/>
            <a:ext cx="8700537" cy="501675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r">
              <a:defRPr sz="2400">
                <a:solidFill>
                  <a:srgbClr val="011173"/>
                </a:solidFill>
                <a:latin typeface="Iowan Old Style Roman"/>
                <a:ea typeface="Iowan Old Style Roman"/>
                <a:cs typeface="Iowan Old Style Roman"/>
                <a:sym typeface="Iowan Old Style Roman"/>
              </a:defRPr>
            </a:lvl1pPr>
          </a:lstStyle>
          <a:p>
            <a:pPr lvl="0"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COUNT(*)</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number of movies in the database</a:t>
            </a:r>
          </a:p>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number of actors in the database</a:t>
            </a:r>
          </a:p>
          <a:p>
            <a:pPr algn="l">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COUNT(</a:t>
            </a:r>
            <a:r>
              <a:rPr lang="en-US"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attr</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
            </a:r>
          </a:p>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number of movies with a rating</a:t>
            </a:r>
          </a:p>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number of roles where the role is not empty</a:t>
            </a:r>
          </a:p>
          <a:p>
            <a:pPr marL="342900" indent="-342900" algn="l">
              <a:buFont typeface="Arial" panose="020B0604020202020204" pitchFamily="34" charset="0"/>
              <a:buChar char="•"/>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COUNT(DISTINCT </a:t>
            </a:r>
            <a:r>
              <a:rPr lang="en-US"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attr</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
            </a:r>
          </a:p>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number of distinct genres in the database</a:t>
            </a:r>
          </a:p>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number of movies that have a genre associated with them</a:t>
            </a:r>
          </a:p>
          <a:p>
            <a:pPr marL="342900" indent="-342900" algn="l">
              <a:buFont typeface="Arial" panose="020B0604020202020204" pitchFamily="34" charset="0"/>
              <a:buChar char="•"/>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0"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MIN(</a:t>
            </a:r>
            <a:r>
              <a:rPr lang="en-US"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attr</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MAX(</a:t>
            </a:r>
            <a:r>
              <a:rPr lang="en-US"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attr</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AVG(</a:t>
            </a:r>
            <a:r>
              <a:rPr lang="en-US"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attr</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STDEV(</a:t>
            </a:r>
            <a:r>
              <a:rPr lang="en-US"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attr</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SUM(</a:t>
            </a:r>
            <a:r>
              <a:rPr lang="en-US"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attr</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earliest release year and the latest release year for movies</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average rating of the movies and the standard deviation</a:t>
            </a:r>
          </a:p>
          <a:p>
            <a:pPr algn="l">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319166182"/>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Group by </a:t>
            </a:r>
          </a:p>
        </p:txBody>
      </p:sp>
      <p:sp>
        <p:nvSpPr>
          <p:cNvPr id="90" name="Shape 90"/>
          <p:cNvSpPr/>
          <p:nvPr/>
        </p:nvSpPr>
        <p:spPr>
          <a:xfrm>
            <a:off x="1745377" y="2586989"/>
            <a:ext cx="5900695" cy="191590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t>
            </a:r>
            <a:r>
              <a:rPr sz="26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AggFunc1(attr1), … </a:t>
            </a:r>
            <a:endPar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T</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700" dirty="0">
                <a:solidFill>
                  <a:schemeClr val="bg1">
                    <a:lumMod val="7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t>
            </a:r>
            <a:r>
              <a:rPr sz="2700" baseline="-5999" dirty="0">
                <a:solidFill>
                  <a:schemeClr val="bg1">
                    <a:lumMod val="7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a:t>
            </a:r>
            <a:r>
              <a:rPr sz="2700" dirty="0">
                <a:solidFill>
                  <a:schemeClr val="bg1">
                    <a:lumMod val="7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T</a:t>
            </a:r>
            <a:r>
              <a:rPr sz="2700" baseline="-5999" dirty="0">
                <a:solidFill>
                  <a:schemeClr val="bg1">
                    <a:lumMod val="7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t>
            </a:r>
            <a:endParaRPr sz="2700" dirty="0">
              <a:solidFill>
                <a:schemeClr val="bg1">
                  <a:lumMod val="7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condition</a:t>
            </a:r>
          </a:p>
          <a:p>
            <a:pPr lvl="0">
              <a:spcBef>
                <a:spcPts val="700"/>
              </a:spcBef>
              <a:defRPr sz="1800">
                <a:solidFill>
                  <a:srgbClr val="000000"/>
                </a:solidFill>
                <a:uFillTx/>
              </a:defRPr>
            </a:pPr>
            <a:r>
              <a:rPr sz="27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Group By   </a:t>
            </a:r>
            <a:r>
              <a:rPr sz="26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endParaRPr sz="26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91" name="Shape 91"/>
          <p:cNvSpPr/>
          <p:nvPr/>
        </p:nvSpPr>
        <p:spPr>
          <a:xfrm>
            <a:off x="4333009" y="2586989"/>
            <a:ext cx="3002859" cy="497841"/>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92" name="Shape 92"/>
          <p:cNvSpPr/>
          <p:nvPr/>
        </p:nvSpPr>
        <p:spPr>
          <a:xfrm flipH="1">
            <a:off x="5619081" y="2205698"/>
            <a:ext cx="324707" cy="324707"/>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93" name="Shape 93"/>
          <p:cNvSpPr/>
          <p:nvPr/>
        </p:nvSpPr>
        <p:spPr>
          <a:xfrm>
            <a:off x="4066699" y="1554162"/>
            <a:ext cx="3864841" cy="61555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2000" dirty="0">
                <a:uFill>
                  <a:solidFill/>
                </a:uFill>
                <a:latin typeface="Arial Unicode MS" panose="020B0604020202020204" pitchFamily="34" charset="-128"/>
              </a:rPr>
              <a:t>count(*), sum(*), </a:t>
            </a:r>
            <a:r>
              <a:rPr sz="2000" dirty="0" err="1">
                <a:uFill>
                  <a:solidFill/>
                </a:uFill>
                <a:latin typeface="Arial Unicode MS" panose="020B0604020202020204" pitchFamily="34" charset="-128"/>
              </a:rPr>
              <a:t>avg</a:t>
            </a:r>
            <a:r>
              <a:rPr sz="2000" dirty="0">
                <a:uFill>
                  <a:solidFill/>
                </a:uFill>
                <a:latin typeface="Arial Unicode MS" panose="020B0604020202020204" pitchFamily="34" charset="-128"/>
              </a:rPr>
              <a:t>(*), min, max:</a:t>
            </a:r>
          </a:p>
          <a:p>
            <a:pPr lvl="0">
              <a:defRPr sz="1800">
                <a:solidFill>
                  <a:srgbClr val="000000"/>
                </a:solidFill>
                <a:uFillTx/>
              </a:defRPr>
            </a:pPr>
            <a:r>
              <a:rPr sz="2000" dirty="0">
                <a:uFill>
                  <a:solidFill/>
                </a:uFill>
                <a:latin typeface="Arial Unicode MS" panose="020B0604020202020204" pitchFamily="34" charset="-128"/>
              </a:rPr>
              <a:t>Applied to groups!!!!</a:t>
            </a:r>
          </a:p>
        </p:txBody>
      </p:sp>
      <p:sp>
        <p:nvSpPr>
          <p:cNvPr id="94" name="Shape 94"/>
          <p:cNvSpPr/>
          <p:nvPr/>
        </p:nvSpPr>
        <p:spPr>
          <a:xfrm>
            <a:off x="499355" y="5214966"/>
            <a:ext cx="7816614" cy="6771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just">
              <a:defRPr sz="1800">
                <a:solidFill>
                  <a:srgbClr val="000000"/>
                </a:solidFill>
                <a:uFillTx/>
              </a:defRPr>
            </a:pPr>
            <a:r>
              <a:rPr sz="2200" dirty="0">
                <a:uFill>
                  <a:solidFill/>
                </a:uFill>
                <a:latin typeface="Arial Unicode MS" panose="020B0604020202020204" pitchFamily="34" charset="-128"/>
                <a:ea typeface="+mn-ea"/>
                <a:cs typeface="+mn-cs"/>
                <a:sym typeface="Arial"/>
              </a:rPr>
              <a:t>Note: Whatever attribute</a:t>
            </a:r>
            <a:r>
              <a:rPr lang="en-US" sz="2200" dirty="0">
                <a:uFill>
                  <a:solidFill/>
                </a:uFill>
                <a:latin typeface="Arial Unicode MS" panose="020B0604020202020204" pitchFamily="34" charset="-128"/>
                <a:ea typeface="+mn-ea"/>
                <a:cs typeface="+mn-cs"/>
                <a:sym typeface="Arial"/>
              </a:rPr>
              <a:t>s</a:t>
            </a:r>
            <a:r>
              <a:rPr sz="2200" dirty="0">
                <a:uFill>
                  <a:solidFill/>
                </a:uFill>
                <a:latin typeface="Arial Unicode MS" panose="020B0604020202020204" pitchFamily="34" charset="-128"/>
                <a:ea typeface="+mn-ea"/>
                <a:cs typeface="+mn-cs"/>
                <a:sym typeface="Arial"/>
              </a:rPr>
              <a:t> you</a:t>
            </a:r>
            <a:r>
              <a:rPr lang="en-US" sz="2200" dirty="0">
                <a:uFill>
                  <a:solidFill/>
                </a:uFill>
                <a:latin typeface="Arial Unicode MS" panose="020B0604020202020204" pitchFamily="34" charset="-128"/>
                <a:ea typeface="+mn-ea"/>
                <a:cs typeface="+mn-cs"/>
                <a:sym typeface="Arial"/>
              </a:rPr>
              <a:t> list in</a:t>
            </a:r>
            <a:r>
              <a:rPr sz="2200" dirty="0">
                <a:uFill>
                  <a:solidFill/>
                </a:uFill>
                <a:latin typeface="Arial Unicode MS" panose="020B0604020202020204" pitchFamily="34" charset="-128"/>
                <a:ea typeface="+mn-ea"/>
                <a:cs typeface="+mn-cs"/>
                <a:sym typeface="Arial"/>
              </a:rPr>
              <a:t> </a:t>
            </a:r>
            <a:r>
              <a:rPr lang="en-US" sz="2200" dirty="0">
                <a:uFill>
                  <a:solidFill/>
                </a:uFill>
                <a:latin typeface="Arial Unicode MS" panose="020B0604020202020204" pitchFamily="34" charset="-128"/>
                <a:ea typeface="+mn-ea"/>
                <a:cs typeface="+mn-cs"/>
                <a:sym typeface="Arial"/>
              </a:rPr>
              <a:t>SELECT</a:t>
            </a:r>
            <a:r>
              <a:rPr sz="2200" dirty="0">
                <a:uFill>
                  <a:solidFill/>
                </a:uFill>
                <a:latin typeface="Arial Unicode MS" panose="020B0604020202020204" pitchFamily="34" charset="-128"/>
                <a:ea typeface="+mn-ea"/>
                <a:cs typeface="+mn-cs"/>
                <a:sym typeface="Arial"/>
              </a:rPr>
              <a:t> (in this case </a:t>
            </a:r>
            <a:r>
              <a:rPr sz="2200" b="1" dirty="0">
                <a:uFill>
                  <a:solidFill/>
                </a:uFill>
                <a:latin typeface="Arial Unicode MS" panose="020B0604020202020204" pitchFamily="34" charset="-128"/>
                <a:ea typeface="+mn-ea"/>
                <a:cs typeface="+mn-cs"/>
                <a:sym typeface="Arial"/>
              </a:rPr>
              <a:t>A</a:t>
            </a:r>
            <a:r>
              <a:rPr sz="2200" b="1" baseline="-5999" dirty="0">
                <a:uFill>
                  <a:solidFill/>
                </a:uFill>
                <a:latin typeface="Arial Unicode MS" panose="020B0604020202020204" pitchFamily="34" charset="-128"/>
                <a:ea typeface="+mn-ea"/>
                <a:cs typeface="+mn-cs"/>
                <a:sym typeface="Arial"/>
              </a:rPr>
              <a:t>1</a:t>
            </a:r>
            <a:r>
              <a:rPr lang="en-US" sz="24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sz="2200" dirty="0">
                <a:uFill>
                  <a:solidFill/>
                </a:uFill>
                <a:latin typeface="Arial Unicode MS" panose="020B0604020202020204" pitchFamily="34" charset="-128"/>
                <a:ea typeface="+mn-ea"/>
                <a:cs typeface="+mn-cs"/>
                <a:sym typeface="Arial"/>
              </a:rPr>
              <a:t>)  </a:t>
            </a:r>
            <a:r>
              <a:rPr lang="en-US" sz="2200" dirty="0">
                <a:uFill>
                  <a:solidFill/>
                </a:uFill>
                <a:latin typeface="Arial Unicode MS" panose="020B0604020202020204" pitchFamily="34" charset="-128"/>
                <a:ea typeface="+mn-ea"/>
                <a:cs typeface="+mn-cs"/>
                <a:sym typeface="Arial"/>
              </a:rPr>
              <a:t>they </a:t>
            </a:r>
            <a:r>
              <a:rPr sz="2200" b="1" u="sng" dirty="0">
                <a:uFill>
                  <a:solidFill/>
                </a:uFill>
                <a:latin typeface="Arial Unicode MS" panose="020B0604020202020204" pitchFamily="34" charset="-128"/>
                <a:ea typeface="+mn-ea"/>
                <a:cs typeface="+mn-cs"/>
                <a:sym typeface="Arial"/>
              </a:rPr>
              <a:t>must</a:t>
            </a:r>
            <a:r>
              <a:rPr sz="2200" dirty="0">
                <a:uFill>
                  <a:solidFill/>
                </a:uFill>
                <a:latin typeface="Arial Unicode MS" panose="020B0604020202020204" pitchFamily="34" charset="-128"/>
                <a:ea typeface="+mn-ea"/>
                <a:cs typeface="+mn-cs"/>
                <a:sym typeface="Arial"/>
              </a:rPr>
              <a:t> appear in the </a:t>
            </a:r>
            <a:r>
              <a:rPr lang="en-US" sz="2200" dirty="0">
                <a:uFill>
                  <a:solidFill/>
                </a:uFill>
                <a:latin typeface="Arial Unicode MS" panose="020B0604020202020204" pitchFamily="34" charset="-128"/>
                <a:ea typeface="+mn-ea"/>
                <a:cs typeface="+mn-cs"/>
                <a:sym typeface="Arial"/>
              </a:rPr>
              <a:t>GROUP BY </a:t>
            </a:r>
            <a:r>
              <a:rPr sz="2200" dirty="0">
                <a:uFill>
                  <a:solidFill/>
                </a:uFill>
                <a:latin typeface="Arial Unicode MS" panose="020B0604020202020204" pitchFamily="34" charset="-128"/>
                <a:ea typeface="+mn-ea"/>
                <a:cs typeface="+mn-cs"/>
                <a:sym typeface="Arial"/>
              </a:rPr>
              <a:t>clause.</a:t>
            </a:r>
          </a:p>
        </p:txBody>
      </p:sp>
    </p:spTree>
    <p:extLst>
      <p:ext uri="{BB962C8B-B14F-4D97-AF65-F5344CB8AC3E}">
        <p14:creationId xmlns:p14="http://schemas.microsoft.com/office/powerpoint/2010/main" val="3992634464"/>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91"/>
                                        </p:tgtEl>
                                        <p:attrNameLst>
                                          <p:attrName>style.visibility</p:attrName>
                                        </p:attrNameLst>
                                      </p:cBhvr>
                                      <p:to>
                                        <p:strVal val="visible"/>
                                      </p:to>
                                    </p:set>
                                    <p:animEffect transition="in" filter="dissolve(in)">
                                      <p:cBhvr>
                                        <p:cTn id="7" dur="75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92"/>
                                        </p:tgtEl>
                                        <p:attrNameLst>
                                          <p:attrName>style.visibility</p:attrName>
                                        </p:attrNameLst>
                                      </p:cBhvr>
                                      <p:to>
                                        <p:strVal val="visible"/>
                                      </p:to>
                                    </p:set>
                                    <p:animEffect transition="in" filter="dissolve(in)">
                                      <p:cBhvr>
                                        <p:cTn id="12" dur="750"/>
                                        <p:tgtEl>
                                          <p:spTgt spid="9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0" nodeType="clickEffect">
                                  <p:stCondLst>
                                    <p:cond delay="0"/>
                                  </p:stCondLst>
                                  <p:iterate>
                                    <p:tmAbs val="0"/>
                                  </p:iterate>
                                  <p:childTnLst>
                                    <p:set>
                                      <p:cBhvr>
                                        <p:cTn id="16" fill="hold"/>
                                        <p:tgtEl>
                                          <p:spTgt spid="93"/>
                                        </p:tgtEl>
                                        <p:attrNameLst>
                                          <p:attrName>style.visibility</p:attrName>
                                        </p:attrNameLst>
                                      </p:cBhvr>
                                      <p:to>
                                        <p:strVal val="visible"/>
                                      </p:to>
                                    </p:set>
                                    <p:animEffect transition="in" filter="dissolve(in)">
                                      <p:cBhvr>
                                        <p:cTn id="17" dur="75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16" fill="hold" grpId="0" nodeType="clickEffect">
                                  <p:stCondLst>
                                    <p:cond delay="0"/>
                                  </p:stCondLst>
                                  <p:iterate>
                                    <p:tmAbs val="0"/>
                                  </p:iterate>
                                  <p:childTnLst>
                                    <p:set>
                                      <p:cBhvr>
                                        <p:cTn id="21" fill="hold"/>
                                        <p:tgtEl>
                                          <p:spTgt spid="94"/>
                                        </p:tgtEl>
                                        <p:attrNameLst>
                                          <p:attrName>style.visibility</p:attrName>
                                        </p:attrNameLst>
                                      </p:cBhvr>
                                      <p:to>
                                        <p:strVal val="visible"/>
                                      </p:to>
                                    </p:set>
                                    <p:animEffect transition="in" filter="dissolve(in)">
                                      <p:cBhvr>
                                        <p:cTn id="22" dur="75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advAuto="0"/>
      <p:bldP spid="92" grpId="0" animBg="1" advAuto="0"/>
      <p:bldP spid="93" grpId="0" animBg="1" advAuto="0"/>
      <p:bldP spid="94" grpId="0" animBg="1" advAuto="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Group by Toy Example</a:t>
            </a:r>
          </a:p>
        </p:txBody>
      </p:sp>
      <p:graphicFrame>
        <p:nvGraphicFramePr>
          <p:cNvPr id="98" name="Table 98"/>
          <p:cNvGraphicFramePr/>
          <p:nvPr>
            <p:extLst>
              <p:ext uri="{D42A27DB-BD31-4B8C-83A1-F6EECF244321}">
                <p14:modId xmlns:p14="http://schemas.microsoft.com/office/powerpoint/2010/main" val="3846052817"/>
              </p:ext>
            </p:extLst>
          </p:nvPr>
        </p:nvGraphicFramePr>
        <p:xfrm>
          <a:off x="340656" y="1854352"/>
          <a:ext cx="3654343" cy="3398520"/>
        </p:xfrm>
        <a:graphic>
          <a:graphicData uri="http://schemas.openxmlformats.org/drawingml/2006/table">
            <a:tbl>
              <a:tblPr firstRow="1" bandRow="1"/>
              <a:tblGrid>
                <a:gridCol w="1546068">
                  <a:extLst>
                    <a:ext uri="{9D8B030D-6E8A-4147-A177-3AD203B41FA5}">
                      <a16:colId xmlns:a16="http://schemas.microsoft.com/office/drawing/2014/main" val="20000"/>
                    </a:ext>
                  </a:extLst>
                </a:gridCol>
                <a:gridCol w="1155647">
                  <a:extLst>
                    <a:ext uri="{9D8B030D-6E8A-4147-A177-3AD203B41FA5}">
                      <a16:colId xmlns:a16="http://schemas.microsoft.com/office/drawing/2014/main" val="20001"/>
                    </a:ext>
                  </a:extLst>
                </a:gridCol>
                <a:gridCol w="952628">
                  <a:extLst>
                    <a:ext uri="{9D8B030D-6E8A-4147-A177-3AD203B41FA5}">
                      <a16:colId xmlns:a16="http://schemas.microsoft.com/office/drawing/2014/main" val="20002"/>
                    </a:ext>
                  </a:extLst>
                </a:gridCol>
              </a:tblGrid>
              <a:tr h="359833">
                <a:tc>
                  <a:txBody>
                    <a:bodyPr/>
                    <a:lstStyle/>
                    <a:p>
                      <a:pPr lvl="0" algn="l">
                        <a:spcBef>
                          <a:spcPts val="500"/>
                        </a:spcBef>
                        <a:defRPr sz="1800" b="0" i="0">
                          <a:solidFill>
                            <a:srgbClr val="000000"/>
                          </a:solidFill>
                          <a:uFillTx/>
                        </a:defRPr>
                      </a:pPr>
                      <a:r>
                        <a:rPr sz="2000" b="1" i="1" dirty="0" err="1">
                          <a:solidFill>
                            <a:schemeClr val="tx1"/>
                          </a:solidFill>
                          <a:uFill>
                            <a:solidFill>
                              <a:srgbClr val="FFFFFF"/>
                            </a:solidFill>
                          </a:uFill>
                          <a:latin typeface="Arial Unicode MS" panose="020B0604020202020204" pitchFamily="34" charset="-128"/>
                        </a:rPr>
                        <a:t>Student_id</a:t>
                      </a:r>
                      <a:endParaRPr sz="20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Class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Grade</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7128">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1"/>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16</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2"/>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20</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18</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4"/>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5"/>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17</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6"/>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7"/>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History</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8"/>
                  </a:ext>
                </a:extLst>
              </a:tr>
            </a:tbl>
          </a:graphicData>
        </a:graphic>
      </p:graphicFrame>
      <p:sp>
        <p:nvSpPr>
          <p:cNvPr id="99" name="Shape 99"/>
          <p:cNvSpPr/>
          <p:nvPr/>
        </p:nvSpPr>
        <p:spPr>
          <a:xfrm>
            <a:off x="4484039" y="1222019"/>
            <a:ext cx="3872855" cy="969496"/>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1900" dirty="0">
                <a:uFill>
                  <a:solidFill/>
                </a:uFill>
                <a:latin typeface="Arial Unicode MS" panose="020B0604020202020204" pitchFamily="34" charset="-128"/>
              </a:rPr>
              <a:t>SELECT</a:t>
            </a:r>
            <a:r>
              <a:rPr dirty="0">
                <a:uFill>
                  <a:solidFill/>
                </a:uFill>
                <a:latin typeface="Arial Unicode MS" panose="020B0604020202020204" pitchFamily="34" charset="-128"/>
              </a:rPr>
              <a:t> 	</a:t>
            </a:r>
            <a:r>
              <a:rPr dirty="0" err="1">
                <a:uFill>
                  <a:solidFill/>
                </a:uFill>
                <a:latin typeface="Arial Unicode MS" panose="020B0604020202020204" pitchFamily="34" charset="-128"/>
                <a:ea typeface="+mn-ea"/>
                <a:cs typeface="+mn-cs"/>
                <a:sym typeface="Arial"/>
              </a:rPr>
              <a:t>Student_id</a:t>
            </a:r>
            <a:r>
              <a:rPr dirty="0">
                <a:uFill>
                  <a:solidFill/>
                </a:uFill>
                <a:latin typeface="Arial Unicode MS" panose="020B0604020202020204" pitchFamily="34" charset="-128"/>
                <a:ea typeface="+mn-ea"/>
                <a:cs typeface="+mn-cs"/>
                <a:sym typeface="Arial"/>
              </a:rPr>
              <a:t>, count(*)</a:t>
            </a:r>
            <a:endParaRPr baseline="-5999" dirty="0">
              <a:uFill>
                <a:solidFill/>
              </a:uFill>
              <a:latin typeface="Arial Unicode MS" panose="020B0604020202020204" pitchFamily="34" charset="-128"/>
              <a:ea typeface="+mn-ea"/>
              <a:cs typeface="+mn-cs"/>
              <a:sym typeface="Arial"/>
            </a:endParaRPr>
          </a:p>
          <a:p>
            <a:pPr lvl="0">
              <a:defRPr sz="1800">
                <a:solidFill>
                  <a:srgbClr val="000000"/>
                </a:solidFill>
                <a:uFillTx/>
              </a:defRPr>
            </a:pPr>
            <a:r>
              <a:rPr baseline="-5999" dirty="0">
                <a:uFill>
                  <a:solidFill/>
                </a:uFill>
                <a:latin typeface="Arial Unicode MS" panose="020B0604020202020204" pitchFamily="34" charset="-128"/>
              </a:rPr>
              <a:t> </a:t>
            </a:r>
            <a:r>
              <a:rPr sz="1900" dirty="0">
                <a:uFill>
                  <a:solidFill/>
                </a:uFill>
                <a:latin typeface="Arial Unicode MS" panose="020B0604020202020204" pitchFamily="34" charset="-128"/>
              </a:rPr>
              <a:t>FROM</a:t>
            </a:r>
            <a:r>
              <a:rPr sz="2500" dirty="0">
                <a:uFill>
                  <a:solidFill/>
                </a:uFill>
                <a:latin typeface="Arial Unicode MS" panose="020B0604020202020204" pitchFamily="34" charset="-128"/>
              </a:rPr>
              <a:t> 		</a:t>
            </a:r>
            <a:r>
              <a:rPr dirty="0">
                <a:uFill>
                  <a:solidFill/>
                </a:uFill>
                <a:latin typeface="Arial Unicode MS" panose="020B0604020202020204" pitchFamily="34" charset="-128"/>
                <a:ea typeface="+mn-ea"/>
                <a:cs typeface="+mn-cs"/>
                <a:sym typeface="Arial"/>
              </a:rPr>
              <a:t>Table1</a:t>
            </a:r>
          </a:p>
          <a:p>
            <a:pPr lvl="0">
              <a:defRPr sz="1800">
                <a:solidFill>
                  <a:srgbClr val="000000"/>
                </a:solidFill>
                <a:uFillTx/>
              </a:defRPr>
            </a:pPr>
            <a:r>
              <a:rPr sz="1900" dirty="0">
                <a:uFill>
                  <a:solidFill/>
                </a:uFill>
                <a:latin typeface="Arial Unicode MS" panose="020B0604020202020204" pitchFamily="34" charset="-128"/>
              </a:rPr>
              <a:t>GROUP BY 	</a:t>
            </a:r>
            <a:r>
              <a:rPr sz="1900" dirty="0" err="1">
                <a:uFill>
                  <a:solidFill/>
                </a:uFill>
                <a:latin typeface="Arial Unicode MS" panose="020B0604020202020204" pitchFamily="34" charset="-128"/>
                <a:ea typeface="+mn-ea"/>
                <a:cs typeface="+mn-cs"/>
                <a:sym typeface="Arial"/>
              </a:rPr>
              <a:t>Student_id</a:t>
            </a:r>
            <a:endParaRPr sz="1900" dirty="0">
              <a:uFill>
                <a:solidFill/>
              </a:uFill>
              <a:latin typeface="Arial Unicode MS" panose="020B0604020202020204" pitchFamily="34" charset="-128"/>
              <a:ea typeface="+mn-ea"/>
              <a:cs typeface="+mn-cs"/>
              <a:sym typeface="Arial"/>
            </a:endParaRPr>
          </a:p>
        </p:txBody>
      </p:sp>
      <p:sp>
        <p:nvSpPr>
          <p:cNvPr id="100" name="Shape 100"/>
          <p:cNvSpPr/>
          <p:nvPr/>
        </p:nvSpPr>
        <p:spPr>
          <a:xfrm>
            <a:off x="1741517" y="1335035"/>
            <a:ext cx="877802"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u="sng">
                <a:solidFill>
                  <a:srgbClr val="008F00"/>
                </a:solidFill>
                <a:latin typeface="+mn-lt"/>
                <a:ea typeface="+mn-ea"/>
                <a:cs typeface="+mn-cs"/>
                <a:sym typeface="Arial"/>
              </a:defRPr>
            </a:lvl1pPr>
          </a:lstStyle>
          <a:p>
            <a:pPr lvl="0">
              <a:defRPr sz="1800" u="none">
                <a:solidFill>
                  <a:srgbClr val="000000"/>
                </a:solidFill>
                <a:uFillTx/>
              </a:defRPr>
            </a:pPr>
            <a:r>
              <a:rPr sz="2000" u="sng" dirty="0">
                <a:solidFill>
                  <a:schemeClr val="tx1"/>
                </a:solidFill>
                <a:uFill>
                  <a:solidFill/>
                </a:uFill>
                <a:latin typeface="Arial Unicode MS" panose="020B0604020202020204" pitchFamily="34" charset="-128"/>
              </a:rPr>
              <a:t>Table1</a:t>
            </a:r>
          </a:p>
        </p:txBody>
      </p:sp>
      <p:graphicFrame>
        <p:nvGraphicFramePr>
          <p:cNvPr id="101" name="Table 101"/>
          <p:cNvGraphicFramePr/>
          <p:nvPr>
            <p:extLst>
              <p:ext uri="{D42A27DB-BD31-4B8C-83A1-F6EECF244321}">
                <p14:modId xmlns:p14="http://schemas.microsoft.com/office/powerpoint/2010/main" val="563077462"/>
              </p:ext>
            </p:extLst>
          </p:nvPr>
        </p:nvGraphicFramePr>
        <p:xfrm>
          <a:off x="5313563" y="3698413"/>
          <a:ext cx="2336800" cy="1701440"/>
        </p:xfrm>
        <a:graphic>
          <a:graphicData uri="http://schemas.openxmlformats.org/drawingml/2006/table">
            <a:tbl>
              <a:tblPr firstRow="1" bandRow="1"/>
              <a:tblGrid>
                <a:gridCol w="14605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tblGrid>
              <a:tr h="433621">
                <a:tc>
                  <a:txBody>
                    <a:bodyPr/>
                    <a:lstStyle/>
                    <a:p>
                      <a:pPr lvl="0" algn="l">
                        <a:spcBef>
                          <a:spcPts val="500"/>
                        </a:spcBef>
                        <a:defRPr sz="1800" b="0" i="0">
                          <a:solidFill>
                            <a:srgbClr val="000000"/>
                          </a:solidFill>
                          <a:uFillTx/>
                        </a:defRPr>
                      </a:pPr>
                      <a:r>
                        <a:rPr sz="2000" b="1" i="1" dirty="0" err="1">
                          <a:solidFill>
                            <a:sysClr val="windowText" lastClr="000000"/>
                          </a:solidFill>
                          <a:uFill>
                            <a:solidFill>
                              <a:srgbClr val="FFFFFF"/>
                            </a:solidFill>
                          </a:uFill>
                          <a:latin typeface="Arial Unicode MS" panose="020B0604020202020204" pitchFamily="34" charset="-128"/>
                        </a:rPr>
                        <a:t>Student_id</a:t>
                      </a:r>
                      <a:endParaRPr sz="2000" b="1" i="1" dirty="0">
                        <a:solidFill>
                          <a:sysClr val="windowText" lastClr="000000"/>
                        </a:solidFill>
                        <a:uFill>
                          <a:solidFill>
                            <a:srgbClr val="FFFFFF"/>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ysClr val="windowText" lastClr="000000"/>
                          </a:solidFill>
                          <a:uFill>
                            <a:solidFill>
                              <a:srgbClr val="FFFFFF"/>
                            </a:solidFill>
                          </a:uFill>
                          <a:latin typeface="Arial Unicode MS" panose="020B0604020202020204" pitchFamily="34" charset="-128"/>
                        </a:rPr>
                        <a:t>Count</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0361">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1"/>
                  </a:ext>
                </a:extLst>
              </a:tr>
              <a:tr h="418729">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2"/>
                  </a:ext>
                </a:extLst>
              </a:tr>
              <a:tr h="418729">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2" name="Shape 102"/>
          <p:cNvSpPr/>
          <p:nvPr/>
        </p:nvSpPr>
        <p:spPr>
          <a:xfrm>
            <a:off x="6340270" y="2572897"/>
            <a:ext cx="1" cy="805250"/>
          </a:xfrm>
          <a:prstGeom prst="line">
            <a:avLst/>
          </a:prstGeom>
          <a:ln w="508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Tree>
    <p:extLst>
      <p:ext uri="{BB962C8B-B14F-4D97-AF65-F5344CB8AC3E}">
        <p14:creationId xmlns:p14="http://schemas.microsoft.com/office/powerpoint/2010/main" val="264494424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99"/>
                                        </p:tgtEl>
                                        <p:attrNameLst>
                                          <p:attrName>style.visibility</p:attrName>
                                        </p:attrNameLst>
                                      </p:cBhvr>
                                      <p:to>
                                        <p:strVal val="visible"/>
                                      </p:to>
                                    </p:set>
                                    <p:animEffect transition="in" filter="dissolve(in)">
                                      <p:cBhvr>
                                        <p:cTn id="7" dur="750"/>
                                        <p:tgtEl>
                                          <p:spTgt spid="9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102"/>
                                        </p:tgtEl>
                                        <p:attrNameLst>
                                          <p:attrName>style.visibility</p:attrName>
                                        </p:attrNameLst>
                                      </p:cBhvr>
                                      <p:to>
                                        <p:strVal val="visible"/>
                                      </p:to>
                                    </p:set>
                                    <p:animEffect transition="in" filter="dissolve(in)">
                                      <p:cBhvr>
                                        <p:cTn id="12" dur="750"/>
                                        <p:tgtEl>
                                          <p:spTgt spid="102"/>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32" fill="hold" grpId="0" nodeType="clickEffect">
                                  <p:stCondLst>
                                    <p:cond delay="0"/>
                                  </p:stCondLst>
                                  <p:iterate>
                                    <p:tmAbs val="0"/>
                                  </p:iterate>
                                  <p:childTnLst>
                                    <p:set>
                                      <p:cBhvr>
                                        <p:cTn id="16" fill="hold"/>
                                        <p:tgtEl>
                                          <p:spTgt spid="101"/>
                                        </p:tgtEl>
                                        <p:attrNameLst>
                                          <p:attrName>style.visibility</p:attrName>
                                        </p:attrNameLst>
                                      </p:cBhvr>
                                      <p:to>
                                        <p:strVal val="visible"/>
                                      </p:to>
                                    </p:set>
                                    <p:anim calcmode="lin" valueType="num">
                                      <p:cBhvr>
                                        <p:cTn id="17" dur="750" fill="hold"/>
                                        <p:tgtEl>
                                          <p:spTgt spid="101"/>
                                        </p:tgtEl>
                                        <p:attrNameLst>
                                          <p:attrName>ppt_w</p:attrName>
                                        </p:attrNameLst>
                                      </p:cBhvr>
                                      <p:tavLst>
                                        <p:tav tm="0">
                                          <p:val>
                                            <p:fltVal val="0"/>
                                          </p:val>
                                        </p:tav>
                                        <p:tav tm="100000">
                                          <p:val>
                                            <p:strVal val="#ppt_w"/>
                                          </p:val>
                                        </p:tav>
                                      </p:tavLst>
                                    </p:anim>
                                    <p:anim calcmode="lin" valueType="num">
                                      <p:cBhvr>
                                        <p:cTn id="18" dur="750" fill="hold"/>
                                        <p:tgtEl>
                                          <p:spTgt spid="10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advAuto="0"/>
      <p:bldP spid="101" grpId="0" advAuto="0"/>
      <p:bldP spid="102"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9723" y="789130"/>
            <a:ext cx="8715375" cy="5762625"/>
          </a:xfrm>
          <a:prstGeom prst="rect">
            <a:avLst/>
          </a:prstGeom>
        </p:spPr>
      </p:pic>
      <p:sp>
        <p:nvSpPr>
          <p:cNvPr id="3" name="Shape 40"/>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Example</a:t>
            </a:r>
            <a:r>
              <a:rPr lang="en-US" sz="3000" b="1" dirty="0">
                <a:uFill>
                  <a:solidFill>
                    <a:srgbClr val="FFFFFF"/>
                  </a:solidFill>
                </a:uFill>
                <a:latin typeface="Arial Unicode MS" panose="020B0604020202020204" pitchFamily="34" charset="-128"/>
              </a:rPr>
              <a:t> 1: IMDB</a:t>
            </a:r>
            <a:endParaRPr sz="3000" b="1" dirty="0">
              <a:uFill>
                <a:solidFill>
                  <a:srgbClr val="FFFFFF"/>
                </a:solidFill>
              </a:uFill>
              <a:latin typeface="Arial Unicode MS" panose="020B0604020202020204" pitchFamily="34" charset="-128"/>
            </a:endParaRPr>
          </a:p>
        </p:txBody>
      </p:sp>
    </p:spTree>
    <p:extLst>
      <p:ext uri="{BB962C8B-B14F-4D97-AF65-F5344CB8AC3E}">
        <p14:creationId xmlns:p14="http://schemas.microsoft.com/office/powerpoint/2010/main" val="2634793523"/>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Group by Toy Example</a:t>
            </a:r>
          </a:p>
        </p:txBody>
      </p:sp>
      <p:graphicFrame>
        <p:nvGraphicFramePr>
          <p:cNvPr id="106" name="Table 106"/>
          <p:cNvGraphicFramePr/>
          <p:nvPr>
            <p:extLst>
              <p:ext uri="{D42A27DB-BD31-4B8C-83A1-F6EECF244321}">
                <p14:modId xmlns:p14="http://schemas.microsoft.com/office/powerpoint/2010/main" val="3459912355"/>
              </p:ext>
            </p:extLst>
          </p:nvPr>
        </p:nvGraphicFramePr>
        <p:xfrm>
          <a:off x="340656" y="1854352"/>
          <a:ext cx="3654343" cy="3398520"/>
        </p:xfrm>
        <a:graphic>
          <a:graphicData uri="http://schemas.openxmlformats.org/drawingml/2006/table">
            <a:tbl>
              <a:tblPr firstRow="1" bandRow="1"/>
              <a:tblGrid>
                <a:gridCol w="1546068">
                  <a:extLst>
                    <a:ext uri="{9D8B030D-6E8A-4147-A177-3AD203B41FA5}">
                      <a16:colId xmlns:a16="http://schemas.microsoft.com/office/drawing/2014/main" val="20000"/>
                    </a:ext>
                  </a:extLst>
                </a:gridCol>
                <a:gridCol w="1155647">
                  <a:extLst>
                    <a:ext uri="{9D8B030D-6E8A-4147-A177-3AD203B41FA5}">
                      <a16:colId xmlns:a16="http://schemas.microsoft.com/office/drawing/2014/main" val="20001"/>
                    </a:ext>
                  </a:extLst>
                </a:gridCol>
                <a:gridCol w="952628">
                  <a:extLst>
                    <a:ext uri="{9D8B030D-6E8A-4147-A177-3AD203B41FA5}">
                      <a16:colId xmlns:a16="http://schemas.microsoft.com/office/drawing/2014/main" val="20002"/>
                    </a:ext>
                  </a:extLst>
                </a:gridCol>
              </a:tblGrid>
              <a:tr h="359833">
                <a:tc>
                  <a:txBody>
                    <a:bodyPr/>
                    <a:lstStyle/>
                    <a:p>
                      <a:pPr lvl="0" algn="l">
                        <a:spcBef>
                          <a:spcPts val="500"/>
                        </a:spcBef>
                        <a:defRPr sz="1800" b="0" i="0">
                          <a:solidFill>
                            <a:srgbClr val="000000"/>
                          </a:solidFill>
                          <a:uFillTx/>
                        </a:defRPr>
                      </a:pPr>
                      <a:r>
                        <a:rPr sz="2000" b="1" i="1" dirty="0" err="1">
                          <a:solidFill>
                            <a:schemeClr val="tx1"/>
                          </a:solidFill>
                          <a:uFill>
                            <a:solidFill>
                              <a:srgbClr val="FFFFFF"/>
                            </a:solidFill>
                          </a:uFill>
                          <a:latin typeface="Arial Unicode MS" panose="020B0604020202020204" pitchFamily="34" charset="-128"/>
                        </a:rPr>
                        <a:t>Student_id</a:t>
                      </a:r>
                      <a:endParaRPr sz="20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Class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Grade</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7128">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1"/>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16</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2"/>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20</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18</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4"/>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5"/>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17</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6"/>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7"/>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History</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8"/>
                  </a:ext>
                </a:extLst>
              </a:tr>
            </a:tbl>
          </a:graphicData>
        </a:graphic>
      </p:graphicFrame>
      <p:sp>
        <p:nvSpPr>
          <p:cNvPr id="107" name="Shape 107"/>
          <p:cNvSpPr/>
          <p:nvPr/>
        </p:nvSpPr>
        <p:spPr>
          <a:xfrm>
            <a:off x="4484039" y="1222019"/>
            <a:ext cx="4231928" cy="969496"/>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1900" dirty="0">
                <a:uFill>
                  <a:solidFill/>
                </a:uFill>
                <a:latin typeface="Arial Unicode MS" panose="020B0604020202020204" pitchFamily="34" charset="-128"/>
              </a:rPr>
              <a:t>SELECT</a:t>
            </a:r>
            <a:r>
              <a:rPr dirty="0">
                <a:uFill>
                  <a:solidFill/>
                </a:uFill>
                <a:latin typeface="Arial Unicode MS" panose="020B0604020202020204" pitchFamily="34" charset="-128"/>
              </a:rPr>
              <a:t> 	</a:t>
            </a:r>
            <a:r>
              <a:rPr dirty="0" err="1">
                <a:uFill>
                  <a:solidFill/>
                </a:uFill>
                <a:latin typeface="Arial Unicode MS" panose="020B0604020202020204" pitchFamily="34" charset="-128"/>
                <a:ea typeface="+mn-ea"/>
                <a:cs typeface="+mn-cs"/>
                <a:sym typeface="Arial"/>
              </a:rPr>
              <a:t>Student_id</a:t>
            </a:r>
            <a:r>
              <a:rPr dirty="0">
                <a:uFill>
                  <a:solidFill/>
                </a:uFill>
                <a:latin typeface="Arial Unicode MS" panose="020B0604020202020204" pitchFamily="34" charset="-128"/>
                <a:ea typeface="+mn-ea"/>
                <a:cs typeface="+mn-cs"/>
                <a:sym typeface="Arial"/>
              </a:rPr>
              <a:t>, </a:t>
            </a:r>
            <a:r>
              <a:rPr dirty="0" err="1">
                <a:uFill>
                  <a:solidFill/>
                </a:uFill>
                <a:latin typeface="Arial Unicode MS" panose="020B0604020202020204" pitchFamily="34" charset="-128"/>
                <a:ea typeface="+mn-ea"/>
                <a:cs typeface="+mn-cs"/>
                <a:sym typeface="Arial"/>
              </a:rPr>
              <a:t>avg</a:t>
            </a:r>
            <a:r>
              <a:rPr dirty="0">
                <a:uFill>
                  <a:solidFill/>
                </a:uFill>
                <a:latin typeface="Arial Unicode MS" panose="020B0604020202020204" pitchFamily="34" charset="-128"/>
                <a:ea typeface="+mn-ea"/>
                <a:cs typeface="+mn-cs"/>
                <a:sym typeface="Arial"/>
              </a:rPr>
              <a:t>(Grade)</a:t>
            </a:r>
            <a:endParaRPr baseline="-5999" dirty="0">
              <a:uFill>
                <a:solidFill/>
              </a:uFill>
              <a:latin typeface="Arial Unicode MS" panose="020B0604020202020204" pitchFamily="34" charset="-128"/>
              <a:ea typeface="+mn-ea"/>
              <a:cs typeface="+mn-cs"/>
              <a:sym typeface="Arial"/>
            </a:endParaRPr>
          </a:p>
          <a:p>
            <a:pPr lvl="0">
              <a:defRPr sz="1800">
                <a:solidFill>
                  <a:srgbClr val="000000"/>
                </a:solidFill>
                <a:uFillTx/>
              </a:defRPr>
            </a:pPr>
            <a:r>
              <a:rPr baseline="-5999" dirty="0">
                <a:uFill>
                  <a:solidFill/>
                </a:uFill>
                <a:latin typeface="Arial Unicode MS" panose="020B0604020202020204" pitchFamily="34" charset="-128"/>
              </a:rPr>
              <a:t> </a:t>
            </a:r>
            <a:r>
              <a:rPr sz="1900" dirty="0">
                <a:uFill>
                  <a:solidFill/>
                </a:uFill>
                <a:latin typeface="Arial Unicode MS" panose="020B0604020202020204" pitchFamily="34" charset="-128"/>
              </a:rPr>
              <a:t>FROM</a:t>
            </a:r>
            <a:r>
              <a:rPr sz="2500" dirty="0">
                <a:uFill>
                  <a:solidFill/>
                </a:uFill>
                <a:latin typeface="Arial Unicode MS" panose="020B0604020202020204" pitchFamily="34" charset="-128"/>
              </a:rPr>
              <a:t> 		</a:t>
            </a:r>
            <a:r>
              <a:rPr dirty="0">
                <a:uFill>
                  <a:solidFill/>
                </a:uFill>
                <a:latin typeface="Arial Unicode MS" panose="020B0604020202020204" pitchFamily="34" charset="-128"/>
                <a:ea typeface="+mn-ea"/>
                <a:cs typeface="+mn-cs"/>
                <a:sym typeface="Arial"/>
              </a:rPr>
              <a:t>Table1</a:t>
            </a:r>
          </a:p>
          <a:p>
            <a:pPr lvl="0">
              <a:defRPr sz="1800">
                <a:solidFill>
                  <a:srgbClr val="000000"/>
                </a:solidFill>
                <a:uFillTx/>
              </a:defRPr>
            </a:pPr>
            <a:r>
              <a:rPr sz="1900" dirty="0">
                <a:uFill>
                  <a:solidFill/>
                </a:uFill>
                <a:latin typeface="Arial Unicode MS" panose="020B0604020202020204" pitchFamily="34" charset="-128"/>
              </a:rPr>
              <a:t>GROUP BY 	</a:t>
            </a:r>
            <a:r>
              <a:rPr sz="1900" dirty="0" err="1">
                <a:uFill>
                  <a:solidFill/>
                </a:uFill>
                <a:latin typeface="Arial Unicode MS" panose="020B0604020202020204" pitchFamily="34" charset="-128"/>
                <a:ea typeface="+mn-ea"/>
                <a:cs typeface="+mn-cs"/>
                <a:sym typeface="Arial"/>
              </a:rPr>
              <a:t>Student_id</a:t>
            </a:r>
            <a:endParaRPr sz="1900" dirty="0">
              <a:uFill>
                <a:solidFill/>
              </a:uFill>
              <a:latin typeface="Arial Unicode MS" panose="020B0604020202020204" pitchFamily="34" charset="-128"/>
              <a:ea typeface="+mn-ea"/>
              <a:cs typeface="+mn-cs"/>
              <a:sym typeface="Arial"/>
            </a:endParaRPr>
          </a:p>
        </p:txBody>
      </p:sp>
      <p:sp>
        <p:nvSpPr>
          <p:cNvPr id="108" name="Shape 108"/>
          <p:cNvSpPr/>
          <p:nvPr/>
        </p:nvSpPr>
        <p:spPr>
          <a:xfrm>
            <a:off x="1741517" y="1335035"/>
            <a:ext cx="785471"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u="sng">
                <a:solidFill>
                  <a:srgbClr val="008F00"/>
                </a:solidFill>
                <a:latin typeface="+mn-lt"/>
                <a:ea typeface="+mn-ea"/>
                <a:cs typeface="+mn-cs"/>
                <a:sym typeface="Arial"/>
              </a:defRPr>
            </a:lvl1pPr>
          </a:lstStyle>
          <a:p>
            <a:pPr lvl="0">
              <a:defRPr sz="1800" u="none">
                <a:solidFill>
                  <a:srgbClr val="000000"/>
                </a:solidFill>
                <a:uFillTx/>
              </a:defRPr>
            </a:pPr>
            <a:r>
              <a:rPr sz="2000" u="sng" dirty="0">
                <a:solidFill>
                  <a:schemeClr val="tx1"/>
                </a:solidFill>
                <a:uFill>
                  <a:solidFill/>
                </a:uFill>
                <a:latin typeface="Arial Unicode MS" panose="020B0604020202020204" pitchFamily="34" charset="-128"/>
              </a:rPr>
              <a:t>Table1</a:t>
            </a:r>
          </a:p>
        </p:txBody>
      </p:sp>
      <p:graphicFrame>
        <p:nvGraphicFramePr>
          <p:cNvPr id="109" name="Table 109"/>
          <p:cNvGraphicFramePr/>
          <p:nvPr>
            <p:extLst>
              <p:ext uri="{D42A27DB-BD31-4B8C-83A1-F6EECF244321}">
                <p14:modId xmlns:p14="http://schemas.microsoft.com/office/powerpoint/2010/main" val="1057609107"/>
              </p:ext>
            </p:extLst>
          </p:nvPr>
        </p:nvGraphicFramePr>
        <p:xfrm>
          <a:off x="4837394" y="4013303"/>
          <a:ext cx="3644873" cy="1701440"/>
        </p:xfrm>
        <a:graphic>
          <a:graphicData uri="http://schemas.openxmlformats.org/drawingml/2006/table">
            <a:tbl>
              <a:tblPr firstRow="1" bandRow="1"/>
              <a:tblGrid>
                <a:gridCol w="1460500">
                  <a:extLst>
                    <a:ext uri="{9D8B030D-6E8A-4147-A177-3AD203B41FA5}">
                      <a16:colId xmlns:a16="http://schemas.microsoft.com/office/drawing/2014/main" val="20000"/>
                    </a:ext>
                  </a:extLst>
                </a:gridCol>
                <a:gridCol w="2184373">
                  <a:extLst>
                    <a:ext uri="{9D8B030D-6E8A-4147-A177-3AD203B41FA5}">
                      <a16:colId xmlns:a16="http://schemas.microsoft.com/office/drawing/2014/main" val="20001"/>
                    </a:ext>
                  </a:extLst>
                </a:gridCol>
              </a:tblGrid>
              <a:tr h="433621">
                <a:tc>
                  <a:txBody>
                    <a:bodyPr/>
                    <a:lstStyle/>
                    <a:p>
                      <a:pPr lvl="0" algn="l">
                        <a:spcBef>
                          <a:spcPts val="500"/>
                        </a:spcBef>
                        <a:defRPr sz="1800" b="0" i="0">
                          <a:solidFill>
                            <a:srgbClr val="000000"/>
                          </a:solidFill>
                          <a:uFillTx/>
                        </a:defRPr>
                      </a:pPr>
                      <a:r>
                        <a:rPr sz="2000" b="1" i="1" dirty="0" err="1">
                          <a:solidFill>
                            <a:schemeClr val="tx1"/>
                          </a:solidFill>
                          <a:uFill>
                            <a:solidFill>
                              <a:srgbClr val="FFFFFF"/>
                            </a:solidFill>
                          </a:uFill>
                          <a:latin typeface="Arial Unicode MS" panose="020B0604020202020204" pitchFamily="34" charset="-128"/>
                        </a:rPr>
                        <a:t>Student_id</a:t>
                      </a:r>
                      <a:endParaRPr sz="20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err="1">
                          <a:solidFill>
                            <a:schemeClr val="tx1"/>
                          </a:solidFill>
                          <a:uFill>
                            <a:solidFill>
                              <a:srgbClr val="FFFFFF"/>
                            </a:solidFill>
                          </a:uFill>
                          <a:latin typeface="Arial Unicode MS" panose="020B0604020202020204" pitchFamily="34" charset="-128"/>
                        </a:rPr>
                        <a:t>Avg</a:t>
                      </a:r>
                      <a:r>
                        <a:rPr sz="2000" b="1" i="1" dirty="0">
                          <a:solidFill>
                            <a:schemeClr val="tx1"/>
                          </a:solidFill>
                          <a:uFill>
                            <a:solidFill>
                              <a:srgbClr val="FFFFFF"/>
                            </a:solidFill>
                          </a:uFill>
                          <a:latin typeface="Arial Unicode MS" panose="020B0604020202020204" pitchFamily="34" charset="-128"/>
                        </a:rPr>
                        <a:t>(grade)</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0361">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(19+17+19+14)/4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1"/>
                  </a:ext>
                </a:extLst>
              </a:tr>
              <a:tr h="418729">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(16+18+13)/3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2"/>
                  </a:ext>
                </a:extLst>
              </a:tr>
              <a:tr h="418729">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20</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10" name="Shape 110"/>
          <p:cNvSpPr/>
          <p:nvPr/>
        </p:nvSpPr>
        <p:spPr>
          <a:xfrm>
            <a:off x="6340270" y="2572897"/>
            <a:ext cx="1" cy="805250"/>
          </a:xfrm>
          <a:prstGeom prst="line">
            <a:avLst/>
          </a:prstGeom>
          <a:ln w="508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Tree>
    <p:extLst>
      <p:ext uri="{BB962C8B-B14F-4D97-AF65-F5344CB8AC3E}">
        <p14:creationId xmlns:p14="http://schemas.microsoft.com/office/powerpoint/2010/main" val="258479873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07"/>
                                        </p:tgtEl>
                                        <p:attrNameLst>
                                          <p:attrName>style.visibility</p:attrName>
                                        </p:attrNameLst>
                                      </p:cBhvr>
                                      <p:to>
                                        <p:strVal val="visible"/>
                                      </p:to>
                                    </p:set>
                                    <p:animEffect transition="in" filter="dissolve(in)">
                                      <p:cBhvr>
                                        <p:cTn id="7" dur="75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110"/>
                                        </p:tgtEl>
                                        <p:attrNameLst>
                                          <p:attrName>style.visibility</p:attrName>
                                        </p:attrNameLst>
                                      </p:cBhvr>
                                      <p:to>
                                        <p:strVal val="visible"/>
                                      </p:to>
                                    </p:set>
                                    <p:animEffect transition="in" filter="dissolve(in)">
                                      <p:cBhvr>
                                        <p:cTn id="12" dur="750"/>
                                        <p:tgtEl>
                                          <p:spTgt spid="110"/>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32" fill="hold" grpId="0" nodeType="clickEffect">
                                  <p:stCondLst>
                                    <p:cond delay="0"/>
                                  </p:stCondLst>
                                  <p:iterate>
                                    <p:tmAbs val="0"/>
                                  </p:iterate>
                                  <p:childTnLst>
                                    <p:set>
                                      <p:cBhvr>
                                        <p:cTn id="16" fill="hold"/>
                                        <p:tgtEl>
                                          <p:spTgt spid="109"/>
                                        </p:tgtEl>
                                        <p:attrNameLst>
                                          <p:attrName>style.visibility</p:attrName>
                                        </p:attrNameLst>
                                      </p:cBhvr>
                                      <p:to>
                                        <p:strVal val="visible"/>
                                      </p:to>
                                    </p:set>
                                    <p:anim calcmode="lin" valueType="num">
                                      <p:cBhvr>
                                        <p:cTn id="17" dur="750" fill="hold"/>
                                        <p:tgtEl>
                                          <p:spTgt spid="109"/>
                                        </p:tgtEl>
                                        <p:attrNameLst>
                                          <p:attrName>ppt_w</p:attrName>
                                        </p:attrNameLst>
                                      </p:cBhvr>
                                      <p:tavLst>
                                        <p:tav tm="0">
                                          <p:val>
                                            <p:fltVal val="0"/>
                                          </p:val>
                                        </p:tav>
                                        <p:tav tm="100000">
                                          <p:val>
                                            <p:strVal val="#ppt_w"/>
                                          </p:val>
                                        </p:tav>
                                      </p:tavLst>
                                    </p:anim>
                                    <p:anim calcmode="lin" valueType="num">
                                      <p:cBhvr>
                                        <p:cTn id="18" dur="750" fill="hold"/>
                                        <p:tgtEl>
                                          <p:spTgt spid="10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advAuto="0"/>
      <p:bldP spid="109" grpId="0" advAuto="0"/>
      <p:bldP spid="110" grpId="0" animBg="1" advAuto="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Group by Toy Example</a:t>
            </a:r>
          </a:p>
        </p:txBody>
      </p:sp>
      <p:graphicFrame>
        <p:nvGraphicFramePr>
          <p:cNvPr id="114" name="Table 114"/>
          <p:cNvGraphicFramePr/>
          <p:nvPr>
            <p:extLst>
              <p:ext uri="{D42A27DB-BD31-4B8C-83A1-F6EECF244321}">
                <p14:modId xmlns:p14="http://schemas.microsoft.com/office/powerpoint/2010/main" val="3123114491"/>
              </p:ext>
            </p:extLst>
          </p:nvPr>
        </p:nvGraphicFramePr>
        <p:xfrm>
          <a:off x="340656" y="1854352"/>
          <a:ext cx="3654343" cy="3398520"/>
        </p:xfrm>
        <a:graphic>
          <a:graphicData uri="http://schemas.openxmlformats.org/drawingml/2006/table">
            <a:tbl>
              <a:tblPr firstRow="1" bandRow="1"/>
              <a:tblGrid>
                <a:gridCol w="1546068">
                  <a:extLst>
                    <a:ext uri="{9D8B030D-6E8A-4147-A177-3AD203B41FA5}">
                      <a16:colId xmlns:a16="http://schemas.microsoft.com/office/drawing/2014/main" val="20000"/>
                    </a:ext>
                  </a:extLst>
                </a:gridCol>
                <a:gridCol w="1155647">
                  <a:extLst>
                    <a:ext uri="{9D8B030D-6E8A-4147-A177-3AD203B41FA5}">
                      <a16:colId xmlns:a16="http://schemas.microsoft.com/office/drawing/2014/main" val="20001"/>
                    </a:ext>
                  </a:extLst>
                </a:gridCol>
                <a:gridCol w="952628">
                  <a:extLst>
                    <a:ext uri="{9D8B030D-6E8A-4147-A177-3AD203B41FA5}">
                      <a16:colId xmlns:a16="http://schemas.microsoft.com/office/drawing/2014/main" val="20002"/>
                    </a:ext>
                  </a:extLst>
                </a:gridCol>
              </a:tblGrid>
              <a:tr h="359833">
                <a:tc>
                  <a:txBody>
                    <a:bodyPr/>
                    <a:lstStyle/>
                    <a:p>
                      <a:pPr lvl="0" algn="l">
                        <a:spcBef>
                          <a:spcPts val="500"/>
                        </a:spcBef>
                        <a:defRPr sz="1800" b="0" i="0">
                          <a:solidFill>
                            <a:srgbClr val="000000"/>
                          </a:solidFill>
                          <a:uFillTx/>
                        </a:defRPr>
                      </a:pPr>
                      <a:r>
                        <a:rPr sz="2000" b="1" i="1" dirty="0" err="1">
                          <a:solidFill>
                            <a:schemeClr val="tx1"/>
                          </a:solidFill>
                          <a:uFill>
                            <a:solidFill>
                              <a:srgbClr val="FFFFFF"/>
                            </a:solidFill>
                          </a:uFill>
                          <a:latin typeface="Arial Unicode MS" panose="020B0604020202020204" pitchFamily="34" charset="-128"/>
                        </a:rPr>
                        <a:t>Student_id</a:t>
                      </a:r>
                      <a:endParaRPr sz="20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Class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Grade</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7128">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1"/>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a:solidFill>
                            <a:schemeClr val="tx1"/>
                          </a:solidFill>
                          <a:uFill>
                            <a:solidFill/>
                          </a:uFill>
                          <a:latin typeface="Arial Unicode MS" panose="020B0604020202020204" pitchFamily="34" charset="-128"/>
                        </a:rPr>
                        <a:t>Algebra</a:t>
                      </a:r>
                      <a:endParaRPr sz="1600"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16</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2"/>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20</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3"/>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18</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4"/>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extLst>
                  <a:ext uri="{0D108BD9-81ED-4DB2-BD59-A6C34878D82A}">
                    <a16:rowId xmlns:a16="http://schemas.microsoft.com/office/drawing/2014/main" val="10005"/>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17</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6"/>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extLst>
                  <a:ext uri="{0D108BD9-81ED-4DB2-BD59-A6C34878D82A}">
                    <a16:rowId xmlns:a16="http://schemas.microsoft.com/office/drawing/2014/main" val="10007"/>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History</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extLst>
                  <a:ext uri="{0D108BD9-81ED-4DB2-BD59-A6C34878D82A}">
                    <a16:rowId xmlns:a16="http://schemas.microsoft.com/office/drawing/2014/main" val="10008"/>
                  </a:ext>
                </a:extLst>
              </a:tr>
            </a:tbl>
          </a:graphicData>
        </a:graphic>
      </p:graphicFrame>
      <p:sp>
        <p:nvSpPr>
          <p:cNvPr id="115" name="Shape 115"/>
          <p:cNvSpPr/>
          <p:nvPr/>
        </p:nvSpPr>
        <p:spPr>
          <a:xfrm>
            <a:off x="4484039" y="1222019"/>
            <a:ext cx="3718967" cy="969496"/>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1900" dirty="0">
                <a:uFill>
                  <a:solidFill/>
                </a:uFill>
                <a:latin typeface="Arial Unicode MS" panose="020B0604020202020204" pitchFamily="34" charset="-128"/>
              </a:rPr>
              <a:t>SELECT</a:t>
            </a:r>
            <a:r>
              <a:rPr dirty="0">
                <a:uFill>
                  <a:solidFill/>
                </a:uFill>
                <a:latin typeface="Arial Unicode MS" panose="020B0604020202020204" pitchFamily="34" charset="-128"/>
              </a:rPr>
              <a:t> 	</a:t>
            </a:r>
            <a:r>
              <a:rPr dirty="0">
                <a:uFill>
                  <a:solidFill/>
                </a:uFill>
                <a:latin typeface="Arial Unicode MS" panose="020B0604020202020204" pitchFamily="34" charset="-128"/>
                <a:ea typeface="+mn-ea"/>
                <a:cs typeface="+mn-cs"/>
                <a:sym typeface="Arial"/>
              </a:rPr>
              <a:t>Class, </a:t>
            </a:r>
            <a:r>
              <a:rPr dirty="0" err="1">
                <a:uFill>
                  <a:solidFill/>
                </a:uFill>
                <a:latin typeface="Arial Unicode MS" panose="020B0604020202020204" pitchFamily="34" charset="-128"/>
                <a:ea typeface="+mn-ea"/>
                <a:cs typeface="+mn-cs"/>
                <a:sym typeface="Arial"/>
              </a:rPr>
              <a:t>avg</a:t>
            </a:r>
            <a:r>
              <a:rPr dirty="0">
                <a:uFill>
                  <a:solidFill/>
                </a:uFill>
                <a:latin typeface="Arial Unicode MS" panose="020B0604020202020204" pitchFamily="34" charset="-128"/>
                <a:ea typeface="+mn-ea"/>
                <a:cs typeface="+mn-cs"/>
                <a:sym typeface="Arial"/>
              </a:rPr>
              <a:t>(Grade)</a:t>
            </a:r>
            <a:endParaRPr baseline="-5999" dirty="0">
              <a:uFill>
                <a:solidFill/>
              </a:uFill>
              <a:latin typeface="Arial Unicode MS" panose="020B0604020202020204" pitchFamily="34" charset="-128"/>
              <a:ea typeface="+mn-ea"/>
              <a:cs typeface="+mn-cs"/>
              <a:sym typeface="Arial"/>
            </a:endParaRPr>
          </a:p>
          <a:p>
            <a:pPr lvl="0">
              <a:defRPr sz="1800">
                <a:solidFill>
                  <a:srgbClr val="000000"/>
                </a:solidFill>
                <a:uFillTx/>
              </a:defRPr>
            </a:pPr>
            <a:r>
              <a:rPr baseline="-5999" dirty="0">
                <a:uFill>
                  <a:solidFill/>
                </a:uFill>
                <a:latin typeface="Arial Unicode MS" panose="020B0604020202020204" pitchFamily="34" charset="-128"/>
              </a:rPr>
              <a:t> </a:t>
            </a:r>
            <a:r>
              <a:rPr sz="1900" dirty="0">
                <a:uFill>
                  <a:solidFill/>
                </a:uFill>
                <a:latin typeface="Arial Unicode MS" panose="020B0604020202020204" pitchFamily="34" charset="-128"/>
              </a:rPr>
              <a:t>FROM</a:t>
            </a:r>
            <a:r>
              <a:rPr sz="2500" dirty="0">
                <a:uFill>
                  <a:solidFill/>
                </a:uFill>
                <a:latin typeface="Arial Unicode MS" panose="020B0604020202020204" pitchFamily="34" charset="-128"/>
              </a:rPr>
              <a:t> 		</a:t>
            </a:r>
            <a:r>
              <a:rPr dirty="0">
                <a:uFill>
                  <a:solidFill/>
                </a:uFill>
                <a:latin typeface="Arial Unicode MS" panose="020B0604020202020204" pitchFamily="34" charset="-128"/>
                <a:ea typeface="+mn-ea"/>
                <a:cs typeface="+mn-cs"/>
                <a:sym typeface="Arial"/>
              </a:rPr>
              <a:t>Table1</a:t>
            </a:r>
          </a:p>
          <a:p>
            <a:pPr lvl="0">
              <a:defRPr sz="1800">
                <a:solidFill>
                  <a:srgbClr val="000000"/>
                </a:solidFill>
                <a:uFillTx/>
              </a:defRPr>
            </a:pPr>
            <a:r>
              <a:rPr sz="1900" dirty="0">
                <a:uFill>
                  <a:solidFill/>
                </a:uFill>
                <a:latin typeface="Arial Unicode MS" panose="020B0604020202020204" pitchFamily="34" charset="-128"/>
              </a:rPr>
              <a:t>GROUP BY 	</a:t>
            </a:r>
            <a:r>
              <a:rPr sz="1900" dirty="0">
                <a:uFill>
                  <a:solidFill/>
                </a:uFill>
                <a:latin typeface="Arial Unicode MS" panose="020B0604020202020204" pitchFamily="34" charset="-128"/>
                <a:ea typeface="+mn-ea"/>
                <a:cs typeface="+mn-cs"/>
                <a:sym typeface="Arial"/>
              </a:rPr>
              <a:t>Class</a:t>
            </a:r>
          </a:p>
        </p:txBody>
      </p:sp>
      <p:sp>
        <p:nvSpPr>
          <p:cNvPr id="116" name="Shape 116"/>
          <p:cNvSpPr/>
          <p:nvPr/>
        </p:nvSpPr>
        <p:spPr>
          <a:xfrm>
            <a:off x="1741517" y="1335035"/>
            <a:ext cx="785471"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u="sng">
                <a:solidFill>
                  <a:srgbClr val="008F00"/>
                </a:solidFill>
                <a:latin typeface="+mn-lt"/>
                <a:ea typeface="+mn-ea"/>
                <a:cs typeface="+mn-cs"/>
                <a:sym typeface="Arial"/>
              </a:defRPr>
            </a:lvl1pPr>
          </a:lstStyle>
          <a:p>
            <a:pPr lvl="0">
              <a:defRPr sz="1800" u="none">
                <a:solidFill>
                  <a:srgbClr val="000000"/>
                </a:solidFill>
                <a:uFillTx/>
              </a:defRPr>
            </a:pPr>
            <a:r>
              <a:rPr sz="2000" u="sng" dirty="0">
                <a:solidFill>
                  <a:schemeClr val="tx1"/>
                </a:solidFill>
                <a:uFill>
                  <a:solidFill/>
                </a:uFill>
                <a:latin typeface="Arial Unicode MS" panose="020B0604020202020204" pitchFamily="34" charset="-128"/>
              </a:rPr>
              <a:t>Table1</a:t>
            </a:r>
          </a:p>
        </p:txBody>
      </p:sp>
      <p:graphicFrame>
        <p:nvGraphicFramePr>
          <p:cNvPr id="117" name="Table 117"/>
          <p:cNvGraphicFramePr/>
          <p:nvPr>
            <p:extLst>
              <p:ext uri="{D42A27DB-BD31-4B8C-83A1-F6EECF244321}">
                <p14:modId xmlns:p14="http://schemas.microsoft.com/office/powerpoint/2010/main" val="3790241515"/>
              </p:ext>
            </p:extLst>
          </p:nvPr>
        </p:nvGraphicFramePr>
        <p:xfrm>
          <a:off x="4837394" y="4037743"/>
          <a:ext cx="3667044" cy="1985721"/>
        </p:xfrm>
        <a:graphic>
          <a:graphicData uri="http://schemas.openxmlformats.org/drawingml/2006/table">
            <a:tbl>
              <a:tblPr firstRow="1" bandRow="1"/>
              <a:tblGrid>
                <a:gridCol w="1469384">
                  <a:extLst>
                    <a:ext uri="{9D8B030D-6E8A-4147-A177-3AD203B41FA5}">
                      <a16:colId xmlns:a16="http://schemas.microsoft.com/office/drawing/2014/main" val="20000"/>
                    </a:ext>
                  </a:extLst>
                </a:gridCol>
                <a:gridCol w="2197660">
                  <a:extLst>
                    <a:ext uri="{9D8B030D-6E8A-4147-A177-3AD203B41FA5}">
                      <a16:colId xmlns:a16="http://schemas.microsoft.com/office/drawing/2014/main" val="20001"/>
                    </a:ext>
                  </a:extLst>
                </a:gridCol>
              </a:tblGrid>
              <a:tr h="407359">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Class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err="1">
                          <a:solidFill>
                            <a:schemeClr val="tx1"/>
                          </a:solidFill>
                          <a:uFill>
                            <a:solidFill>
                              <a:srgbClr val="FFFFFF"/>
                            </a:solidFill>
                          </a:uFill>
                          <a:latin typeface="Arial Unicode MS" panose="020B0604020202020204" pitchFamily="34" charset="-128"/>
                        </a:rPr>
                        <a:t>Avg</a:t>
                      </a:r>
                      <a:r>
                        <a:rPr sz="2000" b="1" i="1" dirty="0">
                          <a:solidFill>
                            <a:schemeClr val="tx1"/>
                          </a:solidFill>
                          <a:uFill>
                            <a:solidFill>
                              <a:srgbClr val="FFFFFF"/>
                            </a:solidFill>
                          </a:uFill>
                          <a:latin typeface="Arial Unicode MS" panose="020B0604020202020204" pitchFamily="34" charset="-128"/>
                        </a:rPr>
                        <a:t>(grade)</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6518">
                <a:tc>
                  <a:txBody>
                    <a:bodyPr/>
                    <a:lstStyle/>
                    <a:p>
                      <a:pPr lvl="0" algn="ctr">
                        <a:defRPr sz="1800">
                          <a:solidFill>
                            <a:srgbClr val="000000"/>
                          </a:solidFill>
                          <a:uFillTx/>
                        </a:defRPr>
                      </a:pPr>
                      <a:r>
                        <a:rPr sz="1600" dirty="0" err="1">
                          <a:solidFill>
                            <a:schemeClr val="tx1"/>
                          </a:solidFill>
                          <a:uFill>
                            <a:solidFill/>
                          </a:uFill>
                          <a:latin typeface="Arial Unicode MS" panose="020B0604020202020204" pitchFamily="34" charset="-128"/>
                        </a:rPr>
                        <a:t>Algrebra</a:t>
                      </a:r>
                      <a:endParaRPr sz="1600"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(19+16+20)/3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1"/>
                  </a:ext>
                </a:extLst>
              </a:tr>
              <a:tr h="385801">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(18+17)/2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2"/>
                  </a:ext>
                </a:extLst>
              </a:tr>
              <a:tr h="385801">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History</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5801">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5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(19+13)/2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5FF"/>
                    </a:solidFill>
                  </a:tcPr>
                </a:tc>
                <a:extLst>
                  <a:ext uri="{0D108BD9-81ED-4DB2-BD59-A6C34878D82A}">
                    <a16:rowId xmlns:a16="http://schemas.microsoft.com/office/drawing/2014/main" val="10004"/>
                  </a:ext>
                </a:extLst>
              </a:tr>
            </a:tbl>
          </a:graphicData>
        </a:graphic>
      </p:graphicFrame>
      <p:sp>
        <p:nvSpPr>
          <p:cNvPr id="118" name="Shape 118"/>
          <p:cNvSpPr/>
          <p:nvPr/>
        </p:nvSpPr>
        <p:spPr>
          <a:xfrm>
            <a:off x="6340270" y="2572897"/>
            <a:ext cx="1" cy="805250"/>
          </a:xfrm>
          <a:prstGeom prst="line">
            <a:avLst/>
          </a:prstGeom>
          <a:ln w="508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Tree>
    <p:extLst>
      <p:ext uri="{BB962C8B-B14F-4D97-AF65-F5344CB8AC3E}">
        <p14:creationId xmlns:p14="http://schemas.microsoft.com/office/powerpoint/2010/main" val="272534662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15"/>
                                        </p:tgtEl>
                                        <p:attrNameLst>
                                          <p:attrName>style.visibility</p:attrName>
                                        </p:attrNameLst>
                                      </p:cBhvr>
                                      <p:to>
                                        <p:strVal val="visible"/>
                                      </p:to>
                                    </p:set>
                                    <p:animEffect transition="in" filter="dissolve(in)">
                                      <p:cBhvr>
                                        <p:cTn id="7" dur="75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118"/>
                                        </p:tgtEl>
                                        <p:attrNameLst>
                                          <p:attrName>style.visibility</p:attrName>
                                        </p:attrNameLst>
                                      </p:cBhvr>
                                      <p:to>
                                        <p:strVal val="visible"/>
                                      </p:to>
                                    </p:set>
                                    <p:animEffect transition="in" filter="dissolve(in)">
                                      <p:cBhvr>
                                        <p:cTn id="12" dur="750"/>
                                        <p:tgtEl>
                                          <p:spTgt spid="118"/>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32" fill="hold" grpId="0" nodeType="clickEffect">
                                  <p:stCondLst>
                                    <p:cond delay="0"/>
                                  </p:stCondLst>
                                  <p:iterate>
                                    <p:tmAbs val="0"/>
                                  </p:iterate>
                                  <p:childTnLst>
                                    <p:set>
                                      <p:cBhvr>
                                        <p:cTn id="16" fill="hold"/>
                                        <p:tgtEl>
                                          <p:spTgt spid="117"/>
                                        </p:tgtEl>
                                        <p:attrNameLst>
                                          <p:attrName>style.visibility</p:attrName>
                                        </p:attrNameLst>
                                      </p:cBhvr>
                                      <p:to>
                                        <p:strVal val="visible"/>
                                      </p:to>
                                    </p:set>
                                    <p:anim calcmode="lin" valueType="num">
                                      <p:cBhvr>
                                        <p:cTn id="17" dur="750" fill="hold"/>
                                        <p:tgtEl>
                                          <p:spTgt spid="117"/>
                                        </p:tgtEl>
                                        <p:attrNameLst>
                                          <p:attrName>ppt_w</p:attrName>
                                        </p:attrNameLst>
                                      </p:cBhvr>
                                      <p:tavLst>
                                        <p:tav tm="0">
                                          <p:val>
                                            <p:fltVal val="0"/>
                                          </p:val>
                                        </p:tav>
                                        <p:tav tm="100000">
                                          <p:val>
                                            <p:strVal val="#ppt_w"/>
                                          </p:val>
                                        </p:tav>
                                      </p:tavLst>
                                    </p:anim>
                                    <p:anim calcmode="lin" valueType="num">
                                      <p:cBhvr>
                                        <p:cTn id="18" dur="750" fill="hold"/>
                                        <p:tgtEl>
                                          <p:spTgt spid="1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advAuto="0"/>
      <p:bldP spid="117" grpId="0" advAuto="0"/>
      <p:bldP spid="118" grpId="0" animBg="1" advAuto="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p:nvPr/>
        </p:nvSpPr>
        <p:spPr>
          <a:xfrm>
            <a:off x="386308" y="190817"/>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Aggregation practice queries</a:t>
            </a:r>
            <a:r>
              <a:rPr lang="en-US" sz="3000" b="1" dirty="0">
                <a:uFill>
                  <a:solidFill>
                    <a:srgbClr val="FFFFFF"/>
                  </a:solidFill>
                </a:uFill>
                <a:latin typeface="Arial Unicode MS" panose="020B0604020202020204" pitchFamily="34" charset="-128"/>
              </a:rPr>
              <a:t>: IMDB</a:t>
            </a:r>
            <a:endParaRPr sz="3000" b="1" dirty="0">
              <a:uFill>
                <a:solidFill>
                  <a:srgbClr val="FFFFFF"/>
                </a:solidFill>
              </a:uFill>
              <a:latin typeface="Arial Unicode MS" panose="020B0604020202020204" pitchFamily="34" charset="-128"/>
            </a:endParaRPr>
          </a:p>
        </p:txBody>
      </p:sp>
      <p:sp>
        <p:nvSpPr>
          <p:cNvPr id="145" name="Shape 145"/>
          <p:cNvSpPr/>
          <p:nvPr/>
        </p:nvSpPr>
        <p:spPr>
          <a:xfrm>
            <a:off x="723900" y="1536700"/>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8">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Shape 148"/>
          <p:cNvSpPr/>
          <p:nvPr/>
        </p:nvSpPr>
        <p:spPr>
          <a:xfrm>
            <a:off x="309898" y="2400300"/>
            <a:ext cx="8700537" cy="1631216"/>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r">
              <a:defRPr sz="2400">
                <a:solidFill>
                  <a:srgbClr val="011173"/>
                </a:solidFill>
                <a:latin typeface="Iowan Old Style Roman"/>
                <a:ea typeface="Iowan Old Style Roman"/>
                <a:cs typeface="Iowan Old Style Roman"/>
                <a:sym typeface="Iowan Old Style Roman"/>
              </a:defRPr>
            </a:lvl1pPr>
          </a:lstStyle>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number of movies for each director</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Rank directors by the number of movies they directed</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number of actors in each movie</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most popular genres (based on the number of movies)</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average rank of the movies in the database, per year of release</a:t>
            </a:r>
          </a:p>
        </p:txBody>
      </p:sp>
    </p:spTree>
    <p:extLst>
      <p:ext uri="{BB962C8B-B14F-4D97-AF65-F5344CB8AC3E}">
        <p14:creationId xmlns:p14="http://schemas.microsoft.com/office/powerpoint/2010/main" val="1183318418"/>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p:nvPr/>
        </p:nvSpPr>
        <p:spPr>
          <a:xfrm>
            <a:off x="386308" y="190817"/>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Aggregation practice queries</a:t>
            </a:r>
            <a:r>
              <a:rPr lang="en-US" sz="3000" b="1" dirty="0">
                <a:uFill>
                  <a:solidFill>
                    <a:srgbClr val="FFFFFF"/>
                  </a:solidFill>
                </a:uFill>
                <a:latin typeface="Arial Unicode MS" panose="020B0604020202020204" pitchFamily="34" charset="-128"/>
              </a:rPr>
              <a:t>: Facebook</a:t>
            </a:r>
            <a:endParaRPr sz="3000" b="1" dirty="0">
              <a:uFill>
                <a:solidFill>
                  <a:srgbClr val="FFFFFF"/>
                </a:solidFill>
              </a:uFill>
              <a:latin typeface="Arial Unicode MS" panose="020B0604020202020204" pitchFamily="34" charset="-128"/>
            </a:endParaRPr>
          </a:p>
        </p:txBody>
      </p:sp>
      <p:sp>
        <p:nvSpPr>
          <p:cNvPr id="145" name="Shape 145"/>
          <p:cNvSpPr/>
          <p:nvPr/>
        </p:nvSpPr>
        <p:spPr>
          <a:xfrm>
            <a:off x="723900" y="1536700"/>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8">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Shape 148"/>
          <p:cNvSpPr/>
          <p:nvPr/>
        </p:nvSpPr>
        <p:spPr>
          <a:xfrm>
            <a:off x="309899" y="2400300"/>
            <a:ext cx="8524202" cy="317009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2400">
                <a:solidFill>
                  <a:srgbClr val="011173"/>
                </a:solidFill>
                <a:latin typeface="Iowan Old Style Roman"/>
                <a:ea typeface="Iowan Old Style Roman"/>
                <a:cs typeface="Iowan Old Style Roman"/>
                <a:sym typeface="Iowan Old Style Roman"/>
              </a:defRPr>
            </a:lvl1pPr>
          </a:lstStyle>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List the number of males and females</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List the number of students for each political view</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List the number of males and female students for each political view</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List the number of students per each birth year </a:t>
            </a:r>
          </a:p>
          <a:p>
            <a:pPr marL="800100" lvl="1" indent="-342900">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Use the YEAR(date) function to get the year value from a </a:t>
            </a:r>
            <a:r>
              <a:rPr lang="en-US"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datetime</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column</a:t>
            </a:r>
          </a:p>
          <a:p>
            <a:pPr marL="800100" lvl="1" indent="-3429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rPr>
              <a:t>List only years that have at least 10 students </a:t>
            </a: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most popular TV Shows and Books</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number of students in various relationship statuses</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most popular majors (concentration)</a:t>
            </a:r>
          </a:p>
        </p:txBody>
      </p:sp>
    </p:spTree>
    <p:extLst>
      <p:ext uri="{BB962C8B-B14F-4D97-AF65-F5344CB8AC3E}">
        <p14:creationId xmlns:p14="http://schemas.microsoft.com/office/powerpoint/2010/main" val="3934139952"/>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Having</a:t>
            </a:r>
          </a:p>
        </p:txBody>
      </p:sp>
      <p:sp>
        <p:nvSpPr>
          <p:cNvPr id="122" name="Shape 122"/>
          <p:cNvSpPr/>
          <p:nvPr/>
        </p:nvSpPr>
        <p:spPr>
          <a:xfrm>
            <a:off x="1186114" y="2038350"/>
            <a:ext cx="6771772" cy="191590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t>
            </a:r>
            <a:r>
              <a:rPr sz="26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Aggregation Function</a:t>
            </a:r>
            <a:endPar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T</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a:t>
            </a: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T</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t>
            </a: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condition</a:t>
            </a: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GROUP BY</a:t>
            </a:r>
            <a:r>
              <a:rPr sz="27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p>
        </p:txBody>
      </p:sp>
      <p:sp>
        <p:nvSpPr>
          <p:cNvPr id="123" name="Shape 123"/>
          <p:cNvSpPr/>
          <p:nvPr/>
        </p:nvSpPr>
        <p:spPr>
          <a:xfrm>
            <a:off x="1187408" y="4307409"/>
            <a:ext cx="6287938" cy="492443"/>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lvl="0">
              <a:spcBef>
                <a:spcPts val="700"/>
              </a:spcBef>
              <a:defRPr sz="1800">
                <a:solidFill>
                  <a:srgbClr val="000000"/>
                </a:solidFill>
                <a:uFillTx/>
              </a:defRPr>
            </a:pPr>
            <a:r>
              <a:rPr sz="26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HAVING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Aggregation Function</a:t>
            </a:r>
            <a:r>
              <a:rPr sz="26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Condition</a:t>
            </a:r>
          </a:p>
        </p:txBody>
      </p:sp>
    </p:spTree>
    <p:extLst>
      <p:ext uri="{BB962C8B-B14F-4D97-AF65-F5344CB8AC3E}">
        <p14:creationId xmlns:p14="http://schemas.microsoft.com/office/powerpoint/2010/main" val="3989748186"/>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23"/>
                                        </p:tgtEl>
                                        <p:attrNameLst>
                                          <p:attrName>style.visibility</p:attrName>
                                        </p:attrNameLst>
                                      </p:cBhvr>
                                      <p:to>
                                        <p:strVal val="visible"/>
                                      </p:to>
                                    </p:set>
                                    <p:animEffect transition="in" filter="dissolve(in)">
                                      <p:cBhvr>
                                        <p:cTn id="7" dur="75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advAuto="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p:nvPr/>
        </p:nvSpPr>
        <p:spPr>
          <a:xfrm>
            <a:off x="386308" y="190817"/>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Differences of WHERE and HAVING</a:t>
            </a:r>
            <a:endParaRPr sz="3000" b="1" dirty="0">
              <a:uFill>
                <a:solidFill>
                  <a:srgbClr val="FFFFFF"/>
                </a:solidFill>
              </a:uFill>
              <a:latin typeface="Arial Unicode MS" panose="020B0604020202020204" pitchFamily="34" charset="-128"/>
            </a:endParaRPr>
          </a:p>
        </p:txBody>
      </p:sp>
      <p:sp>
        <p:nvSpPr>
          <p:cNvPr id="145" name="Shape 145"/>
          <p:cNvSpPr/>
          <p:nvPr/>
        </p:nvSpPr>
        <p:spPr>
          <a:xfrm>
            <a:off x="723900" y="1536700"/>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8">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Shape 148"/>
          <p:cNvSpPr/>
          <p:nvPr/>
        </p:nvSpPr>
        <p:spPr>
          <a:xfrm>
            <a:off x="309899" y="2400300"/>
            <a:ext cx="8524202" cy="110799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2400">
                <a:solidFill>
                  <a:srgbClr val="011173"/>
                </a:solidFill>
                <a:latin typeface="Iowan Old Style Roman"/>
                <a:ea typeface="Iowan Old Style Roman"/>
                <a:cs typeface="Iowan Old Style Roman"/>
                <a:sym typeface="Iowan Old Style Roman"/>
              </a:defRPr>
            </a:lvl1pPr>
          </a:lstStyle>
          <a:p>
            <a:pPr marL="342900" lvl="0" indent="-342900" algn="l">
              <a:buFont typeface="Arial" panose="020B0604020202020204" pitchFamily="34" charset="0"/>
              <a:buChar char="•"/>
              <a:defRPr sz="1800">
                <a:solidFill>
                  <a:srgbClr val="000000"/>
                </a:solidFill>
                <a:uFillTx/>
              </a:defRPr>
            </a:pP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WHERE applies to rows, </a:t>
            </a:r>
            <a:r>
              <a:rPr lang="en-US" sz="24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before</a:t>
            </a: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computing the aggregate</a:t>
            </a:r>
          </a:p>
          <a:p>
            <a:pPr marL="342900" lvl="0" indent="-342900" algn="l">
              <a:buFont typeface="Arial" panose="020B0604020202020204" pitchFamily="34" charset="0"/>
              <a:buChar char="•"/>
              <a:defRPr sz="1800">
                <a:solidFill>
                  <a:srgbClr val="000000"/>
                </a:solidFill>
                <a:uFillTx/>
              </a:defRPr>
            </a:pPr>
            <a:endPar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lvl="0" indent="-342900" algn="l">
              <a:buFont typeface="Arial" panose="020B0604020202020204" pitchFamily="34" charset="0"/>
              <a:buChar char="•"/>
              <a:defRPr sz="1800">
                <a:solidFill>
                  <a:srgbClr val="000000"/>
                </a:solidFill>
                <a:uFillTx/>
              </a:defRPr>
            </a:pP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HAVING applies to aggregate value only</a:t>
            </a:r>
            <a:endPar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909868603"/>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Group by Toy Example</a:t>
            </a:r>
          </a:p>
        </p:txBody>
      </p:sp>
      <p:graphicFrame>
        <p:nvGraphicFramePr>
          <p:cNvPr id="127" name="Table 127"/>
          <p:cNvGraphicFramePr/>
          <p:nvPr>
            <p:extLst>
              <p:ext uri="{D42A27DB-BD31-4B8C-83A1-F6EECF244321}">
                <p14:modId xmlns:p14="http://schemas.microsoft.com/office/powerpoint/2010/main" val="1369739448"/>
              </p:ext>
            </p:extLst>
          </p:nvPr>
        </p:nvGraphicFramePr>
        <p:xfrm>
          <a:off x="340656" y="1854352"/>
          <a:ext cx="3654343" cy="3398520"/>
        </p:xfrm>
        <a:graphic>
          <a:graphicData uri="http://schemas.openxmlformats.org/drawingml/2006/table">
            <a:tbl>
              <a:tblPr firstRow="1" bandRow="1"/>
              <a:tblGrid>
                <a:gridCol w="1546068">
                  <a:extLst>
                    <a:ext uri="{9D8B030D-6E8A-4147-A177-3AD203B41FA5}">
                      <a16:colId xmlns:a16="http://schemas.microsoft.com/office/drawing/2014/main" val="20000"/>
                    </a:ext>
                  </a:extLst>
                </a:gridCol>
                <a:gridCol w="1155647">
                  <a:extLst>
                    <a:ext uri="{9D8B030D-6E8A-4147-A177-3AD203B41FA5}">
                      <a16:colId xmlns:a16="http://schemas.microsoft.com/office/drawing/2014/main" val="20001"/>
                    </a:ext>
                  </a:extLst>
                </a:gridCol>
                <a:gridCol w="952628">
                  <a:extLst>
                    <a:ext uri="{9D8B030D-6E8A-4147-A177-3AD203B41FA5}">
                      <a16:colId xmlns:a16="http://schemas.microsoft.com/office/drawing/2014/main" val="20002"/>
                    </a:ext>
                  </a:extLst>
                </a:gridCol>
              </a:tblGrid>
              <a:tr h="359833">
                <a:tc>
                  <a:txBody>
                    <a:bodyPr/>
                    <a:lstStyle/>
                    <a:p>
                      <a:pPr lvl="0" algn="l">
                        <a:spcBef>
                          <a:spcPts val="500"/>
                        </a:spcBef>
                        <a:defRPr sz="1800" b="0" i="0">
                          <a:solidFill>
                            <a:srgbClr val="000000"/>
                          </a:solidFill>
                          <a:uFillTx/>
                        </a:defRPr>
                      </a:pPr>
                      <a:r>
                        <a:rPr sz="2000" b="1" i="1" dirty="0" err="1">
                          <a:solidFill>
                            <a:schemeClr val="tx1"/>
                          </a:solidFill>
                          <a:uFill>
                            <a:solidFill>
                              <a:srgbClr val="FFFFFF"/>
                            </a:solidFill>
                          </a:uFill>
                          <a:latin typeface="Arial Unicode MS" panose="020B0604020202020204" pitchFamily="34" charset="-128"/>
                        </a:rPr>
                        <a:t>Student_id</a:t>
                      </a:r>
                      <a:endParaRPr sz="20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Class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Grade</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7128">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1"/>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16</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2"/>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20</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3"/>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18</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4"/>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extLst>
                  <a:ext uri="{0D108BD9-81ED-4DB2-BD59-A6C34878D82A}">
                    <a16:rowId xmlns:a16="http://schemas.microsoft.com/office/drawing/2014/main" val="10005"/>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17</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6"/>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extLst>
                  <a:ext uri="{0D108BD9-81ED-4DB2-BD59-A6C34878D82A}">
                    <a16:rowId xmlns:a16="http://schemas.microsoft.com/office/drawing/2014/main" val="10007"/>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History</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extLst>
                  <a:ext uri="{0D108BD9-81ED-4DB2-BD59-A6C34878D82A}">
                    <a16:rowId xmlns:a16="http://schemas.microsoft.com/office/drawing/2014/main" val="10008"/>
                  </a:ext>
                </a:extLst>
              </a:tr>
            </a:tbl>
          </a:graphicData>
        </a:graphic>
      </p:graphicFrame>
      <p:sp>
        <p:nvSpPr>
          <p:cNvPr id="128" name="Shape 128"/>
          <p:cNvSpPr/>
          <p:nvPr/>
        </p:nvSpPr>
        <p:spPr>
          <a:xfrm>
            <a:off x="4484039" y="1222019"/>
            <a:ext cx="3718967" cy="1261884"/>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1900" dirty="0">
                <a:uFill>
                  <a:solidFill/>
                </a:uFill>
                <a:latin typeface="Arial Unicode MS" panose="020B0604020202020204" pitchFamily="34" charset="-128"/>
              </a:rPr>
              <a:t>SELECT</a:t>
            </a:r>
            <a:r>
              <a:rPr dirty="0">
                <a:uFill>
                  <a:solidFill/>
                </a:uFill>
                <a:latin typeface="Arial Unicode MS" panose="020B0604020202020204" pitchFamily="34" charset="-128"/>
              </a:rPr>
              <a:t> 	</a:t>
            </a:r>
            <a:r>
              <a:rPr dirty="0">
                <a:uFill>
                  <a:solidFill/>
                </a:uFill>
                <a:latin typeface="Arial Unicode MS" panose="020B0604020202020204" pitchFamily="34" charset="-128"/>
                <a:ea typeface="+mn-ea"/>
                <a:cs typeface="+mn-cs"/>
                <a:sym typeface="Arial"/>
              </a:rPr>
              <a:t>Class, </a:t>
            </a:r>
            <a:r>
              <a:rPr dirty="0" err="1">
                <a:uFill>
                  <a:solidFill/>
                </a:uFill>
                <a:latin typeface="Arial Unicode MS" panose="020B0604020202020204" pitchFamily="34" charset="-128"/>
                <a:ea typeface="+mn-ea"/>
                <a:cs typeface="+mn-cs"/>
                <a:sym typeface="Arial"/>
              </a:rPr>
              <a:t>avg</a:t>
            </a:r>
            <a:r>
              <a:rPr dirty="0">
                <a:uFill>
                  <a:solidFill/>
                </a:uFill>
                <a:latin typeface="Arial Unicode MS" panose="020B0604020202020204" pitchFamily="34" charset="-128"/>
                <a:ea typeface="+mn-ea"/>
                <a:cs typeface="+mn-cs"/>
                <a:sym typeface="Arial"/>
              </a:rPr>
              <a:t>(Grade)</a:t>
            </a:r>
            <a:endParaRPr baseline="-5999" dirty="0">
              <a:uFill>
                <a:solidFill/>
              </a:uFill>
              <a:latin typeface="Arial Unicode MS" panose="020B0604020202020204" pitchFamily="34" charset="-128"/>
              <a:ea typeface="+mn-ea"/>
              <a:cs typeface="+mn-cs"/>
              <a:sym typeface="Arial"/>
            </a:endParaRPr>
          </a:p>
          <a:p>
            <a:pPr lvl="0">
              <a:defRPr sz="1800">
                <a:solidFill>
                  <a:srgbClr val="000000"/>
                </a:solidFill>
                <a:uFillTx/>
              </a:defRPr>
            </a:pPr>
            <a:r>
              <a:rPr baseline="-5999" dirty="0">
                <a:uFill>
                  <a:solidFill/>
                </a:uFill>
                <a:latin typeface="Arial Unicode MS" panose="020B0604020202020204" pitchFamily="34" charset="-128"/>
              </a:rPr>
              <a:t> </a:t>
            </a:r>
            <a:r>
              <a:rPr sz="1900" dirty="0">
                <a:uFill>
                  <a:solidFill/>
                </a:uFill>
                <a:latin typeface="Arial Unicode MS" panose="020B0604020202020204" pitchFamily="34" charset="-128"/>
              </a:rPr>
              <a:t>FROM</a:t>
            </a:r>
            <a:r>
              <a:rPr sz="2500" dirty="0">
                <a:uFill>
                  <a:solidFill/>
                </a:uFill>
                <a:latin typeface="Arial Unicode MS" panose="020B0604020202020204" pitchFamily="34" charset="-128"/>
              </a:rPr>
              <a:t> 		</a:t>
            </a:r>
            <a:r>
              <a:rPr dirty="0">
                <a:uFill>
                  <a:solidFill/>
                </a:uFill>
                <a:latin typeface="Arial Unicode MS" panose="020B0604020202020204" pitchFamily="34" charset="-128"/>
                <a:ea typeface="+mn-ea"/>
                <a:cs typeface="+mn-cs"/>
                <a:sym typeface="Arial"/>
              </a:rPr>
              <a:t>Table1</a:t>
            </a:r>
          </a:p>
          <a:p>
            <a:pPr lvl="0">
              <a:defRPr sz="1800">
                <a:solidFill>
                  <a:srgbClr val="000000"/>
                </a:solidFill>
                <a:uFillTx/>
              </a:defRPr>
            </a:pPr>
            <a:r>
              <a:rPr sz="1900" dirty="0">
                <a:uFill>
                  <a:solidFill/>
                </a:uFill>
                <a:latin typeface="Arial Unicode MS" panose="020B0604020202020204" pitchFamily="34" charset="-128"/>
              </a:rPr>
              <a:t>GROUP BY 	</a:t>
            </a:r>
            <a:r>
              <a:rPr sz="1900" dirty="0">
                <a:uFill>
                  <a:solidFill/>
                </a:uFill>
                <a:latin typeface="Arial Unicode MS" panose="020B0604020202020204" pitchFamily="34" charset="-128"/>
                <a:ea typeface="+mn-ea"/>
                <a:cs typeface="+mn-cs"/>
                <a:sym typeface="Arial"/>
              </a:rPr>
              <a:t>Class</a:t>
            </a:r>
          </a:p>
          <a:p>
            <a:pPr lvl="0">
              <a:defRPr sz="1800">
                <a:solidFill>
                  <a:srgbClr val="000000"/>
                </a:solidFill>
                <a:uFillTx/>
              </a:defRPr>
            </a:pPr>
            <a:r>
              <a:rPr sz="1900" b="1" dirty="0">
                <a:uFill>
                  <a:solidFill/>
                </a:uFill>
                <a:latin typeface="Arial Unicode MS" panose="020B0604020202020204" pitchFamily="34" charset="-128"/>
                <a:ea typeface="+mn-ea"/>
                <a:cs typeface="+mn-cs"/>
                <a:sym typeface="Arial"/>
              </a:rPr>
              <a:t>HAVING</a:t>
            </a:r>
            <a:r>
              <a:rPr sz="1900" dirty="0">
                <a:uFill>
                  <a:solidFill/>
                </a:uFill>
                <a:latin typeface="Arial Unicode MS" panose="020B0604020202020204" pitchFamily="34" charset="-128"/>
                <a:ea typeface="+mn-ea"/>
                <a:cs typeface="+mn-cs"/>
                <a:sym typeface="Arial"/>
              </a:rPr>
              <a:t>	</a:t>
            </a:r>
            <a:r>
              <a:rPr sz="1900" dirty="0" err="1">
                <a:uFill>
                  <a:solidFill/>
                </a:uFill>
                <a:latin typeface="Arial Unicode MS" panose="020B0604020202020204" pitchFamily="34" charset="-128"/>
                <a:ea typeface="+mn-ea"/>
                <a:cs typeface="+mn-cs"/>
                <a:sym typeface="Arial"/>
              </a:rPr>
              <a:t>avg</a:t>
            </a:r>
            <a:r>
              <a:rPr sz="1900" dirty="0">
                <a:uFill>
                  <a:solidFill/>
                </a:uFill>
                <a:latin typeface="Arial Unicode MS" panose="020B0604020202020204" pitchFamily="34" charset="-128"/>
                <a:ea typeface="+mn-ea"/>
                <a:cs typeface="+mn-cs"/>
                <a:sym typeface="Arial"/>
              </a:rPr>
              <a:t>(Grade) &gt; 15</a:t>
            </a:r>
          </a:p>
        </p:txBody>
      </p:sp>
      <p:sp>
        <p:nvSpPr>
          <p:cNvPr id="129" name="Shape 129"/>
          <p:cNvSpPr/>
          <p:nvPr/>
        </p:nvSpPr>
        <p:spPr>
          <a:xfrm>
            <a:off x="1741517" y="1335035"/>
            <a:ext cx="785471"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u="sng">
                <a:solidFill>
                  <a:srgbClr val="008F00"/>
                </a:solidFill>
                <a:latin typeface="+mn-lt"/>
                <a:ea typeface="+mn-ea"/>
                <a:cs typeface="+mn-cs"/>
                <a:sym typeface="Arial"/>
              </a:defRPr>
            </a:lvl1pPr>
          </a:lstStyle>
          <a:p>
            <a:pPr lvl="0">
              <a:defRPr sz="1800" u="none">
                <a:solidFill>
                  <a:srgbClr val="000000"/>
                </a:solidFill>
                <a:uFillTx/>
              </a:defRPr>
            </a:pPr>
            <a:r>
              <a:rPr sz="2000" u="sng" dirty="0">
                <a:solidFill>
                  <a:schemeClr val="tx1"/>
                </a:solidFill>
                <a:uFill>
                  <a:solidFill/>
                </a:uFill>
                <a:latin typeface="Arial Unicode MS" panose="020B0604020202020204" pitchFamily="34" charset="-128"/>
              </a:rPr>
              <a:t>Table1</a:t>
            </a:r>
          </a:p>
        </p:txBody>
      </p:sp>
      <p:graphicFrame>
        <p:nvGraphicFramePr>
          <p:cNvPr id="130" name="Table 130"/>
          <p:cNvGraphicFramePr/>
          <p:nvPr>
            <p:extLst>
              <p:ext uri="{D42A27DB-BD31-4B8C-83A1-F6EECF244321}">
                <p14:modId xmlns:p14="http://schemas.microsoft.com/office/powerpoint/2010/main" val="4065239951"/>
              </p:ext>
            </p:extLst>
          </p:nvPr>
        </p:nvGraphicFramePr>
        <p:xfrm>
          <a:off x="4726781" y="3626158"/>
          <a:ext cx="3667044" cy="1953443"/>
        </p:xfrm>
        <a:graphic>
          <a:graphicData uri="http://schemas.openxmlformats.org/drawingml/2006/table">
            <a:tbl>
              <a:tblPr firstRow="1" bandRow="1"/>
              <a:tblGrid>
                <a:gridCol w="1469384">
                  <a:extLst>
                    <a:ext uri="{9D8B030D-6E8A-4147-A177-3AD203B41FA5}">
                      <a16:colId xmlns:a16="http://schemas.microsoft.com/office/drawing/2014/main" val="20000"/>
                    </a:ext>
                  </a:extLst>
                </a:gridCol>
                <a:gridCol w="2197660">
                  <a:extLst>
                    <a:ext uri="{9D8B030D-6E8A-4147-A177-3AD203B41FA5}">
                      <a16:colId xmlns:a16="http://schemas.microsoft.com/office/drawing/2014/main" val="20001"/>
                    </a:ext>
                  </a:extLst>
                </a:gridCol>
              </a:tblGrid>
              <a:tr h="497845">
                <a:tc>
                  <a:txBody>
                    <a:bodyPr/>
                    <a:lstStyle/>
                    <a:p>
                      <a:pPr lvl="0" algn="l">
                        <a:spcBef>
                          <a:spcPts val="500"/>
                        </a:spcBef>
                        <a:defRPr sz="1800" b="0" i="0">
                          <a:solidFill>
                            <a:srgbClr val="000000"/>
                          </a:solidFill>
                          <a:uFillTx/>
                        </a:defRPr>
                      </a:pPr>
                      <a:r>
                        <a:rPr sz="2000" b="1" i="1" dirty="0">
                          <a:solidFill>
                            <a:sysClr val="windowText" lastClr="000000"/>
                          </a:solidFill>
                          <a:uFill>
                            <a:solidFill>
                              <a:srgbClr val="FFFFFF"/>
                            </a:solidFill>
                          </a:uFill>
                          <a:latin typeface="Arial Unicode MS" panose="020B0604020202020204" pitchFamily="34" charset="-128"/>
                        </a:rPr>
                        <a:t>Class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err="1">
                          <a:solidFill>
                            <a:sysClr val="windowText" lastClr="000000"/>
                          </a:solidFill>
                          <a:uFill>
                            <a:solidFill>
                              <a:srgbClr val="FFFFFF"/>
                            </a:solidFill>
                          </a:uFill>
                          <a:latin typeface="Arial Unicode MS" panose="020B0604020202020204" pitchFamily="34" charset="-128"/>
                        </a:rPr>
                        <a:t>Avg</a:t>
                      </a:r>
                      <a:r>
                        <a:rPr sz="2000" b="1" i="1" dirty="0">
                          <a:solidFill>
                            <a:sysClr val="windowText" lastClr="000000"/>
                          </a:solidFill>
                          <a:uFill>
                            <a:solidFill>
                              <a:srgbClr val="FFFFFF"/>
                            </a:solidFill>
                          </a:uFill>
                          <a:latin typeface="Arial Unicode MS" panose="020B0604020202020204" pitchFamily="34" charset="-128"/>
                        </a:rPr>
                        <a:t>(grade)</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94102">
                <a:tc>
                  <a:txBody>
                    <a:bodyPr/>
                    <a:lstStyle/>
                    <a:p>
                      <a:pPr lvl="0" algn="ctr">
                        <a:defRPr sz="1800">
                          <a:solidFill>
                            <a:srgbClr val="000000"/>
                          </a:solidFill>
                          <a:uFillTx/>
                        </a:defRPr>
                      </a:pPr>
                      <a:r>
                        <a:rPr sz="1600" dirty="0" err="1">
                          <a:solidFill>
                            <a:sysClr val="windowText" lastClr="000000"/>
                          </a:solidFill>
                          <a:uFill>
                            <a:solidFill/>
                          </a:uFill>
                          <a:latin typeface="Arial Unicode MS" panose="020B0604020202020204" pitchFamily="34" charset="-128"/>
                        </a:rPr>
                        <a:t>Algrebra</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(19+16+20)/3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1"/>
                  </a:ext>
                </a:extLst>
              </a:tr>
              <a:tr h="480748">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(18+17)/2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2"/>
                  </a:ext>
                </a:extLst>
              </a:tr>
              <a:tr h="480748">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5FF"/>
                    </a:solidFill>
                  </a:tcPr>
                </a:tc>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(19+13)/2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5FF"/>
                    </a:solidFill>
                  </a:tcPr>
                </a:tc>
                <a:extLst>
                  <a:ext uri="{0D108BD9-81ED-4DB2-BD59-A6C34878D82A}">
                    <a16:rowId xmlns:a16="http://schemas.microsoft.com/office/drawing/2014/main" val="10003"/>
                  </a:ext>
                </a:extLst>
              </a:tr>
            </a:tbl>
          </a:graphicData>
        </a:graphic>
      </p:graphicFrame>
      <p:sp>
        <p:nvSpPr>
          <p:cNvPr id="131" name="Shape 131"/>
          <p:cNvSpPr/>
          <p:nvPr/>
        </p:nvSpPr>
        <p:spPr>
          <a:xfrm>
            <a:off x="6340270" y="2572897"/>
            <a:ext cx="1" cy="805250"/>
          </a:xfrm>
          <a:prstGeom prst="line">
            <a:avLst/>
          </a:prstGeom>
          <a:ln w="508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132" name="Shape 132"/>
          <p:cNvSpPr/>
          <p:nvPr/>
        </p:nvSpPr>
        <p:spPr>
          <a:xfrm>
            <a:off x="0" y="6220490"/>
            <a:ext cx="9144000" cy="38472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lgn="ctr">
              <a:defRPr sz="1800">
                <a:solidFill>
                  <a:srgbClr val="000000"/>
                </a:solidFill>
                <a:uFillTx/>
              </a:defRPr>
            </a:pPr>
            <a:r>
              <a:rPr sz="1900" dirty="0">
                <a:uFill>
                  <a:solidFill/>
                </a:uFill>
                <a:latin typeface="Arial Unicode MS" panose="020B0604020202020204" pitchFamily="34" charset="-128"/>
                <a:ea typeface="+mn-ea"/>
                <a:cs typeface="+mn-cs"/>
                <a:sym typeface="Arial"/>
              </a:rPr>
              <a:t>History class is </a:t>
            </a:r>
            <a:r>
              <a:rPr sz="1900" b="1" i="1" dirty="0">
                <a:uFill>
                  <a:solidFill/>
                </a:uFill>
                <a:latin typeface="Arial Unicode MS" panose="020B0604020202020204" pitchFamily="34" charset="-128"/>
                <a:ea typeface="+mn-ea"/>
                <a:cs typeface="+mn-cs"/>
                <a:sym typeface="Arial"/>
              </a:rPr>
              <a:t>not</a:t>
            </a:r>
            <a:r>
              <a:rPr sz="1900" dirty="0">
                <a:uFill>
                  <a:solidFill/>
                </a:uFill>
                <a:latin typeface="Arial Unicode MS" panose="020B0604020202020204" pitchFamily="34" charset="-128"/>
                <a:ea typeface="+mn-ea"/>
                <a:cs typeface="+mn-cs"/>
                <a:sym typeface="Arial"/>
              </a:rPr>
              <a:t> included in the result because its average is 14 (less than 15)</a:t>
            </a:r>
          </a:p>
        </p:txBody>
      </p:sp>
    </p:spTree>
    <p:extLst>
      <p:ext uri="{BB962C8B-B14F-4D97-AF65-F5344CB8AC3E}">
        <p14:creationId xmlns:p14="http://schemas.microsoft.com/office/powerpoint/2010/main" val="348322764"/>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28"/>
                                        </p:tgtEl>
                                        <p:attrNameLst>
                                          <p:attrName>style.visibility</p:attrName>
                                        </p:attrNameLst>
                                      </p:cBhvr>
                                      <p:to>
                                        <p:strVal val="visible"/>
                                      </p:to>
                                    </p:set>
                                    <p:animEffect transition="in" filter="dissolve(in)">
                                      <p:cBhvr>
                                        <p:cTn id="7" dur="750"/>
                                        <p:tgtEl>
                                          <p:spTgt spid="1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131"/>
                                        </p:tgtEl>
                                        <p:attrNameLst>
                                          <p:attrName>style.visibility</p:attrName>
                                        </p:attrNameLst>
                                      </p:cBhvr>
                                      <p:to>
                                        <p:strVal val="visible"/>
                                      </p:to>
                                    </p:set>
                                    <p:animEffect transition="in" filter="dissolve(in)">
                                      <p:cBhvr>
                                        <p:cTn id="12" dur="750"/>
                                        <p:tgtEl>
                                          <p:spTgt spid="131"/>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32" fill="hold" grpId="0" nodeType="clickEffect">
                                  <p:stCondLst>
                                    <p:cond delay="0"/>
                                  </p:stCondLst>
                                  <p:iterate>
                                    <p:tmAbs val="0"/>
                                  </p:iterate>
                                  <p:childTnLst>
                                    <p:set>
                                      <p:cBhvr>
                                        <p:cTn id="16" fill="hold"/>
                                        <p:tgtEl>
                                          <p:spTgt spid="130"/>
                                        </p:tgtEl>
                                        <p:attrNameLst>
                                          <p:attrName>style.visibility</p:attrName>
                                        </p:attrNameLst>
                                      </p:cBhvr>
                                      <p:to>
                                        <p:strVal val="visible"/>
                                      </p:to>
                                    </p:set>
                                    <p:anim calcmode="lin" valueType="num">
                                      <p:cBhvr>
                                        <p:cTn id="17" dur="750" fill="hold"/>
                                        <p:tgtEl>
                                          <p:spTgt spid="130"/>
                                        </p:tgtEl>
                                        <p:attrNameLst>
                                          <p:attrName>ppt_w</p:attrName>
                                        </p:attrNameLst>
                                      </p:cBhvr>
                                      <p:tavLst>
                                        <p:tav tm="0">
                                          <p:val>
                                            <p:fltVal val="0"/>
                                          </p:val>
                                        </p:tav>
                                        <p:tav tm="100000">
                                          <p:val>
                                            <p:strVal val="#ppt_w"/>
                                          </p:val>
                                        </p:tav>
                                      </p:tavLst>
                                    </p:anim>
                                    <p:anim calcmode="lin" valueType="num">
                                      <p:cBhvr>
                                        <p:cTn id="18" dur="750" fill="hold"/>
                                        <p:tgtEl>
                                          <p:spTgt spid="130"/>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16" fill="hold" grpId="0" nodeType="clickEffect">
                                  <p:stCondLst>
                                    <p:cond delay="0"/>
                                  </p:stCondLst>
                                  <p:iterate>
                                    <p:tmAbs val="0"/>
                                  </p:iterate>
                                  <p:childTnLst>
                                    <p:set>
                                      <p:cBhvr>
                                        <p:cTn id="22" fill="hold"/>
                                        <p:tgtEl>
                                          <p:spTgt spid="132"/>
                                        </p:tgtEl>
                                        <p:attrNameLst>
                                          <p:attrName>style.visibility</p:attrName>
                                        </p:attrNameLst>
                                      </p:cBhvr>
                                      <p:to>
                                        <p:strVal val="visible"/>
                                      </p:to>
                                    </p:set>
                                    <p:animEffect transition="in" filter="dissolve(in)">
                                      <p:cBhvr>
                                        <p:cTn id="23" dur="75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advAuto="0"/>
      <p:bldP spid="130" grpId="0" advAuto="0"/>
      <p:bldP spid="131" grpId="0" animBg="1" advAuto="0"/>
      <p:bldP spid="132" grpId="0" animBg="1" advAuto="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Group by Toy Example</a:t>
            </a:r>
          </a:p>
        </p:txBody>
      </p:sp>
      <p:graphicFrame>
        <p:nvGraphicFramePr>
          <p:cNvPr id="136" name="Table 136"/>
          <p:cNvGraphicFramePr/>
          <p:nvPr>
            <p:extLst>
              <p:ext uri="{D42A27DB-BD31-4B8C-83A1-F6EECF244321}">
                <p14:modId xmlns:p14="http://schemas.microsoft.com/office/powerpoint/2010/main" val="1084110963"/>
              </p:ext>
            </p:extLst>
          </p:nvPr>
        </p:nvGraphicFramePr>
        <p:xfrm>
          <a:off x="340656" y="1854352"/>
          <a:ext cx="3654343" cy="3398520"/>
        </p:xfrm>
        <a:graphic>
          <a:graphicData uri="http://schemas.openxmlformats.org/drawingml/2006/table">
            <a:tbl>
              <a:tblPr firstRow="1" bandRow="1"/>
              <a:tblGrid>
                <a:gridCol w="1546068">
                  <a:extLst>
                    <a:ext uri="{9D8B030D-6E8A-4147-A177-3AD203B41FA5}">
                      <a16:colId xmlns:a16="http://schemas.microsoft.com/office/drawing/2014/main" val="20000"/>
                    </a:ext>
                  </a:extLst>
                </a:gridCol>
                <a:gridCol w="1155647">
                  <a:extLst>
                    <a:ext uri="{9D8B030D-6E8A-4147-A177-3AD203B41FA5}">
                      <a16:colId xmlns:a16="http://schemas.microsoft.com/office/drawing/2014/main" val="20001"/>
                    </a:ext>
                  </a:extLst>
                </a:gridCol>
                <a:gridCol w="952628">
                  <a:extLst>
                    <a:ext uri="{9D8B030D-6E8A-4147-A177-3AD203B41FA5}">
                      <a16:colId xmlns:a16="http://schemas.microsoft.com/office/drawing/2014/main" val="20002"/>
                    </a:ext>
                  </a:extLst>
                </a:gridCol>
              </a:tblGrid>
              <a:tr h="359833">
                <a:tc>
                  <a:txBody>
                    <a:bodyPr/>
                    <a:lstStyle/>
                    <a:p>
                      <a:pPr lvl="0" algn="l">
                        <a:spcBef>
                          <a:spcPts val="500"/>
                        </a:spcBef>
                        <a:defRPr sz="1800" b="0" i="0">
                          <a:solidFill>
                            <a:srgbClr val="000000"/>
                          </a:solidFill>
                          <a:uFillTx/>
                        </a:defRPr>
                      </a:pPr>
                      <a:r>
                        <a:rPr sz="2000" b="1" i="1" dirty="0" err="1">
                          <a:solidFill>
                            <a:schemeClr val="tx1"/>
                          </a:solidFill>
                          <a:uFill>
                            <a:solidFill>
                              <a:srgbClr val="FFFFFF"/>
                            </a:solidFill>
                          </a:uFill>
                          <a:latin typeface="Arial Unicode MS" panose="020B0604020202020204" pitchFamily="34" charset="-128"/>
                        </a:rPr>
                        <a:t>Student_id</a:t>
                      </a:r>
                      <a:endParaRPr sz="20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Class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Grade</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7128">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1"/>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16</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2"/>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20</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18</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4"/>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5"/>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17</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6"/>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7"/>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History</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8"/>
                  </a:ext>
                </a:extLst>
              </a:tr>
            </a:tbl>
          </a:graphicData>
        </a:graphic>
      </p:graphicFrame>
      <p:sp>
        <p:nvSpPr>
          <p:cNvPr id="137" name="Shape 137"/>
          <p:cNvSpPr/>
          <p:nvPr/>
        </p:nvSpPr>
        <p:spPr>
          <a:xfrm>
            <a:off x="4484039" y="1222019"/>
            <a:ext cx="3872855" cy="1261884"/>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1900" dirty="0">
                <a:uFill>
                  <a:solidFill/>
                </a:uFill>
                <a:latin typeface="Arial Unicode MS" panose="020B0604020202020204" pitchFamily="34" charset="-128"/>
              </a:rPr>
              <a:t>SELECT</a:t>
            </a:r>
            <a:r>
              <a:rPr dirty="0">
                <a:uFill>
                  <a:solidFill/>
                </a:uFill>
                <a:latin typeface="Arial Unicode MS" panose="020B0604020202020204" pitchFamily="34" charset="-128"/>
              </a:rPr>
              <a:t> 	</a:t>
            </a:r>
            <a:r>
              <a:rPr dirty="0" err="1">
                <a:uFill>
                  <a:solidFill/>
                </a:uFill>
                <a:latin typeface="Arial Unicode MS" panose="020B0604020202020204" pitchFamily="34" charset="-128"/>
                <a:ea typeface="+mn-ea"/>
                <a:cs typeface="+mn-cs"/>
                <a:sym typeface="Arial"/>
              </a:rPr>
              <a:t>Student_id</a:t>
            </a:r>
            <a:r>
              <a:rPr dirty="0">
                <a:uFill>
                  <a:solidFill/>
                </a:uFill>
                <a:latin typeface="Arial Unicode MS" panose="020B0604020202020204" pitchFamily="34" charset="-128"/>
                <a:ea typeface="+mn-ea"/>
                <a:cs typeface="+mn-cs"/>
                <a:sym typeface="Arial"/>
              </a:rPr>
              <a:t>, count(*)</a:t>
            </a:r>
            <a:endParaRPr baseline="-5999" dirty="0">
              <a:uFill>
                <a:solidFill/>
              </a:uFill>
              <a:latin typeface="Arial Unicode MS" panose="020B0604020202020204" pitchFamily="34" charset="-128"/>
              <a:ea typeface="+mn-ea"/>
              <a:cs typeface="+mn-cs"/>
              <a:sym typeface="Arial"/>
            </a:endParaRPr>
          </a:p>
          <a:p>
            <a:pPr lvl="0">
              <a:defRPr sz="1800">
                <a:solidFill>
                  <a:srgbClr val="000000"/>
                </a:solidFill>
                <a:uFillTx/>
              </a:defRPr>
            </a:pPr>
            <a:r>
              <a:rPr baseline="-5999" dirty="0">
                <a:uFill>
                  <a:solidFill/>
                </a:uFill>
                <a:latin typeface="Arial Unicode MS" panose="020B0604020202020204" pitchFamily="34" charset="-128"/>
              </a:rPr>
              <a:t> </a:t>
            </a:r>
            <a:r>
              <a:rPr sz="1900" dirty="0">
                <a:uFill>
                  <a:solidFill/>
                </a:uFill>
                <a:latin typeface="Arial Unicode MS" panose="020B0604020202020204" pitchFamily="34" charset="-128"/>
              </a:rPr>
              <a:t>FROM</a:t>
            </a:r>
            <a:r>
              <a:rPr sz="2500" dirty="0">
                <a:uFill>
                  <a:solidFill/>
                </a:uFill>
                <a:latin typeface="Arial Unicode MS" panose="020B0604020202020204" pitchFamily="34" charset="-128"/>
              </a:rPr>
              <a:t> 		</a:t>
            </a:r>
            <a:r>
              <a:rPr dirty="0">
                <a:uFill>
                  <a:solidFill/>
                </a:uFill>
                <a:latin typeface="Arial Unicode MS" panose="020B0604020202020204" pitchFamily="34" charset="-128"/>
                <a:ea typeface="+mn-ea"/>
                <a:cs typeface="+mn-cs"/>
                <a:sym typeface="Arial"/>
              </a:rPr>
              <a:t>Table1</a:t>
            </a:r>
          </a:p>
          <a:p>
            <a:pPr lvl="0">
              <a:defRPr sz="1800">
                <a:solidFill>
                  <a:srgbClr val="000000"/>
                </a:solidFill>
                <a:uFillTx/>
              </a:defRPr>
            </a:pPr>
            <a:r>
              <a:rPr sz="1900" dirty="0">
                <a:uFill>
                  <a:solidFill/>
                </a:uFill>
                <a:latin typeface="Arial Unicode MS" panose="020B0604020202020204" pitchFamily="34" charset="-128"/>
              </a:rPr>
              <a:t>GROUP BY 	</a:t>
            </a:r>
            <a:r>
              <a:rPr sz="1900" dirty="0" err="1">
                <a:uFill>
                  <a:solidFill/>
                </a:uFill>
                <a:latin typeface="Arial Unicode MS" panose="020B0604020202020204" pitchFamily="34" charset="-128"/>
                <a:ea typeface="+mn-ea"/>
                <a:cs typeface="+mn-cs"/>
                <a:sym typeface="Arial"/>
              </a:rPr>
              <a:t>Student_id</a:t>
            </a:r>
            <a:endParaRPr sz="1900" dirty="0">
              <a:uFill>
                <a:solidFill/>
              </a:uFill>
              <a:latin typeface="Arial Unicode MS" panose="020B0604020202020204" pitchFamily="34" charset="-128"/>
              <a:ea typeface="+mn-ea"/>
              <a:cs typeface="+mn-cs"/>
              <a:sym typeface="Arial"/>
            </a:endParaRPr>
          </a:p>
          <a:p>
            <a:pPr lvl="0">
              <a:defRPr sz="1800">
                <a:solidFill>
                  <a:srgbClr val="000000"/>
                </a:solidFill>
                <a:uFillTx/>
              </a:defRPr>
            </a:pPr>
            <a:r>
              <a:rPr sz="1900" dirty="0">
                <a:uFill>
                  <a:solidFill/>
                </a:uFill>
                <a:latin typeface="Arial Unicode MS" panose="020B0604020202020204" pitchFamily="34" charset="-128"/>
                <a:ea typeface="+mn-ea"/>
                <a:cs typeface="+mn-cs"/>
                <a:sym typeface="Arial"/>
              </a:rPr>
              <a:t>HAVING	</a:t>
            </a:r>
            <a:r>
              <a:rPr lang="en-US" sz="1900" dirty="0">
                <a:uFill>
                  <a:solidFill/>
                </a:uFill>
                <a:latin typeface="Arial Unicode MS" panose="020B0604020202020204" pitchFamily="34" charset="-128"/>
                <a:ea typeface="+mn-ea"/>
                <a:cs typeface="+mn-cs"/>
                <a:sym typeface="Arial"/>
              </a:rPr>
              <a:t>	</a:t>
            </a:r>
            <a:r>
              <a:rPr sz="1900" dirty="0">
                <a:uFill>
                  <a:solidFill/>
                </a:uFill>
                <a:latin typeface="Arial Unicode MS" panose="020B0604020202020204" pitchFamily="34" charset="-128"/>
                <a:ea typeface="+mn-ea"/>
                <a:cs typeface="+mn-cs"/>
                <a:sym typeface="Arial"/>
              </a:rPr>
              <a:t>count(*) &gt; 2</a:t>
            </a:r>
          </a:p>
        </p:txBody>
      </p:sp>
      <p:sp>
        <p:nvSpPr>
          <p:cNvPr id="138" name="Shape 138"/>
          <p:cNvSpPr/>
          <p:nvPr/>
        </p:nvSpPr>
        <p:spPr>
          <a:xfrm>
            <a:off x="1741517" y="1335035"/>
            <a:ext cx="785471"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u="sng">
                <a:solidFill>
                  <a:srgbClr val="008F00"/>
                </a:solidFill>
                <a:latin typeface="+mn-lt"/>
                <a:ea typeface="+mn-ea"/>
                <a:cs typeface="+mn-cs"/>
                <a:sym typeface="Arial"/>
              </a:defRPr>
            </a:lvl1pPr>
          </a:lstStyle>
          <a:p>
            <a:pPr lvl="0">
              <a:defRPr sz="1800" u="none">
                <a:solidFill>
                  <a:srgbClr val="000000"/>
                </a:solidFill>
                <a:uFillTx/>
              </a:defRPr>
            </a:pPr>
            <a:r>
              <a:rPr sz="2000" u="sng" dirty="0">
                <a:solidFill>
                  <a:schemeClr val="tx1"/>
                </a:solidFill>
                <a:uFill>
                  <a:solidFill/>
                </a:uFill>
                <a:latin typeface="Arial Unicode MS" panose="020B0604020202020204" pitchFamily="34" charset="-128"/>
              </a:rPr>
              <a:t>Table1</a:t>
            </a:r>
          </a:p>
        </p:txBody>
      </p:sp>
      <p:graphicFrame>
        <p:nvGraphicFramePr>
          <p:cNvPr id="139" name="Table 139"/>
          <p:cNvGraphicFramePr/>
          <p:nvPr>
            <p:extLst>
              <p:ext uri="{D42A27DB-BD31-4B8C-83A1-F6EECF244321}">
                <p14:modId xmlns:p14="http://schemas.microsoft.com/office/powerpoint/2010/main" val="3626478469"/>
              </p:ext>
            </p:extLst>
          </p:nvPr>
        </p:nvGraphicFramePr>
        <p:xfrm>
          <a:off x="4837394" y="4013303"/>
          <a:ext cx="3644873" cy="1701441"/>
        </p:xfrm>
        <a:graphic>
          <a:graphicData uri="http://schemas.openxmlformats.org/drawingml/2006/table">
            <a:tbl>
              <a:tblPr firstRow="1" bandRow="1"/>
              <a:tblGrid>
                <a:gridCol w="1460500">
                  <a:extLst>
                    <a:ext uri="{9D8B030D-6E8A-4147-A177-3AD203B41FA5}">
                      <a16:colId xmlns:a16="http://schemas.microsoft.com/office/drawing/2014/main" val="20000"/>
                    </a:ext>
                  </a:extLst>
                </a:gridCol>
                <a:gridCol w="2184373">
                  <a:extLst>
                    <a:ext uri="{9D8B030D-6E8A-4147-A177-3AD203B41FA5}">
                      <a16:colId xmlns:a16="http://schemas.microsoft.com/office/drawing/2014/main" val="20001"/>
                    </a:ext>
                  </a:extLst>
                </a:gridCol>
              </a:tblGrid>
              <a:tr h="575173">
                <a:tc>
                  <a:txBody>
                    <a:bodyPr/>
                    <a:lstStyle/>
                    <a:p>
                      <a:pPr lvl="0" algn="l">
                        <a:spcBef>
                          <a:spcPts val="500"/>
                        </a:spcBef>
                        <a:defRPr sz="1800" b="0" i="0">
                          <a:solidFill>
                            <a:srgbClr val="000000"/>
                          </a:solidFill>
                          <a:uFillTx/>
                        </a:defRPr>
                      </a:pPr>
                      <a:r>
                        <a:rPr sz="2000" b="1" i="1" dirty="0" err="1">
                          <a:solidFill>
                            <a:schemeClr val="tx1"/>
                          </a:solidFill>
                          <a:uFill>
                            <a:solidFill>
                              <a:srgbClr val="FFFFFF"/>
                            </a:solidFill>
                          </a:uFill>
                          <a:latin typeface="Arial Unicode MS" panose="020B0604020202020204" pitchFamily="34" charset="-128"/>
                        </a:rPr>
                        <a:t>Student_id</a:t>
                      </a:r>
                      <a:endParaRPr sz="20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count</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70848">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1"/>
                  </a:ext>
                </a:extLst>
              </a:tr>
              <a:tr h="555420">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2"/>
                  </a:ext>
                </a:extLst>
              </a:tr>
            </a:tbl>
          </a:graphicData>
        </a:graphic>
      </p:graphicFrame>
      <p:sp>
        <p:nvSpPr>
          <p:cNvPr id="140" name="Shape 140"/>
          <p:cNvSpPr/>
          <p:nvPr/>
        </p:nvSpPr>
        <p:spPr>
          <a:xfrm>
            <a:off x="6340270" y="2572897"/>
            <a:ext cx="1" cy="805250"/>
          </a:xfrm>
          <a:prstGeom prst="line">
            <a:avLst/>
          </a:prstGeom>
          <a:ln w="508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141" name="Shape 141"/>
          <p:cNvSpPr/>
          <p:nvPr/>
        </p:nvSpPr>
        <p:spPr>
          <a:xfrm>
            <a:off x="1862275" y="6146112"/>
            <a:ext cx="5511916" cy="58477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ctr">
              <a:defRPr sz="1800">
                <a:solidFill>
                  <a:srgbClr val="000000"/>
                </a:solidFill>
                <a:uFillTx/>
              </a:defRPr>
            </a:pPr>
            <a:r>
              <a:rPr sz="1900" dirty="0">
                <a:uFill>
                  <a:solidFill/>
                </a:uFill>
                <a:latin typeface="Arial Unicode MS" panose="020B0604020202020204" pitchFamily="34" charset="-128"/>
                <a:ea typeface="+mn-ea"/>
                <a:cs typeface="+mn-cs"/>
                <a:sym typeface="Arial"/>
              </a:rPr>
              <a:t>Student with id=3 is not included in the results because he/she is taking only one class</a:t>
            </a:r>
          </a:p>
        </p:txBody>
      </p:sp>
    </p:spTree>
    <p:extLst>
      <p:ext uri="{BB962C8B-B14F-4D97-AF65-F5344CB8AC3E}">
        <p14:creationId xmlns:p14="http://schemas.microsoft.com/office/powerpoint/2010/main" val="315466314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37"/>
                                        </p:tgtEl>
                                        <p:attrNameLst>
                                          <p:attrName>style.visibility</p:attrName>
                                        </p:attrNameLst>
                                      </p:cBhvr>
                                      <p:to>
                                        <p:strVal val="visible"/>
                                      </p:to>
                                    </p:set>
                                    <p:animEffect transition="in" filter="dissolve(in)">
                                      <p:cBhvr>
                                        <p:cTn id="7" dur="750"/>
                                        <p:tgtEl>
                                          <p:spTgt spid="1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140"/>
                                        </p:tgtEl>
                                        <p:attrNameLst>
                                          <p:attrName>style.visibility</p:attrName>
                                        </p:attrNameLst>
                                      </p:cBhvr>
                                      <p:to>
                                        <p:strVal val="visible"/>
                                      </p:to>
                                    </p:set>
                                    <p:animEffect transition="in" filter="dissolve(in)">
                                      <p:cBhvr>
                                        <p:cTn id="12" dur="750"/>
                                        <p:tgtEl>
                                          <p:spTgt spid="140"/>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32" fill="hold" grpId="0" nodeType="clickEffect">
                                  <p:stCondLst>
                                    <p:cond delay="0"/>
                                  </p:stCondLst>
                                  <p:iterate>
                                    <p:tmAbs val="0"/>
                                  </p:iterate>
                                  <p:childTnLst>
                                    <p:set>
                                      <p:cBhvr>
                                        <p:cTn id="16" fill="hold"/>
                                        <p:tgtEl>
                                          <p:spTgt spid="139"/>
                                        </p:tgtEl>
                                        <p:attrNameLst>
                                          <p:attrName>style.visibility</p:attrName>
                                        </p:attrNameLst>
                                      </p:cBhvr>
                                      <p:to>
                                        <p:strVal val="visible"/>
                                      </p:to>
                                    </p:set>
                                    <p:anim calcmode="lin" valueType="num">
                                      <p:cBhvr>
                                        <p:cTn id="17" dur="750" fill="hold"/>
                                        <p:tgtEl>
                                          <p:spTgt spid="139"/>
                                        </p:tgtEl>
                                        <p:attrNameLst>
                                          <p:attrName>ppt_w</p:attrName>
                                        </p:attrNameLst>
                                      </p:cBhvr>
                                      <p:tavLst>
                                        <p:tav tm="0">
                                          <p:val>
                                            <p:fltVal val="0"/>
                                          </p:val>
                                        </p:tav>
                                        <p:tav tm="100000">
                                          <p:val>
                                            <p:strVal val="#ppt_w"/>
                                          </p:val>
                                        </p:tav>
                                      </p:tavLst>
                                    </p:anim>
                                    <p:anim calcmode="lin" valueType="num">
                                      <p:cBhvr>
                                        <p:cTn id="18" dur="750" fill="hold"/>
                                        <p:tgtEl>
                                          <p:spTgt spid="139"/>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16" fill="hold" grpId="0" nodeType="clickEffect">
                                  <p:stCondLst>
                                    <p:cond delay="0"/>
                                  </p:stCondLst>
                                  <p:iterate>
                                    <p:tmAbs val="0"/>
                                  </p:iterate>
                                  <p:childTnLst>
                                    <p:set>
                                      <p:cBhvr>
                                        <p:cTn id="22" fill="hold"/>
                                        <p:tgtEl>
                                          <p:spTgt spid="141"/>
                                        </p:tgtEl>
                                        <p:attrNameLst>
                                          <p:attrName>style.visibility</p:attrName>
                                        </p:attrNameLst>
                                      </p:cBhvr>
                                      <p:to>
                                        <p:strVal val="visible"/>
                                      </p:to>
                                    </p:set>
                                    <p:animEffect transition="in" filter="dissolve(in)">
                                      <p:cBhvr>
                                        <p:cTn id="23" dur="75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advAuto="0"/>
      <p:bldP spid="139" grpId="0" advAuto="0"/>
      <p:bldP spid="140" grpId="0" animBg="1" advAuto="0"/>
      <p:bldP spid="141" grpId="0" animBg="1" advAuto="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p:nvPr/>
        </p:nvSpPr>
        <p:spPr>
          <a:xfrm>
            <a:off x="386308" y="190817"/>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HAVING</a:t>
            </a:r>
            <a:r>
              <a:rPr sz="3000" b="1" dirty="0">
                <a:uFill>
                  <a:solidFill>
                    <a:srgbClr val="FFFFFF"/>
                  </a:solidFill>
                </a:uFill>
                <a:latin typeface="Arial Unicode MS" panose="020B0604020202020204" pitchFamily="34" charset="-128"/>
              </a:rPr>
              <a:t> practice queries</a:t>
            </a:r>
            <a:r>
              <a:rPr lang="en-US" sz="3000" b="1" dirty="0">
                <a:uFill>
                  <a:solidFill>
                    <a:srgbClr val="FFFFFF"/>
                  </a:solidFill>
                </a:uFill>
                <a:latin typeface="Arial Unicode MS" panose="020B0604020202020204" pitchFamily="34" charset="-128"/>
              </a:rPr>
              <a:t>: IMDB</a:t>
            </a:r>
            <a:endParaRPr sz="3000" b="1" dirty="0">
              <a:uFill>
                <a:solidFill>
                  <a:srgbClr val="FFFFFF"/>
                </a:solidFill>
              </a:uFill>
              <a:latin typeface="Arial Unicode MS" panose="020B0604020202020204" pitchFamily="34" charset="-128"/>
            </a:endParaRPr>
          </a:p>
        </p:txBody>
      </p:sp>
      <p:sp>
        <p:nvSpPr>
          <p:cNvPr id="145" name="Shape 145"/>
          <p:cNvSpPr/>
          <p:nvPr/>
        </p:nvSpPr>
        <p:spPr>
          <a:xfrm>
            <a:off x="723900" y="1536700"/>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8">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Shape 148"/>
          <p:cNvSpPr/>
          <p:nvPr/>
        </p:nvSpPr>
        <p:spPr>
          <a:xfrm>
            <a:off x="309898" y="2400300"/>
            <a:ext cx="8700537" cy="101566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r">
              <a:defRPr sz="2400">
                <a:solidFill>
                  <a:srgbClr val="011173"/>
                </a:solidFill>
                <a:latin typeface="Iowan Old Style Roman"/>
                <a:ea typeface="Iowan Old Style Roman"/>
                <a:cs typeface="Iowan Old Style Roman"/>
                <a:sym typeface="Iowan Old Style Roman"/>
              </a:defRPr>
            </a:lvl1pPr>
          </a:lstStyle>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movies with more than 100 actors</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Drama movies with more than 100 actors</a:t>
            </a:r>
          </a:p>
          <a:p>
            <a:pPr lvl="0" algn="l">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868137757"/>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Joins</a:t>
            </a:r>
            <a:r>
              <a:rPr lang="en-US" sz="3000" b="1" dirty="0">
                <a:uFill>
                  <a:solidFill>
                    <a:srgbClr val="FFFFFF"/>
                  </a:solidFill>
                </a:uFill>
                <a:latin typeface="Arial Unicode MS" panose="020B0604020202020204" pitchFamily="34" charset="-128"/>
              </a:rPr>
              <a:t> + Group By</a:t>
            </a:r>
            <a:r>
              <a:rPr sz="3000" b="1" dirty="0">
                <a:uFill>
                  <a:solidFill>
                    <a:srgbClr val="FFFFFF"/>
                  </a:solidFill>
                </a:uFill>
                <a:latin typeface="Arial Unicode MS" panose="020B0604020202020204" pitchFamily="34" charset="-128"/>
              </a:rPr>
              <a:t> Practice Queries</a:t>
            </a:r>
          </a:p>
        </p:txBody>
      </p:sp>
      <p:sp>
        <p:nvSpPr>
          <p:cNvPr id="190" name="Shape 190"/>
          <p:cNvSpPr/>
          <p:nvPr/>
        </p:nvSpPr>
        <p:spPr>
          <a:xfrm>
            <a:off x="469900" y="1324179"/>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2" name="TextBox 1"/>
          <p:cNvSpPr txBox="1"/>
          <p:nvPr/>
        </p:nvSpPr>
        <p:spPr>
          <a:xfrm>
            <a:off x="529119" y="1376737"/>
            <a:ext cx="7870005" cy="4524315"/>
          </a:xfrm>
          <a:prstGeom prst="rect">
            <a:avLst/>
          </a:prstGeom>
          <a:noFill/>
        </p:spPr>
        <p:txBody>
          <a:bodyPr wrap="square" rtlCol="0">
            <a:spAutoFit/>
          </a:bodyPr>
          <a:lstStyle/>
          <a:p>
            <a:pPr marL="285750" indent="-285750">
              <a:buFont typeface="Arial" panose="020B0604020202020204" pitchFamily="34" charset="0"/>
              <a:buChar char="•"/>
            </a:pPr>
            <a:r>
              <a:rPr lang="en-US" dirty="0"/>
              <a:t>List all the movies from year 2000 and their average rating broken down by genre. Also list: </a:t>
            </a:r>
          </a:p>
          <a:p>
            <a:pPr marL="742950" lvl="1" indent="-285750">
              <a:buFont typeface="Arial" panose="020B0604020202020204" pitchFamily="34" charset="0"/>
              <a:buChar char="•"/>
            </a:pPr>
            <a:r>
              <a:rPr lang="en-US" dirty="0"/>
              <a:t>the maximum and minimum ratings</a:t>
            </a:r>
          </a:p>
          <a:p>
            <a:pPr marL="742950" lvl="1" indent="-285750">
              <a:buFont typeface="Arial" panose="020B0604020202020204" pitchFamily="34" charset="0"/>
              <a:buChar char="•"/>
            </a:pPr>
            <a:r>
              <a:rPr lang="en-US" dirty="0"/>
              <a:t>the standard deviation of the ratings</a:t>
            </a:r>
          </a:p>
          <a:p>
            <a:pPr marL="742950" lvl="1" indent="-285750">
              <a:buFont typeface="Arial" panose="020B0604020202020204" pitchFamily="34" charset="0"/>
              <a:buChar char="•"/>
            </a:pPr>
            <a:r>
              <a:rPr lang="en-US" dirty="0"/>
              <a:t>the number of </a:t>
            </a:r>
            <a:r>
              <a:rPr lang="en-US" b="1" i="1" dirty="0"/>
              <a:t>rated</a:t>
            </a:r>
            <a:r>
              <a:rPr lang="en-US" dirty="0"/>
              <a:t> movies and the </a:t>
            </a:r>
            <a:r>
              <a:rPr lang="en-US" b="1" i="1" dirty="0"/>
              <a:t>total</a:t>
            </a:r>
            <a:r>
              <a:rPr lang="en-US" dirty="0"/>
              <a:t> number of movies (COUNT(*) vs COUNT(</a:t>
            </a:r>
            <a:r>
              <a:rPr lang="en-US" dirty="0" err="1"/>
              <a:t>attr</a:t>
            </a:r>
            <a:r>
              <a:rPr lang="en-US" dirty="0"/>
              <a:t>)</a:t>
            </a:r>
          </a:p>
          <a:p>
            <a:pPr marL="285750" indent="-285750">
              <a:buFont typeface="Arial" panose="020B0604020202020204" pitchFamily="34" charset="0"/>
              <a:buChar char="•"/>
            </a:pPr>
            <a:r>
              <a:rPr lang="en-US" dirty="0"/>
              <a:t>List the average ratings for the movies broken down by genre</a:t>
            </a:r>
          </a:p>
          <a:p>
            <a:pPr marL="285750" indent="-285750">
              <a:buFont typeface="Arial" panose="020B0604020202020204" pitchFamily="34" charset="0"/>
              <a:buChar char="•"/>
            </a:pPr>
            <a:r>
              <a:rPr lang="en-US" dirty="0"/>
              <a:t>Compute the average rank for the movies directed by Steven Spielberg</a:t>
            </a:r>
          </a:p>
          <a:p>
            <a:pPr marL="285750" indent="-285750">
              <a:buFont typeface="Arial" panose="020B0604020202020204" pitchFamily="34" charset="0"/>
              <a:buChar char="•"/>
            </a:pPr>
            <a:r>
              <a:rPr lang="en-US" dirty="0"/>
              <a:t>List the movies of Brad Pitt</a:t>
            </a:r>
          </a:p>
          <a:p>
            <a:pPr marL="742950" lvl="1" indent="-285750">
              <a:buFont typeface="Arial" panose="020B0604020202020204" pitchFamily="34" charset="0"/>
              <a:buChar char="•"/>
            </a:pPr>
            <a:r>
              <a:rPr lang="en-US" dirty="0"/>
              <a:t>Compute the average rank for his movies</a:t>
            </a:r>
          </a:p>
          <a:p>
            <a:pPr marL="285750" indent="-285750">
              <a:buFont typeface="Arial" panose="020B0604020202020204" pitchFamily="34" charset="0"/>
              <a:buChar char="•"/>
            </a:pPr>
            <a:r>
              <a:rPr lang="en-US" dirty="0"/>
              <a:t>List the genre of the movies where Sean Connery appears, and rank them in descending order by count.</a:t>
            </a:r>
          </a:p>
          <a:p>
            <a:pPr marL="742950" lvl="1" indent="-285750">
              <a:buFont typeface="Arial" panose="020B0604020202020204" pitchFamily="34" charset="0"/>
              <a:buChar char="•"/>
            </a:pPr>
            <a:r>
              <a:rPr lang="en-US" dirty="0"/>
              <a:t>Exclude the movies where Sean Connery he plays himself</a:t>
            </a:r>
          </a:p>
          <a:p>
            <a:pPr marL="285750" indent="-285750">
              <a:buFont typeface="Arial" panose="020B0604020202020204" pitchFamily="34" charset="0"/>
              <a:buChar char="•"/>
            </a:pPr>
            <a:r>
              <a:rPr lang="en-US" dirty="0"/>
              <a:t>Compute the average rank for the movies of each actor and rank the actors in descending order based on that rank</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1956259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Example</a:t>
            </a:r>
            <a:r>
              <a:rPr lang="en-US" sz="3000" b="1" dirty="0">
                <a:uFill>
                  <a:solidFill>
                    <a:srgbClr val="FFFFFF"/>
                  </a:solidFill>
                </a:uFill>
                <a:latin typeface="Arial Unicode MS" panose="020B0604020202020204" pitchFamily="34" charset="-128"/>
              </a:rPr>
              <a:t> 2: Facebook</a:t>
            </a:r>
            <a:endParaRPr sz="3000" b="1" dirty="0">
              <a:uFill>
                <a:solidFill>
                  <a:srgbClr val="FFFFFF"/>
                </a:solidFill>
              </a:uFill>
              <a:latin typeface="Arial Unicode MS" panose="020B0604020202020204" pitchFamily="34" charset="-128"/>
            </a:endParaRPr>
          </a:p>
        </p:txBody>
      </p:sp>
      <p:pic>
        <p:nvPicPr>
          <p:cNvPr id="2" name="Picture 1">
            <a:extLst>
              <a:ext uri="{FF2B5EF4-FFF2-40B4-BE49-F238E27FC236}">
                <a16:creationId xmlns:a16="http://schemas.microsoft.com/office/drawing/2014/main" id="{43000517-B716-4FC9-A0DC-3CD5D3266ABB}"/>
              </a:ext>
            </a:extLst>
          </p:cNvPr>
          <p:cNvPicPr>
            <a:picLocks noChangeAspect="1"/>
          </p:cNvPicPr>
          <p:nvPr/>
        </p:nvPicPr>
        <p:blipFill>
          <a:blip r:embed="rId2"/>
          <a:stretch>
            <a:fillRect/>
          </a:stretch>
        </p:blipFill>
        <p:spPr>
          <a:xfrm>
            <a:off x="1000313" y="701494"/>
            <a:ext cx="7120395" cy="6140743"/>
          </a:xfrm>
          <a:prstGeom prst="rect">
            <a:avLst/>
          </a:prstGeom>
        </p:spPr>
      </p:pic>
    </p:spTree>
    <p:extLst>
      <p:ext uri="{BB962C8B-B14F-4D97-AF65-F5344CB8AC3E}">
        <p14:creationId xmlns:p14="http://schemas.microsoft.com/office/powerpoint/2010/main" val="1070763588"/>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Additional Practice: Joins + Group By</a:t>
            </a:r>
            <a:endParaRPr sz="3000" b="1" dirty="0">
              <a:uFill>
                <a:solidFill>
                  <a:srgbClr val="FFFFFF"/>
                </a:solidFill>
              </a:uFill>
              <a:latin typeface="Arial Unicode MS" panose="020B0604020202020204" pitchFamily="34" charset="-128"/>
            </a:endParaRPr>
          </a:p>
        </p:txBody>
      </p:sp>
      <p:sp>
        <p:nvSpPr>
          <p:cNvPr id="190" name="Shape 190"/>
          <p:cNvSpPr/>
          <p:nvPr/>
        </p:nvSpPr>
        <p:spPr>
          <a:xfrm>
            <a:off x="469900" y="1324179"/>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2" name="TextBox 1"/>
          <p:cNvSpPr txBox="1"/>
          <p:nvPr/>
        </p:nvSpPr>
        <p:spPr>
          <a:xfrm>
            <a:off x="529119" y="1376737"/>
            <a:ext cx="787000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Find the most common double majors in the Facebook database</a:t>
            </a:r>
          </a:p>
          <a:p>
            <a:pPr marL="285750" indent="-285750">
              <a:buFont typeface="Arial" panose="020B0604020202020204" pitchFamily="34" charset="0"/>
              <a:buChar char="•"/>
            </a:pPr>
            <a:r>
              <a:rPr lang="en-US" dirty="0"/>
              <a:t>What are the (additional) favorite bands for students that like Radiohead?</a:t>
            </a:r>
          </a:p>
          <a:p>
            <a:pPr marL="285750" indent="-285750">
              <a:buFont typeface="Arial" panose="020B0604020202020204" pitchFamily="34" charset="0"/>
              <a:buChar char="•"/>
            </a:pPr>
            <a:endParaRPr lang="en-US" dirty="0"/>
          </a:p>
          <a:p>
            <a:r>
              <a:rPr lang="en-US" b="1" dirty="0"/>
              <a:t>Longer Example:</a:t>
            </a:r>
          </a:p>
          <a:p>
            <a:pPr marL="285750" indent="-285750">
              <a:buFont typeface="Arial" panose="020B0604020202020204" pitchFamily="34" charset="0"/>
              <a:buChar char="•"/>
            </a:pPr>
            <a:r>
              <a:rPr lang="en-US" dirty="0"/>
              <a:t>What roles have the best movie ratings? </a:t>
            </a:r>
          </a:p>
          <a:p>
            <a:pPr marL="742950" lvl="1" indent="-285750">
              <a:buFont typeface="Arial" panose="020B0604020202020204" pitchFamily="34" charset="0"/>
              <a:buChar char="•"/>
            </a:pPr>
            <a:r>
              <a:rPr lang="en-US" dirty="0"/>
              <a:t>Limit to only roles that appear in at least 10 </a:t>
            </a:r>
            <a:r>
              <a:rPr lang="en-US" b="1" dirty="0"/>
              <a:t>distinct</a:t>
            </a:r>
            <a:r>
              <a:rPr lang="en-US" dirty="0"/>
              <a:t> movies</a:t>
            </a:r>
          </a:p>
          <a:p>
            <a:pPr marL="742950" lvl="1" indent="-285750">
              <a:buFont typeface="Arial" panose="020B0604020202020204" pitchFamily="34" charset="0"/>
              <a:buChar char="•"/>
            </a:pPr>
            <a:r>
              <a:rPr lang="en-US" dirty="0"/>
              <a:t>Limit only to roles played by at least 10 </a:t>
            </a:r>
            <a:r>
              <a:rPr lang="en-US" b="1" dirty="0"/>
              <a:t>distinct</a:t>
            </a:r>
            <a:r>
              <a:rPr lang="en-US" dirty="0"/>
              <a:t>  actors</a:t>
            </a:r>
          </a:p>
          <a:p>
            <a:pPr marL="742950" lvl="1" indent="-285750">
              <a:buFont typeface="Arial" panose="020B0604020202020204" pitchFamily="34" charset="0"/>
              <a:buChar char="•"/>
            </a:pPr>
            <a:r>
              <a:rPr lang="en-US" dirty="0"/>
              <a:t>Do not include movies without ratings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06444193"/>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p:nvPr/>
        </p:nvSpPr>
        <p:spPr>
          <a:xfrm>
            <a:off x="269666" y="1435100"/>
            <a:ext cx="8604668" cy="6463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3600">
                <a:solidFill>
                  <a:srgbClr val="011070"/>
                </a:solidFill>
              </a:defRPr>
            </a:lvl1pPr>
          </a:lstStyle>
          <a:p>
            <a:pPr lvl="0">
              <a:defRPr sz="1800">
                <a:solidFill>
                  <a:srgbClr val="000000"/>
                </a:solidFill>
                <a:uFillTx/>
              </a:defRPr>
            </a:pPr>
            <a:r>
              <a:rPr lang="en-US" sz="3600" dirty="0">
                <a:solidFill>
                  <a:schemeClr val="tx1"/>
                </a:solidFill>
                <a:uFill>
                  <a:solidFill/>
                </a:uFill>
                <a:latin typeface="Arial Unicode MS" panose="020B0604020202020204" pitchFamily="34" charset="-128"/>
              </a:rPr>
              <a:t>Conditional Construct: CASE</a:t>
            </a:r>
            <a:endParaRPr sz="3600" dirty="0">
              <a:solidFill>
                <a:schemeClr val="tx1"/>
              </a:solidFill>
              <a:uFill>
                <a:solidFill/>
              </a:uFill>
              <a:latin typeface="Arial Unicode MS" panose="020B0604020202020204" pitchFamily="34" charset="-128"/>
            </a:endParaRPr>
          </a:p>
        </p:txBody>
      </p:sp>
    </p:spTree>
    <p:extLst>
      <p:ext uri="{BB962C8B-B14F-4D97-AF65-F5344CB8AC3E}">
        <p14:creationId xmlns:p14="http://schemas.microsoft.com/office/powerpoint/2010/main" val="325721407"/>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Conditional Construct: CASE</a:t>
            </a:r>
            <a:endParaRPr sz="3000" b="1" dirty="0">
              <a:uFill>
                <a:solidFill>
                  <a:srgbClr val="FFFFFF"/>
                </a:solidFill>
              </a:uFill>
              <a:latin typeface="Arial Unicode MS" panose="020B0604020202020204" pitchFamily="34" charset="-128"/>
            </a:endParaRPr>
          </a:p>
        </p:txBody>
      </p:sp>
      <p:sp>
        <p:nvSpPr>
          <p:cNvPr id="190" name="Shape 190"/>
          <p:cNvSpPr/>
          <p:nvPr/>
        </p:nvSpPr>
        <p:spPr>
          <a:xfrm>
            <a:off x="469900" y="1324179"/>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2" name="TextBox 1"/>
          <p:cNvSpPr txBox="1"/>
          <p:nvPr/>
        </p:nvSpPr>
        <p:spPr>
          <a:xfrm>
            <a:off x="529119" y="1376737"/>
            <a:ext cx="7870005" cy="2031325"/>
          </a:xfrm>
          <a:prstGeom prst="rect">
            <a:avLst/>
          </a:prstGeom>
          <a:noFill/>
        </p:spPr>
        <p:txBody>
          <a:bodyPr wrap="square" rtlCol="0">
            <a:spAutoFit/>
          </a:bodyPr>
          <a:lstStyle/>
          <a:p>
            <a:r>
              <a:rPr lang="en-US" b="1" dirty="0"/>
              <a:t>Syntax </a:t>
            </a:r>
          </a:p>
          <a:p>
            <a:endParaRPr lang="en-US" b="1" dirty="0"/>
          </a:p>
          <a:p>
            <a:r>
              <a:rPr lang="en-US" b="1" dirty="0"/>
              <a:t>CASE </a:t>
            </a:r>
          </a:p>
          <a:p>
            <a:r>
              <a:rPr lang="en-US" b="1" dirty="0"/>
              <a:t>	WHEN </a:t>
            </a:r>
            <a:r>
              <a:rPr lang="en-US" b="1" i="1" dirty="0"/>
              <a:t>condition</a:t>
            </a:r>
            <a:r>
              <a:rPr lang="en-US" b="1" dirty="0"/>
              <a:t> THEN </a:t>
            </a:r>
            <a:r>
              <a:rPr lang="en-US" b="1" i="1" dirty="0"/>
              <a:t>result</a:t>
            </a:r>
            <a:r>
              <a:rPr lang="en-US" b="1" dirty="0"/>
              <a:t> </a:t>
            </a:r>
          </a:p>
          <a:p>
            <a:r>
              <a:rPr lang="en-US" b="1" dirty="0"/>
              <a:t>	[WHEN </a:t>
            </a:r>
            <a:r>
              <a:rPr lang="en-US" b="1" i="1" dirty="0"/>
              <a:t>condition</a:t>
            </a:r>
            <a:r>
              <a:rPr lang="en-US" b="1" dirty="0"/>
              <a:t> THEN </a:t>
            </a:r>
            <a:r>
              <a:rPr lang="en-US" b="1" i="1" dirty="0"/>
              <a:t>result</a:t>
            </a:r>
            <a:r>
              <a:rPr lang="en-US" b="1" dirty="0"/>
              <a:t>] ... </a:t>
            </a:r>
          </a:p>
          <a:p>
            <a:r>
              <a:rPr lang="en-US" b="1" dirty="0"/>
              <a:t>	[ELSE </a:t>
            </a:r>
            <a:r>
              <a:rPr lang="en-US" b="1" i="1" dirty="0"/>
              <a:t>result</a:t>
            </a:r>
            <a:r>
              <a:rPr lang="en-US" b="1" dirty="0"/>
              <a:t>] </a:t>
            </a:r>
          </a:p>
          <a:p>
            <a:r>
              <a:rPr lang="en-US" b="1" dirty="0"/>
              <a:t>END</a:t>
            </a:r>
          </a:p>
        </p:txBody>
      </p:sp>
      <p:sp>
        <p:nvSpPr>
          <p:cNvPr id="5" name="TextBox 4">
            <a:extLst>
              <a:ext uri="{FF2B5EF4-FFF2-40B4-BE49-F238E27FC236}">
                <a16:creationId xmlns:a16="http://schemas.microsoft.com/office/drawing/2014/main" id="{4D386248-2CE1-40E5-A7F3-AB625F7D29C7}"/>
              </a:ext>
            </a:extLst>
          </p:cNvPr>
          <p:cNvSpPr txBox="1"/>
          <p:nvPr/>
        </p:nvSpPr>
        <p:spPr>
          <a:xfrm>
            <a:off x="202623" y="3773573"/>
            <a:ext cx="8738753" cy="2585323"/>
          </a:xfrm>
          <a:prstGeom prst="rect">
            <a:avLst/>
          </a:prstGeom>
          <a:noFill/>
        </p:spPr>
        <p:txBody>
          <a:bodyPr wrap="square" rtlCol="0">
            <a:spAutoFit/>
          </a:bodyPr>
          <a:lstStyle/>
          <a:p>
            <a:r>
              <a:rPr lang="en-US" dirty="0"/>
              <a:t>Example: Send targeted ads to Single Females. Do not show ads to Males. Others TBD</a:t>
            </a:r>
          </a:p>
          <a:p>
            <a:endParaRPr lang="en-US" dirty="0"/>
          </a:p>
          <a:p>
            <a:r>
              <a:rPr lang="en-US" dirty="0"/>
              <a:t>SELECT 	</a:t>
            </a:r>
            <a:r>
              <a:rPr lang="en-US" dirty="0" err="1"/>
              <a:t>P.ProfileID</a:t>
            </a:r>
            <a:r>
              <a:rPr lang="en-US" dirty="0"/>
              <a:t>, </a:t>
            </a:r>
            <a:r>
              <a:rPr lang="en-US" dirty="0" err="1"/>
              <a:t>P.Name</a:t>
            </a:r>
            <a:r>
              <a:rPr lang="en-US" dirty="0"/>
              <a:t>, </a:t>
            </a:r>
            <a:r>
              <a:rPr lang="en-US" dirty="0" err="1"/>
              <a:t>P.Sex</a:t>
            </a:r>
            <a:r>
              <a:rPr lang="en-US" dirty="0"/>
              <a:t>, </a:t>
            </a:r>
            <a:r>
              <a:rPr lang="en-US" dirty="0" err="1"/>
              <a:t>R.Status</a:t>
            </a:r>
            <a:r>
              <a:rPr lang="en-US" dirty="0"/>
              <a:t>,	</a:t>
            </a:r>
          </a:p>
          <a:p>
            <a:r>
              <a:rPr lang="en-US" dirty="0"/>
              <a:t>	</a:t>
            </a:r>
            <a:r>
              <a:rPr lang="en-US" b="1" dirty="0"/>
              <a:t>CASE		</a:t>
            </a:r>
          </a:p>
          <a:p>
            <a:r>
              <a:rPr lang="en-US" b="1" dirty="0"/>
              <a:t>	WHEN </a:t>
            </a:r>
            <a:r>
              <a:rPr lang="en-US" b="1" dirty="0" err="1"/>
              <a:t>P.Sex</a:t>
            </a:r>
            <a:r>
              <a:rPr lang="en-US" b="1" dirty="0"/>
              <a:t> = 'Female' AND </a:t>
            </a:r>
            <a:r>
              <a:rPr lang="en-US" b="1" dirty="0" err="1"/>
              <a:t>R.Status</a:t>
            </a:r>
            <a:r>
              <a:rPr lang="en-US" b="1" dirty="0"/>
              <a:t> = 'Single' THEN `</a:t>
            </a:r>
            <a:r>
              <a:rPr lang="en-US" b="1" dirty="0" err="1"/>
              <a:t>TargetAd</a:t>
            </a:r>
            <a:r>
              <a:rPr lang="en-US" b="1" dirty="0"/>
              <a:t>’</a:t>
            </a:r>
          </a:p>
          <a:p>
            <a:r>
              <a:rPr lang="en-US" b="1" dirty="0"/>
              <a:t>	WHEN </a:t>
            </a:r>
            <a:r>
              <a:rPr lang="en-US" b="1" dirty="0" err="1"/>
              <a:t>P.Sex</a:t>
            </a:r>
            <a:r>
              <a:rPr lang="en-US" b="1" dirty="0"/>
              <a:t> = 'Male' THEN ‘</a:t>
            </a:r>
            <a:r>
              <a:rPr lang="en-US" b="1" dirty="0" err="1"/>
              <a:t>NoAd</a:t>
            </a:r>
            <a:r>
              <a:rPr lang="en-US" b="1" dirty="0"/>
              <a:t>’        </a:t>
            </a:r>
          </a:p>
          <a:p>
            <a:r>
              <a:rPr lang="en-US" b="1" dirty="0"/>
              <a:t>	ELSE 'TBD'    </a:t>
            </a:r>
          </a:p>
          <a:p>
            <a:r>
              <a:rPr lang="en-US" b="1" dirty="0"/>
              <a:t>	END AS </a:t>
            </a:r>
            <a:r>
              <a:rPr lang="en-US" b="1" dirty="0" err="1"/>
              <a:t>AdTargeting</a:t>
            </a:r>
            <a:endParaRPr lang="en-US" b="1" dirty="0"/>
          </a:p>
          <a:p>
            <a:r>
              <a:rPr lang="en-US" dirty="0"/>
              <a:t>FROM 	Profiles P JOIN Relationship R ON </a:t>
            </a:r>
            <a:r>
              <a:rPr lang="en-US" dirty="0" err="1"/>
              <a:t>R.ProfileID</a:t>
            </a:r>
            <a:r>
              <a:rPr lang="en-US" dirty="0"/>
              <a:t> = </a:t>
            </a:r>
            <a:r>
              <a:rPr lang="en-US" dirty="0" err="1"/>
              <a:t>P.ProfileID</a:t>
            </a:r>
            <a:endParaRPr lang="en-US" dirty="0"/>
          </a:p>
        </p:txBody>
      </p:sp>
    </p:spTree>
    <p:extLst>
      <p:ext uri="{BB962C8B-B14F-4D97-AF65-F5344CB8AC3E}">
        <p14:creationId xmlns:p14="http://schemas.microsoft.com/office/powerpoint/2010/main" val="3097890677"/>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CASE, alternatives</a:t>
            </a:r>
            <a:endParaRPr sz="3000" b="1" dirty="0">
              <a:uFill>
                <a:solidFill>
                  <a:srgbClr val="FFFFFF"/>
                </a:solidFill>
              </a:uFill>
              <a:latin typeface="Arial Unicode MS" panose="020B0604020202020204" pitchFamily="34" charset="-128"/>
            </a:endParaRPr>
          </a:p>
        </p:txBody>
      </p:sp>
      <p:sp>
        <p:nvSpPr>
          <p:cNvPr id="190" name="Shape 190"/>
          <p:cNvSpPr/>
          <p:nvPr/>
        </p:nvSpPr>
        <p:spPr>
          <a:xfrm>
            <a:off x="469900" y="1324179"/>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2" name="TextBox 1"/>
          <p:cNvSpPr txBox="1"/>
          <p:nvPr/>
        </p:nvSpPr>
        <p:spPr>
          <a:xfrm>
            <a:off x="529119" y="1376737"/>
            <a:ext cx="7870005" cy="2031325"/>
          </a:xfrm>
          <a:prstGeom prst="rect">
            <a:avLst/>
          </a:prstGeom>
          <a:noFill/>
        </p:spPr>
        <p:txBody>
          <a:bodyPr wrap="square" rtlCol="0">
            <a:spAutoFit/>
          </a:bodyPr>
          <a:lstStyle/>
          <a:p>
            <a:r>
              <a:rPr lang="en-US" dirty="0"/>
              <a:t>Syntax </a:t>
            </a:r>
          </a:p>
          <a:p>
            <a:endParaRPr lang="en-US" dirty="0"/>
          </a:p>
          <a:p>
            <a:r>
              <a:rPr lang="en-US" b="1" dirty="0"/>
              <a:t>CASE value</a:t>
            </a:r>
          </a:p>
          <a:p>
            <a:r>
              <a:rPr lang="en-US" b="1" dirty="0"/>
              <a:t>	WHEN </a:t>
            </a:r>
            <a:r>
              <a:rPr lang="en-US" b="1" i="1" dirty="0" err="1"/>
              <a:t>compare_value</a:t>
            </a:r>
            <a:r>
              <a:rPr lang="en-US" b="1" dirty="0"/>
              <a:t> THEN </a:t>
            </a:r>
            <a:r>
              <a:rPr lang="en-US" b="1" i="1" dirty="0"/>
              <a:t>result</a:t>
            </a:r>
            <a:r>
              <a:rPr lang="en-US" b="1" dirty="0"/>
              <a:t> </a:t>
            </a:r>
          </a:p>
          <a:p>
            <a:r>
              <a:rPr lang="en-US" b="1" dirty="0"/>
              <a:t>	[WHEN </a:t>
            </a:r>
            <a:r>
              <a:rPr lang="en-US" b="1" i="1" dirty="0" err="1"/>
              <a:t>compare_value</a:t>
            </a:r>
            <a:r>
              <a:rPr lang="en-US" b="1" dirty="0"/>
              <a:t> THEN </a:t>
            </a:r>
            <a:r>
              <a:rPr lang="en-US" b="1" i="1" dirty="0"/>
              <a:t>result</a:t>
            </a:r>
            <a:r>
              <a:rPr lang="en-US" b="1" dirty="0"/>
              <a:t>] ... </a:t>
            </a:r>
          </a:p>
          <a:p>
            <a:r>
              <a:rPr lang="en-US" b="1" dirty="0"/>
              <a:t>	[ELSE </a:t>
            </a:r>
            <a:r>
              <a:rPr lang="en-US" b="1" i="1" dirty="0"/>
              <a:t>result</a:t>
            </a:r>
            <a:r>
              <a:rPr lang="en-US" b="1" dirty="0"/>
              <a:t>] </a:t>
            </a:r>
          </a:p>
          <a:p>
            <a:r>
              <a:rPr lang="en-US" b="1" dirty="0"/>
              <a:t>END</a:t>
            </a:r>
          </a:p>
        </p:txBody>
      </p:sp>
      <p:sp>
        <p:nvSpPr>
          <p:cNvPr id="5" name="TextBox 4">
            <a:extLst>
              <a:ext uri="{FF2B5EF4-FFF2-40B4-BE49-F238E27FC236}">
                <a16:creationId xmlns:a16="http://schemas.microsoft.com/office/drawing/2014/main" id="{4D386248-2CE1-40E5-A7F3-AB625F7D29C7}"/>
              </a:ext>
            </a:extLst>
          </p:cNvPr>
          <p:cNvSpPr txBox="1"/>
          <p:nvPr/>
        </p:nvSpPr>
        <p:spPr>
          <a:xfrm>
            <a:off x="432137" y="3763182"/>
            <a:ext cx="8241963" cy="2862322"/>
          </a:xfrm>
          <a:prstGeom prst="rect">
            <a:avLst/>
          </a:prstGeom>
          <a:noFill/>
        </p:spPr>
        <p:txBody>
          <a:bodyPr wrap="square" rtlCol="0">
            <a:spAutoFit/>
          </a:bodyPr>
          <a:lstStyle/>
          <a:p>
            <a:r>
              <a:rPr lang="en-US" dirty="0"/>
              <a:t>Example: Is the student at Stern or not?</a:t>
            </a:r>
          </a:p>
          <a:p>
            <a:endParaRPr lang="en-US" dirty="0"/>
          </a:p>
          <a:p>
            <a:r>
              <a:rPr lang="en-US" dirty="0"/>
              <a:t>SELECT 	</a:t>
            </a:r>
            <a:r>
              <a:rPr lang="en-US" dirty="0" err="1"/>
              <a:t>P.ProfileID</a:t>
            </a:r>
            <a:r>
              <a:rPr lang="en-US" dirty="0"/>
              <a:t>, </a:t>
            </a:r>
            <a:r>
              <a:rPr lang="en-US" dirty="0" err="1"/>
              <a:t>P.Name</a:t>
            </a:r>
            <a:r>
              <a:rPr lang="en-US" dirty="0"/>
              <a:t>, </a:t>
            </a:r>
            <a:r>
              <a:rPr lang="en-US" dirty="0" err="1"/>
              <a:t>P.Sex</a:t>
            </a:r>
            <a:r>
              <a:rPr lang="en-US" dirty="0"/>
              <a:t>, </a:t>
            </a:r>
            <a:r>
              <a:rPr lang="en-US" dirty="0" err="1"/>
              <a:t>C.Concentration</a:t>
            </a:r>
            <a:r>
              <a:rPr lang="en-US" dirty="0"/>
              <a:t>,		</a:t>
            </a:r>
          </a:p>
          <a:p>
            <a:r>
              <a:rPr lang="en-US" dirty="0"/>
              <a:t>	</a:t>
            </a:r>
            <a:r>
              <a:rPr lang="en-US" b="1" dirty="0"/>
              <a:t>CASE </a:t>
            </a:r>
            <a:r>
              <a:rPr lang="en-US" b="1" dirty="0" err="1"/>
              <a:t>C.Concentration</a:t>
            </a:r>
            <a:r>
              <a:rPr lang="en-US" b="1" dirty="0"/>
              <a:t> 			</a:t>
            </a:r>
          </a:p>
          <a:p>
            <a:r>
              <a:rPr lang="en-US" b="1" dirty="0"/>
              <a:t>	WHEN 'Finance' THEN '</a:t>
            </a:r>
            <a:r>
              <a:rPr lang="en-US" b="1" dirty="0" err="1"/>
              <a:t>Sternie</a:t>
            </a:r>
            <a:r>
              <a:rPr lang="en-US" b="1" dirty="0"/>
              <a:t>’	</a:t>
            </a:r>
          </a:p>
          <a:p>
            <a:r>
              <a:rPr lang="en-US" b="1" dirty="0"/>
              <a:t>	WHEN 'Accounting' THEN '</a:t>
            </a:r>
            <a:r>
              <a:rPr lang="en-US" b="1" dirty="0" err="1"/>
              <a:t>Sternie</a:t>
            </a:r>
            <a:r>
              <a:rPr lang="en-US" b="1" dirty="0"/>
              <a:t>'    </a:t>
            </a:r>
          </a:p>
          <a:p>
            <a:r>
              <a:rPr lang="en-US" b="1" dirty="0"/>
              <a:t>	WHEN 'Marketing' THEN '</a:t>
            </a:r>
            <a:r>
              <a:rPr lang="en-US" b="1" dirty="0" err="1"/>
              <a:t>Sternie</a:t>
            </a:r>
            <a:r>
              <a:rPr lang="en-US" b="1" dirty="0"/>
              <a:t>’	</a:t>
            </a:r>
          </a:p>
          <a:p>
            <a:r>
              <a:rPr lang="en-US" b="1" dirty="0"/>
              <a:t>	ELSE 'Not a </a:t>
            </a:r>
            <a:r>
              <a:rPr lang="en-US" b="1" dirty="0" err="1"/>
              <a:t>Sternie</a:t>
            </a:r>
            <a:r>
              <a:rPr lang="en-US" b="1" dirty="0"/>
              <a:t>'    	</a:t>
            </a:r>
          </a:p>
          <a:p>
            <a:r>
              <a:rPr lang="en-US" b="1" dirty="0"/>
              <a:t>	END AS </a:t>
            </a:r>
            <a:r>
              <a:rPr lang="en-US" b="1" dirty="0" err="1"/>
              <a:t>SternieOrNot</a:t>
            </a:r>
            <a:endParaRPr lang="en-US" b="1" dirty="0"/>
          </a:p>
          <a:p>
            <a:r>
              <a:rPr lang="en-US" dirty="0"/>
              <a:t>FROM 	Profiles P JOIN Concentration C ON </a:t>
            </a:r>
            <a:r>
              <a:rPr lang="en-US" dirty="0" err="1"/>
              <a:t>C.ProfileID</a:t>
            </a:r>
            <a:r>
              <a:rPr lang="en-US" dirty="0"/>
              <a:t> = </a:t>
            </a:r>
            <a:r>
              <a:rPr lang="en-US" dirty="0" err="1"/>
              <a:t>P.ProfileID</a:t>
            </a:r>
            <a:endParaRPr lang="en-US" dirty="0"/>
          </a:p>
        </p:txBody>
      </p:sp>
    </p:spTree>
    <p:extLst>
      <p:ext uri="{BB962C8B-B14F-4D97-AF65-F5344CB8AC3E}">
        <p14:creationId xmlns:p14="http://schemas.microsoft.com/office/powerpoint/2010/main" val="2749116236"/>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Practice Query</a:t>
            </a:r>
            <a:endParaRPr sz="3000" b="1" dirty="0">
              <a:uFill>
                <a:solidFill>
                  <a:srgbClr val="FFFFFF"/>
                </a:solidFill>
              </a:uFill>
              <a:latin typeface="Arial Unicode MS" panose="020B0604020202020204" pitchFamily="34" charset="-128"/>
            </a:endParaRPr>
          </a:p>
        </p:txBody>
      </p:sp>
      <p:sp>
        <p:nvSpPr>
          <p:cNvPr id="190" name="Shape 190"/>
          <p:cNvSpPr/>
          <p:nvPr/>
        </p:nvSpPr>
        <p:spPr>
          <a:xfrm>
            <a:off x="469900" y="1324179"/>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5" name="TextBox 4">
            <a:extLst>
              <a:ext uri="{FF2B5EF4-FFF2-40B4-BE49-F238E27FC236}">
                <a16:creationId xmlns:a16="http://schemas.microsoft.com/office/drawing/2014/main" id="{F908DE15-B168-446F-B989-63CBCBAA3954}"/>
              </a:ext>
            </a:extLst>
          </p:cNvPr>
          <p:cNvSpPr txBox="1"/>
          <p:nvPr/>
        </p:nvSpPr>
        <p:spPr>
          <a:xfrm>
            <a:off x="529119" y="1376737"/>
            <a:ext cx="7870005" cy="923330"/>
          </a:xfrm>
          <a:prstGeom prst="rect">
            <a:avLst/>
          </a:prstGeom>
          <a:noFill/>
        </p:spPr>
        <p:txBody>
          <a:bodyPr wrap="square" rtlCol="0">
            <a:spAutoFit/>
          </a:bodyPr>
          <a:lstStyle/>
          <a:p>
            <a:pPr marL="285750" indent="-285750">
              <a:buFont typeface="Arial" panose="020B0604020202020204" pitchFamily="34" charset="0"/>
              <a:buChar char="•"/>
            </a:pPr>
            <a:r>
              <a:rPr lang="en-US" dirty="0"/>
              <a:t>Mark the “Very Liberal” and “Liberal” students as “Left” and mark the “Conservative”, “Very Conservative”, and “Libertarian” students as “Right”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80064897"/>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p:nvPr/>
        </p:nvSpPr>
        <p:spPr>
          <a:xfrm>
            <a:off x="269666" y="1435100"/>
            <a:ext cx="8604668" cy="6463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3600">
                <a:solidFill>
                  <a:srgbClr val="011070"/>
                </a:solidFill>
              </a:defRPr>
            </a:lvl1pPr>
          </a:lstStyle>
          <a:p>
            <a:pPr lvl="0">
              <a:defRPr sz="1800">
                <a:solidFill>
                  <a:srgbClr val="000000"/>
                </a:solidFill>
                <a:uFillTx/>
              </a:defRPr>
            </a:pPr>
            <a:r>
              <a:rPr sz="3600" dirty="0" err="1">
                <a:solidFill>
                  <a:schemeClr val="tx1"/>
                </a:solidFill>
                <a:uFill>
                  <a:solidFill/>
                </a:uFill>
                <a:latin typeface="Arial Unicode MS" panose="020B0604020202020204" pitchFamily="34" charset="-128"/>
              </a:rPr>
              <a:t>Subqueries</a:t>
            </a:r>
            <a:endParaRPr sz="3600" dirty="0">
              <a:solidFill>
                <a:schemeClr val="tx1"/>
              </a:solidFill>
              <a:uFill>
                <a:solidFill/>
              </a:uFill>
              <a:latin typeface="Arial Unicode MS" panose="020B0604020202020204" pitchFamily="34" charset="-128"/>
            </a:endParaRPr>
          </a:p>
        </p:txBody>
      </p:sp>
    </p:spTree>
    <p:extLst>
      <p:ext uri="{BB962C8B-B14F-4D97-AF65-F5344CB8AC3E}">
        <p14:creationId xmlns:p14="http://schemas.microsoft.com/office/powerpoint/2010/main" val="3579448196"/>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1" dirty="0" err="1">
                <a:uFill>
                  <a:solidFill>
                    <a:srgbClr val="FFFFFF"/>
                  </a:solidFill>
                </a:uFill>
                <a:latin typeface="Arial Unicode MS" panose="020B0604020202020204" pitchFamily="34" charset="-128"/>
              </a:rPr>
              <a:t>Subqueries</a:t>
            </a:r>
            <a:r>
              <a:rPr lang="en-US" sz="3000" b="1" dirty="0">
                <a:uFill>
                  <a:solidFill>
                    <a:srgbClr val="FFFFFF"/>
                  </a:solidFill>
                </a:uFill>
                <a:latin typeface="Arial Unicode MS" panose="020B0604020202020204" pitchFamily="34" charset="-128"/>
              </a:rPr>
              <a:t> / FROM</a:t>
            </a:r>
            <a:endParaRPr sz="3000" b="1" dirty="0">
              <a:uFill>
                <a:solidFill>
                  <a:srgbClr val="FFFFFF"/>
                </a:solidFill>
              </a:uFill>
              <a:latin typeface="Arial Unicode MS" panose="020B0604020202020204" pitchFamily="34" charset="-128"/>
            </a:endParaRPr>
          </a:p>
        </p:txBody>
      </p:sp>
      <p:sp>
        <p:nvSpPr>
          <p:cNvPr id="52" name="Shape 52"/>
          <p:cNvSpPr/>
          <p:nvPr/>
        </p:nvSpPr>
        <p:spPr>
          <a:xfrm>
            <a:off x="1759204" y="1461969"/>
            <a:ext cx="4490380" cy="14106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3, …,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T</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a:t>
            </a: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T</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t>
            </a: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condition</a:t>
            </a:r>
          </a:p>
        </p:txBody>
      </p:sp>
      <p:sp>
        <p:nvSpPr>
          <p:cNvPr id="53" name="Shape 53"/>
          <p:cNvSpPr/>
          <p:nvPr/>
        </p:nvSpPr>
        <p:spPr>
          <a:xfrm>
            <a:off x="3552444" y="1994544"/>
            <a:ext cx="2108200" cy="378898"/>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54" name="Shape 54"/>
          <p:cNvSpPr/>
          <p:nvPr/>
        </p:nvSpPr>
        <p:spPr>
          <a:xfrm>
            <a:off x="6273283" y="2052358"/>
            <a:ext cx="2151230"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11993"/>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rPr>
              <a:t>Tables</a:t>
            </a:r>
            <a:r>
              <a:rPr lang="en-US" sz="2000" dirty="0">
                <a:solidFill>
                  <a:schemeClr val="tx1"/>
                </a:solidFill>
                <a:uFill>
                  <a:solidFill/>
                </a:uFill>
                <a:latin typeface="Arial Unicode MS" panose="020B0604020202020204" pitchFamily="34" charset="-128"/>
              </a:rPr>
              <a:t> (or queries)</a:t>
            </a:r>
            <a:endParaRPr sz="2000" dirty="0">
              <a:solidFill>
                <a:schemeClr val="tx1"/>
              </a:solidFill>
              <a:uFill>
                <a:solidFill/>
              </a:uFill>
              <a:latin typeface="Arial Unicode MS" panose="020B0604020202020204" pitchFamily="34" charset="-128"/>
            </a:endParaRPr>
          </a:p>
        </p:txBody>
      </p:sp>
      <p:sp>
        <p:nvSpPr>
          <p:cNvPr id="55" name="Shape 55"/>
          <p:cNvSpPr/>
          <p:nvPr/>
        </p:nvSpPr>
        <p:spPr>
          <a:xfrm flipH="1">
            <a:off x="5789198" y="2244129"/>
            <a:ext cx="333687"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56" name="Shape 56"/>
          <p:cNvSpPr/>
          <p:nvPr/>
        </p:nvSpPr>
        <p:spPr>
          <a:xfrm>
            <a:off x="3552444" y="2415312"/>
            <a:ext cx="1737869" cy="499170"/>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57" name="Shape 57"/>
          <p:cNvSpPr/>
          <p:nvPr/>
        </p:nvSpPr>
        <p:spPr>
          <a:xfrm>
            <a:off x="5951211" y="2731555"/>
            <a:ext cx="1925207"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11993"/>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rPr>
              <a:t>Combines/Filters</a:t>
            </a:r>
          </a:p>
        </p:txBody>
      </p:sp>
      <p:sp>
        <p:nvSpPr>
          <p:cNvPr id="58" name="Shape 58"/>
          <p:cNvSpPr/>
          <p:nvPr/>
        </p:nvSpPr>
        <p:spPr>
          <a:xfrm flipH="1">
            <a:off x="5508275" y="2923324"/>
            <a:ext cx="333686"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59" name="Shape 59"/>
          <p:cNvSpPr/>
          <p:nvPr/>
        </p:nvSpPr>
        <p:spPr>
          <a:xfrm>
            <a:off x="3552444" y="1478035"/>
            <a:ext cx="2326692" cy="497841"/>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60" name="Shape 60"/>
          <p:cNvSpPr/>
          <p:nvPr/>
        </p:nvSpPr>
        <p:spPr>
          <a:xfrm>
            <a:off x="6458703" y="1503973"/>
            <a:ext cx="1620636"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11993"/>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rPr>
              <a:t>What to return</a:t>
            </a:r>
          </a:p>
        </p:txBody>
      </p:sp>
      <p:sp>
        <p:nvSpPr>
          <p:cNvPr id="61" name="Shape 61"/>
          <p:cNvSpPr/>
          <p:nvPr/>
        </p:nvSpPr>
        <p:spPr>
          <a:xfrm flipH="1">
            <a:off x="5932988" y="1695742"/>
            <a:ext cx="333687"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2" name="TextBox 1"/>
          <p:cNvSpPr txBox="1"/>
          <p:nvPr/>
        </p:nvSpPr>
        <p:spPr>
          <a:xfrm>
            <a:off x="960634" y="3521146"/>
            <a:ext cx="7717309" cy="369332"/>
          </a:xfrm>
          <a:prstGeom prst="rect">
            <a:avLst/>
          </a:prstGeom>
          <a:noFill/>
        </p:spPr>
        <p:txBody>
          <a:bodyPr wrap="square" rtlCol="0">
            <a:spAutoFit/>
          </a:bodyPr>
          <a:lstStyle/>
          <a:p>
            <a:r>
              <a:rPr lang="en-US" dirty="0"/>
              <a:t>The table can be directly replaced by another query, placed within parentheses</a:t>
            </a:r>
          </a:p>
        </p:txBody>
      </p:sp>
      <p:sp>
        <p:nvSpPr>
          <p:cNvPr id="14" name="Shape 52"/>
          <p:cNvSpPr/>
          <p:nvPr/>
        </p:nvSpPr>
        <p:spPr>
          <a:xfrm>
            <a:off x="1474128" y="4569675"/>
            <a:ext cx="4490380" cy="132087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3, …,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T</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12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 FROM…</a:t>
            </a: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WHERE 	condition</a:t>
            </a:r>
          </a:p>
        </p:txBody>
      </p:sp>
      <p:sp>
        <p:nvSpPr>
          <p:cNvPr id="15" name="Shape 53"/>
          <p:cNvSpPr/>
          <p:nvPr/>
        </p:nvSpPr>
        <p:spPr>
          <a:xfrm>
            <a:off x="3267368" y="5102250"/>
            <a:ext cx="2108200" cy="378898"/>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16" name="Shape 54"/>
          <p:cNvSpPr/>
          <p:nvPr/>
        </p:nvSpPr>
        <p:spPr>
          <a:xfrm>
            <a:off x="6424855" y="5160064"/>
            <a:ext cx="2151230"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11993"/>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rPr>
              <a:t>Tables</a:t>
            </a:r>
            <a:r>
              <a:rPr lang="en-US" sz="2000" dirty="0">
                <a:solidFill>
                  <a:schemeClr val="tx1"/>
                </a:solidFill>
                <a:uFill>
                  <a:solidFill/>
                </a:uFill>
                <a:latin typeface="Arial Unicode MS" panose="020B0604020202020204" pitchFamily="34" charset="-128"/>
              </a:rPr>
              <a:t> (or queries)</a:t>
            </a:r>
            <a:endParaRPr sz="2000" dirty="0">
              <a:solidFill>
                <a:schemeClr val="tx1"/>
              </a:solidFill>
              <a:uFill>
                <a:solidFill/>
              </a:uFill>
              <a:latin typeface="Arial Unicode MS" panose="020B0604020202020204" pitchFamily="34" charset="-128"/>
            </a:endParaRPr>
          </a:p>
        </p:txBody>
      </p:sp>
      <p:sp>
        <p:nvSpPr>
          <p:cNvPr id="17" name="Shape 55"/>
          <p:cNvSpPr/>
          <p:nvPr/>
        </p:nvSpPr>
        <p:spPr>
          <a:xfrm flipH="1">
            <a:off x="5940770" y="5351835"/>
            <a:ext cx="333687"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18" name="Shape 56"/>
          <p:cNvSpPr/>
          <p:nvPr/>
        </p:nvSpPr>
        <p:spPr>
          <a:xfrm>
            <a:off x="3267368" y="5523018"/>
            <a:ext cx="1737869" cy="499170"/>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19" name="Shape 57"/>
          <p:cNvSpPr/>
          <p:nvPr/>
        </p:nvSpPr>
        <p:spPr>
          <a:xfrm>
            <a:off x="5666135" y="5839261"/>
            <a:ext cx="1925207"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11993"/>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rPr>
              <a:t>Combines/Filters</a:t>
            </a:r>
          </a:p>
        </p:txBody>
      </p:sp>
      <p:sp>
        <p:nvSpPr>
          <p:cNvPr id="20" name="Shape 58"/>
          <p:cNvSpPr/>
          <p:nvPr/>
        </p:nvSpPr>
        <p:spPr>
          <a:xfrm flipH="1">
            <a:off x="5223199" y="6031030"/>
            <a:ext cx="333686"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21" name="Shape 59"/>
          <p:cNvSpPr/>
          <p:nvPr/>
        </p:nvSpPr>
        <p:spPr>
          <a:xfrm>
            <a:off x="3267368" y="4585741"/>
            <a:ext cx="2326692" cy="497841"/>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22" name="Shape 60"/>
          <p:cNvSpPr/>
          <p:nvPr/>
        </p:nvSpPr>
        <p:spPr>
          <a:xfrm>
            <a:off x="6173627" y="4611679"/>
            <a:ext cx="1620636"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11993"/>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rPr>
              <a:t>What to return</a:t>
            </a:r>
          </a:p>
        </p:txBody>
      </p:sp>
      <p:sp>
        <p:nvSpPr>
          <p:cNvPr id="23" name="Shape 61"/>
          <p:cNvSpPr/>
          <p:nvPr/>
        </p:nvSpPr>
        <p:spPr>
          <a:xfrm flipH="1">
            <a:off x="5647912" y="4803448"/>
            <a:ext cx="333687"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Tree>
    <p:extLst>
      <p:ext uri="{BB962C8B-B14F-4D97-AF65-F5344CB8AC3E}">
        <p14:creationId xmlns:p14="http://schemas.microsoft.com/office/powerpoint/2010/main" val="3734768269"/>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53"/>
                                        </p:tgtEl>
                                        <p:attrNameLst>
                                          <p:attrName>style.visibility</p:attrName>
                                        </p:attrNameLst>
                                      </p:cBhvr>
                                      <p:to>
                                        <p:strVal val="visible"/>
                                      </p:to>
                                    </p:set>
                                    <p:animEffect transition="in" filter="dissolve(in)">
                                      <p:cBhvr>
                                        <p:cTn id="7" dur="75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54"/>
                                        </p:tgtEl>
                                        <p:attrNameLst>
                                          <p:attrName>style.visibility</p:attrName>
                                        </p:attrNameLst>
                                      </p:cBhvr>
                                      <p:to>
                                        <p:strVal val="visible"/>
                                      </p:to>
                                    </p:set>
                                    <p:animEffect transition="in" filter="dissolve(in)">
                                      <p:cBhvr>
                                        <p:cTn id="12" dur="75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0" nodeType="clickEffect">
                                  <p:stCondLst>
                                    <p:cond delay="0"/>
                                  </p:stCondLst>
                                  <p:iterate>
                                    <p:tmAbs val="0"/>
                                  </p:iterate>
                                  <p:childTnLst>
                                    <p:set>
                                      <p:cBhvr>
                                        <p:cTn id="16" fill="hold"/>
                                        <p:tgtEl>
                                          <p:spTgt spid="55"/>
                                        </p:tgtEl>
                                        <p:attrNameLst>
                                          <p:attrName>style.visibility</p:attrName>
                                        </p:attrNameLst>
                                      </p:cBhvr>
                                      <p:to>
                                        <p:strVal val="visible"/>
                                      </p:to>
                                    </p:set>
                                    <p:animEffect transition="in" filter="dissolve(in)">
                                      <p:cBhvr>
                                        <p:cTn id="17" dur="75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16" fill="hold" grpId="0" nodeType="clickEffect">
                                  <p:stCondLst>
                                    <p:cond delay="0"/>
                                  </p:stCondLst>
                                  <p:iterate>
                                    <p:tmAbs val="0"/>
                                  </p:iterate>
                                  <p:childTnLst>
                                    <p:set>
                                      <p:cBhvr>
                                        <p:cTn id="21" fill="hold"/>
                                        <p:tgtEl>
                                          <p:spTgt spid="56"/>
                                        </p:tgtEl>
                                        <p:attrNameLst>
                                          <p:attrName>style.visibility</p:attrName>
                                        </p:attrNameLst>
                                      </p:cBhvr>
                                      <p:to>
                                        <p:strVal val="visible"/>
                                      </p:to>
                                    </p:set>
                                    <p:animEffect transition="in" filter="dissolve(in)">
                                      <p:cBhvr>
                                        <p:cTn id="22" dur="75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16" fill="hold" grpId="0" nodeType="clickEffect">
                                  <p:stCondLst>
                                    <p:cond delay="0"/>
                                  </p:stCondLst>
                                  <p:iterate>
                                    <p:tmAbs val="0"/>
                                  </p:iterate>
                                  <p:childTnLst>
                                    <p:set>
                                      <p:cBhvr>
                                        <p:cTn id="26" fill="hold"/>
                                        <p:tgtEl>
                                          <p:spTgt spid="57"/>
                                        </p:tgtEl>
                                        <p:attrNameLst>
                                          <p:attrName>style.visibility</p:attrName>
                                        </p:attrNameLst>
                                      </p:cBhvr>
                                      <p:to>
                                        <p:strVal val="visible"/>
                                      </p:to>
                                    </p:set>
                                    <p:animEffect transition="in" filter="dissolve(in)">
                                      <p:cBhvr>
                                        <p:cTn id="27" dur="75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16" fill="hold" grpId="0" nodeType="clickEffect">
                                  <p:stCondLst>
                                    <p:cond delay="0"/>
                                  </p:stCondLst>
                                  <p:iterate>
                                    <p:tmAbs val="0"/>
                                  </p:iterate>
                                  <p:childTnLst>
                                    <p:set>
                                      <p:cBhvr>
                                        <p:cTn id="31" fill="hold"/>
                                        <p:tgtEl>
                                          <p:spTgt spid="58"/>
                                        </p:tgtEl>
                                        <p:attrNameLst>
                                          <p:attrName>style.visibility</p:attrName>
                                        </p:attrNameLst>
                                      </p:cBhvr>
                                      <p:to>
                                        <p:strVal val="visible"/>
                                      </p:to>
                                    </p:set>
                                    <p:animEffect transition="in" filter="dissolve(in)">
                                      <p:cBhvr>
                                        <p:cTn id="32" dur="750"/>
                                        <p:tgtEl>
                                          <p:spTgt spid="5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16" fill="hold" grpId="0" nodeType="clickEffect">
                                  <p:stCondLst>
                                    <p:cond delay="0"/>
                                  </p:stCondLst>
                                  <p:iterate>
                                    <p:tmAbs val="0"/>
                                  </p:iterate>
                                  <p:childTnLst>
                                    <p:set>
                                      <p:cBhvr>
                                        <p:cTn id="36" fill="hold"/>
                                        <p:tgtEl>
                                          <p:spTgt spid="59"/>
                                        </p:tgtEl>
                                        <p:attrNameLst>
                                          <p:attrName>style.visibility</p:attrName>
                                        </p:attrNameLst>
                                      </p:cBhvr>
                                      <p:to>
                                        <p:strVal val="visible"/>
                                      </p:to>
                                    </p:set>
                                    <p:animEffect transition="in" filter="dissolve(in)">
                                      <p:cBhvr>
                                        <p:cTn id="37" dur="750"/>
                                        <p:tgtEl>
                                          <p:spTgt spid="5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16" fill="hold" grpId="0" nodeType="clickEffect">
                                  <p:stCondLst>
                                    <p:cond delay="0"/>
                                  </p:stCondLst>
                                  <p:iterate>
                                    <p:tmAbs val="0"/>
                                  </p:iterate>
                                  <p:childTnLst>
                                    <p:set>
                                      <p:cBhvr>
                                        <p:cTn id="41" fill="hold"/>
                                        <p:tgtEl>
                                          <p:spTgt spid="60"/>
                                        </p:tgtEl>
                                        <p:attrNameLst>
                                          <p:attrName>style.visibility</p:attrName>
                                        </p:attrNameLst>
                                      </p:cBhvr>
                                      <p:to>
                                        <p:strVal val="visible"/>
                                      </p:to>
                                    </p:set>
                                    <p:animEffect transition="in" filter="dissolve(in)">
                                      <p:cBhvr>
                                        <p:cTn id="42" dur="75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16" fill="hold" grpId="0" nodeType="clickEffect">
                                  <p:stCondLst>
                                    <p:cond delay="0"/>
                                  </p:stCondLst>
                                  <p:iterate>
                                    <p:tmAbs val="0"/>
                                  </p:iterate>
                                  <p:childTnLst>
                                    <p:set>
                                      <p:cBhvr>
                                        <p:cTn id="46" fill="hold"/>
                                        <p:tgtEl>
                                          <p:spTgt spid="61"/>
                                        </p:tgtEl>
                                        <p:attrNameLst>
                                          <p:attrName>style.visibility</p:attrName>
                                        </p:attrNameLst>
                                      </p:cBhvr>
                                      <p:to>
                                        <p:strVal val="visible"/>
                                      </p:to>
                                    </p:set>
                                    <p:animEffect transition="in" filter="dissolve(in)">
                                      <p:cBhvr>
                                        <p:cTn id="47" dur="750"/>
                                        <p:tgtEl>
                                          <p:spTgt spid="6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16" fill="hold" grpId="0" nodeType="clickEffect">
                                  <p:stCondLst>
                                    <p:cond delay="0"/>
                                  </p:stCondLst>
                                  <p:iterate>
                                    <p:tmAbs val="0"/>
                                  </p:iterate>
                                  <p:childTnLst>
                                    <p:set>
                                      <p:cBhvr>
                                        <p:cTn id="51" fill="hold"/>
                                        <p:tgtEl>
                                          <p:spTgt spid="15"/>
                                        </p:tgtEl>
                                        <p:attrNameLst>
                                          <p:attrName>style.visibility</p:attrName>
                                        </p:attrNameLst>
                                      </p:cBhvr>
                                      <p:to>
                                        <p:strVal val="visible"/>
                                      </p:to>
                                    </p:set>
                                    <p:animEffect transition="in" filter="dissolve(in)">
                                      <p:cBhvr>
                                        <p:cTn id="52" dur="75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16" fill="hold" grpId="0" nodeType="clickEffect">
                                  <p:stCondLst>
                                    <p:cond delay="0"/>
                                  </p:stCondLst>
                                  <p:iterate>
                                    <p:tmAbs val="0"/>
                                  </p:iterate>
                                  <p:childTnLst>
                                    <p:set>
                                      <p:cBhvr>
                                        <p:cTn id="56" fill="hold"/>
                                        <p:tgtEl>
                                          <p:spTgt spid="16"/>
                                        </p:tgtEl>
                                        <p:attrNameLst>
                                          <p:attrName>style.visibility</p:attrName>
                                        </p:attrNameLst>
                                      </p:cBhvr>
                                      <p:to>
                                        <p:strVal val="visible"/>
                                      </p:to>
                                    </p:set>
                                    <p:animEffect transition="in" filter="dissolve(in)">
                                      <p:cBhvr>
                                        <p:cTn id="57" dur="75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16" fill="hold" grpId="0" nodeType="clickEffect">
                                  <p:stCondLst>
                                    <p:cond delay="0"/>
                                  </p:stCondLst>
                                  <p:iterate>
                                    <p:tmAbs val="0"/>
                                  </p:iterate>
                                  <p:childTnLst>
                                    <p:set>
                                      <p:cBhvr>
                                        <p:cTn id="61" fill="hold"/>
                                        <p:tgtEl>
                                          <p:spTgt spid="17"/>
                                        </p:tgtEl>
                                        <p:attrNameLst>
                                          <p:attrName>style.visibility</p:attrName>
                                        </p:attrNameLst>
                                      </p:cBhvr>
                                      <p:to>
                                        <p:strVal val="visible"/>
                                      </p:to>
                                    </p:set>
                                    <p:animEffect transition="in" filter="dissolve(in)">
                                      <p:cBhvr>
                                        <p:cTn id="62" dur="75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16" fill="hold" grpId="0" nodeType="clickEffect">
                                  <p:stCondLst>
                                    <p:cond delay="0"/>
                                  </p:stCondLst>
                                  <p:iterate>
                                    <p:tmAbs val="0"/>
                                  </p:iterate>
                                  <p:childTnLst>
                                    <p:set>
                                      <p:cBhvr>
                                        <p:cTn id="66" fill="hold"/>
                                        <p:tgtEl>
                                          <p:spTgt spid="18"/>
                                        </p:tgtEl>
                                        <p:attrNameLst>
                                          <p:attrName>style.visibility</p:attrName>
                                        </p:attrNameLst>
                                      </p:cBhvr>
                                      <p:to>
                                        <p:strVal val="visible"/>
                                      </p:to>
                                    </p:set>
                                    <p:animEffect transition="in" filter="dissolve(in)">
                                      <p:cBhvr>
                                        <p:cTn id="67" dur="75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16" fill="hold" grpId="0" nodeType="clickEffect">
                                  <p:stCondLst>
                                    <p:cond delay="0"/>
                                  </p:stCondLst>
                                  <p:iterate>
                                    <p:tmAbs val="0"/>
                                  </p:iterate>
                                  <p:childTnLst>
                                    <p:set>
                                      <p:cBhvr>
                                        <p:cTn id="71" fill="hold"/>
                                        <p:tgtEl>
                                          <p:spTgt spid="19"/>
                                        </p:tgtEl>
                                        <p:attrNameLst>
                                          <p:attrName>style.visibility</p:attrName>
                                        </p:attrNameLst>
                                      </p:cBhvr>
                                      <p:to>
                                        <p:strVal val="visible"/>
                                      </p:to>
                                    </p:set>
                                    <p:animEffect transition="in" filter="dissolve(in)">
                                      <p:cBhvr>
                                        <p:cTn id="72" dur="75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16" fill="hold" grpId="0" nodeType="clickEffect">
                                  <p:stCondLst>
                                    <p:cond delay="0"/>
                                  </p:stCondLst>
                                  <p:iterate>
                                    <p:tmAbs val="0"/>
                                  </p:iterate>
                                  <p:childTnLst>
                                    <p:set>
                                      <p:cBhvr>
                                        <p:cTn id="76" fill="hold"/>
                                        <p:tgtEl>
                                          <p:spTgt spid="20"/>
                                        </p:tgtEl>
                                        <p:attrNameLst>
                                          <p:attrName>style.visibility</p:attrName>
                                        </p:attrNameLst>
                                      </p:cBhvr>
                                      <p:to>
                                        <p:strVal val="visible"/>
                                      </p:to>
                                    </p:set>
                                    <p:animEffect transition="in" filter="dissolve(in)">
                                      <p:cBhvr>
                                        <p:cTn id="77" dur="750"/>
                                        <p:tgtEl>
                                          <p:spTgt spid="20"/>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16" fill="hold" grpId="0" nodeType="clickEffect">
                                  <p:stCondLst>
                                    <p:cond delay="0"/>
                                  </p:stCondLst>
                                  <p:iterate>
                                    <p:tmAbs val="0"/>
                                  </p:iterate>
                                  <p:childTnLst>
                                    <p:set>
                                      <p:cBhvr>
                                        <p:cTn id="81" fill="hold"/>
                                        <p:tgtEl>
                                          <p:spTgt spid="21"/>
                                        </p:tgtEl>
                                        <p:attrNameLst>
                                          <p:attrName>style.visibility</p:attrName>
                                        </p:attrNameLst>
                                      </p:cBhvr>
                                      <p:to>
                                        <p:strVal val="visible"/>
                                      </p:to>
                                    </p:set>
                                    <p:animEffect transition="in" filter="dissolve(in)">
                                      <p:cBhvr>
                                        <p:cTn id="82" dur="75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16" fill="hold" grpId="0" nodeType="clickEffect">
                                  <p:stCondLst>
                                    <p:cond delay="0"/>
                                  </p:stCondLst>
                                  <p:iterate>
                                    <p:tmAbs val="0"/>
                                  </p:iterate>
                                  <p:childTnLst>
                                    <p:set>
                                      <p:cBhvr>
                                        <p:cTn id="86" fill="hold"/>
                                        <p:tgtEl>
                                          <p:spTgt spid="22"/>
                                        </p:tgtEl>
                                        <p:attrNameLst>
                                          <p:attrName>style.visibility</p:attrName>
                                        </p:attrNameLst>
                                      </p:cBhvr>
                                      <p:to>
                                        <p:strVal val="visible"/>
                                      </p:to>
                                    </p:set>
                                    <p:animEffect transition="in" filter="dissolve(in)">
                                      <p:cBhvr>
                                        <p:cTn id="87" dur="750"/>
                                        <p:tgtEl>
                                          <p:spTgt spid="22"/>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16" fill="hold" grpId="0" nodeType="clickEffect">
                                  <p:stCondLst>
                                    <p:cond delay="0"/>
                                  </p:stCondLst>
                                  <p:iterate>
                                    <p:tmAbs val="0"/>
                                  </p:iterate>
                                  <p:childTnLst>
                                    <p:set>
                                      <p:cBhvr>
                                        <p:cTn id="91" fill="hold"/>
                                        <p:tgtEl>
                                          <p:spTgt spid="23"/>
                                        </p:tgtEl>
                                        <p:attrNameLst>
                                          <p:attrName>style.visibility</p:attrName>
                                        </p:attrNameLst>
                                      </p:cBhvr>
                                      <p:to>
                                        <p:strVal val="visible"/>
                                      </p:to>
                                    </p:set>
                                    <p:animEffect transition="in" filter="dissolve(in)">
                                      <p:cBhvr>
                                        <p:cTn id="92"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advAuto="0"/>
      <p:bldP spid="54" grpId="0" animBg="1" advAuto="0"/>
      <p:bldP spid="55" grpId="0" animBg="1" advAuto="0"/>
      <p:bldP spid="56" grpId="0" animBg="1" advAuto="0"/>
      <p:bldP spid="57" grpId="0" animBg="1" advAuto="0"/>
      <p:bldP spid="58" grpId="0" animBg="1" advAuto="0"/>
      <p:bldP spid="59" grpId="0" animBg="1" advAuto="0"/>
      <p:bldP spid="60" grpId="0" animBg="1" advAuto="0"/>
      <p:bldP spid="61" grpId="0" animBg="1" advAuto="0"/>
      <p:bldP spid="15" grpId="0" animBg="1" advAuto="0"/>
      <p:bldP spid="16" grpId="0" animBg="1" advAuto="0"/>
      <p:bldP spid="17" grpId="0" animBg="1" advAuto="0"/>
      <p:bldP spid="18" grpId="0" animBg="1" advAuto="0"/>
      <p:bldP spid="19" grpId="0" animBg="1" advAuto="0"/>
      <p:bldP spid="20" grpId="0" animBg="1" advAuto="0"/>
      <p:bldP spid="21" grpId="0" animBg="1" advAuto="0"/>
      <p:bldP spid="22" grpId="0" animBg="1" advAuto="0"/>
      <p:bldP spid="23" grpId="0" animBg="1" advAuto="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1" dirty="0" err="1">
                <a:uFill>
                  <a:solidFill>
                    <a:srgbClr val="FFFFFF"/>
                  </a:solidFill>
                </a:uFill>
                <a:latin typeface="Arial Unicode MS" panose="020B0604020202020204" pitchFamily="34" charset="-128"/>
              </a:rPr>
              <a:t>Subqueries</a:t>
            </a:r>
            <a:r>
              <a:rPr lang="en-US" sz="3000" b="1" dirty="0">
                <a:uFill>
                  <a:solidFill>
                    <a:srgbClr val="FFFFFF"/>
                  </a:solidFill>
                </a:uFill>
                <a:latin typeface="Arial Unicode MS" panose="020B0604020202020204" pitchFamily="34" charset="-128"/>
              </a:rPr>
              <a:t> / WHERE</a:t>
            </a:r>
            <a:endParaRPr sz="3000" b="1" dirty="0">
              <a:uFill>
                <a:solidFill>
                  <a:srgbClr val="FFFFFF"/>
                </a:solidFill>
              </a:uFill>
              <a:latin typeface="Arial Unicode MS" panose="020B0604020202020204" pitchFamily="34" charset="-128"/>
            </a:endParaRPr>
          </a:p>
        </p:txBody>
      </p:sp>
      <p:sp>
        <p:nvSpPr>
          <p:cNvPr id="52" name="Shape 52"/>
          <p:cNvSpPr/>
          <p:nvPr/>
        </p:nvSpPr>
        <p:spPr>
          <a:xfrm>
            <a:off x="1759204" y="2586989"/>
            <a:ext cx="7025200" cy="142603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3, …,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T</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a:t>
            </a: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T</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t>
            </a: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a:t>
            </a:r>
            <a:r>
              <a:rPr lang="en-US" sz="28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8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lang="en-US" sz="2800" baseline="-5999"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j</a:t>
            </a:r>
            <a:r>
              <a:rPr lang="en-US" sz="28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attribute IN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FROM ….)</a:t>
            </a: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53" name="Shape 53"/>
          <p:cNvSpPr/>
          <p:nvPr/>
        </p:nvSpPr>
        <p:spPr>
          <a:xfrm>
            <a:off x="3552444" y="3119564"/>
            <a:ext cx="2108200" cy="378898"/>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56" name="Shape 56"/>
          <p:cNvSpPr/>
          <p:nvPr/>
        </p:nvSpPr>
        <p:spPr>
          <a:xfrm>
            <a:off x="3552444" y="3540332"/>
            <a:ext cx="5190864" cy="499170"/>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59" name="Shape 59"/>
          <p:cNvSpPr/>
          <p:nvPr/>
        </p:nvSpPr>
        <p:spPr>
          <a:xfrm>
            <a:off x="3552444" y="2603055"/>
            <a:ext cx="2326692" cy="497841"/>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13" name="TextBox 12"/>
          <p:cNvSpPr txBox="1"/>
          <p:nvPr/>
        </p:nvSpPr>
        <p:spPr>
          <a:xfrm>
            <a:off x="657546" y="1281380"/>
            <a:ext cx="7717309" cy="646331"/>
          </a:xfrm>
          <a:prstGeom prst="rect">
            <a:avLst/>
          </a:prstGeom>
          <a:noFill/>
        </p:spPr>
        <p:txBody>
          <a:bodyPr wrap="square" rtlCol="0">
            <a:spAutoFit/>
          </a:bodyPr>
          <a:lstStyle/>
          <a:p>
            <a:r>
              <a:rPr lang="en-US" dirty="0"/>
              <a:t>The “IN” clause allows us to check if an attribute appears within a list returned by another SQL query</a:t>
            </a:r>
          </a:p>
        </p:txBody>
      </p:sp>
    </p:spTree>
    <p:extLst>
      <p:ext uri="{BB962C8B-B14F-4D97-AF65-F5344CB8AC3E}">
        <p14:creationId xmlns:p14="http://schemas.microsoft.com/office/powerpoint/2010/main" val="2325747618"/>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53"/>
                                        </p:tgtEl>
                                        <p:attrNameLst>
                                          <p:attrName>style.visibility</p:attrName>
                                        </p:attrNameLst>
                                      </p:cBhvr>
                                      <p:to>
                                        <p:strVal val="visible"/>
                                      </p:to>
                                    </p:set>
                                    <p:animEffect transition="in" filter="dissolve(in)">
                                      <p:cBhvr>
                                        <p:cTn id="7" dur="75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56"/>
                                        </p:tgtEl>
                                        <p:attrNameLst>
                                          <p:attrName>style.visibility</p:attrName>
                                        </p:attrNameLst>
                                      </p:cBhvr>
                                      <p:to>
                                        <p:strVal val="visible"/>
                                      </p:to>
                                    </p:set>
                                    <p:animEffect transition="in" filter="dissolve(in)">
                                      <p:cBhvr>
                                        <p:cTn id="12" dur="75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0" nodeType="clickEffect">
                                  <p:stCondLst>
                                    <p:cond delay="0"/>
                                  </p:stCondLst>
                                  <p:iterate>
                                    <p:tmAbs val="0"/>
                                  </p:iterate>
                                  <p:childTnLst>
                                    <p:set>
                                      <p:cBhvr>
                                        <p:cTn id="16" fill="hold"/>
                                        <p:tgtEl>
                                          <p:spTgt spid="59"/>
                                        </p:tgtEl>
                                        <p:attrNameLst>
                                          <p:attrName>style.visibility</p:attrName>
                                        </p:attrNameLst>
                                      </p:cBhvr>
                                      <p:to>
                                        <p:strVal val="visible"/>
                                      </p:to>
                                    </p:set>
                                    <p:animEffect transition="in" filter="dissolve(in)">
                                      <p:cBhvr>
                                        <p:cTn id="17" dur="75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advAuto="0"/>
      <p:bldP spid="56" grpId="0" animBg="1" advAuto="0"/>
      <p:bldP spid="59" grpId="0" animBg="1" advAuto="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err="1">
                <a:uFill>
                  <a:solidFill>
                    <a:srgbClr val="FFFFFF"/>
                  </a:solidFill>
                </a:uFill>
                <a:latin typeface="Arial Unicode MS" panose="020B0604020202020204" pitchFamily="34" charset="-128"/>
              </a:rPr>
              <a:t>Subqueries</a:t>
            </a:r>
            <a:r>
              <a:rPr sz="3000" b="1" dirty="0">
                <a:uFill>
                  <a:solidFill>
                    <a:srgbClr val="FFFFFF"/>
                  </a:solidFill>
                </a:uFill>
                <a:latin typeface="Arial Unicode MS" panose="020B0604020202020204" pitchFamily="34" charset="-128"/>
              </a:rPr>
              <a:t>  Practice Queries</a:t>
            </a:r>
          </a:p>
        </p:txBody>
      </p:sp>
      <p:sp>
        <p:nvSpPr>
          <p:cNvPr id="79" name="Shape 79"/>
          <p:cNvSpPr/>
          <p:nvPr/>
        </p:nvSpPr>
        <p:spPr>
          <a:xfrm>
            <a:off x="469900" y="1282700"/>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TextBox 3"/>
          <p:cNvSpPr txBox="1"/>
          <p:nvPr/>
        </p:nvSpPr>
        <p:spPr>
          <a:xfrm>
            <a:off x="529119" y="1376737"/>
            <a:ext cx="8211227" cy="5078313"/>
          </a:xfrm>
          <a:prstGeom prst="rect">
            <a:avLst/>
          </a:prstGeom>
          <a:noFill/>
        </p:spPr>
        <p:txBody>
          <a:bodyPr wrap="square" rtlCol="0">
            <a:spAutoFit/>
          </a:bodyPr>
          <a:lstStyle/>
          <a:p>
            <a:pPr marL="285750" indent="-285750">
              <a:buFont typeface="Arial" panose="020B0604020202020204" pitchFamily="34" charset="0"/>
              <a:buChar char="•"/>
            </a:pPr>
            <a:r>
              <a:rPr lang="en-US" dirty="0"/>
              <a:t>Find the average number of movies directed by a director</a:t>
            </a:r>
          </a:p>
          <a:p>
            <a:pPr marL="285750" indent="-285750">
              <a:buFont typeface="Arial" panose="020B0604020202020204" pitchFamily="34" charset="0"/>
              <a:buChar char="•"/>
            </a:pPr>
            <a:r>
              <a:rPr lang="en-US" dirty="0"/>
              <a:t>Find the average number of movies played by an actor</a:t>
            </a:r>
          </a:p>
          <a:p>
            <a:pPr marL="285750" indent="-285750">
              <a:buFont typeface="Arial" panose="020B0604020202020204" pitchFamily="34" charset="0"/>
              <a:buChar char="•"/>
            </a:pPr>
            <a:r>
              <a:rPr lang="en-US" dirty="0"/>
              <a:t>Find the maximum number of genres associated with a movie</a:t>
            </a:r>
          </a:p>
          <a:p>
            <a:pPr marL="285750" indent="-285750">
              <a:buFont typeface="Arial" panose="020B0604020202020204" pitchFamily="34" charset="0"/>
              <a:buChar char="•"/>
            </a:pPr>
            <a:endParaRPr lang="en-US" dirty="0"/>
          </a:p>
          <a:p>
            <a:r>
              <a:rPr lang="en-US" dirty="0"/>
              <a:t>Longer example:</a:t>
            </a:r>
          </a:p>
          <a:p>
            <a:pPr marL="285750" indent="-285750">
              <a:buFont typeface="Arial" panose="020B0604020202020204" pitchFamily="34" charset="0"/>
              <a:buChar char="•"/>
            </a:pPr>
            <a:r>
              <a:rPr lang="en-US" b="1" dirty="0"/>
              <a:t>Find the movies with at least 5 “great actors”. </a:t>
            </a:r>
          </a:p>
          <a:p>
            <a:pPr marL="742950" lvl="1" indent="-285750">
              <a:buFont typeface="Arial" panose="020B0604020202020204" pitchFamily="34" charset="0"/>
              <a:buChar char="•"/>
            </a:pPr>
            <a:r>
              <a:rPr lang="en-US" dirty="0"/>
              <a:t>A “great actor” has a an average rating of 6.5 and above, and starred in at least 40 rated movies.</a:t>
            </a:r>
          </a:p>
          <a:p>
            <a:pPr marL="742950" lvl="1" indent="-285750">
              <a:buFont typeface="Arial" panose="020B0604020202020204" pitchFamily="34" charset="0"/>
              <a:buChar char="•"/>
            </a:pPr>
            <a:r>
              <a:rPr lang="en-US" i="1" dirty="0"/>
              <a:t>Hints: </a:t>
            </a:r>
          </a:p>
          <a:p>
            <a:pPr marL="1200150" lvl="2" indent="-285750">
              <a:buFont typeface="Arial" panose="020B0604020202020204" pitchFamily="34" charset="0"/>
              <a:buChar char="•"/>
            </a:pPr>
            <a:r>
              <a:rPr lang="en-US" i="1" dirty="0"/>
              <a:t>Write a query that retrieves the “great actors” (there are 221 of them), and return their actor ids.</a:t>
            </a:r>
          </a:p>
          <a:p>
            <a:pPr marL="1200150" lvl="2" indent="-285750">
              <a:buFont typeface="Arial" panose="020B0604020202020204" pitchFamily="34" charset="0"/>
              <a:buChar char="•"/>
            </a:pPr>
            <a:r>
              <a:rPr lang="en-US" i="1" dirty="0"/>
              <a:t>Then write a query on roles, limiting your query to only include actors with ids in the list of “great actors” ids.</a:t>
            </a:r>
          </a:p>
          <a:p>
            <a:pPr marL="1200150" lvl="2" indent="-285750">
              <a:buFont typeface="Arial" panose="020B0604020202020204" pitchFamily="34" charset="0"/>
              <a:buChar char="•"/>
            </a:pPr>
            <a:r>
              <a:rPr lang="en-US" i="1" dirty="0"/>
              <a:t>Use GROUP BY to count the number of “great actors” for each movie and use HAVING to limit the results</a:t>
            </a:r>
          </a:p>
          <a:p>
            <a:endParaRPr lang="en-US" dirty="0"/>
          </a:p>
          <a:p>
            <a:pPr lvl="1"/>
            <a:endParaRPr lang="en-US" dirty="0"/>
          </a:p>
          <a:p>
            <a:endParaRPr lang="en-US" dirty="0"/>
          </a:p>
        </p:txBody>
      </p:sp>
    </p:spTree>
    <p:extLst>
      <p:ext uri="{BB962C8B-B14F-4D97-AF65-F5344CB8AC3E}">
        <p14:creationId xmlns:p14="http://schemas.microsoft.com/office/powerpoint/2010/main" val="2591440849"/>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p:nvPr/>
        </p:nvSpPr>
        <p:spPr>
          <a:xfrm>
            <a:off x="386308" y="147496"/>
            <a:ext cx="8508310" cy="147732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Saving Queries: </a:t>
            </a:r>
            <a:br>
              <a:rPr lang="en-US" sz="3000" b="1" dirty="0">
                <a:uFill>
                  <a:solidFill>
                    <a:srgbClr val="FFFFFF"/>
                  </a:solidFill>
                </a:uFill>
                <a:latin typeface="Arial Unicode MS" panose="020B0604020202020204" pitchFamily="34" charset="-128"/>
              </a:rPr>
            </a:br>
            <a:r>
              <a:rPr lang="en-US" sz="3000" b="1" dirty="0">
                <a:uFill>
                  <a:solidFill>
                    <a:srgbClr val="FFFFFF"/>
                  </a:solidFill>
                </a:uFill>
                <a:latin typeface="Arial Unicode MS" panose="020B0604020202020204" pitchFamily="34" charset="-128"/>
              </a:rPr>
              <a:t>CREATE TEMPORARY TABLE</a:t>
            </a:r>
            <a:br>
              <a:rPr lang="en-US" sz="3000" b="1" dirty="0">
                <a:uFill>
                  <a:solidFill>
                    <a:srgbClr val="FFFFFF"/>
                  </a:solidFill>
                </a:uFill>
                <a:latin typeface="Arial Unicode MS" panose="020B0604020202020204" pitchFamily="34" charset="-128"/>
              </a:rPr>
            </a:br>
            <a:r>
              <a:rPr lang="en-US" sz="3000" b="1" dirty="0">
                <a:uFill>
                  <a:solidFill>
                    <a:srgbClr val="FFFFFF"/>
                  </a:solidFill>
                </a:uFill>
                <a:latin typeface="Arial Unicode MS" panose="020B0604020202020204" pitchFamily="34" charset="-128"/>
              </a:rPr>
              <a:t>CREATE VIEW</a:t>
            </a:r>
            <a:endParaRPr sz="3000" b="1" dirty="0">
              <a:uFill>
                <a:solidFill>
                  <a:srgbClr val="FFFFFF"/>
                </a:solidFill>
              </a:uFill>
              <a:latin typeface="Arial Unicode MS" panose="020B0604020202020204" pitchFamily="34" charset="-128"/>
            </a:endParaRPr>
          </a:p>
        </p:txBody>
      </p:sp>
      <p:sp>
        <p:nvSpPr>
          <p:cNvPr id="79" name="Shape 79"/>
          <p:cNvSpPr/>
          <p:nvPr/>
        </p:nvSpPr>
        <p:spPr>
          <a:xfrm>
            <a:off x="469900" y="1282700"/>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3" name="Rectangle 2"/>
          <p:cNvSpPr/>
          <p:nvPr/>
        </p:nvSpPr>
        <p:spPr>
          <a:xfrm>
            <a:off x="469900" y="1590477"/>
            <a:ext cx="8044665" cy="5078313"/>
          </a:xfrm>
          <a:prstGeom prst="rect">
            <a:avLst/>
          </a:prstGeom>
        </p:spPr>
        <p:txBody>
          <a:bodyPr wrap="square">
            <a:spAutoFit/>
          </a:bodyPr>
          <a:lstStyle/>
          <a:p>
            <a:r>
              <a:rPr lang="en-US" dirty="0"/>
              <a:t>We can save the results of a query in order to reuse the results easier, without having to always rewrite the subquery using the “CREATE TEMPORARY TABLE” command (or “CREATE VIEW” if you want to save the alias permanently)</a:t>
            </a:r>
          </a:p>
          <a:p>
            <a:endParaRPr lang="en-US" b="1" dirty="0"/>
          </a:p>
          <a:p>
            <a:endParaRPr lang="en-US" b="1" dirty="0"/>
          </a:p>
          <a:p>
            <a:r>
              <a:rPr lang="en-US" b="1" dirty="0"/>
              <a:t>Example: </a:t>
            </a:r>
          </a:p>
          <a:p>
            <a:endParaRPr lang="en-US" dirty="0"/>
          </a:p>
          <a:p>
            <a:r>
              <a:rPr lang="en-US" b="1" dirty="0"/>
              <a:t>CREATE TEMPORARY TABLE </a:t>
            </a:r>
            <a:r>
              <a:rPr lang="en-US" dirty="0" err="1"/>
              <a:t>movies_all</a:t>
            </a:r>
            <a:r>
              <a:rPr lang="en-US" dirty="0"/>
              <a:t> </a:t>
            </a:r>
            <a:r>
              <a:rPr lang="en-US" b="1" dirty="0"/>
              <a:t>AS</a:t>
            </a:r>
          </a:p>
          <a:p>
            <a:pPr lvl="1"/>
            <a:r>
              <a:rPr lang="en-US" b="1" dirty="0"/>
              <a:t>SELECT</a:t>
            </a:r>
            <a:r>
              <a:rPr lang="en-US" dirty="0"/>
              <a:t> 	R.*, </a:t>
            </a:r>
          </a:p>
          <a:p>
            <a:pPr lvl="1"/>
            <a:r>
              <a:rPr lang="en-US" dirty="0"/>
              <a:t>		M.name AS title, </a:t>
            </a:r>
            <a:r>
              <a:rPr lang="en-US" dirty="0" err="1"/>
              <a:t>M.year</a:t>
            </a:r>
            <a:r>
              <a:rPr lang="en-US" dirty="0"/>
              <a:t>, </a:t>
            </a:r>
            <a:r>
              <a:rPr lang="en-US" dirty="0" err="1"/>
              <a:t>M.rank</a:t>
            </a:r>
            <a:r>
              <a:rPr lang="en-US" dirty="0"/>
              <a:t> AS rating, </a:t>
            </a:r>
          </a:p>
          <a:p>
            <a:pPr lvl="1"/>
            <a:r>
              <a:rPr lang="en-US" dirty="0"/>
              <a:t>		</a:t>
            </a:r>
            <a:r>
              <a:rPr lang="en-US" dirty="0" err="1"/>
              <a:t>A.first_name</a:t>
            </a:r>
            <a:r>
              <a:rPr lang="en-US" dirty="0"/>
              <a:t>, </a:t>
            </a:r>
            <a:r>
              <a:rPr lang="en-US" dirty="0" err="1"/>
              <a:t>A.last_name</a:t>
            </a:r>
            <a:r>
              <a:rPr lang="en-US" dirty="0"/>
              <a:t>, </a:t>
            </a:r>
            <a:r>
              <a:rPr lang="en-US" dirty="0" err="1"/>
              <a:t>A.gender</a:t>
            </a:r>
            <a:endParaRPr lang="en-US" dirty="0"/>
          </a:p>
          <a:p>
            <a:pPr lvl="1"/>
            <a:r>
              <a:rPr lang="en-US" b="1" dirty="0"/>
              <a:t>FROM</a:t>
            </a:r>
            <a:r>
              <a:rPr lang="en-US" dirty="0"/>
              <a:t> 	roles R </a:t>
            </a:r>
          </a:p>
          <a:p>
            <a:pPr lvl="1"/>
            <a:r>
              <a:rPr lang="en-US" dirty="0"/>
              <a:t>		JOIN actors A ON A.id = </a:t>
            </a:r>
            <a:r>
              <a:rPr lang="en-US" dirty="0" err="1"/>
              <a:t>R.actor_id</a:t>
            </a:r>
            <a:r>
              <a:rPr lang="en-US" dirty="0"/>
              <a:t>    </a:t>
            </a:r>
          </a:p>
          <a:p>
            <a:pPr lvl="1"/>
            <a:r>
              <a:rPr lang="en-US" dirty="0"/>
              <a:t>		JOIN movies M ON M.id = </a:t>
            </a:r>
            <a:r>
              <a:rPr lang="en-US" dirty="0" err="1"/>
              <a:t>R.movie_id</a:t>
            </a:r>
            <a:endParaRPr lang="en-US" dirty="0"/>
          </a:p>
          <a:p>
            <a:pPr lvl="1"/>
            <a:r>
              <a:rPr lang="en-US" dirty="0"/>
              <a:t>	</a:t>
            </a:r>
          </a:p>
          <a:p>
            <a:endParaRPr lang="en-US" dirty="0"/>
          </a:p>
          <a:p>
            <a:r>
              <a:rPr lang="en-US" dirty="0"/>
              <a:t>If you want to “store permanently” the results</a:t>
            </a:r>
          </a:p>
          <a:p>
            <a:r>
              <a:rPr lang="en-US" b="1" dirty="0"/>
              <a:t>CREATE TABLE </a:t>
            </a:r>
            <a:r>
              <a:rPr lang="en-US" dirty="0" err="1"/>
              <a:t>movies_all</a:t>
            </a:r>
            <a:r>
              <a:rPr lang="en-US" dirty="0"/>
              <a:t> AS ….</a:t>
            </a:r>
          </a:p>
        </p:txBody>
      </p:sp>
    </p:spTree>
    <p:extLst>
      <p:ext uri="{BB962C8B-B14F-4D97-AF65-F5344CB8AC3E}">
        <p14:creationId xmlns:p14="http://schemas.microsoft.com/office/powerpoint/2010/main" val="396647453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The SELECT statement</a:t>
            </a:r>
          </a:p>
        </p:txBody>
      </p:sp>
      <p:sp>
        <p:nvSpPr>
          <p:cNvPr id="27" name="Shape 27"/>
          <p:cNvSpPr/>
          <p:nvPr/>
        </p:nvSpPr>
        <p:spPr>
          <a:xfrm>
            <a:off x="1674688" y="2586989"/>
            <a:ext cx="7366570" cy="251350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3, …,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T</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700"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a:t>
            </a:r>
            <a:r>
              <a:rPr sz="2700" baseline="-5999"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a:t>
            </a:r>
            <a:r>
              <a:rPr sz="2700"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T</a:t>
            </a:r>
            <a:r>
              <a:rPr sz="2700" baseline="-5999"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t>
            </a:r>
            <a:endParaRPr sz="2700"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condition</a:t>
            </a:r>
            <a:endPar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defRPr sz="1800">
                <a:solidFill>
                  <a:srgbClr val="000000"/>
                </a:solidFill>
                <a:uFillTx/>
              </a:defRPr>
            </a:pP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ORDER BY </a:t>
            </a:r>
            <a:r>
              <a:rPr lang="en-US" sz="28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lang="en-US" sz="28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 </a:t>
            </a:r>
            <a:r>
              <a:rPr lang="en-US"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[ASC|DESC]</a:t>
            </a: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8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lang="en-US" sz="28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lang="en-US"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[ASC|DESC]</a:t>
            </a:r>
          </a:p>
          <a:p>
            <a:pPr lvl="0">
              <a:spcBef>
                <a:spcPts val="700"/>
              </a:spcBef>
              <a:defRPr sz="1800">
                <a:solidFill>
                  <a:srgbClr val="000000"/>
                </a:solidFill>
                <a:uFillTx/>
              </a:defRPr>
            </a:pP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28" name="Shape 28"/>
          <p:cNvSpPr/>
          <p:nvPr/>
        </p:nvSpPr>
        <p:spPr>
          <a:xfrm>
            <a:off x="3517900" y="3119564"/>
            <a:ext cx="2108200" cy="464503"/>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29" name="Shape 29"/>
          <p:cNvSpPr/>
          <p:nvPr/>
        </p:nvSpPr>
        <p:spPr>
          <a:xfrm>
            <a:off x="6273283" y="3177378"/>
            <a:ext cx="2548131"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solidFill>
                  <a:srgbClr val="011993"/>
                </a:solidFill>
              </a:defRPr>
            </a:lvl1pPr>
          </a:lstStyle>
          <a:p>
            <a:pPr>
              <a:defRPr sz="1800">
                <a:solidFill>
                  <a:srgbClr val="000000"/>
                </a:solidFill>
                <a:uFillTx/>
              </a:defRPr>
            </a:pPr>
            <a:r>
              <a:rPr sz="2000" dirty="0">
                <a:solidFill>
                  <a:schemeClr val="tx1"/>
                </a:solidFill>
                <a:uFill>
                  <a:solidFill/>
                </a:uFill>
                <a:latin typeface="Arial Unicode MS" panose="020B0604020202020204" pitchFamily="34" charset="-128"/>
              </a:rPr>
              <a:t>Tables</a:t>
            </a:r>
            <a:r>
              <a:rPr lang="en-US" sz="2000" dirty="0">
                <a:solidFill>
                  <a:schemeClr val="tx1"/>
                </a:solidFill>
                <a:uFill>
                  <a:solidFill/>
                </a:uFill>
                <a:latin typeface="Arial Unicode MS" panose="020B0604020202020204" pitchFamily="34" charset="-128"/>
              </a:rPr>
              <a:t> (or “relations”)</a:t>
            </a:r>
            <a:endParaRPr sz="2000" dirty="0">
              <a:solidFill>
                <a:schemeClr val="tx1"/>
              </a:solidFill>
              <a:uFill>
                <a:solidFill/>
              </a:uFill>
              <a:latin typeface="Arial Unicode MS" panose="020B0604020202020204" pitchFamily="34" charset="-128"/>
            </a:endParaRPr>
          </a:p>
        </p:txBody>
      </p:sp>
      <p:sp>
        <p:nvSpPr>
          <p:cNvPr id="30" name="Shape 30"/>
          <p:cNvSpPr/>
          <p:nvPr/>
        </p:nvSpPr>
        <p:spPr>
          <a:xfrm flipH="1">
            <a:off x="5789198" y="3369149"/>
            <a:ext cx="333687"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31" name="Shape 31"/>
          <p:cNvSpPr/>
          <p:nvPr/>
        </p:nvSpPr>
        <p:spPr>
          <a:xfrm>
            <a:off x="3517900" y="3617472"/>
            <a:ext cx="1737869" cy="499170"/>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32" name="Shape 32"/>
          <p:cNvSpPr/>
          <p:nvPr/>
        </p:nvSpPr>
        <p:spPr>
          <a:xfrm>
            <a:off x="5951211" y="3769246"/>
            <a:ext cx="1925207"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11993"/>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rPr>
              <a:t>Combines/Filters</a:t>
            </a:r>
          </a:p>
        </p:txBody>
      </p:sp>
      <p:sp>
        <p:nvSpPr>
          <p:cNvPr id="33" name="Shape 33"/>
          <p:cNvSpPr/>
          <p:nvPr/>
        </p:nvSpPr>
        <p:spPr>
          <a:xfrm flipH="1">
            <a:off x="5508275" y="3961015"/>
            <a:ext cx="333686"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34" name="Shape 34"/>
          <p:cNvSpPr/>
          <p:nvPr/>
        </p:nvSpPr>
        <p:spPr>
          <a:xfrm>
            <a:off x="3517900" y="2595046"/>
            <a:ext cx="2326692" cy="497841"/>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35" name="Shape 35"/>
          <p:cNvSpPr/>
          <p:nvPr/>
        </p:nvSpPr>
        <p:spPr>
          <a:xfrm>
            <a:off x="6458703" y="2628993"/>
            <a:ext cx="1620636"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11993"/>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rPr>
              <a:t>What to return</a:t>
            </a:r>
          </a:p>
        </p:txBody>
      </p:sp>
      <p:sp>
        <p:nvSpPr>
          <p:cNvPr id="36" name="Shape 36"/>
          <p:cNvSpPr/>
          <p:nvPr/>
        </p:nvSpPr>
        <p:spPr>
          <a:xfrm flipH="1">
            <a:off x="5932988" y="2820762"/>
            <a:ext cx="333687"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37" name="Shape 37"/>
          <p:cNvSpPr/>
          <p:nvPr/>
        </p:nvSpPr>
        <p:spPr>
          <a:xfrm>
            <a:off x="499355" y="5214966"/>
            <a:ext cx="7816614" cy="6771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ctr">
              <a:defRPr sz="1800">
                <a:solidFill>
                  <a:srgbClr val="000000"/>
                </a:solidFill>
                <a:uFillTx/>
              </a:defRPr>
            </a:pPr>
            <a:r>
              <a:rPr sz="2200" dirty="0">
                <a:uFill>
                  <a:solidFill/>
                </a:uFill>
                <a:latin typeface="Arial Unicode MS" panose="020B0604020202020204" pitchFamily="34" charset="-128"/>
                <a:ea typeface="+mn-ea"/>
                <a:cs typeface="+mn-cs"/>
                <a:sym typeface="Arial"/>
              </a:rPr>
              <a:t>The result of </a:t>
            </a:r>
            <a:r>
              <a:rPr lang="en-US" sz="2200" dirty="0">
                <a:uFill>
                  <a:solidFill/>
                </a:uFill>
                <a:latin typeface="Arial Unicode MS" panose="020B0604020202020204" pitchFamily="34" charset="-128"/>
                <a:ea typeface="+mn-ea"/>
                <a:cs typeface="+mn-cs"/>
                <a:sym typeface="Arial"/>
              </a:rPr>
              <a:t>a </a:t>
            </a:r>
            <a:r>
              <a:rPr sz="2200" dirty="0">
                <a:uFill>
                  <a:solidFill/>
                </a:uFill>
                <a:latin typeface="Arial Unicode MS" panose="020B0604020202020204" pitchFamily="34" charset="-128"/>
                <a:ea typeface="+mn-ea"/>
                <a:cs typeface="+mn-cs"/>
                <a:sym typeface="Arial"/>
              </a:rPr>
              <a:t>query is a </a:t>
            </a:r>
            <a:r>
              <a:rPr sz="2200" b="1" u="sng" dirty="0">
                <a:uFill>
                  <a:solidFill/>
                </a:uFill>
                <a:latin typeface="Arial Unicode MS" panose="020B0604020202020204" pitchFamily="34" charset="-128"/>
                <a:ea typeface="+mn-ea"/>
                <a:cs typeface="+mn-cs"/>
                <a:sym typeface="Arial"/>
              </a:rPr>
              <a:t>relation</a:t>
            </a:r>
            <a:r>
              <a:rPr sz="2200" dirty="0">
                <a:uFill>
                  <a:solidFill/>
                </a:uFill>
                <a:latin typeface="Arial Unicode MS" panose="020B0604020202020204" pitchFamily="34" charset="-128"/>
                <a:ea typeface="+mn-ea"/>
                <a:cs typeface="+mn-cs"/>
                <a:sym typeface="Arial"/>
              </a:rPr>
              <a:t>. </a:t>
            </a:r>
          </a:p>
          <a:p>
            <a:pPr lvl="0" algn="ctr">
              <a:defRPr sz="1800">
                <a:solidFill>
                  <a:srgbClr val="000000"/>
                </a:solidFill>
                <a:uFillTx/>
              </a:defRPr>
            </a:pPr>
            <a:r>
              <a:rPr i="1" dirty="0">
                <a:uFill>
                  <a:solidFill/>
                </a:uFill>
                <a:latin typeface="Arial Unicode MS" panose="020B0604020202020204" pitchFamily="34" charset="-128"/>
                <a:ea typeface="+mn-ea"/>
                <a:cs typeface="+mn-cs"/>
                <a:sym typeface="Arial"/>
              </a:rPr>
              <a:t>Note that a table is always a relation, but not </a:t>
            </a:r>
            <a:r>
              <a:rPr lang="en-US" i="1" dirty="0">
                <a:uFill>
                  <a:solidFill/>
                </a:uFill>
                <a:latin typeface="Arial Unicode MS" panose="020B0604020202020204" pitchFamily="34" charset="-128"/>
                <a:ea typeface="+mn-ea"/>
                <a:cs typeface="+mn-cs"/>
                <a:sym typeface="Arial"/>
              </a:rPr>
              <a:t>vice </a:t>
            </a:r>
            <a:r>
              <a:rPr i="1" dirty="0">
                <a:uFill>
                  <a:solidFill/>
                </a:uFill>
                <a:latin typeface="Arial Unicode MS" panose="020B0604020202020204" pitchFamily="34" charset="-128"/>
                <a:ea typeface="+mn-ea"/>
                <a:cs typeface="+mn-cs"/>
                <a:sym typeface="Arial"/>
              </a:rPr>
              <a:t>versa</a:t>
            </a:r>
            <a:r>
              <a:rPr sz="2200" dirty="0">
                <a:uFill>
                  <a:solidFill/>
                </a:uFill>
                <a:latin typeface="Arial Unicode MS" panose="020B0604020202020204" pitchFamily="34" charset="-128"/>
                <a:ea typeface="+mn-ea"/>
                <a:cs typeface="+mn-cs"/>
                <a:sym typeface="Arial"/>
              </a:rPr>
              <a:t>.</a:t>
            </a:r>
          </a:p>
        </p:txBody>
      </p:sp>
      <p:sp>
        <p:nvSpPr>
          <p:cNvPr id="15" name="Shape 32"/>
          <p:cNvSpPr/>
          <p:nvPr/>
        </p:nvSpPr>
        <p:spPr>
          <a:xfrm>
            <a:off x="7999193" y="4191491"/>
            <a:ext cx="469680"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11993"/>
                </a:solidFill>
              </a:defRPr>
            </a:lvl1pPr>
          </a:lstStyle>
          <a:p>
            <a:pPr lvl="0">
              <a:defRPr sz="1800">
                <a:solidFill>
                  <a:srgbClr val="000000"/>
                </a:solidFill>
                <a:uFillTx/>
              </a:defRPr>
            </a:pPr>
            <a:r>
              <a:rPr lang="en-US" sz="2000" dirty="0">
                <a:solidFill>
                  <a:schemeClr val="tx1"/>
                </a:solidFill>
                <a:uFill>
                  <a:solidFill/>
                </a:uFill>
                <a:latin typeface="Arial Unicode MS" panose="020B0604020202020204" pitchFamily="34" charset="-128"/>
              </a:rPr>
              <a:t>Sort</a:t>
            </a:r>
            <a:endParaRPr sz="2000" dirty="0">
              <a:solidFill>
                <a:schemeClr val="tx1"/>
              </a:solidFill>
              <a:uFill>
                <a:solidFill/>
              </a:uFill>
              <a:latin typeface="Arial Unicode MS" panose="020B0604020202020204" pitchFamily="34" charset="-128"/>
            </a:endParaRPr>
          </a:p>
        </p:txBody>
      </p:sp>
      <p:sp>
        <p:nvSpPr>
          <p:cNvPr id="16" name="Shape 33"/>
          <p:cNvSpPr/>
          <p:nvPr/>
        </p:nvSpPr>
        <p:spPr>
          <a:xfrm flipH="1">
            <a:off x="7556257" y="4383260"/>
            <a:ext cx="333686"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Tree>
    <p:extLst>
      <p:ext uri="{BB962C8B-B14F-4D97-AF65-F5344CB8AC3E}">
        <p14:creationId xmlns:p14="http://schemas.microsoft.com/office/powerpoint/2010/main" val="116221937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28"/>
                                        </p:tgtEl>
                                        <p:attrNameLst>
                                          <p:attrName>style.visibility</p:attrName>
                                        </p:attrNameLst>
                                      </p:cBhvr>
                                      <p:to>
                                        <p:strVal val="visible"/>
                                      </p:to>
                                    </p:set>
                                    <p:animEffect transition="in" filter="dissolve(in)">
                                      <p:cBhvr>
                                        <p:cTn id="7" dur="75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29"/>
                                        </p:tgtEl>
                                        <p:attrNameLst>
                                          <p:attrName>style.visibility</p:attrName>
                                        </p:attrNameLst>
                                      </p:cBhvr>
                                      <p:to>
                                        <p:strVal val="visible"/>
                                      </p:to>
                                    </p:set>
                                    <p:animEffect transition="in" filter="dissolve(in)">
                                      <p:cBhvr>
                                        <p:cTn id="12" dur="75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0" nodeType="clickEffect">
                                  <p:stCondLst>
                                    <p:cond delay="0"/>
                                  </p:stCondLst>
                                  <p:iterate>
                                    <p:tmAbs val="0"/>
                                  </p:iterate>
                                  <p:childTnLst>
                                    <p:set>
                                      <p:cBhvr>
                                        <p:cTn id="16" fill="hold"/>
                                        <p:tgtEl>
                                          <p:spTgt spid="30"/>
                                        </p:tgtEl>
                                        <p:attrNameLst>
                                          <p:attrName>style.visibility</p:attrName>
                                        </p:attrNameLst>
                                      </p:cBhvr>
                                      <p:to>
                                        <p:strVal val="visible"/>
                                      </p:to>
                                    </p:set>
                                    <p:animEffect transition="in" filter="dissolve(in)">
                                      <p:cBhvr>
                                        <p:cTn id="17" dur="75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16" fill="hold" grpId="0" nodeType="clickEffect">
                                  <p:stCondLst>
                                    <p:cond delay="0"/>
                                  </p:stCondLst>
                                  <p:iterate>
                                    <p:tmAbs val="0"/>
                                  </p:iterate>
                                  <p:childTnLst>
                                    <p:set>
                                      <p:cBhvr>
                                        <p:cTn id="21" fill="hold"/>
                                        <p:tgtEl>
                                          <p:spTgt spid="31"/>
                                        </p:tgtEl>
                                        <p:attrNameLst>
                                          <p:attrName>style.visibility</p:attrName>
                                        </p:attrNameLst>
                                      </p:cBhvr>
                                      <p:to>
                                        <p:strVal val="visible"/>
                                      </p:to>
                                    </p:set>
                                    <p:animEffect transition="in" filter="dissolve(in)">
                                      <p:cBhvr>
                                        <p:cTn id="22" dur="75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16" fill="hold" grpId="0" nodeType="clickEffect">
                                  <p:stCondLst>
                                    <p:cond delay="0"/>
                                  </p:stCondLst>
                                  <p:iterate>
                                    <p:tmAbs val="0"/>
                                  </p:iterate>
                                  <p:childTnLst>
                                    <p:set>
                                      <p:cBhvr>
                                        <p:cTn id="26" fill="hold"/>
                                        <p:tgtEl>
                                          <p:spTgt spid="32"/>
                                        </p:tgtEl>
                                        <p:attrNameLst>
                                          <p:attrName>style.visibility</p:attrName>
                                        </p:attrNameLst>
                                      </p:cBhvr>
                                      <p:to>
                                        <p:strVal val="visible"/>
                                      </p:to>
                                    </p:set>
                                    <p:animEffect transition="in" filter="dissolve(in)">
                                      <p:cBhvr>
                                        <p:cTn id="27" dur="75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16" fill="hold" grpId="0" nodeType="clickEffect">
                                  <p:stCondLst>
                                    <p:cond delay="0"/>
                                  </p:stCondLst>
                                  <p:iterate>
                                    <p:tmAbs val="0"/>
                                  </p:iterate>
                                  <p:childTnLst>
                                    <p:set>
                                      <p:cBhvr>
                                        <p:cTn id="31" fill="hold"/>
                                        <p:tgtEl>
                                          <p:spTgt spid="33"/>
                                        </p:tgtEl>
                                        <p:attrNameLst>
                                          <p:attrName>style.visibility</p:attrName>
                                        </p:attrNameLst>
                                      </p:cBhvr>
                                      <p:to>
                                        <p:strVal val="visible"/>
                                      </p:to>
                                    </p:set>
                                    <p:animEffect transition="in" filter="dissolve(in)">
                                      <p:cBhvr>
                                        <p:cTn id="32" dur="75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16" fill="hold" grpId="0" nodeType="clickEffect">
                                  <p:stCondLst>
                                    <p:cond delay="0"/>
                                  </p:stCondLst>
                                  <p:iterate>
                                    <p:tmAbs val="0"/>
                                  </p:iterate>
                                  <p:childTnLst>
                                    <p:set>
                                      <p:cBhvr>
                                        <p:cTn id="36" fill="hold"/>
                                        <p:tgtEl>
                                          <p:spTgt spid="34"/>
                                        </p:tgtEl>
                                        <p:attrNameLst>
                                          <p:attrName>style.visibility</p:attrName>
                                        </p:attrNameLst>
                                      </p:cBhvr>
                                      <p:to>
                                        <p:strVal val="visible"/>
                                      </p:to>
                                    </p:set>
                                    <p:animEffect transition="in" filter="dissolve(in)">
                                      <p:cBhvr>
                                        <p:cTn id="37" dur="75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16" fill="hold" grpId="0" nodeType="clickEffect">
                                  <p:stCondLst>
                                    <p:cond delay="0"/>
                                  </p:stCondLst>
                                  <p:iterate>
                                    <p:tmAbs val="0"/>
                                  </p:iterate>
                                  <p:childTnLst>
                                    <p:set>
                                      <p:cBhvr>
                                        <p:cTn id="41" fill="hold"/>
                                        <p:tgtEl>
                                          <p:spTgt spid="35"/>
                                        </p:tgtEl>
                                        <p:attrNameLst>
                                          <p:attrName>style.visibility</p:attrName>
                                        </p:attrNameLst>
                                      </p:cBhvr>
                                      <p:to>
                                        <p:strVal val="visible"/>
                                      </p:to>
                                    </p:set>
                                    <p:animEffect transition="in" filter="dissolve(in)">
                                      <p:cBhvr>
                                        <p:cTn id="42" dur="75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16" fill="hold" grpId="0" nodeType="clickEffect">
                                  <p:stCondLst>
                                    <p:cond delay="0"/>
                                  </p:stCondLst>
                                  <p:iterate>
                                    <p:tmAbs val="0"/>
                                  </p:iterate>
                                  <p:childTnLst>
                                    <p:set>
                                      <p:cBhvr>
                                        <p:cTn id="46" fill="hold"/>
                                        <p:tgtEl>
                                          <p:spTgt spid="36"/>
                                        </p:tgtEl>
                                        <p:attrNameLst>
                                          <p:attrName>style.visibility</p:attrName>
                                        </p:attrNameLst>
                                      </p:cBhvr>
                                      <p:to>
                                        <p:strVal val="visible"/>
                                      </p:to>
                                    </p:set>
                                    <p:animEffect transition="in" filter="dissolve(in)">
                                      <p:cBhvr>
                                        <p:cTn id="47" dur="75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16" fill="hold" grpId="0" nodeType="clickEffect">
                                  <p:stCondLst>
                                    <p:cond delay="0"/>
                                  </p:stCondLst>
                                  <p:iterate>
                                    <p:tmAbs val="0"/>
                                  </p:iterate>
                                  <p:childTnLst>
                                    <p:set>
                                      <p:cBhvr>
                                        <p:cTn id="51" fill="hold"/>
                                        <p:tgtEl>
                                          <p:spTgt spid="37"/>
                                        </p:tgtEl>
                                        <p:attrNameLst>
                                          <p:attrName>style.visibility</p:attrName>
                                        </p:attrNameLst>
                                      </p:cBhvr>
                                      <p:to>
                                        <p:strVal val="visible"/>
                                      </p:to>
                                    </p:set>
                                    <p:animEffect transition="in" filter="dissolve(in)">
                                      <p:cBhvr>
                                        <p:cTn id="52" dur="75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16" fill="hold" grpId="0" nodeType="clickEffect">
                                  <p:stCondLst>
                                    <p:cond delay="0"/>
                                  </p:stCondLst>
                                  <p:iterate>
                                    <p:tmAbs val="0"/>
                                  </p:iterate>
                                  <p:childTnLst>
                                    <p:set>
                                      <p:cBhvr>
                                        <p:cTn id="56" fill="hold"/>
                                        <p:tgtEl>
                                          <p:spTgt spid="15"/>
                                        </p:tgtEl>
                                        <p:attrNameLst>
                                          <p:attrName>style.visibility</p:attrName>
                                        </p:attrNameLst>
                                      </p:cBhvr>
                                      <p:to>
                                        <p:strVal val="visible"/>
                                      </p:to>
                                    </p:set>
                                    <p:animEffect transition="in" filter="dissolve(in)">
                                      <p:cBhvr>
                                        <p:cTn id="57" dur="75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16" fill="hold" grpId="0" nodeType="clickEffect">
                                  <p:stCondLst>
                                    <p:cond delay="0"/>
                                  </p:stCondLst>
                                  <p:iterate>
                                    <p:tmAbs val="0"/>
                                  </p:iterate>
                                  <p:childTnLst>
                                    <p:set>
                                      <p:cBhvr>
                                        <p:cTn id="61" fill="hold"/>
                                        <p:tgtEl>
                                          <p:spTgt spid="16"/>
                                        </p:tgtEl>
                                        <p:attrNameLst>
                                          <p:attrName>style.visibility</p:attrName>
                                        </p:attrNameLst>
                                      </p:cBhvr>
                                      <p:to>
                                        <p:strVal val="visible"/>
                                      </p:to>
                                    </p:set>
                                    <p:animEffect transition="in" filter="dissolve(in)">
                                      <p:cBhvr>
                                        <p:cTn id="62"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advAuto="0"/>
      <p:bldP spid="29" grpId="0" animBg="1" advAuto="0"/>
      <p:bldP spid="30" grpId="0" animBg="1" advAuto="0"/>
      <p:bldP spid="31" grpId="0" animBg="1" advAuto="0"/>
      <p:bldP spid="32" grpId="0" animBg="1" advAuto="0"/>
      <p:bldP spid="33" grpId="0" animBg="1" advAuto="0"/>
      <p:bldP spid="34" grpId="0" animBg="1" advAuto="0"/>
      <p:bldP spid="35" grpId="0" animBg="1" advAuto="0"/>
      <p:bldP spid="36" grpId="0" animBg="1" advAuto="0"/>
      <p:bldP spid="37" grpId="0" animBg="1" advAuto="0"/>
      <p:bldP spid="15" grpId="0" animBg="1" advAuto="0"/>
      <p:bldP spid="16" grpId="0" animBg="1" advAuto="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F8E41D-CF41-4BBE-BF30-2C6EBA824B8E}"/>
              </a:ext>
            </a:extLst>
          </p:cNvPr>
          <p:cNvSpPr/>
          <p:nvPr/>
        </p:nvSpPr>
        <p:spPr>
          <a:xfrm>
            <a:off x="1298863" y="1870362"/>
            <a:ext cx="7424304" cy="2031325"/>
          </a:xfrm>
          <a:prstGeom prst="rect">
            <a:avLst/>
          </a:prstGeom>
        </p:spPr>
        <p:txBody>
          <a:bodyPr wrap="square">
            <a:spAutoFit/>
          </a:bodyPr>
          <a:lstStyle/>
          <a:p>
            <a:r>
              <a:rPr lang="en-US" b="1" dirty="0"/>
              <a:t>CREATE VIEW </a:t>
            </a:r>
            <a:r>
              <a:rPr lang="en-US" dirty="0" err="1"/>
              <a:t>actor_stats</a:t>
            </a:r>
            <a:r>
              <a:rPr lang="en-US" dirty="0"/>
              <a:t> AS	</a:t>
            </a:r>
          </a:p>
          <a:p>
            <a:r>
              <a:rPr lang="en-US" dirty="0"/>
              <a:t>	</a:t>
            </a:r>
            <a:r>
              <a:rPr lang="en-US" b="1" dirty="0"/>
              <a:t>SELECT</a:t>
            </a:r>
            <a:r>
              <a:rPr lang="en-US" dirty="0"/>
              <a:t> 	</a:t>
            </a:r>
            <a:r>
              <a:rPr lang="en-US" dirty="0" err="1"/>
              <a:t>actor_id</a:t>
            </a:r>
            <a:r>
              <a:rPr lang="en-US" dirty="0"/>
              <a:t>, </a:t>
            </a:r>
          </a:p>
          <a:p>
            <a:r>
              <a:rPr lang="en-US" dirty="0"/>
              <a:t>		ROUND(AVG(rating),2) AS rating, </a:t>
            </a:r>
          </a:p>
          <a:p>
            <a:r>
              <a:rPr lang="en-US" dirty="0"/>
              <a:t>		COUNT(*) AS </a:t>
            </a:r>
            <a:r>
              <a:rPr lang="en-US" dirty="0" err="1"/>
              <a:t>num_movies</a:t>
            </a:r>
            <a:r>
              <a:rPr lang="en-US" dirty="0"/>
              <a:t>, </a:t>
            </a:r>
          </a:p>
          <a:p>
            <a:r>
              <a:rPr lang="en-US" dirty="0"/>
              <a:t>		COUNT(rating) AS </a:t>
            </a:r>
            <a:r>
              <a:rPr lang="en-US" dirty="0" err="1"/>
              <a:t>rated_movies</a:t>
            </a:r>
            <a:r>
              <a:rPr lang="en-US" dirty="0"/>
              <a:t>	</a:t>
            </a:r>
          </a:p>
          <a:p>
            <a:r>
              <a:rPr lang="en-US" dirty="0"/>
              <a:t>	</a:t>
            </a:r>
            <a:r>
              <a:rPr lang="en-US" b="1" dirty="0"/>
              <a:t>FROM</a:t>
            </a:r>
            <a:r>
              <a:rPr lang="en-US" dirty="0"/>
              <a:t> 	</a:t>
            </a:r>
            <a:r>
              <a:rPr lang="en-US" dirty="0" err="1"/>
              <a:t>movies_all</a:t>
            </a:r>
            <a:r>
              <a:rPr lang="en-US" dirty="0"/>
              <a:t>	</a:t>
            </a:r>
          </a:p>
          <a:p>
            <a:r>
              <a:rPr lang="en-US" dirty="0"/>
              <a:t>	</a:t>
            </a:r>
            <a:r>
              <a:rPr lang="en-US" b="1" dirty="0"/>
              <a:t>GROUP BY </a:t>
            </a:r>
            <a:r>
              <a:rPr lang="en-US" dirty="0" err="1"/>
              <a:t>actor_id</a:t>
            </a:r>
            <a:endParaRPr lang="en-US" dirty="0"/>
          </a:p>
        </p:txBody>
      </p:sp>
      <p:sp>
        <p:nvSpPr>
          <p:cNvPr id="3" name="Shape 78">
            <a:extLst>
              <a:ext uri="{FF2B5EF4-FFF2-40B4-BE49-F238E27FC236}">
                <a16:creationId xmlns:a16="http://schemas.microsoft.com/office/drawing/2014/main" id="{005BE6A0-62B3-4E90-85CF-0ECEBC21EBC6}"/>
              </a:ext>
            </a:extLst>
          </p:cNvPr>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Saving Queries: CREATE VIEW</a:t>
            </a:r>
            <a:endParaRPr sz="3000" b="1" dirty="0">
              <a:uFill>
                <a:solidFill>
                  <a:srgbClr val="FFFFFF"/>
                </a:solidFill>
              </a:uFill>
              <a:latin typeface="Arial Unicode MS" panose="020B0604020202020204" pitchFamily="34" charset="-128"/>
            </a:endParaRPr>
          </a:p>
        </p:txBody>
      </p:sp>
      <p:sp>
        <p:nvSpPr>
          <p:cNvPr id="4" name="Rectangle 3">
            <a:extLst>
              <a:ext uri="{FF2B5EF4-FFF2-40B4-BE49-F238E27FC236}">
                <a16:creationId xmlns:a16="http://schemas.microsoft.com/office/drawing/2014/main" id="{C11BF16C-2F62-4974-8684-CBF1CACBD3ED}"/>
              </a:ext>
            </a:extLst>
          </p:cNvPr>
          <p:cNvSpPr/>
          <p:nvPr/>
        </p:nvSpPr>
        <p:spPr>
          <a:xfrm>
            <a:off x="1298863" y="4394446"/>
            <a:ext cx="6956713" cy="2031325"/>
          </a:xfrm>
          <a:prstGeom prst="rect">
            <a:avLst/>
          </a:prstGeom>
        </p:spPr>
        <p:txBody>
          <a:bodyPr wrap="square">
            <a:spAutoFit/>
          </a:bodyPr>
          <a:lstStyle/>
          <a:p>
            <a:r>
              <a:rPr lang="en-US" b="1" dirty="0"/>
              <a:t>CREATE VIEW </a:t>
            </a:r>
            <a:r>
              <a:rPr lang="en-US" dirty="0" err="1"/>
              <a:t>movie_stats</a:t>
            </a:r>
            <a:r>
              <a:rPr lang="en-US" dirty="0"/>
              <a:t> AS </a:t>
            </a:r>
          </a:p>
          <a:p>
            <a:r>
              <a:rPr lang="en-US" dirty="0"/>
              <a:t>	</a:t>
            </a:r>
            <a:r>
              <a:rPr lang="en-US" b="1" dirty="0"/>
              <a:t>SELECT</a:t>
            </a:r>
            <a:r>
              <a:rPr lang="en-US" dirty="0"/>
              <a:t>  M.*, </a:t>
            </a:r>
          </a:p>
          <a:p>
            <a:r>
              <a:rPr lang="en-US" dirty="0"/>
              <a:t>		COUNT(</a:t>
            </a:r>
            <a:r>
              <a:rPr lang="en-US" dirty="0" err="1"/>
              <a:t>R.actor_id</a:t>
            </a:r>
            <a:r>
              <a:rPr lang="en-US" dirty="0"/>
              <a:t>) AS actors, 				COUNT(DISTINCT </a:t>
            </a:r>
            <a:r>
              <a:rPr lang="en-US" dirty="0" err="1"/>
              <a:t>R.actor_id</a:t>
            </a:r>
            <a:r>
              <a:rPr lang="en-US" dirty="0"/>
              <a:t>) AS </a:t>
            </a:r>
            <a:r>
              <a:rPr lang="en-US" dirty="0" err="1"/>
              <a:t>distinct_actors</a:t>
            </a:r>
            <a:endParaRPr lang="en-US" dirty="0"/>
          </a:p>
          <a:p>
            <a:r>
              <a:rPr lang="en-US" dirty="0"/>
              <a:t>	</a:t>
            </a:r>
            <a:r>
              <a:rPr lang="en-US" b="1" dirty="0"/>
              <a:t>FROM</a:t>
            </a:r>
            <a:r>
              <a:rPr lang="en-US" dirty="0"/>
              <a:t> 	roles R </a:t>
            </a:r>
          </a:p>
          <a:p>
            <a:r>
              <a:rPr lang="en-US" dirty="0"/>
              <a:t>		JOIN movies M ON </a:t>
            </a:r>
            <a:r>
              <a:rPr lang="en-US" dirty="0" err="1"/>
              <a:t>R.movie_id</a:t>
            </a:r>
            <a:r>
              <a:rPr lang="en-US" dirty="0"/>
              <a:t> = M.id</a:t>
            </a:r>
          </a:p>
          <a:p>
            <a:r>
              <a:rPr lang="en-US" dirty="0"/>
              <a:t>	</a:t>
            </a:r>
            <a:r>
              <a:rPr lang="en-US" b="1" dirty="0"/>
              <a:t>GROUP BY </a:t>
            </a:r>
            <a:r>
              <a:rPr lang="en-US" dirty="0"/>
              <a:t>M.id</a:t>
            </a:r>
          </a:p>
        </p:txBody>
      </p:sp>
    </p:spTree>
    <p:extLst>
      <p:ext uri="{BB962C8B-B14F-4D97-AF65-F5344CB8AC3E}">
        <p14:creationId xmlns:p14="http://schemas.microsoft.com/office/powerpoint/2010/main" val="2253997074"/>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Subqueries</a:t>
            </a:r>
            <a:r>
              <a:rPr lang="en-US" sz="3000" b="1" dirty="0">
                <a:uFill>
                  <a:solidFill>
                    <a:srgbClr val="FFFFFF"/>
                  </a:solidFill>
                </a:uFill>
                <a:latin typeface="Arial Unicode MS" panose="020B0604020202020204" pitchFamily="34" charset="-128"/>
              </a:rPr>
              <a:t> w/Views</a:t>
            </a:r>
            <a:r>
              <a:rPr sz="3000" b="1" dirty="0">
                <a:uFill>
                  <a:solidFill>
                    <a:srgbClr val="FFFFFF"/>
                  </a:solidFill>
                </a:uFill>
                <a:latin typeface="Arial Unicode MS" panose="020B0604020202020204" pitchFamily="34" charset="-128"/>
              </a:rPr>
              <a:t>  Practice </a:t>
            </a:r>
            <a:r>
              <a:rPr lang="en-US" sz="3000" b="1" dirty="0">
                <a:uFill>
                  <a:solidFill>
                    <a:srgbClr val="FFFFFF"/>
                  </a:solidFill>
                </a:uFill>
                <a:latin typeface="Arial Unicode MS" panose="020B0604020202020204" pitchFamily="34" charset="-128"/>
              </a:rPr>
              <a:t>Query</a:t>
            </a:r>
            <a:endParaRPr sz="3000" b="1" dirty="0">
              <a:uFill>
                <a:solidFill>
                  <a:srgbClr val="FFFFFF"/>
                </a:solidFill>
              </a:uFill>
              <a:latin typeface="Arial Unicode MS" panose="020B0604020202020204" pitchFamily="34" charset="-128"/>
            </a:endParaRPr>
          </a:p>
        </p:txBody>
      </p:sp>
      <p:sp>
        <p:nvSpPr>
          <p:cNvPr id="79" name="Shape 79"/>
          <p:cNvSpPr/>
          <p:nvPr/>
        </p:nvSpPr>
        <p:spPr>
          <a:xfrm>
            <a:off x="469900" y="1282700"/>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TextBox 3"/>
          <p:cNvSpPr txBox="1"/>
          <p:nvPr/>
        </p:nvSpPr>
        <p:spPr>
          <a:xfrm>
            <a:off x="529119" y="1376737"/>
            <a:ext cx="8211227" cy="2862322"/>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Compare the favorite books of liberal and conservative students</a:t>
            </a:r>
          </a:p>
          <a:p>
            <a:pPr marL="742950" lvl="1" indent="-285750">
              <a:buFont typeface="Arial" panose="020B0604020202020204" pitchFamily="34" charset="0"/>
              <a:buChar char="•"/>
            </a:pPr>
            <a:r>
              <a:rPr lang="en-US" dirty="0" err="1"/>
              <a:t>Subquery</a:t>
            </a:r>
            <a:r>
              <a:rPr lang="en-US" dirty="0"/>
              <a:t> 1: Get the list of books (with counts) of all liberal students</a:t>
            </a:r>
          </a:p>
          <a:p>
            <a:pPr marL="742950" lvl="1" indent="-285750">
              <a:buFont typeface="Arial" panose="020B0604020202020204" pitchFamily="34" charset="0"/>
              <a:buChar char="•"/>
            </a:pPr>
            <a:r>
              <a:rPr lang="en-US" dirty="0" err="1"/>
              <a:t>Subquery</a:t>
            </a:r>
            <a:r>
              <a:rPr lang="en-US" dirty="0"/>
              <a:t> 2: Get the list of books (with counts) of all conservative students</a:t>
            </a:r>
          </a:p>
          <a:p>
            <a:pPr marL="742950" lvl="1" indent="-285750">
              <a:buFont typeface="Arial" panose="020B0604020202020204" pitchFamily="34" charset="0"/>
              <a:buChar char="•"/>
            </a:pPr>
            <a:r>
              <a:rPr lang="en-US" dirty="0"/>
              <a:t>Join the two on book name and compare counts</a:t>
            </a:r>
          </a:p>
          <a:p>
            <a:pPr marL="1200150" lvl="2" indent="-285750">
              <a:buFont typeface="Arial" panose="020B0604020202020204" pitchFamily="34" charset="0"/>
              <a:buChar char="•"/>
            </a:pPr>
            <a:r>
              <a:rPr lang="en-US" dirty="0"/>
              <a:t>What is the difference between inner and outer join?</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Add-on: Consider only books that have at least 5 likes </a:t>
            </a:r>
          </a:p>
          <a:p>
            <a:pPr marL="742950" lvl="1"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981096142"/>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p:nvPr/>
        </p:nvSpPr>
        <p:spPr>
          <a:xfrm>
            <a:off x="269666" y="1435100"/>
            <a:ext cx="8604668" cy="120032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3600">
                <a:solidFill>
                  <a:srgbClr val="011070"/>
                </a:solidFill>
              </a:defRPr>
            </a:lvl1pPr>
          </a:lstStyle>
          <a:p>
            <a:pPr lvl="0">
              <a:defRPr sz="1800">
                <a:solidFill>
                  <a:srgbClr val="000000"/>
                </a:solidFill>
                <a:uFillTx/>
              </a:defRPr>
            </a:pPr>
            <a:r>
              <a:rPr sz="3600" dirty="0">
                <a:solidFill>
                  <a:schemeClr val="tx1"/>
                </a:solidFill>
                <a:uFill>
                  <a:solidFill/>
                </a:uFill>
                <a:latin typeface="Arial Unicode MS" panose="020B0604020202020204" pitchFamily="34" charset="-128"/>
              </a:rPr>
              <a:t>Subqueries</a:t>
            </a:r>
            <a:r>
              <a:rPr lang="en-US" sz="3600" dirty="0">
                <a:solidFill>
                  <a:schemeClr val="tx1"/>
                </a:solidFill>
                <a:uFill>
                  <a:solidFill/>
                </a:uFill>
                <a:latin typeface="Arial Unicode MS" panose="020B0604020202020204" pitchFamily="34" charset="-128"/>
              </a:rPr>
              <a:t>: </a:t>
            </a:r>
            <a:br>
              <a:rPr lang="en-US" sz="3600" dirty="0">
                <a:solidFill>
                  <a:schemeClr val="tx1"/>
                </a:solidFill>
                <a:uFill>
                  <a:solidFill/>
                </a:uFill>
                <a:latin typeface="Arial Unicode MS" panose="020B0604020202020204" pitchFamily="34" charset="-128"/>
              </a:rPr>
            </a:br>
            <a:r>
              <a:rPr lang="en-US" sz="3600" dirty="0">
                <a:solidFill>
                  <a:schemeClr val="tx1"/>
                </a:solidFill>
                <a:uFill>
                  <a:solidFill/>
                </a:uFill>
                <a:latin typeface="Arial Unicode MS" panose="020B0604020202020204" pitchFamily="34" charset="-128"/>
              </a:rPr>
              <a:t>ANY, ALL</a:t>
            </a:r>
            <a:endParaRPr sz="3600" dirty="0">
              <a:solidFill>
                <a:schemeClr val="tx1"/>
              </a:solidFill>
              <a:uFill>
                <a:solidFill/>
              </a:uFill>
              <a:latin typeface="Arial Unicode MS" panose="020B0604020202020204" pitchFamily="34" charset="-128"/>
            </a:endParaRPr>
          </a:p>
        </p:txBody>
      </p:sp>
    </p:spTree>
    <p:extLst>
      <p:ext uri="{BB962C8B-B14F-4D97-AF65-F5344CB8AC3E}">
        <p14:creationId xmlns:p14="http://schemas.microsoft.com/office/powerpoint/2010/main" val="953908122"/>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ANY / ALL</a:t>
            </a:r>
            <a:endParaRPr sz="3000" b="1" dirty="0">
              <a:uFill>
                <a:solidFill>
                  <a:srgbClr val="FFFFFF"/>
                </a:solidFill>
              </a:uFill>
              <a:latin typeface="Arial Unicode MS" panose="020B0604020202020204" pitchFamily="34" charset="-128"/>
            </a:endParaRPr>
          </a:p>
        </p:txBody>
      </p:sp>
      <p:sp>
        <p:nvSpPr>
          <p:cNvPr id="190" name="Shape 190"/>
          <p:cNvSpPr/>
          <p:nvPr/>
        </p:nvSpPr>
        <p:spPr>
          <a:xfrm>
            <a:off x="469900" y="1324179"/>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2" name="TextBox 1"/>
          <p:cNvSpPr txBox="1"/>
          <p:nvPr/>
        </p:nvSpPr>
        <p:spPr>
          <a:xfrm>
            <a:off x="194925" y="1376737"/>
            <a:ext cx="820419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ANY and ALL operators are used with a WHERE or HAVING clause.</a:t>
            </a:r>
          </a:p>
          <a:p>
            <a:pPr marL="285750" indent="-285750">
              <a:buFont typeface="Arial" panose="020B0604020202020204" pitchFamily="34" charset="0"/>
              <a:buChar char="•"/>
            </a:pPr>
            <a:r>
              <a:rPr lang="en-US" dirty="0"/>
              <a:t>The ANY operator returns true if any of the subquery values meet the condition.</a:t>
            </a:r>
          </a:p>
          <a:p>
            <a:pPr marL="285750" indent="-285750">
              <a:buFont typeface="Arial" panose="020B0604020202020204" pitchFamily="34" charset="0"/>
              <a:buChar char="•"/>
            </a:pPr>
            <a:r>
              <a:rPr lang="en-US" dirty="0"/>
              <a:t>The ALL operator returns true if all of the subquery values meet the condition</a:t>
            </a:r>
          </a:p>
          <a:p>
            <a:endParaRPr lang="en-US" b="1" dirty="0"/>
          </a:p>
        </p:txBody>
      </p:sp>
      <p:sp>
        <p:nvSpPr>
          <p:cNvPr id="5" name="TextBox 4">
            <a:extLst>
              <a:ext uri="{FF2B5EF4-FFF2-40B4-BE49-F238E27FC236}">
                <a16:creationId xmlns:a16="http://schemas.microsoft.com/office/drawing/2014/main" id="{4D386248-2CE1-40E5-A7F3-AB625F7D29C7}"/>
              </a:ext>
            </a:extLst>
          </p:cNvPr>
          <p:cNvSpPr txBox="1"/>
          <p:nvPr/>
        </p:nvSpPr>
        <p:spPr>
          <a:xfrm>
            <a:off x="194925" y="2890346"/>
            <a:ext cx="8241963" cy="1200329"/>
          </a:xfrm>
          <a:prstGeom prst="rect">
            <a:avLst/>
          </a:prstGeom>
          <a:noFill/>
        </p:spPr>
        <p:txBody>
          <a:bodyPr wrap="square" rtlCol="0">
            <a:spAutoFit/>
          </a:bodyPr>
          <a:lstStyle/>
          <a:p>
            <a:r>
              <a:rPr lang="en-US" dirty="0"/>
              <a:t>Find </a:t>
            </a:r>
            <a:r>
              <a:rPr lang="en-US" b="1" dirty="0">
                <a:solidFill>
                  <a:schemeClr val="accent1"/>
                </a:solidFill>
              </a:rPr>
              <a:t>movies that have rating higher </a:t>
            </a:r>
            <a:r>
              <a:rPr lang="en-US" dirty="0"/>
              <a:t>than </a:t>
            </a:r>
            <a:r>
              <a:rPr lang="en-US" b="1" dirty="0">
                <a:solidFill>
                  <a:srgbClr val="C00000"/>
                </a:solidFill>
              </a:rPr>
              <a:t>the average rating of ALL the actors that play in that movie</a:t>
            </a:r>
          </a:p>
          <a:p>
            <a:endParaRPr lang="en-US" dirty="0"/>
          </a:p>
          <a:p>
            <a:endParaRPr lang="en-US" dirty="0"/>
          </a:p>
        </p:txBody>
      </p:sp>
      <p:sp>
        <p:nvSpPr>
          <p:cNvPr id="3" name="Rectangle 2">
            <a:extLst>
              <a:ext uri="{FF2B5EF4-FFF2-40B4-BE49-F238E27FC236}">
                <a16:creationId xmlns:a16="http://schemas.microsoft.com/office/drawing/2014/main" id="{2978BAE2-869E-4631-B65B-A827FD1C4CF7}"/>
              </a:ext>
            </a:extLst>
          </p:cNvPr>
          <p:cNvSpPr/>
          <p:nvPr/>
        </p:nvSpPr>
        <p:spPr>
          <a:xfrm>
            <a:off x="194925" y="3786574"/>
            <a:ext cx="8881534" cy="2585323"/>
          </a:xfrm>
          <a:prstGeom prst="rect">
            <a:avLst/>
          </a:prstGeom>
        </p:spPr>
        <p:txBody>
          <a:bodyPr wrap="square">
            <a:spAutoFit/>
          </a:bodyPr>
          <a:lstStyle/>
          <a:p>
            <a:r>
              <a:rPr lang="en-US" dirty="0"/>
              <a:t>SELECT * </a:t>
            </a:r>
          </a:p>
          <a:p>
            <a:r>
              <a:rPr lang="en-US" dirty="0"/>
              <a:t>FROM 	roles R JOIN movies M ON </a:t>
            </a:r>
            <a:r>
              <a:rPr lang="en-US" dirty="0" err="1"/>
              <a:t>R.movie_id</a:t>
            </a:r>
            <a:r>
              <a:rPr lang="en-US" dirty="0"/>
              <a:t>  = M.id</a:t>
            </a:r>
          </a:p>
          <a:p>
            <a:r>
              <a:rPr lang="en-US" dirty="0"/>
              <a:t>WHERE 	M.id &lt; 1000 AND </a:t>
            </a:r>
            <a:r>
              <a:rPr lang="en-US" dirty="0" err="1"/>
              <a:t>M.rank</a:t>
            </a:r>
            <a:r>
              <a:rPr lang="en-US" dirty="0"/>
              <a:t> IS NOT NULL 	</a:t>
            </a:r>
          </a:p>
          <a:p>
            <a:r>
              <a:rPr lang="en-US" dirty="0"/>
              <a:t>	</a:t>
            </a:r>
            <a:r>
              <a:rPr lang="en-US" b="1" dirty="0">
                <a:solidFill>
                  <a:schemeClr val="accent1"/>
                </a:solidFill>
              </a:rPr>
              <a:t>AND </a:t>
            </a:r>
            <a:r>
              <a:rPr lang="en-US" b="1" dirty="0" err="1">
                <a:solidFill>
                  <a:schemeClr val="accent1"/>
                </a:solidFill>
              </a:rPr>
              <a:t>M.rank</a:t>
            </a:r>
            <a:r>
              <a:rPr lang="en-US" b="1" dirty="0">
                <a:solidFill>
                  <a:schemeClr val="accent1"/>
                </a:solidFill>
              </a:rPr>
              <a:t> &gt;= ALL </a:t>
            </a:r>
            <a:r>
              <a:rPr lang="en-US" dirty="0"/>
              <a:t>(</a:t>
            </a:r>
          </a:p>
          <a:p>
            <a:r>
              <a:rPr lang="en-US" b="1" dirty="0">
                <a:solidFill>
                  <a:srgbClr val="C00000"/>
                </a:solidFill>
              </a:rPr>
              <a:t>		SELECT rating FROM </a:t>
            </a:r>
            <a:r>
              <a:rPr lang="en-US" b="1" dirty="0" err="1">
                <a:solidFill>
                  <a:srgbClr val="C00000"/>
                </a:solidFill>
              </a:rPr>
              <a:t>actor_stats</a:t>
            </a:r>
            <a:r>
              <a:rPr lang="en-US" b="1" dirty="0">
                <a:solidFill>
                  <a:srgbClr val="C00000"/>
                </a:solidFill>
              </a:rPr>
              <a:t> A WHERE </a:t>
            </a:r>
            <a:r>
              <a:rPr lang="en-US" b="1" dirty="0" err="1">
                <a:solidFill>
                  <a:srgbClr val="C00000"/>
                </a:solidFill>
              </a:rPr>
              <a:t>A.actor_id</a:t>
            </a:r>
            <a:r>
              <a:rPr lang="en-US" b="1" dirty="0">
                <a:solidFill>
                  <a:srgbClr val="C00000"/>
                </a:solidFill>
              </a:rPr>
              <a:t> = </a:t>
            </a:r>
            <a:r>
              <a:rPr lang="en-US" b="1" dirty="0" err="1">
                <a:solidFill>
                  <a:srgbClr val="C00000"/>
                </a:solidFill>
              </a:rPr>
              <a:t>R.actor_id</a:t>
            </a:r>
            <a:endParaRPr lang="en-US" b="1" dirty="0">
              <a:solidFill>
                <a:srgbClr val="C00000"/>
              </a:solidFill>
            </a:endParaRPr>
          </a:p>
          <a:p>
            <a:r>
              <a:rPr lang="en-US" b="1" dirty="0">
                <a:solidFill>
                  <a:srgbClr val="C00000"/>
                </a:solidFill>
              </a:rPr>
              <a:t>	</a:t>
            </a:r>
            <a:r>
              <a:rPr lang="en-US" dirty="0"/>
              <a:t>)</a:t>
            </a:r>
          </a:p>
          <a:p>
            <a:endParaRPr lang="en-US" dirty="0"/>
          </a:p>
          <a:p>
            <a:endParaRPr lang="en-US" dirty="0"/>
          </a:p>
          <a:p>
            <a:r>
              <a:rPr lang="en-US" dirty="0"/>
              <a:t>Similarly for ANY (find movies with rating higher than the average rating of ANY of the actors)</a:t>
            </a:r>
          </a:p>
        </p:txBody>
      </p:sp>
    </p:spTree>
    <p:extLst>
      <p:ext uri="{BB962C8B-B14F-4D97-AF65-F5344CB8AC3E}">
        <p14:creationId xmlns:p14="http://schemas.microsoft.com/office/powerpoint/2010/main" val="1377094206"/>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p:nvPr/>
        </p:nvSpPr>
        <p:spPr>
          <a:xfrm>
            <a:off x="269666" y="1435100"/>
            <a:ext cx="8604668" cy="120032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3600">
                <a:solidFill>
                  <a:srgbClr val="011070"/>
                </a:solidFill>
              </a:defRPr>
            </a:lvl1pPr>
          </a:lstStyle>
          <a:p>
            <a:pPr lvl="0">
              <a:defRPr sz="1800">
                <a:solidFill>
                  <a:srgbClr val="000000"/>
                </a:solidFill>
                <a:uFillTx/>
              </a:defRPr>
            </a:pPr>
            <a:r>
              <a:rPr sz="3600" dirty="0">
                <a:solidFill>
                  <a:schemeClr val="tx1"/>
                </a:solidFill>
                <a:uFill>
                  <a:solidFill/>
                </a:uFill>
                <a:latin typeface="Arial Unicode MS" panose="020B0604020202020204" pitchFamily="34" charset="-128"/>
              </a:rPr>
              <a:t>Subqueries</a:t>
            </a:r>
            <a:r>
              <a:rPr lang="en-US" sz="3600" dirty="0">
                <a:solidFill>
                  <a:schemeClr val="tx1"/>
                </a:solidFill>
                <a:uFill>
                  <a:solidFill/>
                </a:uFill>
                <a:latin typeface="Arial Unicode MS" panose="020B0604020202020204" pitchFamily="34" charset="-128"/>
              </a:rPr>
              <a:t>: </a:t>
            </a:r>
            <a:br>
              <a:rPr lang="en-US" sz="3600" dirty="0">
                <a:solidFill>
                  <a:schemeClr val="tx1"/>
                </a:solidFill>
                <a:uFill>
                  <a:solidFill/>
                </a:uFill>
                <a:latin typeface="Arial Unicode MS" panose="020B0604020202020204" pitchFamily="34" charset="-128"/>
              </a:rPr>
            </a:br>
            <a:r>
              <a:rPr lang="en-US" sz="3600" dirty="0">
                <a:solidFill>
                  <a:schemeClr val="tx1"/>
                </a:solidFill>
                <a:uFill>
                  <a:solidFill/>
                </a:uFill>
                <a:latin typeface="Arial Unicode MS" panose="020B0604020202020204" pitchFamily="34" charset="-128"/>
              </a:rPr>
              <a:t>UNION</a:t>
            </a:r>
            <a:endParaRPr sz="3600" dirty="0">
              <a:solidFill>
                <a:schemeClr val="tx1"/>
              </a:solidFill>
              <a:uFill>
                <a:solidFill/>
              </a:uFill>
              <a:latin typeface="Arial Unicode MS" panose="020B0604020202020204" pitchFamily="34" charset="-128"/>
            </a:endParaRPr>
          </a:p>
        </p:txBody>
      </p:sp>
    </p:spTree>
    <p:extLst>
      <p:ext uri="{BB962C8B-B14F-4D97-AF65-F5344CB8AC3E}">
        <p14:creationId xmlns:p14="http://schemas.microsoft.com/office/powerpoint/2010/main" val="194765620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The SELECT statement</a:t>
            </a:r>
          </a:p>
        </p:txBody>
      </p:sp>
      <p:sp>
        <p:nvSpPr>
          <p:cNvPr id="27" name="Shape 27"/>
          <p:cNvSpPr/>
          <p:nvPr/>
        </p:nvSpPr>
        <p:spPr>
          <a:xfrm>
            <a:off x="1674688" y="2586989"/>
            <a:ext cx="7366570" cy="151836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endPar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a:t>
            </a: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800" i="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TableName</a:t>
            </a:r>
            <a:endParaRPr lang="en-US" sz="2800" i="1"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92759637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queries</a:t>
            </a:r>
          </a:p>
        </p:txBody>
      </p:sp>
      <p:sp>
        <p:nvSpPr>
          <p:cNvPr id="45" name="Shape 45"/>
          <p:cNvSpPr/>
          <p:nvPr/>
        </p:nvSpPr>
        <p:spPr>
          <a:xfrm>
            <a:off x="179798" y="1324179"/>
            <a:ext cx="8794678" cy="5170646"/>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267368" lvl="0" indent="-267368">
              <a:spcBef>
                <a:spcPts val="700"/>
              </a:spcBef>
              <a:buSzPct val="100000"/>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all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movies</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all directors</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all actors</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all roles</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all genres for the movies</a:t>
            </a:r>
          </a:p>
          <a:p>
            <a:pPr marL="267368" lvl="0" indent="-267368">
              <a:spcBef>
                <a:spcPts val="700"/>
              </a:spcBef>
              <a:buSzPct val="100000"/>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7368" lvl="0" indent="-267368">
              <a:spcBef>
                <a:spcPts val="700"/>
              </a:spcBef>
              <a:buSzPct val="100000"/>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all students</a:t>
            </a:r>
          </a:p>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2142981520"/>
      </p:ext>
    </p:extLst>
  </p:cSld>
  <p:clrMapOvr>
    <a:masterClrMapping/>
  </p:clrMapOvr>
  <p:transition spd="med"/>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12108</TotalTime>
  <Words>3833</Words>
  <Application>Microsoft Office PowerPoint</Application>
  <PresentationFormat>On-screen Show (4:3)</PresentationFormat>
  <Paragraphs>976</Paragraphs>
  <Slides>74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74</vt:i4>
      </vt:variant>
    </vt:vector>
  </HeadingPairs>
  <TitlesOfParts>
    <vt:vector size="79" baseType="lpstr">
      <vt:lpstr>Arial</vt:lpstr>
      <vt:lpstr>Arial Unicode MS</vt:lpstr>
      <vt:lpstr>Calibri</vt:lpstr>
      <vt:lpstr>Symbol</vt:lpstr>
      <vt:lpstr>Office Theme</vt:lpstr>
      <vt:lpstr>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Panos Ipeirotis</dc:creator>
  <cp:lastModifiedBy>Panos Ipeirotis</cp:lastModifiedBy>
  <cp:revision>112</cp:revision>
  <cp:lastPrinted>2014-10-22T17:34:37Z</cp:lastPrinted>
  <dcterms:created xsi:type="dcterms:W3CDTF">2014-10-20T14:52:46Z</dcterms:created>
  <dcterms:modified xsi:type="dcterms:W3CDTF">2019-02-11T19:50:37Z</dcterms:modified>
</cp:coreProperties>
</file>