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9"/>
  </p:notesMasterIdLst>
  <p:handoutMasterIdLst>
    <p:handoutMasterId r:id="rId20"/>
  </p:handoutMasterIdLst>
  <p:sldIdLst>
    <p:sldId id="256" r:id="rId2"/>
    <p:sldId id="274" r:id="rId3"/>
    <p:sldId id="414" r:id="rId4"/>
    <p:sldId id="416" r:id="rId5"/>
    <p:sldId id="279" r:id="rId6"/>
    <p:sldId id="283" r:id="rId7"/>
    <p:sldId id="421" r:id="rId8"/>
    <p:sldId id="417" r:id="rId9"/>
    <p:sldId id="420" r:id="rId10"/>
    <p:sldId id="287" r:id="rId11"/>
    <p:sldId id="288" r:id="rId12"/>
    <p:sldId id="289" r:id="rId13"/>
    <p:sldId id="290" r:id="rId14"/>
    <p:sldId id="291" r:id="rId15"/>
    <p:sldId id="292" r:id="rId16"/>
    <p:sldId id="410" r:id="rId17"/>
    <p:sldId id="415" r:id="rId18"/>
  </p:sldIdLst>
  <p:sldSz cx="9144000" cy="6858000" type="screen4x3"/>
  <p:notesSz cx="7010400" cy="9296400"/>
  <p:defaultTextStyle>
    <a:lvl1pPr>
      <a:defRPr sz="2000">
        <a:solidFill>
          <a:srgbClr val="FFFFFF"/>
        </a:solidFill>
        <a:uFill>
          <a:solidFill/>
        </a:uFill>
        <a:latin typeface="Arial Rounded MT Bold"/>
        <a:ea typeface="Arial Rounded MT Bold"/>
        <a:cs typeface="Arial Rounded MT Bold"/>
        <a:sym typeface="Arial Rounded MT Bold"/>
      </a:defRPr>
    </a:lvl1pPr>
    <a:lvl2pPr indent="457200">
      <a:defRPr sz="2000">
        <a:solidFill>
          <a:srgbClr val="FFFFFF"/>
        </a:solidFill>
        <a:uFill>
          <a:solidFill/>
        </a:uFill>
        <a:latin typeface="Arial Rounded MT Bold"/>
        <a:ea typeface="Arial Rounded MT Bold"/>
        <a:cs typeface="Arial Rounded MT Bold"/>
        <a:sym typeface="Arial Rounded MT Bold"/>
      </a:defRPr>
    </a:lvl2pPr>
    <a:lvl3pPr indent="914400">
      <a:defRPr sz="2000">
        <a:solidFill>
          <a:srgbClr val="FFFFFF"/>
        </a:solidFill>
        <a:uFill>
          <a:solidFill/>
        </a:uFill>
        <a:latin typeface="Arial Rounded MT Bold"/>
        <a:ea typeface="Arial Rounded MT Bold"/>
        <a:cs typeface="Arial Rounded MT Bold"/>
        <a:sym typeface="Arial Rounded MT Bold"/>
      </a:defRPr>
    </a:lvl3pPr>
    <a:lvl4pPr indent="1371600">
      <a:defRPr sz="2000">
        <a:solidFill>
          <a:srgbClr val="FFFFFF"/>
        </a:solidFill>
        <a:uFill>
          <a:solidFill/>
        </a:uFill>
        <a:latin typeface="Arial Rounded MT Bold"/>
        <a:ea typeface="Arial Rounded MT Bold"/>
        <a:cs typeface="Arial Rounded MT Bold"/>
        <a:sym typeface="Arial Rounded MT Bold"/>
      </a:defRPr>
    </a:lvl4pPr>
    <a:lvl5pPr indent="1828800">
      <a:defRPr sz="2000">
        <a:solidFill>
          <a:srgbClr val="FFFFFF"/>
        </a:solidFill>
        <a:uFill>
          <a:solidFill/>
        </a:uFill>
        <a:latin typeface="Arial Rounded MT Bold"/>
        <a:ea typeface="Arial Rounded MT Bold"/>
        <a:cs typeface="Arial Rounded MT Bold"/>
        <a:sym typeface="Arial Rounded MT Bold"/>
      </a:defRPr>
    </a:lvl5pPr>
    <a:lvl6pPr>
      <a:defRPr sz="2000">
        <a:solidFill>
          <a:srgbClr val="FFFFFF"/>
        </a:solidFill>
        <a:uFill>
          <a:solidFill/>
        </a:uFill>
        <a:latin typeface="Arial Rounded MT Bold"/>
        <a:ea typeface="Arial Rounded MT Bold"/>
        <a:cs typeface="Arial Rounded MT Bold"/>
        <a:sym typeface="Arial Rounded MT Bold"/>
      </a:defRPr>
    </a:lvl6pPr>
    <a:lvl7pPr>
      <a:defRPr sz="2000">
        <a:solidFill>
          <a:srgbClr val="FFFFFF"/>
        </a:solidFill>
        <a:uFill>
          <a:solidFill/>
        </a:uFill>
        <a:latin typeface="Arial Rounded MT Bold"/>
        <a:ea typeface="Arial Rounded MT Bold"/>
        <a:cs typeface="Arial Rounded MT Bold"/>
        <a:sym typeface="Arial Rounded MT Bold"/>
      </a:defRPr>
    </a:lvl7pPr>
    <a:lvl8pPr>
      <a:defRPr sz="2000">
        <a:solidFill>
          <a:srgbClr val="FFFFFF"/>
        </a:solidFill>
        <a:uFill>
          <a:solidFill/>
        </a:uFill>
        <a:latin typeface="Arial Rounded MT Bold"/>
        <a:ea typeface="Arial Rounded MT Bold"/>
        <a:cs typeface="Arial Rounded MT Bold"/>
        <a:sym typeface="Arial Rounded MT Bold"/>
      </a:defRPr>
    </a:lvl8pPr>
    <a:lvl9pPr>
      <a:defRPr sz="2000">
        <a:solidFill>
          <a:srgbClr val="FFFFFF"/>
        </a:solidFill>
        <a:uFill>
          <a:solidFill/>
        </a:uFill>
        <a:latin typeface="Arial Rounded MT Bold"/>
        <a:ea typeface="Arial Rounded MT Bold"/>
        <a:cs typeface="Arial Rounded MT Bold"/>
        <a:sym typeface="Arial Rounded MT Bold"/>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06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191164"/>
        </a:fontRef>
        <a:srgbClr val="19116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ECCA"/>
          </a:solidFill>
        </a:fill>
      </a:tcStyle>
    </a:wholeTbl>
    <a:band2H>
      <a:tcTxStyle/>
      <a:tcStyle>
        <a:tcBdr/>
        <a:fill>
          <a:solidFill>
            <a:srgbClr val="F6F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ADA"/>
          </a:solidFill>
        </a:fill>
      </a:tcStyle>
    </a:wholeTbl>
    <a:band2H>
      <a:tcTxStyle/>
      <a:tcStyle>
        <a:tcBdr/>
        <a:fill>
          <a:solidFill>
            <a:srgbClr val="E9EDED"/>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CCC00"/>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CCCC00"/>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30" d="100"/>
          <a:sy n="130" d="100"/>
        </p:scale>
        <p:origin x="150" y="7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A0F2B82-D98D-42DC-A45A-769A158FD0A8}" type="datetime1">
              <a:rPr lang="en-US" smtClean="0">
                <a:latin typeface="Arial Unicode MS" panose="020B0604020202020204" pitchFamily="34" charset="-128"/>
                <a:ea typeface="Arial Unicode MS" panose="020B0604020202020204" pitchFamily="34" charset="-128"/>
                <a:cs typeface="Arial Unicode MS" panose="020B0604020202020204" pitchFamily="34" charset="-128"/>
              </a:rPr>
              <a:t>4/11/2019</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3BD4784E-5010-43AA-862F-61007359811E}" type="slidenum">
              <a:rPr lang="en-US" smtClean="0">
                <a:latin typeface="Arial Unicode MS" panose="020B0604020202020204" pitchFamily="34" charset="-128"/>
                <a:ea typeface="Arial Unicode MS" panose="020B0604020202020204" pitchFamily="34" charset="-128"/>
                <a:cs typeface="Arial Unicode MS" panose="020B0604020202020204" pitchFamily="34" charset="-128"/>
              </a:rPr>
              <a:t>‹#›</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8338670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hape 9"/>
          <p:cNvSpPr>
            <a:spLocks noGrp="1" noRot="1" noChangeAspect="1"/>
          </p:cNvSpPr>
          <p:nvPr>
            <p:ph type="sldImg"/>
          </p:nvPr>
        </p:nvSpPr>
        <p:spPr>
          <a:xfrm>
            <a:off x="1181100" y="696913"/>
            <a:ext cx="4648200" cy="3486150"/>
          </a:xfrm>
          <a:prstGeom prst="rect">
            <a:avLst/>
          </a:prstGeom>
        </p:spPr>
        <p:txBody>
          <a:bodyPr lIns="93177" tIns="46589" rIns="93177" bIns="46589"/>
          <a:lstStyle/>
          <a:p>
            <a:pPr lvl="0"/>
            <a:endParaRPr dirty="0"/>
          </a:p>
        </p:txBody>
      </p:sp>
      <p:sp>
        <p:nvSpPr>
          <p:cNvPr id="10" name="Shape 10"/>
          <p:cNvSpPr>
            <a:spLocks noGrp="1"/>
          </p:cNvSpPr>
          <p:nvPr>
            <p:ph type="body" sz="quarter" idx="1"/>
          </p:nvPr>
        </p:nvSpPr>
        <p:spPr>
          <a:xfrm>
            <a:off x="934720" y="4415790"/>
            <a:ext cx="5140960" cy="4183380"/>
          </a:xfrm>
          <a:prstGeom prst="rect">
            <a:avLst/>
          </a:prstGeom>
        </p:spPr>
        <p:txBody>
          <a:bodyPr lIns="93177" tIns="46589" rIns="93177" bIns="46589"/>
          <a:lstStyle/>
          <a:p>
            <a:pPr lvl="0"/>
            <a:endParaRPr/>
          </a:p>
        </p:txBody>
      </p:sp>
    </p:spTree>
    <p:extLst>
      <p:ext uri="{BB962C8B-B14F-4D97-AF65-F5344CB8AC3E}">
        <p14:creationId xmlns:p14="http://schemas.microsoft.com/office/powerpoint/2010/main" val="1733746095"/>
      </p:ext>
    </p:extLst>
  </p:cSld>
  <p:clrMap bg1="lt1" tx1="dk1" bg2="lt2" tx2="dk2" accent1="accent1" accent2="accent2" accent3="accent3" accent4="accent4" accent5="accent5" accent6="accent6" hlink="hlink" folHlink="folHlink"/>
  <p:hf sldNum="0" hdr="0" ftr="0" dt="0"/>
  <p:notesStyle>
    <a:lvl1pPr defTabSz="457200">
      <a:lnSpc>
        <a:spcPct val="125000"/>
      </a:lnSpc>
      <a:defRPr sz="2400">
        <a:latin typeface="Arial Unicode MS" panose="020B0604020202020204" pitchFamily="34" charset="-128"/>
        <a:ea typeface="Arial Unicode MS" panose="020B0604020202020204" pitchFamily="34" charset="-128"/>
        <a:cs typeface="Arial Unicode MS" panose="020B0604020202020204" pitchFamily="34" charset="-128"/>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4"/>
          <p:cNvSpPr>
            <a:spLocks noGrp="1" noRot="1" noChangeAspect="1"/>
          </p:cNvSpPr>
          <p:nvPr>
            <p:ph type="sldImg"/>
          </p:nvPr>
        </p:nvSpPr>
        <p:spPr>
          <a:prstGeom prst="rect">
            <a:avLst/>
          </a:prstGeom>
        </p:spPr>
        <p:txBody>
          <a:bodyPr/>
          <a:lstStyle/>
          <a:p>
            <a:pPr lvl="0"/>
            <a:endParaRPr/>
          </a:p>
        </p:txBody>
      </p:sp>
      <p:sp>
        <p:nvSpPr>
          <p:cNvPr id="15" name="Shape 15"/>
          <p:cNvSpPr>
            <a:spLocks noGrp="1"/>
          </p:cNvSpPr>
          <p:nvPr>
            <p:ph type="body" sz="quarter" idx="1"/>
          </p:nvPr>
        </p:nvSpPr>
        <p:spPr>
          <a:prstGeom prst="rect">
            <a:avLst/>
          </a:prstGeom>
        </p:spPr>
        <p:txBody>
          <a:bodyPr/>
          <a:lstStyle/>
          <a:p>
            <a:pPr lvl="0">
              <a:defRPr sz="1800"/>
            </a:pPr>
            <a:r>
              <a:t>Today we will open the main topic of this class, which is databases. Before we start talking about databases do you have any questions about what we have done so far? Do you have any questions about the homework?</a:t>
            </a:r>
          </a:p>
          <a:p>
            <a:pPr lvl="0">
              <a:defRPr sz="1800"/>
            </a:pPr>
            <a:endParaRPr/>
          </a:p>
          <a:p>
            <a:pPr lvl="0">
              <a:defRPr sz="1800"/>
            </a:pPr>
            <a:r>
              <a:t>In todays world, databases are used practically in every system. Pretty much any website is built up on top of a database. All organizations (banks, hospitals, universities etc) have their own databases. So we will start with the definition. Anyone want to try? What is the first thing that comes in mind when you hear the word “database”?</a:t>
            </a:r>
          </a:p>
        </p:txBody>
      </p:sp>
    </p:spTree>
    <p:extLst>
      <p:ext uri="{BB962C8B-B14F-4D97-AF65-F5344CB8AC3E}">
        <p14:creationId xmlns:p14="http://schemas.microsoft.com/office/powerpoint/2010/main" val="3936575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Shape 421"/>
          <p:cNvSpPr>
            <a:spLocks noGrp="1" noRot="1" noChangeAspect="1"/>
          </p:cNvSpPr>
          <p:nvPr>
            <p:ph type="sldImg"/>
          </p:nvPr>
        </p:nvSpPr>
        <p:spPr>
          <a:prstGeom prst="rect">
            <a:avLst/>
          </a:prstGeom>
        </p:spPr>
        <p:txBody>
          <a:bodyPr/>
          <a:lstStyle/>
          <a:p>
            <a:pPr lvl="0"/>
            <a:endParaRPr/>
          </a:p>
        </p:txBody>
      </p:sp>
      <p:sp>
        <p:nvSpPr>
          <p:cNvPr id="422" name="Shape 422"/>
          <p:cNvSpPr>
            <a:spLocks noGrp="1"/>
          </p:cNvSpPr>
          <p:nvPr>
            <p:ph type="body" sz="quarter" idx="1"/>
          </p:nvPr>
        </p:nvSpPr>
        <p:spPr>
          <a:prstGeom prst="rect">
            <a:avLst/>
          </a:prstGeom>
        </p:spPr>
        <p:txBody>
          <a:bodyPr/>
          <a:lstStyle/>
          <a:p>
            <a:pPr lvl="0">
              <a:defRPr sz="1800"/>
            </a:pPr>
            <a:r>
              <a:t>Here is another example, where we have two entities, the course enticing with attributes…and the offering entity with ….and the relationship that shows that a course has an offering (or is offered) we can see the cardinality represntation, </a:t>
            </a:r>
          </a:p>
        </p:txBody>
      </p:sp>
    </p:spTree>
    <p:extLst>
      <p:ext uri="{BB962C8B-B14F-4D97-AF65-F5344CB8AC3E}">
        <p14:creationId xmlns:p14="http://schemas.microsoft.com/office/powerpoint/2010/main" val="1269861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65297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0651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80864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80524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prstGeom prst="rect">
            <a:avLst/>
          </a:prstGeom>
        </p:spPr>
        <p:txBody>
          <a:bodyPr/>
          <a:lstStyle/>
          <a:p>
            <a:pPr lvl="0"/>
            <a:endParaRPr/>
          </a:p>
        </p:txBody>
      </p:sp>
      <p:sp>
        <p:nvSpPr>
          <p:cNvPr id="36" name="Shape 36"/>
          <p:cNvSpPr>
            <a:spLocks noGrp="1"/>
          </p:cNvSpPr>
          <p:nvPr>
            <p:ph type="body" sz="quarter" idx="1"/>
          </p:nvPr>
        </p:nvSpPr>
        <p:spPr>
          <a:prstGeom prst="rect">
            <a:avLst/>
          </a:prstGeom>
        </p:spPr>
        <p:txBody>
          <a:bodyPr/>
          <a:lstStyle/>
          <a:p>
            <a:pPr lvl="0">
              <a:defRPr sz="1800"/>
            </a:pPr>
            <a:r>
              <a:t>Last time we discussed ER diagrams. </a:t>
            </a:r>
          </a:p>
        </p:txBody>
      </p:sp>
    </p:spTree>
    <p:extLst>
      <p:ext uri="{BB962C8B-B14F-4D97-AF65-F5344CB8AC3E}">
        <p14:creationId xmlns:p14="http://schemas.microsoft.com/office/powerpoint/2010/main" val="121401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63432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69"/>
          <p:cNvSpPr>
            <a:spLocks noGrp="1" noRot="1" noChangeAspect="1"/>
          </p:cNvSpPr>
          <p:nvPr>
            <p:ph type="sldImg"/>
          </p:nvPr>
        </p:nvSpPr>
        <p:spPr>
          <a:prstGeom prst="rect">
            <a:avLst/>
          </a:prstGeom>
        </p:spPr>
        <p:txBody>
          <a:bodyPr/>
          <a:lstStyle/>
          <a:p>
            <a:pPr lvl="0"/>
            <a:endParaRPr/>
          </a:p>
        </p:txBody>
      </p:sp>
      <p:sp>
        <p:nvSpPr>
          <p:cNvPr id="270" name="Shape 270"/>
          <p:cNvSpPr>
            <a:spLocks noGrp="1"/>
          </p:cNvSpPr>
          <p:nvPr>
            <p:ph type="body" sz="quarter" idx="1"/>
          </p:nvPr>
        </p:nvSpPr>
        <p:spPr>
          <a:prstGeom prst="rect">
            <a:avLst/>
          </a:prstGeom>
        </p:spPr>
        <p:txBody>
          <a:bodyPr/>
          <a:lstStyle/>
          <a:p>
            <a:pPr lvl="0">
              <a:defRPr sz="1800"/>
            </a:pPr>
            <a:r>
              <a:t>Now we will move forward and discuss the entity relationship diagram, which is a methodology that help us understand what data we have, and what is the best way to structure our database. </a:t>
            </a:r>
          </a:p>
        </p:txBody>
      </p:sp>
    </p:spTree>
    <p:extLst>
      <p:ext uri="{BB962C8B-B14F-4D97-AF65-F5344CB8AC3E}">
        <p14:creationId xmlns:p14="http://schemas.microsoft.com/office/powerpoint/2010/main" val="970873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noRot="1" noChangeAspect="1"/>
          </p:cNvSpPr>
          <p:nvPr>
            <p:ph type="sldImg"/>
          </p:nvPr>
        </p:nvSpPr>
        <p:spPr>
          <a:prstGeom prst="rect">
            <a:avLst/>
          </a:prstGeom>
        </p:spPr>
        <p:txBody>
          <a:bodyPr/>
          <a:lstStyle/>
          <a:p>
            <a:pPr lvl="0"/>
            <a:endParaRPr/>
          </a:p>
        </p:txBody>
      </p:sp>
      <p:sp>
        <p:nvSpPr>
          <p:cNvPr id="311" name="Shape 311"/>
          <p:cNvSpPr>
            <a:spLocks noGrp="1"/>
          </p:cNvSpPr>
          <p:nvPr>
            <p:ph type="body" sz="quarter" idx="1"/>
          </p:nvPr>
        </p:nvSpPr>
        <p:spPr>
          <a:prstGeom prst="rect">
            <a:avLst/>
          </a:prstGeom>
        </p:spPr>
        <p:txBody>
          <a:bodyPr/>
          <a:lstStyle/>
          <a:p>
            <a:pPr lvl="0">
              <a:defRPr sz="1800"/>
            </a:pPr>
            <a:r>
              <a:t>Stop at 4 minutes.</a:t>
            </a:r>
          </a:p>
        </p:txBody>
      </p:sp>
    </p:spTree>
    <p:extLst>
      <p:ext uri="{BB962C8B-B14F-4D97-AF65-F5344CB8AC3E}">
        <p14:creationId xmlns:p14="http://schemas.microsoft.com/office/powerpoint/2010/main" val="832104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72756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4183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52653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5397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31698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E9385586-C094-4874-A3EB-1898CF456001}"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94155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52498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90769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026309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3256A-99AA-4422-B715-512C075241ED}" type="slidenum">
              <a:rPr lang="en-US" smtClean="0"/>
              <a:t>‹#›</a:t>
            </a:fld>
            <a:endParaRPr lang="en-US"/>
          </a:p>
        </p:txBody>
      </p:sp>
    </p:spTree>
    <p:extLst>
      <p:ext uri="{BB962C8B-B14F-4D97-AF65-F5344CB8AC3E}">
        <p14:creationId xmlns:p14="http://schemas.microsoft.com/office/powerpoint/2010/main" val="4010300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85586-C094-4874-A3EB-1898CF456001}"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23531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385586-C094-4874-A3EB-1898CF456001}"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60771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385586-C094-4874-A3EB-1898CF456001}" type="datetimeFigureOut">
              <a:rPr lang="en-US" smtClean="0"/>
              <a:t>4/11/2019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3004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385586-C094-4874-A3EB-1898CF456001}" type="datetimeFigureOut">
              <a:rPr lang="en-US" smtClean="0"/>
              <a:t>4/11/2019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3256A-99AA-4422-B715-512C075241ED}" type="slidenum">
              <a:rPr lang="en-US" smtClean="0"/>
              <a:t>‹#›</a:t>
            </a:fld>
            <a:endParaRPr lang="en-US"/>
          </a:p>
        </p:txBody>
      </p:sp>
    </p:spTree>
    <p:extLst>
      <p:ext uri="{BB962C8B-B14F-4D97-AF65-F5344CB8AC3E}">
        <p14:creationId xmlns:p14="http://schemas.microsoft.com/office/powerpoint/2010/main" val="38189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85586-C094-4874-A3EB-1898CF456001}" type="datetimeFigureOut">
              <a:rPr lang="en-US" smtClean="0"/>
              <a:t>4/11/2019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4008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385586-C094-4874-A3EB-1898CF456001}"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890988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385586-C094-4874-A3EB-1898CF456001}"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211930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E9385586-C094-4874-A3EB-1898CF456001}" type="datetimeFigureOut">
              <a:rPr lang="en-US" smtClean="0"/>
              <a:pPr/>
              <a:t>4/11/2019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59858122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Lst>
  <p:txStyles>
    <p:titleStyle>
      <a:lvl1pPr algn="l" defTabSz="685800" rtl="0" eaLnBrk="1" latinLnBrk="0" hangingPunct="1">
        <a:lnSpc>
          <a:spcPct val="90000"/>
        </a:lnSpc>
        <a:spcBef>
          <a:spcPct val="0"/>
        </a:spcBef>
        <a:buNone/>
        <a:defRPr sz="3300" kern="1200">
          <a:solidFill>
            <a:schemeClr val="tx1"/>
          </a:solidFill>
          <a:latin typeface="Arial Unicode MS" panose="020B0604020202020204" pitchFamily="34" charset="-128"/>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Unicode MS" panose="020B0604020202020204" pitchFamily="34" charset="-128"/>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Unicode MS" panose="020B0604020202020204" pitchFamily="34" charset="-128"/>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Unicode MS" panose="020B0604020202020204" pitchFamily="34" charset="-128"/>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12"/>
          <p:cNvSpPr/>
          <p:nvPr/>
        </p:nvSpPr>
        <p:spPr>
          <a:xfrm>
            <a:off x="291437" y="2921000"/>
            <a:ext cx="8604668" cy="5539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r">
              <a:defRPr sz="3600">
                <a:solidFill>
                  <a:srgbClr val="011070"/>
                </a:solidFill>
              </a:defRPr>
            </a:lvl1pPr>
          </a:lstStyle>
          <a:p>
            <a:pPr lvl="0" algn="ctr">
              <a:defRPr sz="1800">
                <a:solidFill>
                  <a:srgbClr val="000000"/>
                </a:solidFill>
                <a:uFillTx/>
              </a:defRPr>
            </a:pPr>
            <a:r>
              <a:rPr sz="3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Introduction to Database Systems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Shape 396"/>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Cardinality Notation</a:t>
            </a: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Crow’s Foot Notation</a:t>
            </a:r>
            <a:endPar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397" name="Table 397"/>
          <p:cNvGraphicFramePr/>
          <p:nvPr>
            <p:extLst>
              <p:ext uri="{D42A27DB-BD31-4B8C-83A1-F6EECF244321}">
                <p14:modId xmlns:p14="http://schemas.microsoft.com/office/powerpoint/2010/main" val="3271250063"/>
              </p:ext>
            </p:extLst>
          </p:nvPr>
        </p:nvGraphicFramePr>
        <p:xfrm>
          <a:off x="1945535" y="940815"/>
          <a:ext cx="4638922" cy="3619485"/>
        </p:xfrm>
        <a:graphic>
          <a:graphicData uri="http://schemas.openxmlformats.org/drawingml/2006/table">
            <a:tbl>
              <a:tblPr firstRow="1" bandRow="1">
                <a:tableStyleId>{4C3C2611-4C71-4FC5-86AE-919BDF0F9419}</a:tableStyleId>
              </a:tblPr>
              <a:tblGrid>
                <a:gridCol w="2488604">
                  <a:extLst>
                    <a:ext uri="{9D8B030D-6E8A-4147-A177-3AD203B41FA5}">
                      <a16:colId xmlns:a16="http://schemas.microsoft.com/office/drawing/2014/main" val="20000"/>
                    </a:ext>
                  </a:extLst>
                </a:gridCol>
                <a:gridCol w="2150318">
                  <a:extLst>
                    <a:ext uri="{9D8B030D-6E8A-4147-A177-3AD203B41FA5}">
                      <a16:colId xmlns:a16="http://schemas.microsoft.com/office/drawing/2014/main" val="20001"/>
                    </a:ext>
                  </a:extLst>
                </a:gridCol>
              </a:tblGrid>
              <a:tr h="646794">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Symbol</a:t>
                      </a: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Meaning</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738088">
                <a:tc>
                  <a:txBody>
                    <a:bodyPr/>
                    <a:lstStyle/>
                    <a:p>
                      <a:pPr lvl="0" algn="ctr">
                        <a:defRPr sz="18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One - mandatory</a:t>
                      </a:r>
                    </a:p>
                  </a:txBody>
                  <a:tcPr marL="63500" marR="63500" marT="63500" marB="635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740419">
                <a:tc>
                  <a:txBody>
                    <a:bodyPr/>
                    <a:lstStyle/>
                    <a:p>
                      <a:pPr lvl="0" algn="ctr">
                        <a:defRPr sz="18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Many - mandatory</a:t>
                      </a:r>
                    </a:p>
                  </a:txBody>
                  <a:tcPr marL="63500" marR="63500" marT="63500" marB="635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744686">
                <a:tc>
                  <a:txBody>
                    <a:bodyPr/>
                    <a:lstStyle/>
                    <a:p>
                      <a:pPr lvl="0" algn="ctr">
                        <a:defRPr sz="18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One - optional</a:t>
                      </a:r>
                    </a:p>
                  </a:txBody>
                  <a:tcPr marL="63500" marR="63500" marT="63500" marB="635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r h="749498">
                <a:tc>
                  <a:txBody>
                    <a:bodyPr/>
                    <a:lstStyle/>
                    <a:p>
                      <a:pPr lvl="0" algn="ctr">
                        <a:defRPr sz="18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Many - optional</a:t>
                      </a:r>
                    </a:p>
                  </a:txBody>
                  <a:tcPr marL="63500" marR="63500" marT="63500" marB="635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bl>
          </a:graphicData>
        </a:graphic>
      </p:graphicFrame>
      <p:sp>
        <p:nvSpPr>
          <p:cNvPr id="398" name="Shape 398"/>
          <p:cNvSpPr/>
          <p:nvPr/>
        </p:nvSpPr>
        <p:spPr>
          <a:xfrm>
            <a:off x="2068324" y="4226722"/>
            <a:ext cx="17662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9" name="Shape 399"/>
          <p:cNvSpPr/>
          <p:nvPr/>
        </p:nvSpPr>
        <p:spPr>
          <a:xfrm>
            <a:off x="3833981" y="4125929"/>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0" name="Shape 400"/>
          <p:cNvSpPr/>
          <p:nvPr/>
        </p:nvSpPr>
        <p:spPr>
          <a:xfrm>
            <a:off x="3995054" y="4226722"/>
            <a:ext cx="1647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1" name="Shape 401"/>
          <p:cNvSpPr/>
          <p:nvPr/>
        </p:nvSpPr>
        <p:spPr>
          <a:xfrm flipV="1">
            <a:off x="3992325" y="4042799"/>
            <a:ext cx="170201"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2" name="Shape 402"/>
          <p:cNvSpPr/>
          <p:nvPr/>
        </p:nvSpPr>
        <p:spPr>
          <a:xfrm flipH="1" flipV="1">
            <a:off x="3988752" y="4221269"/>
            <a:ext cx="177347"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3" name="Shape 403"/>
          <p:cNvSpPr/>
          <p:nvPr/>
        </p:nvSpPr>
        <p:spPr>
          <a:xfrm>
            <a:off x="2093724" y="3426622"/>
            <a:ext cx="17662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4" name="Shape 404"/>
          <p:cNvSpPr/>
          <p:nvPr/>
        </p:nvSpPr>
        <p:spPr>
          <a:xfrm>
            <a:off x="3884781" y="3325829"/>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5" name="Shape 405"/>
          <p:cNvSpPr/>
          <p:nvPr/>
        </p:nvSpPr>
        <p:spPr>
          <a:xfrm>
            <a:off x="4045854" y="3426622"/>
            <a:ext cx="1647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6" name="Shape 406"/>
          <p:cNvSpPr/>
          <p:nvPr/>
        </p:nvSpPr>
        <p:spPr>
          <a:xfrm flipV="1">
            <a:off x="4128225" y="3313129"/>
            <a:ext cx="1" cy="22698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7" name="Shape 407"/>
          <p:cNvSpPr/>
          <p:nvPr/>
        </p:nvSpPr>
        <p:spPr>
          <a:xfrm>
            <a:off x="2081024" y="2705932"/>
            <a:ext cx="19694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8" name="Shape 408"/>
          <p:cNvSpPr/>
          <p:nvPr/>
        </p:nvSpPr>
        <p:spPr>
          <a:xfrm>
            <a:off x="4033154" y="2705932"/>
            <a:ext cx="1647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9" name="Shape 409"/>
          <p:cNvSpPr/>
          <p:nvPr/>
        </p:nvSpPr>
        <p:spPr>
          <a:xfrm flipV="1">
            <a:off x="3952910" y="2592439"/>
            <a:ext cx="1" cy="22698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0" name="Shape 410"/>
          <p:cNvSpPr/>
          <p:nvPr/>
        </p:nvSpPr>
        <p:spPr>
          <a:xfrm>
            <a:off x="2042144" y="2024625"/>
            <a:ext cx="2133601" cy="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1" name="Shape 411"/>
          <p:cNvSpPr/>
          <p:nvPr/>
        </p:nvSpPr>
        <p:spPr>
          <a:xfrm flipV="1">
            <a:off x="4076646" y="1911132"/>
            <a:ext cx="1" cy="22698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2" name="Shape 412"/>
          <p:cNvSpPr/>
          <p:nvPr/>
        </p:nvSpPr>
        <p:spPr>
          <a:xfrm flipV="1">
            <a:off x="3914030" y="1911132"/>
            <a:ext cx="1" cy="22698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3" name="Shape 413"/>
          <p:cNvSpPr/>
          <p:nvPr/>
        </p:nvSpPr>
        <p:spPr>
          <a:xfrm flipV="1">
            <a:off x="4043125" y="2528024"/>
            <a:ext cx="170201"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14" name="Shape 414"/>
          <p:cNvSpPr/>
          <p:nvPr/>
        </p:nvSpPr>
        <p:spPr>
          <a:xfrm flipH="1" flipV="1">
            <a:off x="4039552" y="2706494"/>
            <a:ext cx="177347"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1" name="TextBox 20">
            <a:extLst>
              <a:ext uri="{FF2B5EF4-FFF2-40B4-BE49-F238E27FC236}">
                <a16:creationId xmlns:a16="http://schemas.microsoft.com/office/drawing/2014/main" id="{7F457DE4-92A8-4A67-80E7-F6A2F2D4C2AB}"/>
              </a:ext>
            </a:extLst>
          </p:cNvPr>
          <p:cNvSpPr txBox="1"/>
          <p:nvPr/>
        </p:nvSpPr>
        <p:spPr>
          <a:xfrm>
            <a:off x="0" y="4774646"/>
            <a:ext cx="8904514" cy="1938992"/>
          </a:xfrm>
          <a:prstGeom prst="rect">
            <a:avLst/>
          </a:prstGeom>
          <a:noFill/>
        </p:spPr>
        <p:txBody>
          <a:bodyPr wrap="square" rtlCol="0">
            <a:spAutoFit/>
          </a:bodyPr>
          <a:lstStyle/>
          <a:p>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Notation schemes: </a:t>
            </a:r>
          </a:p>
          <a:p>
            <a:pPr marL="342900" indent="-342900">
              <a:buFont typeface="Arial" panose="020B0604020202020204" pitchFamily="34" charset="0"/>
              <a:buChar cha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Chen notation: Solid lines for mandatory, dashed lines for optional; write 1 or N on the line for one or many, respectively</a:t>
            </a:r>
          </a:p>
          <a:p>
            <a:pPr marL="342900" indent="-342900">
              <a:buFont typeface="Arial" panose="020B0604020202020204" pitchFamily="34" charset="0"/>
              <a:buChar cha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UML notation: Write minimum and maximum numbers on the line</a:t>
            </a:r>
          </a:p>
          <a:p>
            <a:pPr marL="342900" indent="-342900">
              <a:buFont typeface="Arial" panose="020B0604020202020204" pitchFamily="34" charset="0"/>
              <a:buChar cha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Arrow notation: Single arrow for one, two arrows for many</a:t>
            </a:r>
          </a:p>
          <a:p>
            <a:pPr marL="342900" indent="-342900">
              <a:buFont typeface="Arial" panose="020B0604020202020204" pitchFamily="34" charset="0"/>
              <a:buChar cha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(many others)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Shape 417"/>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Cardinality</a:t>
            </a: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Notation Example</a:t>
            </a:r>
          </a:p>
        </p:txBody>
      </p:sp>
      <p:grpSp>
        <p:nvGrpSpPr>
          <p:cNvPr id="420" name="Group 420"/>
          <p:cNvGrpSpPr/>
          <p:nvPr/>
        </p:nvGrpSpPr>
        <p:grpSpPr>
          <a:xfrm>
            <a:off x="810986" y="881743"/>
            <a:ext cx="7467600" cy="3411539"/>
            <a:chOff x="0" y="0"/>
            <a:chExt cx="7467600" cy="3411538"/>
          </a:xfrm>
        </p:grpSpPr>
        <p:sp>
          <p:nvSpPr>
            <p:cNvPr id="418" name="Shape 418"/>
            <p:cNvSpPr/>
            <p:nvPr/>
          </p:nvSpPr>
          <p:spPr>
            <a:xfrm>
              <a:off x="0" y="0"/>
              <a:ext cx="7467600" cy="3411538"/>
            </a:xfrm>
            <a:prstGeom prst="rect">
              <a:avLst/>
            </a:prstGeom>
            <a:solidFill>
              <a:srgbClr val="FFFFFF"/>
            </a:solidFill>
            <a:ln w="12700" cap="flat">
              <a:noFill/>
              <a:miter lim="400000"/>
            </a:ln>
            <a:effectLst/>
          </p:spPr>
          <p:txBody>
            <a:bodyPr wrap="square" lIns="0" tIns="0" rIns="0" bIns="0" numCol="1" anchor="t">
              <a:noAutofit/>
            </a:bodyPr>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19" name="image.pdf"/>
            <p:cNvPicPr/>
            <p:nvPr/>
          </p:nvPicPr>
          <p:blipFill>
            <a:blip r:embed="rId3">
              <a:extLst/>
            </a:blip>
            <a:stretch>
              <a:fillRect/>
            </a:stretch>
          </p:blipFill>
          <p:spPr>
            <a:xfrm>
              <a:off x="0" y="0"/>
              <a:ext cx="7467600" cy="3411538"/>
            </a:xfrm>
            <a:prstGeom prst="rect">
              <a:avLst/>
            </a:prstGeom>
            <a:ln w="12700" cap="flat">
              <a:noFill/>
              <a:miter lim="400000"/>
            </a:ln>
            <a:effectLst/>
          </p:spPr>
        </p:pic>
      </p:grpSp>
      <p:sp>
        <p:nvSpPr>
          <p:cNvPr id="2" name="TextBox 1"/>
          <p:cNvSpPr txBox="1"/>
          <p:nvPr/>
        </p:nvSpPr>
        <p:spPr>
          <a:xfrm>
            <a:off x="92529" y="4674713"/>
            <a:ext cx="8904514" cy="2246769"/>
          </a:xfrm>
          <a:prstGeom prst="rect">
            <a:avLst/>
          </a:prstGeom>
          <a:noFill/>
        </p:spPr>
        <p:txBody>
          <a:bodyPr wrap="square" rtlCol="0">
            <a:spAutoFit/>
          </a:bodyPr>
          <a:lstStyle/>
          <a:p>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Notice that the notation goes to the “other side” of the relationship.</a:t>
            </a:r>
          </a:p>
          <a:p>
            <a:pPr marL="342900" indent="-342900">
              <a:buFont typeface="Arial" panose="020B0604020202020204" pitchFamily="34" charset="0"/>
              <a:buChar char="•"/>
            </a:pPr>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Arial" panose="020B0604020202020204" pitchFamily="34" charset="0"/>
              <a:buChar cha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“1-1” cardinality next to the Course means that “Each Offering has at least one and at most one Course”</a:t>
            </a:r>
          </a:p>
          <a:p>
            <a:pPr marL="342900" indent="-342900">
              <a:buFont typeface="Arial" panose="020B0604020202020204" pitchFamily="34" charset="0"/>
              <a:buChar cha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“0-many” cardinality next to the Offering means that “Each Course may have zero offerings and may have many offerings”</a:t>
            </a:r>
          </a:p>
          <a:p>
            <a:pPr marL="342900" indent="-342900">
              <a:buFont typeface="Arial" panose="020B0604020202020204" pitchFamily="34" charset="0"/>
              <a:buChar char="•"/>
            </a:pPr>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Shape 425"/>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Examples of Cardinality Signs</a:t>
            </a:r>
          </a:p>
        </p:txBody>
      </p:sp>
      <p:sp>
        <p:nvSpPr>
          <p:cNvPr id="426" name="Shape 426"/>
          <p:cNvSpPr/>
          <p:nvPr/>
        </p:nvSpPr>
        <p:spPr>
          <a:xfrm>
            <a:off x="461021" y="839198"/>
            <a:ext cx="7591598" cy="587083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342900" lvl="0" indent="-304800" algn="just">
              <a:spcBef>
                <a:spcPts val="700"/>
              </a:spcBef>
              <a:buSzPct val="50000"/>
              <a:buBlip>
                <a:blip r:embed="rId3"/>
              </a:buBlip>
              <a:defRPr sz="1800">
                <a:solidFill>
                  <a:srgbClr val="000000"/>
                </a:solidFill>
                <a:uFillTx/>
              </a:defRPr>
            </a:pPr>
            <a:r>
              <a:rPr lang="en-US"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Minimum</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-one</a:t>
            </a:r>
            <a:r>
              <a:rPr lang="en-US"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Maximum-one</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there must be exactly 1 relationship.  e.g., a professor must have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office (minimum one) and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exactly </a:t>
            </a:r>
            <a:r>
              <a:rPr lang="en-US" sz="2600" dirty="0">
                <a:solidFill>
                  <a:schemeClr val="tx1"/>
                </a:solidFill>
                <a:uFillTx/>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one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office</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(maximum one)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342900" lvl="0" indent="-304800" algn="just">
              <a:spcBef>
                <a:spcPts val="700"/>
              </a:spcBef>
              <a:buSzPct val="50000"/>
              <a:buBlip>
                <a:blip r:embed="rId3"/>
              </a:buBlip>
              <a:defRPr sz="1800">
                <a:solidFill>
                  <a:srgbClr val="000000"/>
                </a:solidFill>
                <a:uFillTx/>
              </a:defRPr>
            </a:pPr>
            <a:r>
              <a:rPr lang="en-US" sz="26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Minimum-o</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ne</a:t>
            </a:r>
            <a:r>
              <a:rPr lang="en-US"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Maximum</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-many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 e.g., each department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must have at least one instructor (minimum-one) but may also have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many instructors (but at least one!)</a:t>
            </a:r>
          </a:p>
          <a:p>
            <a:pPr marL="342900" lvl="0" indent="-304800" algn="just">
              <a:spcBef>
                <a:spcPts val="700"/>
              </a:spcBef>
              <a:buSzPct val="50000"/>
              <a:buBlip>
                <a:blip r:embed="rId3"/>
              </a:buBlip>
              <a:defRPr sz="1800">
                <a:solidFill>
                  <a:srgbClr val="000000"/>
                </a:solidFill>
                <a:uFillTx/>
              </a:defRPr>
            </a:pPr>
            <a:r>
              <a:rPr lang="en-US"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Minimum-z</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ero</a:t>
            </a:r>
            <a:r>
              <a:rPr lang="en-US"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Maximum-</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many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 e.g., each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person can have a maximum of many phones (maximum-many) but may also have no phone number (minimum-zero)</a:t>
            </a:r>
          </a:p>
          <a:p>
            <a:pPr marL="342900" lvl="0" indent="-304800" algn="just">
              <a:spcBef>
                <a:spcPts val="700"/>
              </a:spcBef>
              <a:buSzPct val="50000"/>
              <a:buBlip>
                <a:blip r:embed="rId3"/>
              </a:buBlip>
              <a:defRPr sz="1800">
                <a:solidFill>
                  <a:srgbClr val="000000"/>
                </a:solidFill>
                <a:uFillTx/>
              </a:defRPr>
            </a:pPr>
            <a:r>
              <a:rPr lang="en-US" sz="26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Minimum-zero, Maximum-one </a:t>
            </a: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(0 ): </a:t>
            </a:r>
            <a:r>
              <a:rPr lang="en-US" sz="2600"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eg</a:t>
            </a: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 student may have 0 or 1 university email accounts</a:t>
            </a:r>
            <a:endPar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427" name="Shape 427"/>
          <p:cNvSpPr/>
          <p:nvPr/>
        </p:nvSpPr>
        <p:spPr>
          <a:xfrm>
            <a:off x="5926137" y="4325953"/>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28" name="Shape 428"/>
          <p:cNvSpPr/>
          <p:nvPr/>
        </p:nvSpPr>
        <p:spPr>
          <a:xfrm>
            <a:off x="6093620" y="4420061"/>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29" name="Shape 429"/>
          <p:cNvSpPr/>
          <p:nvPr/>
        </p:nvSpPr>
        <p:spPr>
          <a:xfrm flipV="1">
            <a:off x="6090891" y="4248839"/>
            <a:ext cx="170201" cy="17020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0" name="Shape 430"/>
          <p:cNvSpPr/>
          <p:nvPr/>
        </p:nvSpPr>
        <p:spPr>
          <a:xfrm flipH="1" flipV="1">
            <a:off x="6087319" y="4414608"/>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1" name="Shape 431"/>
          <p:cNvSpPr/>
          <p:nvPr/>
        </p:nvSpPr>
        <p:spPr>
          <a:xfrm>
            <a:off x="5990911" y="2740484"/>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2" name="Shape 432"/>
          <p:cNvSpPr/>
          <p:nvPr/>
        </p:nvSpPr>
        <p:spPr>
          <a:xfrm flipV="1">
            <a:off x="5979301" y="2569262"/>
            <a:ext cx="170201" cy="17020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3" name="Shape 433"/>
          <p:cNvSpPr/>
          <p:nvPr/>
        </p:nvSpPr>
        <p:spPr>
          <a:xfrm flipH="1" flipV="1">
            <a:off x="5984601" y="2735031"/>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2" name="Shape 428"/>
          <p:cNvSpPr/>
          <p:nvPr/>
        </p:nvSpPr>
        <p:spPr>
          <a:xfrm>
            <a:off x="5782882" y="6059402"/>
            <a:ext cx="155851" cy="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 name="Shape 430"/>
          <p:cNvSpPr/>
          <p:nvPr/>
        </p:nvSpPr>
        <p:spPr>
          <a:xfrm flipV="1">
            <a:off x="5859787" y="5940968"/>
            <a:ext cx="2" cy="260545"/>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Shape 436"/>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One-to-one Relationships</a:t>
            </a:r>
          </a:p>
        </p:txBody>
      </p:sp>
      <p:sp>
        <p:nvSpPr>
          <p:cNvPr id="437" name="Shape 437"/>
          <p:cNvSpPr/>
          <p:nvPr/>
        </p:nvSpPr>
        <p:spPr>
          <a:xfrm>
            <a:off x="347046" y="4359378"/>
            <a:ext cx="8674101" cy="110286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marL="272561" indent="-234461" algn="just">
              <a:spcBef>
                <a:spcPts val="700"/>
              </a:spcBef>
              <a:buSzPct val="50000"/>
              <a:buBlip>
                <a:blip r:embed="rId3"/>
              </a:buBlip>
              <a:defRPr>
                <a:solidFill>
                  <a:srgbClr val="01106D"/>
                </a:solidFill>
                <a:latin typeface="Iowan Old Style Roman"/>
                <a:ea typeface="Iowan Old Style Roman"/>
                <a:cs typeface="Iowan Old Style Roman"/>
                <a:sym typeface="Iowan Old Style Roman"/>
              </a:defRPr>
            </a:lvl1pPr>
            <a:lvl2pPr marL="615461" indent="-234461" algn="just">
              <a:spcBef>
                <a:spcPts val="700"/>
              </a:spcBef>
              <a:buSzPct val="100000"/>
              <a:buChar char="•"/>
              <a:defRPr>
                <a:solidFill>
                  <a:srgbClr val="01106D"/>
                </a:solidFill>
                <a:latin typeface="Iowan Old Style Roman"/>
                <a:ea typeface="Iowan Old Style Roman"/>
                <a:cs typeface="Iowan Old Style Roman"/>
                <a:sym typeface="Iowan Old Style Roman"/>
              </a:defRPr>
            </a:lvl2pPr>
          </a:lstStyle>
          <a:p>
            <a:pPr lvl="0">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One-to-</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one: </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The </a:t>
            </a:r>
            <a:r>
              <a:rPr sz="20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maximum</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number involved in a 1 to 1 relationship is one</a:t>
            </a:r>
          </a:p>
          <a:p>
            <a:pPr lvl="1">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Each student can own zero or one (expressed as “</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account</a:t>
            </a: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1">
              <a:defRPr sz="1800">
                <a:solidFill>
                  <a:srgbClr val="000000"/>
                </a:solidFill>
                <a:uFillTx/>
              </a:defRPr>
            </a:pP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t>
            </a: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ach account is owned by exactly one (expressed as “||”) student</a:t>
            </a:r>
          </a:p>
        </p:txBody>
      </p:sp>
      <p:grpSp>
        <p:nvGrpSpPr>
          <p:cNvPr id="455" name="Group 455"/>
          <p:cNvGrpSpPr/>
          <p:nvPr/>
        </p:nvGrpSpPr>
        <p:grpSpPr>
          <a:xfrm>
            <a:off x="1140797" y="1691005"/>
            <a:ext cx="6248401" cy="1603178"/>
            <a:chOff x="0" y="0"/>
            <a:chExt cx="6248400" cy="1603177"/>
          </a:xfrm>
        </p:grpSpPr>
        <p:grpSp>
          <p:nvGrpSpPr>
            <p:cNvPr id="442" name="Group 442"/>
            <p:cNvGrpSpPr/>
            <p:nvPr/>
          </p:nvGrpSpPr>
          <p:grpSpPr>
            <a:xfrm>
              <a:off x="0" y="0"/>
              <a:ext cx="1295400" cy="1219200"/>
              <a:chOff x="0" y="0"/>
              <a:chExt cx="1295400" cy="1219200"/>
            </a:xfrm>
          </p:grpSpPr>
          <p:sp>
            <p:nvSpPr>
              <p:cNvPr id="438" name="Shape 438"/>
              <p:cNvSpPr/>
              <p:nvPr/>
            </p:nvSpPr>
            <p:spPr>
              <a:xfrm>
                <a:off x="0" y="0"/>
                <a:ext cx="1295400" cy="457200"/>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9" name="Shape 439"/>
              <p:cNvSpPr/>
              <p:nvPr/>
            </p:nvSpPr>
            <p:spPr>
              <a:xfrm>
                <a:off x="249237" y="49212"/>
                <a:ext cx="883255"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Student</a:t>
                </a:r>
              </a:p>
            </p:txBody>
          </p:sp>
          <p:sp>
            <p:nvSpPr>
              <p:cNvPr id="440" name="Shape 440"/>
              <p:cNvSpPr/>
              <p:nvPr/>
            </p:nvSpPr>
            <p:spPr>
              <a:xfrm>
                <a:off x="0" y="457200"/>
                <a:ext cx="1295400" cy="762000"/>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1" name="Shape 441"/>
              <p:cNvSpPr/>
              <p:nvPr/>
            </p:nvSpPr>
            <p:spPr>
              <a:xfrm>
                <a:off x="76200" y="609600"/>
                <a:ext cx="1096454"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studentID</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443" name="Shape 443"/>
            <p:cNvSpPr/>
            <p:nvPr/>
          </p:nvSpPr>
          <p:spPr>
            <a:xfrm>
              <a:off x="1346200" y="381000"/>
              <a:ext cx="2895600" cy="0"/>
            </a:xfrm>
            <a:prstGeom prst="line">
              <a:avLst/>
            </a:prstGeom>
            <a:noFill/>
            <a:ln w="4826" cap="flat">
              <a:solidFill>
                <a:srgbClr val="000000"/>
              </a:solidFill>
              <a:prstDash val="dash"/>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4" name="Shape 444"/>
            <p:cNvSpPr/>
            <p:nvPr/>
          </p:nvSpPr>
          <p:spPr>
            <a:xfrm>
              <a:off x="2590800" y="225425"/>
              <a:ext cx="914400" cy="304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Owns</a:t>
              </a:r>
            </a:p>
          </p:txBody>
        </p:sp>
        <p:grpSp>
          <p:nvGrpSpPr>
            <p:cNvPr id="449" name="Group 449"/>
            <p:cNvGrpSpPr/>
            <p:nvPr/>
          </p:nvGrpSpPr>
          <p:grpSpPr>
            <a:xfrm>
              <a:off x="4267200" y="76200"/>
              <a:ext cx="1981200" cy="1143000"/>
              <a:chOff x="0" y="0"/>
              <a:chExt cx="1981200" cy="1143000"/>
            </a:xfrm>
          </p:grpSpPr>
          <p:sp>
            <p:nvSpPr>
              <p:cNvPr id="445" name="Shape 445"/>
              <p:cNvSpPr/>
              <p:nvPr/>
            </p:nvSpPr>
            <p:spPr>
              <a:xfrm>
                <a:off x="0" y="0"/>
                <a:ext cx="1981200" cy="457200"/>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6" name="Shape 446"/>
              <p:cNvSpPr/>
              <p:nvPr/>
            </p:nvSpPr>
            <p:spPr>
              <a:xfrm>
                <a:off x="58737" y="49212"/>
                <a:ext cx="1809791"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StudentAccount</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7" name="Shape 447"/>
              <p:cNvSpPr/>
              <p:nvPr/>
            </p:nvSpPr>
            <p:spPr>
              <a:xfrm>
                <a:off x="0" y="457200"/>
                <a:ext cx="1981200" cy="685800"/>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48" name="Shape 448"/>
              <p:cNvSpPr/>
              <p:nvPr/>
            </p:nvSpPr>
            <p:spPr>
              <a:xfrm>
                <a:off x="152400" y="533400"/>
                <a:ext cx="1611313" cy="304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userID</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450" name="Shape 450"/>
            <p:cNvSpPr/>
            <p:nvPr/>
          </p:nvSpPr>
          <p:spPr>
            <a:xfrm>
              <a:off x="1371600" y="239712"/>
              <a:ext cx="182742" cy="27699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1800">
                  <a:solidFill>
                    <a:srgbClr val="000000"/>
                  </a:solidFill>
                  <a:latin typeface="Palatino Linotype"/>
                  <a:ea typeface="Palatino Linotype"/>
                  <a:cs typeface="Palatino Linotype"/>
                  <a:sym typeface="Palatino Linotype"/>
                </a:defRPr>
              </a:lvl1pPr>
            </a:lstStyle>
            <a:p>
              <a:pPr lvl="0">
                <a:defRPr>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451" name="Shape 451"/>
            <p:cNvSpPr/>
            <p:nvPr/>
          </p:nvSpPr>
          <p:spPr>
            <a:xfrm>
              <a:off x="2057400" y="1295400"/>
              <a:ext cx="1213474"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Cardinality</a:t>
              </a:r>
            </a:p>
          </p:txBody>
        </p:sp>
        <p:sp>
          <p:nvSpPr>
            <p:cNvPr id="452" name="Shape 452"/>
            <p:cNvSpPr/>
            <p:nvPr/>
          </p:nvSpPr>
          <p:spPr>
            <a:xfrm>
              <a:off x="3886200" y="228600"/>
              <a:ext cx="338138" cy="27699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sz="1800">
                  <a:solidFill>
                    <a:srgbClr val="000000"/>
                  </a:solidFill>
                  <a:latin typeface="Palatino Linotype"/>
                  <a:ea typeface="Palatino Linotype"/>
                  <a:cs typeface="Palatino Linotype"/>
                  <a:sym typeface="Palatino Linotype"/>
                </a:defRPr>
              </a:lvl1pPr>
            </a:lstStyle>
            <a:p>
              <a:pPr lvl="0">
                <a:defRPr>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0 |</a:t>
              </a:r>
            </a:p>
          </p:txBody>
        </p:sp>
        <p:sp>
          <p:nvSpPr>
            <p:cNvPr id="453" name="Shape 453"/>
            <p:cNvSpPr/>
            <p:nvPr/>
          </p:nvSpPr>
          <p:spPr>
            <a:xfrm flipH="1" flipV="1">
              <a:off x="1447799" y="533399"/>
              <a:ext cx="914401" cy="762002"/>
            </a:xfrm>
            <a:prstGeom prst="line">
              <a:avLst/>
            </a:prstGeom>
            <a:noFill/>
            <a:ln w="9525" cap="flat">
              <a:solidFill>
                <a:srgbClr val="000000"/>
              </a:solidFill>
              <a:prstDash val="solid"/>
              <a:round/>
              <a:tailEnd type="triangle" w="med" len="me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54" name="Shape 454"/>
            <p:cNvSpPr/>
            <p:nvPr/>
          </p:nvSpPr>
          <p:spPr>
            <a:xfrm flipV="1">
              <a:off x="2971800" y="533399"/>
              <a:ext cx="1143001" cy="762002"/>
            </a:xfrm>
            <a:prstGeom prst="line">
              <a:avLst/>
            </a:prstGeom>
            <a:noFill/>
            <a:ln w="9525" cap="flat">
              <a:solidFill>
                <a:srgbClr val="000000"/>
              </a:solidFill>
              <a:prstDash val="solid"/>
              <a:round/>
              <a:tailEnd type="triangle" w="med" len="me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Shape 458"/>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One-to-many Relationships</a:t>
            </a:r>
          </a:p>
        </p:txBody>
      </p:sp>
      <p:sp>
        <p:nvSpPr>
          <p:cNvPr id="459" name="Shape 459"/>
          <p:cNvSpPr/>
          <p:nvPr/>
        </p:nvSpPr>
        <p:spPr>
          <a:xfrm>
            <a:off x="442118" y="4104855"/>
            <a:ext cx="8034696" cy="17953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marL="284284" indent="-246184">
              <a:spcBef>
                <a:spcPts val="700"/>
              </a:spcBef>
              <a:buSzPct val="50000"/>
              <a:buBlip>
                <a:blip r:embed="rId3"/>
              </a:buBlip>
              <a:defRPr sz="2100">
                <a:solidFill>
                  <a:srgbClr val="01106D"/>
                </a:solidFill>
                <a:latin typeface="Iowan Old Style Roman"/>
                <a:ea typeface="Iowan Old Style Roman"/>
                <a:cs typeface="Iowan Old Style Roman"/>
                <a:sym typeface="Iowan Old Style Roman"/>
              </a:defRPr>
            </a:lvl1pPr>
            <a:lvl2pPr marL="627184" indent="-246184">
              <a:spcBef>
                <a:spcPts val="700"/>
              </a:spcBef>
              <a:buSzPct val="100000"/>
              <a:buChar char="•"/>
              <a:defRPr sz="2100">
                <a:solidFill>
                  <a:srgbClr val="01106D"/>
                </a:solidFill>
                <a:latin typeface="Iowan Old Style Roman"/>
                <a:ea typeface="Iowan Old Style Roman"/>
                <a:cs typeface="Iowan Old Style Roman"/>
                <a:sym typeface="Iowan Old Style Roman"/>
              </a:defRPr>
            </a:lvl2pPr>
          </a:lstStyle>
          <a:p>
            <a:pPr lvl="0">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One-to-many , e.g., each department has many professors:</a:t>
            </a:r>
          </a:p>
          <a:p>
            <a:pPr lvl="1">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Each department can have one or more (expressed as “ |   ”) professors </a:t>
            </a:r>
            <a:endParaRPr lang="en-US"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1">
              <a:defRPr sz="1800">
                <a:solidFill>
                  <a:srgbClr val="000000"/>
                </a:solidFill>
                <a:uFillTx/>
              </a:defRPr>
            </a:pPr>
            <a:r>
              <a:rPr lang="en-US"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t>
            </a: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ach professor is affiliated with one and only one (expressed as “| |”) department.</a:t>
            </a:r>
          </a:p>
        </p:txBody>
      </p:sp>
      <p:sp>
        <p:nvSpPr>
          <p:cNvPr id="460" name="Shape 460"/>
          <p:cNvSpPr/>
          <p:nvPr/>
        </p:nvSpPr>
        <p:spPr>
          <a:xfrm>
            <a:off x="7852529" y="4695544"/>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1" name="Shape 461"/>
          <p:cNvSpPr/>
          <p:nvPr/>
        </p:nvSpPr>
        <p:spPr>
          <a:xfrm flipV="1">
            <a:off x="7849801" y="4524322"/>
            <a:ext cx="170201" cy="17020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2" name="Shape 462"/>
          <p:cNvSpPr/>
          <p:nvPr/>
        </p:nvSpPr>
        <p:spPr>
          <a:xfrm flipH="1" flipV="1">
            <a:off x="7846229" y="4690091"/>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467" name="Group 467"/>
          <p:cNvGrpSpPr/>
          <p:nvPr/>
        </p:nvGrpSpPr>
        <p:grpSpPr>
          <a:xfrm>
            <a:off x="1690866" y="1821268"/>
            <a:ext cx="1600201" cy="1196976"/>
            <a:chOff x="0" y="0"/>
            <a:chExt cx="1600200" cy="1196974"/>
          </a:xfrm>
        </p:grpSpPr>
        <p:sp>
          <p:nvSpPr>
            <p:cNvPr id="463" name="Shape 463"/>
            <p:cNvSpPr/>
            <p:nvPr/>
          </p:nvSpPr>
          <p:spPr>
            <a:xfrm>
              <a:off x="0" y="0"/>
              <a:ext cx="1600200" cy="369521"/>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4" name="Shape 464"/>
            <p:cNvSpPr/>
            <p:nvPr/>
          </p:nvSpPr>
          <p:spPr>
            <a:xfrm>
              <a:off x="76200" y="70276"/>
              <a:ext cx="1511300" cy="304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Department</a:t>
              </a:r>
            </a:p>
          </p:txBody>
        </p:sp>
        <p:sp>
          <p:nvSpPr>
            <p:cNvPr id="465" name="Shape 465"/>
            <p:cNvSpPr/>
            <p:nvPr/>
          </p:nvSpPr>
          <p:spPr>
            <a:xfrm>
              <a:off x="0" y="369520"/>
              <a:ext cx="1600200" cy="827455"/>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6" name="Shape 466"/>
            <p:cNvSpPr/>
            <p:nvPr/>
          </p:nvSpPr>
          <p:spPr>
            <a:xfrm>
              <a:off x="185737" y="491938"/>
              <a:ext cx="1338263" cy="3048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DeptNo</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468" name="Shape 468"/>
          <p:cNvSpPr/>
          <p:nvPr/>
        </p:nvSpPr>
        <p:spPr>
          <a:xfrm>
            <a:off x="3291066" y="2126068"/>
            <a:ext cx="2336801" cy="1"/>
          </a:xfrm>
          <a:prstGeom prst="line">
            <a:avLst/>
          </a:prstGeom>
          <a:ln w="4826">
            <a:solidFill/>
            <a:prstDash val="dash"/>
            <a:round/>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69" name="Shape 469"/>
          <p:cNvSpPr/>
          <p:nvPr/>
        </p:nvSpPr>
        <p:spPr>
          <a:xfrm>
            <a:off x="4129266" y="1973668"/>
            <a:ext cx="457201" cy="3048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Has</a:t>
            </a:r>
          </a:p>
        </p:txBody>
      </p:sp>
      <p:grpSp>
        <p:nvGrpSpPr>
          <p:cNvPr id="474" name="Group 474"/>
          <p:cNvGrpSpPr/>
          <p:nvPr/>
        </p:nvGrpSpPr>
        <p:grpSpPr>
          <a:xfrm>
            <a:off x="5653266" y="1821267"/>
            <a:ext cx="1185864" cy="990602"/>
            <a:chOff x="0" y="-1"/>
            <a:chExt cx="1185863" cy="990601"/>
          </a:xfrm>
        </p:grpSpPr>
        <p:sp>
          <p:nvSpPr>
            <p:cNvPr id="470" name="Shape 470"/>
            <p:cNvSpPr/>
            <p:nvPr/>
          </p:nvSpPr>
          <p:spPr>
            <a:xfrm>
              <a:off x="0" y="-1"/>
              <a:ext cx="1185863" cy="432891"/>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71" name="Shape 471"/>
            <p:cNvSpPr/>
            <p:nvPr/>
          </p:nvSpPr>
          <p:spPr>
            <a:xfrm>
              <a:off x="58737" y="82328"/>
              <a:ext cx="1096453"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Professor</a:t>
              </a:r>
            </a:p>
          </p:txBody>
        </p:sp>
        <p:sp>
          <p:nvSpPr>
            <p:cNvPr id="472" name="Shape 472"/>
            <p:cNvSpPr/>
            <p:nvPr/>
          </p:nvSpPr>
          <p:spPr>
            <a:xfrm>
              <a:off x="0" y="432889"/>
              <a:ext cx="1185863" cy="557711"/>
            </a:xfrm>
            <a:prstGeom prst="rect">
              <a:avLst/>
            </a:prstGeom>
            <a:solidFill>
              <a:srgbClr val="FFFFFF"/>
            </a:solidFill>
            <a:ln w="4763" cap="flat">
              <a:solidFill>
                <a:srgbClr val="000000"/>
              </a:solidFill>
              <a:prstDash val="solid"/>
              <a:round/>
            </a:ln>
            <a:effectLst/>
          </p:spPr>
          <p:txBody>
            <a:bodyPr wrap="square" lIns="0" tIns="0" rIns="0" bIns="0" numCol="1" anchor="t">
              <a:noAutofit/>
            </a:bodyPr>
            <a:lstStyle/>
            <a:p>
              <a:pPr lvl="0">
                <a:defRPr sz="1800">
                  <a:solidFill>
                    <a:srgbClr val="000000"/>
                  </a:solidFill>
                  <a:latin typeface="Palatino Linotype"/>
                  <a:ea typeface="Palatino Linotype"/>
                  <a:cs typeface="Palatino Linotype"/>
                  <a:sym typeface="Palatino Linotype"/>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73" name="Shape 473"/>
            <p:cNvSpPr/>
            <p:nvPr/>
          </p:nvSpPr>
          <p:spPr>
            <a:xfrm>
              <a:off x="369887" y="576300"/>
              <a:ext cx="726160"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ProfID</a:t>
              </a:r>
              <a:endPar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475" name="Shape 475"/>
          <p:cNvSpPr/>
          <p:nvPr/>
        </p:nvSpPr>
        <p:spPr>
          <a:xfrm>
            <a:off x="3367266" y="2005418"/>
            <a:ext cx="304801" cy="27699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solidFill>
                  <a:srgbClr val="000000"/>
                </a:solidFill>
                <a:latin typeface="Palatino Linotype"/>
                <a:ea typeface="Palatino Linotype"/>
                <a:cs typeface="Palatino Linotype"/>
                <a:sym typeface="Palatino Linotype"/>
              </a:defRPr>
            </a:lvl1pPr>
          </a:lstStyle>
          <a:p>
            <a:pPr lvl="0">
              <a:defRPr>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476" name="Shape 476"/>
          <p:cNvSpPr/>
          <p:nvPr/>
        </p:nvSpPr>
        <p:spPr>
          <a:xfrm>
            <a:off x="3824466" y="2964268"/>
            <a:ext cx="1213474"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000000"/>
                </a:solidFill>
                <a:latin typeface="Palatino Linotype"/>
                <a:ea typeface="Palatino Linotype"/>
                <a:cs typeface="Palatino Linotype"/>
                <a:sym typeface="Palatino Linotype"/>
              </a:defRPr>
            </a:lvl1pPr>
          </a:lstStyle>
          <a:p>
            <a:pPr lvl="0">
              <a:defRPr sz="1800">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Cardinality</a:t>
            </a:r>
          </a:p>
        </p:txBody>
      </p:sp>
      <p:sp>
        <p:nvSpPr>
          <p:cNvPr id="477" name="Shape 477"/>
          <p:cNvSpPr/>
          <p:nvPr/>
        </p:nvSpPr>
        <p:spPr>
          <a:xfrm>
            <a:off x="5415141" y="1916518"/>
            <a:ext cx="228601" cy="27699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1800">
                <a:solidFill>
                  <a:srgbClr val="000000"/>
                </a:solidFill>
                <a:latin typeface="Palatino Linotype"/>
                <a:ea typeface="Palatino Linotype"/>
                <a:cs typeface="Palatino Linotype"/>
                <a:sym typeface="Palatino Linotype"/>
              </a:defRPr>
            </a:lvl1pPr>
          </a:lstStyle>
          <a:p>
            <a:pPr lvl="0">
              <a:defRPr>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478" name="Shape 478"/>
          <p:cNvSpPr/>
          <p:nvPr/>
        </p:nvSpPr>
        <p:spPr>
          <a:xfrm flipH="1" flipV="1">
            <a:off x="3443466" y="2202268"/>
            <a:ext cx="838201" cy="685801"/>
          </a:xfrm>
          <a:prstGeom prst="line">
            <a:avLst/>
          </a:prstGeom>
          <a:ln>
            <a:solidFill/>
            <a:round/>
            <a:tailEnd type="triangle"/>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79" name="Shape 479"/>
          <p:cNvSpPr/>
          <p:nvPr/>
        </p:nvSpPr>
        <p:spPr>
          <a:xfrm flipV="1">
            <a:off x="4586466" y="2278468"/>
            <a:ext cx="914401" cy="609601"/>
          </a:xfrm>
          <a:prstGeom prst="line">
            <a:avLst/>
          </a:prstGeom>
          <a:ln>
            <a:solidFill/>
            <a:round/>
            <a:tailEnd type="triangle"/>
          </a:ln>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484" name="Group 484"/>
          <p:cNvGrpSpPr/>
          <p:nvPr/>
        </p:nvGrpSpPr>
        <p:grpSpPr>
          <a:xfrm>
            <a:off x="5500866" y="2030818"/>
            <a:ext cx="144463" cy="152401"/>
            <a:chOff x="0" y="0"/>
            <a:chExt cx="144462" cy="152400"/>
          </a:xfrm>
        </p:grpSpPr>
        <p:sp>
          <p:nvSpPr>
            <p:cNvPr id="480" name="Shape 480"/>
            <p:cNvSpPr/>
            <p:nvPr/>
          </p:nvSpPr>
          <p:spPr>
            <a:xfrm>
              <a:off x="0" y="76200"/>
              <a:ext cx="144463" cy="0"/>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nvGrpSpPr>
            <p:cNvPr id="483" name="Group 483"/>
            <p:cNvGrpSpPr/>
            <p:nvPr/>
          </p:nvGrpSpPr>
          <p:grpSpPr>
            <a:xfrm>
              <a:off x="0" y="0"/>
              <a:ext cx="125413" cy="152400"/>
              <a:chOff x="0" y="0"/>
              <a:chExt cx="125412" cy="152400"/>
            </a:xfrm>
          </p:grpSpPr>
          <p:sp>
            <p:nvSpPr>
              <p:cNvPr id="481" name="Shape 481"/>
              <p:cNvSpPr/>
              <p:nvPr/>
            </p:nvSpPr>
            <p:spPr>
              <a:xfrm flipV="1">
                <a:off x="-1" y="-1"/>
                <a:ext cx="125414" cy="76202"/>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82" name="Shape 482"/>
              <p:cNvSpPr/>
              <p:nvPr/>
            </p:nvSpPr>
            <p:spPr>
              <a:xfrm>
                <a:off x="-1" y="76199"/>
                <a:ext cx="125414" cy="76202"/>
              </a:xfrm>
              <a:prstGeom prst="line">
                <a:avLst/>
              </a:prstGeom>
              <a:noFill/>
              <a:ln w="25400" cap="flat">
                <a:solidFill>
                  <a:srgbClr val="000000"/>
                </a:solidFill>
                <a:prstDash val="solid"/>
                <a:round/>
              </a:ln>
              <a:effectLst/>
            </p:spPr>
            <p:txBody>
              <a:bodyPr wrap="square" lIns="0" tIns="0" rIns="0" bIns="0" numCol="1" anchor="t">
                <a:noAutofit/>
              </a:bodyPr>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Shape 487"/>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Many-to-Many Relationships</a:t>
            </a:r>
          </a:p>
        </p:txBody>
      </p:sp>
      <p:sp>
        <p:nvSpPr>
          <p:cNvPr id="488" name="Shape 488"/>
          <p:cNvSpPr/>
          <p:nvPr/>
        </p:nvSpPr>
        <p:spPr>
          <a:xfrm>
            <a:off x="776902" y="4211232"/>
            <a:ext cx="7590196" cy="12413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marL="307730" indent="-269630">
              <a:spcBef>
                <a:spcPts val="700"/>
              </a:spcBef>
              <a:buSzPct val="50000"/>
              <a:buBlip>
                <a:blip r:embed="rId3"/>
              </a:buBlip>
              <a:defRPr sz="2300">
                <a:solidFill>
                  <a:srgbClr val="01106D"/>
                </a:solidFill>
                <a:latin typeface="Iowan Old Style Roman"/>
                <a:ea typeface="Iowan Old Style Roman"/>
                <a:cs typeface="Iowan Old Style Roman"/>
                <a:sym typeface="Iowan Old Style Roman"/>
              </a:defRPr>
            </a:lvl1pPr>
            <a:lvl2pPr marL="650630" indent="-269630">
              <a:spcBef>
                <a:spcPts val="700"/>
              </a:spcBef>
              <a:buSzPct val="100000"/>
              <a:buChar char="•"/>
              <a:defRPr sz="2300">
                <a:solidFill>
                  <a:srgbClr val="01106D"/>
                </a:solidFill>
                <a:latin typeface="Iowan Old Style Roman"/>
                <a:ea typeface="Iowan Old Style Roman"/>
                <a:cs typeface="Iowan Old Style Roman"/>
                <a:sym typeface="Iowan Old Style Roman"/>
              </a:defRPr>
            </a:lvl2pPr>
          </a:lstStyle>
          <a:p>
            <a:pPr lvl="0">
              <a:defRPr sz="1800">
                <a:solidFill>
                  <a:srgbClr val="000000"/>
                </a:solidFill>
                <a:uFillTx/>
              </a:defRPr>
            </a:pP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Many-to-many, e.g., many students take many courses:</a:t>
            </a:r>
          </a:p>
          <a:p>
            <a:pPr lvl="1">
              <a:defRPr sz="1800">
                <a:solidFill>
                  <a:srgbClr val="000000"/>
                </a:solidFill>
                <a:uFillTx/>
              </a:defRPr>
            </a:pP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Each student can take </a:t>
            </a:r>
            <a:r>
              <a:rPr lang="en-US"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0</a:t>
            </a: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or more courses</a:t>
            </a:r>
            <a:endParaRPr lang="en-US"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1">
              <a:defRPr sz="1800">
                <a:solidFill>
                  <a:srgbClr val="000000"/>
                </a:solidFill>
                <a:uFillTx/>
              </a:defRPr>
            </a:pPr>
            <a:r>
              <a:rPr lang="en-US"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a:t>
            </a: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ach course can enroll</a:t>
            </a:r>
            <a:r>
              <a:rPr lang="en-US"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0 to</a:t>
            </a: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many students.</a:t>
            </a:r>
          </a:p>
        </p:txBody>
      </p:sp>
      <p:sp>
        <p:nvSpPr>
          <p:cNvPr id="489" name="Shape 489"/>
          <p:cNvSpPr/>
          <p:nvPr/>
        </p:nvSpPr>
        <p:spPr>
          <a:xfrm>
            <a:off x="1159240" y="2166028"/>
            <a:ext cx="1905001" cy="1168336"/>
          </a:xfrm>
          <a:prstGeom prst="rect">
            <a:avLst/>
          </a:prstGeom>
          <a:solidFill>
            <a:srgbClr val="EBEBEB"/>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name Age </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Sex</a:t>
            </a:r>
          </a:p>
        </p:txBody>
      </p:sp>
      <p:sp>
        <p:nvSpPr>
          <p:cNvPr id="490" name="Shape 490"/>
          <p:cNvSpPr/>
          <p:nvPr/>
        </p:nvSpPr>
        <p:spPr>
          <a:xfrm>
            <a:off x="1159240" y="1815235"/>
            <a:ext cx="1905001" cy="349820"/>
          </a:xfrm>
          <a:prstGeom prst="rect">
            <a:avLst/>
          </a:prstGeom>
          <a:solidFill>
            <a:srgbClr val="C0C0C0"/>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Students</a:t>
            </a:r>
          </a:p>
        </p:txBody>
      </p:sp>
      <p:sp>
        <p:nvSpPr>
          <p:cNvPr id="491" name="Shape 491"/>
          <p:cNvSpPr/>
          <p:nvPr/>
        </p:nvSpPr>
        <p:spPr>
          <a:xfrm>
            <a:off x="5524402" y="2132536"/>
            <a:ext cx="2108201" cy="1168336"/>
          </a:xfrm>
          <a:prstGeom prst="rect">
            <a:avLst/>
          </a:prstGeom>
          <a:solidFill>
            <a:srgbClr val="EBEBEB"/>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Id</a:t>
            </a:r>
          </a:p>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Section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Description</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Location</a:t>
            </a:r>
          </a:p>
        </p:txBody>
      </p:sp>
      <p:sp>
        <p:nvSpPr>
          <p:cNvPr id="492" name="Shape 492"/>
          <p:cNvSpPr/>
          <p:nvPr/>
        </p:nvSpPr>
        <p:spPr>
          <a:xfrm>
            <a:off x="5524402" y="1781743"/>
            <a:ext cx="2108201" cy="349819"/>
          </a:xfrm>
          <a:prstGeom prst="rect">
            <a:avLst/>
          </a:prstGeom>
          <a:solidFill>
            <a:srgbClr val="C0C0C0"/>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Courses</a:t>
            </a:r>
          </a:p>
        </p:txBody>
      </p:sp>
      <p:sp>
        <p:nvSpPr>
          <p:cNvPr id="493" name="Shape 493"/>
          <p:cNvSpPr/>
          <p:nvPr/>
        </p:nvSpPr>
        <p:spPr>
          <a:xfrm flipV="1">
            <a:off x="3411200" y="2586257"/>
            <a:ext cx="1766243"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4" name="Shape 494"/>
          <p:cNvSpPr/>
          <p:nvPr/>
        </p:nvSpPr>
        <p:spPr>
          <a:xfrm>
            <a:off x="5176857" y="2485464"/>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5" name="Shape 495"/>
          <p:cNvSpPr/>
          <p:nvPr/>
        </p:nvSpPr>
        <p:spPr>
          <a:xfrm>
            <a:off x="5337930" y="2586257"/>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6" name="Shape 496"/>
          <p:cNvSpPr/>
          <p:nvPr/>
        </p:nvSpPr>
        <p:spPr>
          <a:xfrm flipV="1">
            <a:off x="5335201" y="2402334"/>
            <a:ext cx="170201"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7" name="Shape 497"/>
          <p:cNvSpPr/>
          <p:nvPr/>
        </p:nvSpPr>
        <p:spPr>
          <a:xfrm flipH="1" flipV="1">
            <a:off x="5331629" y="2580803"/>
            <a:ext cx="177346" cy="177347"/>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98" name="Shape 498"/>
          <p:cNvSpPr/>
          <p:nvPr/>
        </p:nvSpPr>
        <p:spPr>
          <a:xfrm>
            <a:off x="3881467" y="2093714"/>
            <a:ext cx="570669"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a:solidFill>
                  <a:srgbClr val="941100"/>
                </a:solidFill>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Take</a:t>
            </a:r>
          </a:p>
        </p:txBody>
      </p:sp>
      <p:sp>
        <p:nvSpPr>
          <p:cNvPr id="499" name="Shape 499"/>
          <p:cNvSpPr/>
          <p:nvPr/>
        </p:nvSpPr>
        <p:spPr>
          <a:xfrm>
            <a:off x="3259157" y="2485464"/>
            <a:ext cx="139344" cy="20158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11993"/>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00" name="Shape 500"/>
          <p:cNvSpPr/>
          <p:nvPr/>
        </p:nvSpPr>
        <p:spPr>
          <a:xfrm flipV="1">
            <a:off x="3067960" y="2584376"/>
            <a:ext cx="170200" cy="17020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01" name="Shape 501"/>
          <p:cNvSpPr/>
          <p:nvPr/>
        </p:nvSpPr>
        <p:spPr>
          <a:xfrm>
            <a:off x="3079327" y="2586257"/>
            <a:ext cx="164744" cy="1"/>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02" name="Shape 502"/>
          <p:cNvSpPr/>
          <p:nvPr/>
        </p:nvSpPr>
        <p:spPr>
          <a:xfrm flipH="1" flipV="1">
            <a:off x="3064387" y="2402334"/>
            <a:ext cx="177346" cy="177346"/>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p:nvPr/>
        </p:nvSpPr>
        <p:spPr>
          <a:xfrm>
            <a:off x="391751" y="158160"/>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Review</a:t>
            </a:r>
          </a:p>
        </p:txBody>
      </p:sp>
      <p:sp>
        <p:nvSpPr>
          <p:cNvPr id="31" name="Shape 31"/>
          <p:cNvSpPr/>
          <p:nvPr/>
        </p:nvSpPr>
        <p:spPr>
          <a:xfrm>
            <a:off x="338007" y="1242377"/>
            <a:ext cx="8478871" cy="17312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a:t>
            </a:r>
            <a:r>
              <a:rPr sz="19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entity</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a collection of objects with </a:t>
            </a:r>
            <a:r>
              <a:rPr sz="19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same properties</a:t>
            </a:r>
            <a:r>
              <a:rPr lang="en-US" sz="19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(attributes)</a:t>
            </a:r>
            <a:r>
              <a:rPr lang="en-US" sz="19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19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attribute has a </a:t>
            </a:r>
            <a:r>
              <a:rPr lang="en-US" sz="19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domain</a:t>
            </a:r>
            <a:r>
              <a:rPr lang="en-US" sz="19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of values.</a:t>
            </a:r>
            <a:endPar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03738" lvl="1" indent="-222738">
              <a:spcBef>
                <a:spcPts val="700"/>
              </a:spcBef>
              <a:buSzPct val="100000"/>
              <a:buChar char="•"/>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(student name, student id, age, sex, etc. ) </a:t>
            </a:r>
          </a:p>
          <a:p>
            <a:pPr marL="603738" lvl="1" indent="-222738">
              <a:spcBef>
                <a:spcPts val="700"/>
              </a:spcBef>
              <a:buSzPct val="100000"/>
              <a:buChar char="•"/>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Courses (course id, section id, course description, location, etc..)</a:t>
            </a:r>
            <a:endParaRPr lang="en-US"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03738" indent="-222738">
              <a:spcBef>
                <a:spcPts val="700"/>
              </a:spcBef>
              <a:buSzPct val="100000"/>
              <a:buChar char="•"/>
              <a:defRPr sz="1800">
                <a:solidFill>
                  <a:srgbClr val="000000"/>
                </a:solidFill>
                <a:uFillTx/>
              </a:defRPr>
            </a:pPr>
            <a:endPar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32" name="Shape 32"/>
          <p:cNvSpPr/>
          <p:nvPr/>
        </p:nvSpPr>
        <p:spPr>
          <a:xfrm>
            <a:off x="310243" y="2859530"/>
            <a:ext cx="7590195" cy="9669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primary key is an </a:t>
            </a:r>
            <a:r>
              <a:rPr sz="19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attribute</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whose value is unique in each instance: </a:t>
            </a:r>
          </a:p>
          <a:p>
            <a:pPr marL="603738" lvl="1" indent="-222738">
              <a:spcBef>
                <a:spcPts val="700"/>
              </a:spcBef>
              <a:buSzPct val="100000"/>
              <a:buChar char="•"/>
              <a:defRPr sz="1800">
                <a:solidFill>
                  <a:srgbClr val="000000"/>
                </a:solidFill>
                <a:uFillTx/>
              </a:defRPr>
            </a:pPr>
            <a:r>
              <a:rPr sz="19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 id </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 the students entity </a:t>
            </a:r>
          </a:p>
        </p:txBody>
      </p:sp>
      <p:sp>
        <p:nvSpPr>
          <p:cNvPr id="33" name="Shape 33"/>
          <p:cNvSpPr/>
          <p:nvPr/>
        </p:nvSpPr>
        <p:spPr>
          <a:xfrm>
            <a:off x="310243" y="4111478"/>
            <a:ext cx="7590195" cy="67454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a:t>
            </a:r>
            <a:r>
              <a:rPr sz="19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relationship</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an association among entities:</a:t>
            </a:r>
          </a:p>
          <a:p>
            <a:pPr marL="603738" lvl="1" indent="-222738">
              <a:spcBef>
                <a:spcPts val="700"/>
              </a:spcBef>
              <a:buSzPct val="100000"/>
              <a:buChar char="•"/>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a:t>
            </a:r>
            <a:r>
              <a:rPr sz="19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take</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courses (take is a relationship) </a:t>
            </a:r>
          </a:p>
        </p:txBody>
      </p:sp>
      <p:sp>
        <p:nvSpPr>
          <p:cNvPr id="34" name="Shape 34"/>
          <p:cNvSpPr/>
          <p:nvPr/>
        </p:nvSpPr>
        <p:spPr>
          <a:xfrm>
            <a:off x="310243" y="5246200"/>
            <a:ext cx="7590195" cy="1169551"/>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sz="1900"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Cardinalities</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describe the number of instances that participate in a relationship</a:t>
            </a:r>
            <a:r>
              <a:rPr lang="en-US"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19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Cardinality constraints specify the maximum (key constraint) and minimum (participation constraint) number of relationship for each entity.</a:t>
            </a:r>
            <a:endParaRPr lang="en-US"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127866975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Shape 608"/>
          <p:cNvSpPr/>
          <p:nvPr/>
        </p:nvSpPr>
        <p:spPr>
          <a:xfrm>
            <a:off x="232287" y="331674"/>
            <a:ext cx="8679426" cy="461665"/>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In-class example: </a:t>
            </a: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Create the following ER</a:t>
            </a: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Diagram</a:t>
            </a:r>
            <a:endPar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09" name="Shape 609"/>
          <p:cNvSpPr/>
          <p:nvPr/>
        </p:nvSpPr>
        <p:spPr>
          <a:xfrm>
            <a:off x="469900" y="1282700"/>
            <a:ext cx="7590195" cy="516038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342900" lvl="0" indent="-304800">
              <a:spcBef>
                <a:spcPts val="700"/>
              </a:spcBef>
              <a:buSzPct val="50000"/>
              <a:buBlip>
                <a:blip r:embed="rId3"/>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painter can paint many paintings; each painting is painted by one painter. A gallery can have many paintings. A painting can be exhibited by a gallery.</a:t>
            </a: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8100" lvl="0">
              <a:spcBef>
                <a:spcPts val="700"/>
              </a:spcBef>
              <a:buSzPct val="50000"/>
              <a:defRPr sz="1800">
                <a:solidFill>
                  <a:srgbClr val="000000"/>
                </a:solidFill>
                <a:uFillTx/>
              </a:defRPr>
            </a:pPr>
            <a:endPar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8100" lvl="0">
              <a:spcBef>
                <a:spcPts val="700"/>
              </a:spcBef>
              <a:buSzPct val="50000"/>
              <a:defRPr sz="1800">
                <a:solidFill>
                  <a:srgbClr val="000000"/>
                </a:solidFill>
                <a:uFillTx/>
              </a:defRPr>
            </a:pPr>
            <a:r>
              <a:rPr lang="en-US" sz="26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description above is only a partial specification and requires clarifications to be translated into a proper ER diagram.</a:t>
            </a:r>
            <a:endPar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8100" lvl="0">
              <a:spcBef>
                <a:spcPts val="700"/>
              </a:spcBef>
              <a:buSzPct val="50000"/>
              <a:defRPr sz="1800">
                <a:solidFill>
                  <a:srgbClr val="000000"/>
                </a:solidFill>
                <a:uFillTx/>
              </a:defRPr>
            </a:pPr>
            <a:endPar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8100" lvl="0">
              <a:spcBef>
                <a:spcPts val="700"/>
              </a:spcBef>
              <a:buSzPct val="50000"/>
              <a:defRPr sz="1800">
                <a:solidFill>
                  <a:srgbClr val="000000"/>
                </a:solidFill>
                <a:uFillTx/>
              </a:defRPr>
            </a:pPr>
            <a:r>
              <a:rPr lang="en-US" sz="2600" b="1"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Try variations in the cardinalities among the entities, and see the resulting differences in semantics. </a:t>
            </a:r>
            <a:endParaRPr sz="2600" b="1"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95221858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hape 267"/>
          <p:cNvSpPr/>
          <p:nvPr/>
        </p:nvSpPr>
        <p:spPr>
          <a:xfrm>
            <a:off x="0" y="2757715"/>
            <a:ext cx="9144000" cy="5539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r">
              <a:defRPr sz="3600">
                <a:solidFill>
                  <a:srgbClr val="011070"/>
                </a:solidFill>
              </a:defRPr>
            </a:lvl1pPr>
          </a:lstStyle>
          <a:p>
            <a:pPr lvl="0" algn="ctr">
              <a:defRPr sz="1800">
                <a:solidFill>
                  <a:srgbClr val="000000"/>
                </a:solidFill>
                <a:uFillTx/>
              </a:defRPr>
            </a:pPr>
            <a:r>
              <a:rPr sz="3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Entity Relationship Diagram</a:t>
            </a:r>
            <a:r>
              <a:rPr lang="en-US" sz="3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s</a:t>
            </a:r>
            <a:r>
              <a:rPr sz="36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(ERD)</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57068C"/>
                </a:solidFill>
              </a:rPr>
              <a:t>Basic Concepts</a:t>
            </a:r>
          </a:p>
        </p:txBody>
      </p:sp>
      <p:sp>
        <p:nvSpPr>
          <p:cNvPr id="3" name="Content Placeholder 2"/>
          <p:cNvSpPr>
            <a:spLocks noGrp="1"/>
          </p:cNvSpPr>
          <p:nvPr>
            <p:ph idx="1"/>
          </p:nvPr>
        </p:nvSpPr>
        <p:spPr/>
        <p:txBody>
          <a:bodyPr>
            <a:normAutofit/>
          </a:bodyPr>
          <a:lstStyle/>
          <a:p>
            <a:r>
              <a:rPr lang="en-US" sz="2400" dirty="0"/>
              <a:t>Entities</a:t>
            </a:r>
          </a:p>
          <a:p>
            <a:pPr lvl="1"/>
            <a:r>
              <a:rPr lang="en-US" sz="2000" dirty="0"/>
              <a:t>Attributes</a:t>
            </a:r>
          </a:p>
          <a:p>
            <a:pPr lvl="1"/>
            <a:r>
              <a:rPr lang="en-US" sz="2000" dirty="0"/>
              <a:t>Primary keys</a:t>
            </a:r>
          </a:p>
          <a:p>
            <a:r>
              <a:rPr lang="en-US" sz="2400" dirty="0"/>
              <a:t>Relationships</a:t>
            </a:r>
          </a:p>
          <a:p>
            <a:r>
              <a:rPr lang="en-US" sz="2400" dirty="0"/>
              <a:t>Cardinalities</a:t>
            </a:r>
          </a:p>
          <a:p>
            <a:pPr lvl="1"/>
            <a:r>
              <a:rPr lang="en-US" sz="2100" dirty="0"/>
              <a:t>Key constraints</a:t>
            </a:r>
          </a:p>
          <a:p>
            <a:pPr lvl="1"/>
            <a:r>
              <a:rPr lang="en-US" sz="2100" dirty="0"/>
              <a:t>Participation constraints</a:t>
            </a:r>
          </a:p>
          <a:p>
            <a:pPr lvl="1"/>
            <a:r>
              <a:rPr lang="en-US" sz="2100" dirty="0"/>
              <a:t>Crow’s foot notation</a:t>
            </a:r>
          </a:p>
        </p:txBody>
      </p:sp>
    </p:spTree>
    <p:extLst>
      <p:ext uri="{BB962C8B-B14F-4D97-AF65-F5344CB8AC3E}">
        <p14:creationId xmlns:p14="http://schemas.microsoft.com/office/powerpoint/2010/main" val="1452778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Entities</a:t>
            </a:r>
            <a:r>
              <a:rPr lang="en-US" b="0"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Attributes, Domain of Attribute Values</a:t>
            </a:r>
            <a:endPar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05" name="Shape 305"/>
          <p:cNvSpPr/>
          <p:nvPr/>
        </p:nvSpPr>
        <p:spPr>
          <a:xfrm>
            <a:off x="114301" y="1224234"/>
            <a:ext cx="8872532" cy="139525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284284" lvl="0" indent="-246184">
              <a:spcBef>
                <a:spcPts val="700"/>
              </a:spcBef>
              <a:buSzPct val="50000"/>
              <a:buBlip>
                <a:blip r:embed="rId3"/>
              </a:buBlip>
              <a:defRPr sz="1800">
                <a:solidFill>
                  <a:srgbClr val="000000"/>
                </a:solidFill>
                <a:uFillTx/>
              </a:defRPr>
            </a:pP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a:t>
            </a:r>
            <a:r>
              <a:rPr sz="21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entity</a:t>
            </a:r>
            <a:r>
              <a:rPr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is a</a:t>
            </a:r>
            <a:r>
              <a:rPr lang="en-US" sz="21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 abstract object</a:t>
            </a:r>
          </a:p>
          <a:p>
            <a:pPr marL="284284" lvl="0" indent="-246184">
              <a:spcBef>
                <a:spcPts val="700"/>
              </a:spcBef>
              <a:buSzPct val="50000"/>
              <a:buBlip>
                <a:blip r:embed="rId3"/>
              </a:buBlip>
              <a:defRPr sz="1800">
                <a:solidFill>
                  <a:srgbClr val="000000"/>
                </a:solidFill>
                <a:uFillTx/>
              </a:defRPr>
            </a:pPr>
            <a:r>
              <a:rPr lang="en-US" sz="21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entity is described by a set of </a:t>
            </a:r>
            <a:r>
              <a:rPr lang="en-US" sz="21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attributes</a:t>
            </a:r>
          </a:p>
          <a:p>
            <a:pPr marL="284284" lvl="0" indent="-246184">
              <a:spcBef>
                <a:spcPts val="700"/>
              </a:spcBef>
              <a:buSzPct val="50000"/>
              <a:buBlip>
                <a:blip r:embed="rId3"/>
              </a:buBlip>
              <a:defRPr sz="1800">
                <a:solidFill>
                  <a:srgbClr val="000000"/>
                </a:solidFill>
                <a:uFillTx/>
              </a:defRPr>
            </a:pPr>
            <a:r>
              <a:rPr lang="en-US" sz="21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attribute has a </a:t>
            </a:r>
            <a:r>
              <a:rPr lang="en-US" sz="21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domain</a:t>
            </a:r>
            <a:r>
              <a:rPr lang="en-US" sz="21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of possible values. </a:t>
            </a:r>
            <a:r>
              <a:rPr lang="en-US" sz="16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Common domains are “text”, “number”, “date”, but sometimes it may have a some lightweight structure as well</a:t>
            </a:r>
            <a:endParaRPr lang="en-US" sz="21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306" name="Shape 306"/>
          <p:cNvSpPr/>
          <p:nvPr/>
        </p:nvSpPr>
        <p:spPr>
          <a:xfrm>
            <a:off x="2010654" y="3215104"/>
            <a:ext cx="5427638" cy="847867"/>
          </a:xfrm>
          <a:prstGeom prst="rect">
            <a:avLst/>
          </a:prstGeom>
          <a:ln w="38100">
            <a:solidFill>
              <a:srgbClr val="57068C"/>
            </a:solidFill>
            <a:round/>
          </a:ln>
        </p:spPr>
        <p:txBody>
          <a:bodyPr lIns="0" tIns="0" rIns="0" bIns="0"/>
          <a:lstStyle/>
          <a:p>
            <a:pPr lvl="0">
              <a:defRPr sz="1800">
                <a:solidFill>
                  <a:srgbClr val="000000"/>
                </a:solidFill>
                <a:latin typeface="+mn-lt"/>
                <a:ea typeface="+mn-ea"/>
                <a:cs typeface="+mn-cs"/>
                <a:sym typeface="Arial"/>
              </a:defRPr>
            </a:pPr>
            <a:endParaRPr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08" name="Shape 308"/>
          <p:cNvSpPr/>
          <p:nvPr/>
        </p:nvSpPr>
        <p:spPr>
          <a:xfrm>
            <a:off x="7101488" y="2834451"/>
            <a:ext cx="159895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a:solidFill>
                  <a:srgbClr val="FF2600"/>
                </a:solidFill>
              </a:defRPr>
            </a:lvl1pPr>
          </a:lstStyle>
          <a:p>
            <a:pPr lvl="0">
              <a:defRPr sz="1800">
                <a:solidFill>
                  <a:srgbClr val="000000"/>
                </a:solidFill>
                <a:uFillTx/>
              </a:defRPr>
            </a:pPr>
            <a:r>
              <a:rPr sz="20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Attributes</a:t>
            </a:r>
          </a:p>
        </p:txBody>
      </p:sp>
      <p:sp>
        <p:nvSpPr>
          <p:cNvPr id="309" name="Shape 309"/>
          <p:cNvSpPr/>
          <p:nvPr/>
        </p:nvSpPr>
        <p:spPr>
          <a:xfrm>
            <a:off x="0" y="4838197"/>
            <a:ext cx="9144000" cy="101053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296007" lvl="0" indent="-257907">
              <a:spcBef>
                <a:spcPts val="700"/>
              </a:spcBef>
              <a:buSzPct val="50000"/>
              <a:buBlip>
                <a:blip r:embed="rId3"/>
              </a:buBlip>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entity describes the </a:t>
            </a:r>
            <a:r>
              <a:rPr lang="en-US"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structure</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of the </a:t>
            </a: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instances</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601578" lvl="1" indent="-220578">
              <a:spcBef>
                <a:spcPts val="700"/>
              </a:spcBef>
              <a:buSzPct val="100000"/>
              <a:buChar char="•"/>
              <a:defRPr sz="1800">
                <a:solidFill>
                  <a:srgbClr val="000000"/>
                </a:solidFill>
                <a:uFillTx/>
              </a:defRPr>
            </a:pP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nstance of “Students” might be: </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Peter</a:t>
            </a:r>
            <a:r>
              <a:rPr lang="en-US"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“Pan</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2001, </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t>
            </a:r>
          </a:p>
          <a:p>
            <a:pPr marL="601578" lvl="1" indent="-220578">
              <a:spcBef>
                <a:spcPts val="700"/>
              </a:spcBef>
              <a:buSzPct val="100000"/>
              <a:buChar char="•"/>
              <a:defRPr sz="1800">
                <a:solidFill>
                  <a:srgbClr val="000000"/>
                </a:solidFill>
                <a:uFillTx/>
              </a:defRPr>
            </a:pP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Instance of </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es” might be:  </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Data </a:t>
            </a:r>
            <a:r>
              <a:rPr lang="en-US" b="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analysis”,</a:t>
            </a:r>
            <a:r>
              <a:rPr b="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b="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Learning</a:t>
            </a:r>
            <a:r>
              <a:rPr lang="en-US"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to analyze d</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ata” , </a:t>
            </a:r>
            <a:r>
              <a:rPr lang="en-US"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4</a:t>
            </a:r>
            <a:r>
              <a:rPr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p:txBody>
      </p:sp>
      <p:sp>
        <p:nvSpPr>
          <p:cNvPr id="3" name="Rectangle 2">
            <a:extLst>
              <a:ext uri="{FF2B5EF4-FFF2-40B4-BE49-F238E27FC236}">
                <a16:creationId xmlns:a16="http://schemas.microsoft.com/office/drawing/2014/main" id="{2C119984-3B98-4028-860D-8578B8E3B2EC}"/>
              </a:ext>
            </a:extLst>
          </p:cNvPr>
          <p:cNvSpPr/>
          <p:nvPr/>
        </p:nvSpPr>
        <p:spPr>
          <a:xfrm>
            <a:off x="155385" y="3247117"/>
            <a:ext cx="8872532" cy="828432"/>
          </a:xfrm>
          <a:prstGeom prst="rect">
            <a:avLst/>
          </a:prstGeom>
        </p:spPr>
        <p:txBody>
          <a:bodyPr wrap="square">
            <a:spAutoFit/>
          </a:bodyPr>
          <a:lstStyle/>
          <a:p>
            <a:pPr marL="627184" lvl="1" indent="-246184">
              <a:spcBef>
                <a:spcPts val="700"/>
              </a:spcBef>
              <a:buSzPct val="100000"/>
              <a:buChar char="•"/>
              <a:defRPr sz="1800">
                <a:solidFill>
                  <a:srgbClr val="000000"/>
                </a:solidFill>
                <a:uFillTx/>
              </a:defRPr>
            </a:pPr>
            <a:r>
              <a:rPr lang="en-US" sz="21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(first name, last name, year of birth, gender) </a:t>
            </a:r>
          </a:p>
          <a:p>
            <a:pPr marL="627184" lvl="1" indent="-246184">
              <a:spcBef>
                <a:spcPts val="700"/>
              </a:spcBef>
              <a:buSzPct val="100000"/>
              <a:buChar char="•"/>
              <a:defRPr sz="1800">
                <a:solidFill>
                  <a:srgbClr val="000000"/>
                </a:solidFill>
                <a:uFillTx/>
              </a:defRPr>
            </a:pPr>
            <a:r>
              <a:rPr lang="en-US" sz="21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Courses   (course name, course description, credits)</a:t>
            </a:r>
          </a:p>
        </p:txBody>
      </p:sp>
      <p:sp>
        <p:nvSpPr>
          <p:cNvPr id="10" name="Shape 308">
            <a:extLst>
              <a:ext uri="{FF2B5EF4-FFF2-40B4-BE49-F238E27FC236}">
                <a16:creationId xmlns:a16="http://schemas.microsoft.com/office/drawing/2014/main" id="{111A837C-B42A-4A54-87B2-AD8A3AE8F20D}"/>
              </a:ext>
            </a:extLst>
          </p:cNvPr>
          <p:cNvSpPr/>
          <p:nvPr/>
        </p:nvSpPr>
        <p:spPr>
          <a:xfrm>
            <a:off x="6815094" y="4455040"/>
            <a:ext cx="2171739" cy="307777"/>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a:solidFill>
                  <a:srgbClr val="FF2600"/>
                </a:solidFill>
              </a:defRPr>
            </a:lvl1pPr>
          </a:lstStyle>
          <a:p>
            <a:pPr lvl="0">
              <a:defRPr sz="1800">
                <a:solidFill>
                  <a:srgbClr val="000000"/>
                </a:solidFill>
                <a:uFillTx/>
              </a:defRPr>
            </a:pPr>
            <a:r>
              <a:rPr lang="en-US" sz="20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Domain: Integer</a:t>
            </a:r>
            <a:endParaRPr sz="20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5" name="Straight Arrow Connector 4">
            <a:extLst>
              <a:ext uri="{FF2B5EF4-FFF2-40B4-BE49-F238E27FC236}">
                <a16:creationId xmlns:a16="http://schemas.microsoft.com/office/drawing/2014/main" id="{B3C5F540-A8DF-43E3-9E31-E58451F50AAF}"/>
              </a:ext>
            </a:extLst>
          </p:cNvPr>
          <p:cNvCxnSpPr/>
          <p:nvPr/>
        </p:nvCxnSpPr>
        <p:spPr>
          <a:xfrm flipH="1" flipV="1">
            <a:off x="6409592" y="3956538"/>
            <a:ext cx="202223" cy="624254"/>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
        <p:nvSpPr>
          <p:cNvPr id="13" name="Shape 306">
            <a:extLst>
              <a:ext uri="{FF2B5EF4-FFF2-40B4-BE49-F238E27FC236}">
                <a16:creationId xmlns:a16="http://schemas.microsoft.com/office/drawing/2014/main" id="{FC8C3025-B030-4729-9615-A46B73091236}"/>
              </a:ext>
            </a:extLst>
          </p:cNvPr>
          <p:cNvSpPr/>
          <p:nvPr/>
        </p:nvSpPr>
        <p:spPr>
          <a:xfrm>
            <a:off x="782515" y="3200241"/>
            <a:ext cx="1146227" cy="879114"/>
          </a:xfrm>
          <a:prstGeom prst="rect">
            <a:avLst/>
          </a:prstGeom>
          <a:ln w="38100">
            <a:solidFill>
              <a:srgbClr val="57068C"/>
            </a:solidFill>
            <a:round/>
          </a:ln>
        </p:spPr>
        <p:txBody>
          <a:bodyPr lIns="0" tIns="0" rIns="0" bIns="0"/>
          <a:lstStyle/>
          <a:p>
            <a:pPr lvl="0">
              <a:defRPr sz="1800">
                <a:solidFill>
                  <a:srgbClr val="000000"/>
                </a:solidFill>
                <a:latin typeface="+mn-lt"/>
                <a:ea typeface="+mn-ea"/>
                <a:cs typeface="+mn-cs"/>
                <a:sym typeface="Arial"/>
              </a:defRPr>
            </a:pPr>
            <a:endParaRPr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4" name="Shape 308">
            <a:extLst>
              <a:ext uri="{FF2B5EF4-FFF2-40B4-BE49-F238E27FC236}">
                <a16:creationId xmlns:a16="http://schemas.microsoft.com/office/drawing/2014/main" id="{013F9B74-8715-4249-BF09-2419E2057786}"/>
              </a:ext>
            </a:extLst>
          </p:cNvPr>
          <p:cNvSpPr/>
          <p:nvPr/>
        </p:nvSpPr>
        <p:spPr>
          <a:xfrm>
            <a:off x="155385" y="2795881"/>
            <a:ext cx="1598950" cy="30777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a:solidFill>
                  <a:srgbClr val="FF2600"/>
                </a:solidFill>
              </a:defRPr>
            </a:lvl1pPr>
          </a:lstStyle>
          <a:p>
            <a:pPr lvl="0">
              <a:defRPr sz="1800">
                <a:solidFill>
                  <a:srgbClr val="000000"/>
                </a:solidFill>
                <a:uFillTx/>
              </a:defRPr>
            </a:pPr>
            <a:r>
              <a:rPr lang="en-US" sz="20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Entities</a:t>
            </a:r>
            <a:endParaRPr sz="20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25214515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306"/>
                                        </p:tgtEl>
                                        <p:attrNameLst>
                                          <p:attrName>style.visibility</p:attrName>
                                        </p:attrNameLst>
                                      </p:cBhvr>
                                      <p:to>
                                        <p:strVal val="visible"/>
                                      </p:to>
                                    </p:set>
                                    <p:animEffect transition="in" filter="dissolve(in)">
                                      <p:cBhvr>
                                        <p:cTn id="7" dur="750"/>
                                        <p:tgtEl>
                                          <p:spTgt spid="3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308"/>
                                        </p:tgtEl>
                                        <p:attrNameLst>
                                          <p:attrName>style.visibility</p:attrName>
                                        </p:attrNameLst>
                                      </p:cBhvr>
                                      <p:to>
                                        <p:strVal val="visible"/>
                                      </p:to>
                                    </p:set>
                                    <p:animEffect transition="in" filter="dissolve(in)">
                                      <p:cBhvr>
                                        <p:cTn id="12" dur="750"/>
                                        <p:tgtEl>
                                          <p:spTgt spid="30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16" fill="hold" grpId="0" nodeType="clickEffect">
                                  <p:stCondLst>
                                    <p:cond delay="0"/>
                                  </p:stCondLst>
                                  <p:iterate>
                                    <p:tmAbs val="0"/>
                                  </p:iterate>
                                  <p:childTnLst>
                                    <p:set>
                                      <p:cBhvr>
                                        <p:cTn id="16" fill="hold"/>
                                        <p:tgtEl>
                                          <p:spTgt spid="309"/>
                                        </p:tgtEl>
                                        <p:attrNameLst>
                                          <p:attrName>style.visibility</p:attrName>
                                        </p:attrNameLst>
                                      </p:cBhvr>
                                      <p:to>
                                        <p:strVal val="visible"/>
                                      </p:to>
                                    </p:set>
                                    <p:animEffect transition="in" filter="dissolve(in)">
                                      <p:cBhvr>
                                        <p:cTn id="17" dur="750"/>
                                        <p:tgtEl>
                                          <p:spTgt spid="30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16" fill="hold" grpId="0" nodeType="clickEffect">
                                  <p:stCondLst>
                                    <p:cond delay="0"/>
                                  </p:stCondLst>
                                  <p:iterate>
                                    <p:tmAbs val="0"/>
                                  </p:iterate>
                                  <p:childTnLst>
                                    <p:set>
                                      <p:cBhvr>
                                        <p:cTn id="21" fill="hold"/>
                                        <p:tgtEl>
                                          <p:spTgt spid="10"/>
                                        </p:tgtEl>
                                        <p:attrNameLst>
                                          <p:attrName>style.visibility</p:attrName>
                                        </p:attrNameLst>
                                      </p:cBhvr>
                                      <p:to>
                                        <p:strVal val="visible"/>
                                      </p:to>
                                    </p:set>
                                    <p:animEffect transition="in" filter="dissolve(in)">
                                      <p:cBhvr>
                                        <p:cTn id="22" dur="75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16" fill="hold" grpId="0" nodeType="clickEffect">
                                  <p:stCondLst>
                                    <p:cond delay="0"/>
                                  </p:stCondLst>
                                  <p:iterate>
                                    <p:tmAbs val="0"/>
                                  </p:iterate>
                                  <p:childTnLst>
                                    <p:set>
                                      <p:cBhvr>
                                        <p:cTn id="26" fill="hold"/>
                                        <p:tgtEl>
                                          <p:spTgt spid="13"/>
                                        </p:tgtEl>
                                        <p:attrNameLst>
                                          <p:attrName>style.visibility</p:attrName>
                                        </p:attrNameLst>
                                      </p:cBhvr>
                                      <p:to>
                                        <p:strVal val="visible"/>
                                      </p:to>
                                    </p:set>
                                    <p:animEffect transition="in" filter="dissolve(in)">
                                      <p:cBhvr>
                                        <p:cTn id="27" dur="75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16" fill="hold" grpId="0" nodeType="clickEffect">
                                  <p:stCondLst>
                                    <p:cond delay="0"/>
                                  </p:stCondLst>
                                  <p:iterate>
                                    <p:tmAbs val="0"/>
                                  </p:iterate>
                                  <p:childTnLst>
                                    <p:set>
                                      <p:cBhvr>
                                        <p:cTn id="31" fill="hold"/>
                                        <p:tgtEl>
                                          <p:spTgt spid="14"/>
                                        </p:tgtEl>
                                        <p:attrNameLst>
                                          <p:attrName>style.visibility</p:attrName>
                                        </p:attrNameLst>
                                      </p:cBhvr>
                                      <p:to>
                                        <p:strVal val="visible"/>
                                      </p:to>
                                    </p:set>
                                    <p:animEffect transition="in" filter="dissolve(in)">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 grpId="0" animBg="1" advAuto="0"/>
      <p:bldP spid="308" grpId="0" animBg="1" advAuto="0"/>
      <p:bldP spid="309" grpId="0" animBg="1" advAuto="0"/>
      <p:bldP spid="10" grpId="0" animBg="1" advAuto="0"/>
      <p:bldP spid="13" grpId="0" animBg="1" advAuto="0"/>
      <p:bldP spid="14"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Shape 318"/>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Primary Key (PK) </a:t>
            </a:r>
          </a:p>
        </p:txBody>
      </p:sp>
      <p:sp>
        <p:nvSpPr>
          <p:cNvPr id="319" name="Shape 319"/>
          <p:cNvSpPr/>
          <p:nvPr/>
        </p:nvSpPr>
        <p:spPr>
          <a:xfrm>
            <a:off x="245637" y="895059"/>
            <a:ext cx="5480249" cy="589392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342900" lvl="0" indent="-304800">
              <a:spcBef>
                <a:spcPts val="700"/>
              </a:spcBef>
              <a:buSzPct val="50000"/>
              <a:buBlip>
                <a:blip r:embed="rId3"/>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 attribute whose value is unique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for</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each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separate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instance: </a:t>
            </a:r>
          </a:p>
          <a:p>
            <a:pPr marL="685800" lvl="1" indent="-304800">
              <a:spcBef>
                <a:spcPts val="700"/>
              </a:spcBef>
              <a:buSzPct val="100000"/>
              <a:buChar char="•"/>
              <a:defRPr sz="1800">
                <a:solidFill>
                  <a:srgbClr val="000000"/>
                </a:solidFill>
                <a:uFillTx/>
              </a:defRPr>
            </a:pP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 id </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 the students entity </a:t>
            </a: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85800" lvl="1" indent="-304800">
              <a:spcBef>
                <a:spcPts val="700"/>
              </a:spcBef>
              <a:buSzPct val="100000"/>
              <a:buChar char="•"/>
              <a:defRPr sz="1800">
                <a:solidFill>
                  <a:srgbClr val="000000"/>
                </a:solidFill>
                <a:uFillTx/>
              </a:defRPr>
            </a:pP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lvl="0" indent="-304800">
              <a:spcBef>
                <a:spcPts val="700"/>
              </a:spcBef>
              <a:buSzPct val="50000"/>
              <a:buBlip>
                <a:blip r:embed="rId3"/>
              </a:buBlip>
              <a:defRPr sz="1800">
                <a:solidFill>
                  <a:srgbClr val="000000"/>
                </a:solidFill>
                <a:uFillTx/>
              </a:defRPr>
            </a:pP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Composite primary key: A primary key that consists of two or more attributes, whose values together (but not separately) are unique for each instance in an entity:</a:t>
            </a:r>
          </a:p>
          <a:p>
            <a:pPr marL="685800" lvl="1" indent="-304800">
              <a:spcBef>
                <a:spcPts val="700"/>
              </a:spcBef>
              <a:buSzPct val="100000"/>
              <a:buChar char="•"/>
              <a:defRPr sz="1800">
                <a:solidFill>
                  <a:srgbClr val="000000"/>
                </a:solidFill>
                <a:uFillTx/>
              </a:defRPr>
            </a:pPr>
            <a:r>
              <a:rPr lang="en-US" sz="26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Course id  and section id </a:t>
            </a: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 the courses entity </a:t>
            </a:r>
          </a:p>
          <a:p>
            <a:pPr marL="685800" lvl="1" indent="-304800">
              <a:spcBef>
                <a:spcPts val="700"/>
              </a:spcBef>
              <a:buSzPct val="100000"/>
              <a:buChar char="•"/>
              <a:defRPr sz="1800">
                <a:solidFill>
                  <a:srgbClr val="000000"/>
                </a:solidFill>
                <a:uFillTx/>
              </a:defRPr>
            </a:pPr>
            <a:endPar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81000" algn="ctr">
              <a:spcBef>
                <a:spcPts val="700"/>
              </a:spcBef>
              <a:buSzPct val="100000"/>
              <a:defRPr sz="1800">
                <a:solidFill>
                  <a:srgbClr val="000000"/>
                </a:solidFill>
                <a:uFillTx/>
              </a:defRPr>
            </a:pPr>
            <a:r>
              <a:rPr lang="en-US" sz="36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Other Examples?</a:t>
            </a:r>
          </a:p>
        </p:txBody>
      </p:sp>
      <p:sp>
        <p:nvSpPr>
          <p:cNvPr id="320" name="Shape 320"/>
          <p:cNvSpPr/>
          <p:nvPr/>
        </p:nvSpPr>
        <p:spPr>
          <a:xfrm>
            <a:off x="245638" y="3459567"/>
            <a:ext cx="4850145" cy="400110"/>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342900" lvl="0" indent="-304800">
              <a:spcBef>
                <a:spcPts val="700"/>
              </a:spcBef>
              <a:buSzPct val="50000"/>
              <a:buBlip>
                <a:blip r:embed="rId3"/>
              </a:buBlip>
              <a:defRPr sz="1800">
                <a:solidFill>
                  <a:srgbClr val="000000"/>
                </a:solidFill>
                <a:uFillTx/>
              </a:defRPr>
            </a:pPr>
            <a:endPar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
        <p:nvSpPr>
          <p:cNvPr id="5" name="Shape 330"/>
          <p:cNvSpPr/>
          <p:nvPr/>
        </p:nvSpPr>
        <p:spPr>
          <a:xfrm>
            <a:off x="6401482" y="2229082"/>
            <a:ext cx="1905001" cy="1168336"/>
          </a:xfrm>
          <a:prstGeom prst="rect">
            <a:avLst/>
          </a:prstGeom>
          <a:solidFill>
            <a:srgbClr val="EBEBEB"/>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name </a:t>
            </a:r>
            <a:endPar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Age </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Sex</a:t>
            </a:r>
          </a:p>
        </p:txBody>
      </p:sp>
      <p:sp>
        <p:nvSpPr>
          <p:cNvPr id="6" name="Shape 331"/>
          <p:cNvSpPr/>
          <p:nvPr/>
        </p:nvSpPr>
        <p:spPr>
          <a:xfrm>
            <a:off x="6401482" y="1878289"/>
            <a:ext cx="1905001" cy="349820"/>
          </a:xfrm>
          <a:prstGeom prst="rect">
            <a:avLst/>
          </a:prstGeom>
          <a:solidFill>
            <a:srgbClr val="C0C0C0"/>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Students</a:t>
            </a:r>
          </a:p>
        </p:txBody>
      </p:sp>
      <p:sp>
        <p:nvSpPr>
          <p:cNvPr id="7" name="Shape 332"/>
          <p:cNvSpPr/>
          <p:nvPr/>
        </p:nvSpPr>
        <p:spPr>
          <a:xfrm>
            <a:off x="6299882" y="4781374"/>
            <a:ext cx="2108201" cy="1168336"/>
          </a:xfrm>
          <a:prstGeom prst="rect">
            <a:avLst/>
          </a:prstGeom>
          <a:solidFill>
            <a:srgbClr val="EBEBEB"/>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Id</a:t>
            </a:r>
          </a:p>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Section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Description</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Location</a:t>
            </a:r>
          </a:p>
        </p:txBody>
      </p:sp>
      <p:sp>
        <p:nvSpPr>
          <p:cNvPr id="8" name="Shape 333"/>
          <p:cNvSpPr/>
          <p:nvPr/>
        </p:nvSpPr>
        <p:spPr>
          <a:xfrm>
            <a:off x="6299882" y="4430581"/>
            <a:ext cx="2108201" cy="349820"/>
          </a:xfrm>
          <a:prstGeom prst="rect">
            <a:avLst/>
          </a:prstGeom>
          <a:solidFill>
            <a:srgbClr val="C0C0C0"/>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Courses</a:t>
            </a:r>
          </a:p>
        </p:txBody>
      </p:sp>
      <p:sp>
        <p:nvSpPr>
          <p:cNvPr id="11" name="Shape 339"/>
          <p:cNvSpPr/>
          <p:nvPr/>
        </p:nvSpPr>
        <p:spPr>
          <a:xfrm flipH="1" flipV="1">
            <a:off x="7608374" y="5273335"/>
            <a:ext cx="621225" cy="874444"/>
          </a:xfrm>
          <a:prstGeom prst="line">
            <a:avLst/>
          </a:prstGeom>
          <a:ln w="25400">
            <a:solidFill>
              <a:srgbClr val="011993"/>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2" name="Shape 340"/>
          <p:cNvSpPr/>
          <p:nvPr/>
        </p:nvSpPr>
        <p:spPr>
          <a:xfrm>
            <a:off x="7608375" y="6147780"/>
            <a:ext cx="1396216" cy="61555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Composite </a:t>
            </a:r>
          </a:p>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Primary Key</a:t>
            </a:r>
          </a:p>
        </p:txBody>
      </p:sp>
      <p:sp>
        <p:nvSpPr>
          <p:cNvPr id="13" name="Shape 341"/>
          <p:cNvSpPr/>
          <p:nvPr/>
        </p:nvSpPr>
        <p:spPr>
          <a:xfrm>
            <a:off x="5956917" y="4764797"/>
            <a:ext cx="1674886" cy="647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25400">
            <a:solidFill>
              <a:srgbClr val="011993"/>
            </a:solidFill>
            <a:round/>
          </a:ln>
        </p:spPr>
        <p:txBody>
          <a:bodyPr lIns="0" tIns="0" rIns="0" bIns="0"/>
          <a:lstStyle/>
          <a:p>
            <a:pPr lvl="0">
              <a:defRPr sz="1800">
                <a:solidFill>
                  <a:srgbClr val="0000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11"/>
                                        </p:tgtEl>
                                        <p:attrNameLst>
                                          <p:attrName>style.visibility</p:attrName>
                                        </p:attrNameLst>
                                      </p:cBhvr>
                                      <p:to>
                                        <p:strVal val="visible"/>
                                      </p:to>
                                    </p:set>
                                    <p:animEffect transition="in" filter="dissolve(in)">
                                      <p:cBhvr>
                                        <p:cTn id="7" dur="75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12"/>
                                        </p:tgtEl>
                                        <p:attrNameLst>
                                          <p:attrName>style.visibility</p:attrName>
                                        </p:attrNameLst>
                                      </p:cBhvr>
                                      <p:to>
                                        <p:strVal val="visible"/>
                                      </p:to>
                                    </p:set>
                                    <p:animEffect transition="in" filter="dissolve(in)">
                                      <p:cBhvr>
                                        <p:cTn id="12" dur="75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16" fill="hold" grpId="0" nodeType="clickEffect">
                                  <p:stCondLst>
                                    <p:cond delay="0"/>
                                  </p:stCondLst>
                                  <p:iterate>
                                    <p:tmAbs val="0"/>
                                  </p:iterate>
                                  <p:childTnLst>
                                    <p:set>
                                      <p:cBhvr>
                                        <p:cTn id="16" fill="hold"/>
                                        <p:tgtEl>
                                          <p:spTgt spid="13"/>
                                        </p:tgtEl>
                                        <p:attrNameLst>
                                          <p:attrName>style.visibility</p:attrName>
                                        </p:attrNameLst>
                                      </p:cBhvr>
                                      <p:to>
                                        <p:strVal val="visible"/>
                                      </p:to>
                                    </p:set>
                                    <p:animEffect transition="in" filter="dissolve(in)">
                                      <p:cBhvr>
                                        <p:cTn id="17"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dvAuto="0"/>
      <p:bldP spid="12" grpId="0" animBg="1" advAuto="0"/>
      <p:bldP spid="13"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a:t>
            </a:r>
          </a:p>
        </p:txBody>
      </p:sp>
      <p:sp>
        <p:nvSpPr>
          <p:cNvPr id="355" name="Shape 355"/>
          <p:cNvSpPr/>
          <p:nvPr/>
        </p:nvSpPr>
        <p:spPr>
          <a:xfrm>
            <a:off x="469900" y="1306086"/>
            <a:ext cx="7590195" cy="88998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342900" lvl="0" indent="-304800">
              <a:spcBef>
                <a:spcPts val="700"/>
              </a:spcBef>
              <a:buSzPct val="50000"/>
              <a:buBlip>
                <a:blip r:embed="rId3"/>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relationship is an association among entities: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take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courses (take is a relationship) </a:t>
            </a:r>
          </a:p>
        </p:txBody>
      </p:sp>
      <p:sp>
        <p:nvSpPr>
          <p:cNvPr id="356" name="Shape 356"/>
          <p:cNvSpPr/>
          <p:nvPr/>
        </p:nvSpPr>
        <p:spPr>
          <a:xfrm>
            <a:off x="689340" y="3004868"/>
            <a:ext cx="1905001" cy="1168336"/>
          </a:xfrm>
          <a:prstGeom prst="rect">
            <a:avLst/>
          </a:prstGeom>
          <a:solidFill>
            <a:srgbClr val="EBEBEB"/>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name </a:t>
            </a:r>
            <a:endPar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Age </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Sex</a:t>
            </a:r>
          </a:p>
        </p:txBody>
      </p:sp>
      <p:sp>
        <p:nvSpPr>
          <p:cNvPr id="357" name="Shape 357"/>
          <p:cNvSpPr/>
          <p:nvPr/>
        </p:nvSpPr>
        <p:spPr>
          <a:xfrm>
            <a:off x="689340" y="2654075"/>
            <a:ext cx="1905001" cy="349820"/>
          </a:xfrm>
          <a:prstGeom prst="rect">
            <a:avLst/>
          </a:prstGeom>
          <a:solidFill>
            <a:srgbClr val="C0C0C0"/>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Students</a:t>
            </a:r>
          </a:p>
        </p:txBody>
      </p:sp>
      <p:sp>
        <p:nvSpPr>
          <p:cNvPr id="358" name="Shape 358"/>
          <p:cNvSpPr/>
          <p:nvPr/>
        </p:nvSpPr>
        <p:spPr>
          <a:xfrm>
            <a:off x="5898564" y="2971376"/>
            <a:ext cx="2108201" cy="1168336"/>
          </a:xfrm>
          <a:prstGeom prst="rect">
            <a:avLst/>
          </a:prstGeom>
          <a:solidFill>
            <a:srgbClr val="EBEBEB"/>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Id</a:t>
            </a:r>
          </a:p>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Section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Description</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Location</a:t>
            </a:r>
          </a:p>
        </p:txBody>
      </p:sp>
      <p:sp>
        <p:nvSpPr>
          <p:cNvPr id="359" name="Shape 359"/>
          <p:cNvSpPr/>
          <p:nvPr/>
        </p:nvSpPr>
        <p:spPr>
          <a:xfrm>
            <a:off x="5898564" y="2620583"/>
            <a:ext cx="2108201" cy="349819"/>
          </a:xfrm>
          <a:prstGeom prst="rect">
            <a:avLst/>
          </a:prstGeom>
          <a:solidFill>
            <a:srgbClr val="C0C0C0"/>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Courses</a:t>
            </a:r>
          </a:p>
        </p:txBody>
      </p:sp>
      <p:sp>
        <p:nvSpPr>
          <p:cNvPr id="360" name="Shape 360"/>
          <p:cNvSpPr/>
          <p:nvPr/>
        </p:nvSpPr>
        <p:spPr>
          <a:xfrm>
            <a:off x="2594342" y="3418554"/>
            <a:ext cx="3304222" cy="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8" name="Shape 373"/>
          <p:cNvSpPr/>
          <p:nvPr/>
        </p:nvSpPr>
        <p:spPr>
          <a:xfrm>
            <a:off x="502908" y="5005465"/>
            <a:ext cx="8204200" cy="1567096"/>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319453" lvl="0" indent="-281353">
              <a:spcBef>
                <a:spcPts val="700"/>
              </a:spcBef>
              <a:buSzPct val="50000"/>
              <a:buBlip>
                <a:blip r:embed="rId3"/>
              </a:buBlip>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relationship is shown as a line connecting the associated entities, labeled with the name of the relationship</a:t>
            </a:r>
          </a:p>
          <a:p>
            <a:pPr marL="319453" lvl="0" indent="-281353">
              <a:spcBef>
                <a:spcPts val="700"/>
              </a:spcBef>
              <a:buSzPct val="50000"/>
              <a:buBlip>
                <a:blip r:embed="rId3"/>
              </a:buBlip>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relationship name is usually a verb (e.g., takes) </a:t>
            </a:r>
          </a:p>
        </p:txBody>
      </p:sp>
      <p:sp>
        <p:nvSpPr>
          <p:cNvPr id="2" name="Diamond 1">
            <a:extLst>
              <a:ext uri="{FF2B5EF4-FFF2-40B4-BE49-F238E27FC236}">
                <a16:creationId xmlns:a16="http://schemas.microsoft.com/office/drawing/2014/main" id="{A9E2A266-B9A5-466F-9D71-F4DDEC659BCD}"/>
              </a:ext>
            </a:extLst>
          </p:cNvPr>
          <p:cNvSpPr/>
          <p:nvPr/>
        </p:nvSpPr>
        <p:spPr>
          <a:xfrm>
            <a:off x="3508130" y="3120907"/>
            <a:ext cx="1345223" cy="63707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Take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a:t>
            </a: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 can have attributes</a:t>
            </a:r>
            <a:endPar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55" name="Shape 355"/>
          <p:cNvSpPr/>
          <p:nvPr/>
        </p:nvSpPr>
        <p:spPr>
          <a:xfrm>
            <a:off x="477725" y="1022847"/>
            <a:ext cx="7590195" cy="13798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marL="342900" lvl="0" indent="-304800">
              <a:spcBef>
                <a:spcPts val="700"/>
              </a:spcBef>
              <a:buSzPct val="50000"/>
              <a:buBlip>
                <a:blip r:embed="rId3"/>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relationship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may have </a:t>
            </a:r>
            <a:r>
              <a:rPr lang="en-US" sz="26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attribures</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Students </a:t>
            </a:r>
            <a:r>
              <a:rPr sz="26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take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courses (take is a relationship)</a:t>
            </a: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85800" lvl="1" indent="-304800">
              <a:spcBef>
                <a:spcPts val="700"/>
              </a:spcBef>
              <a:buSzPct val="100000"/>
              <a:buChar char="•"/>
              <a:defRPr sz="1800">
                <a:solidFill>
                  <a:srgbClr val="000000"/>
                </a:solidFill>
                <a:uFillTx/>
              </a:defRPr>
            </a:pP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registration has a registration date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p>
        </p:txBody>
      </p:sp>
      <p:sp>
        <p:nvSpPr>
          <p:cNvPr id="356" name="Shape 356"/>
          <p:cNvSpPr/>
          <p:nvPr/>
        </p:nvSpPr>
        <p:spPr>
          <a:xfrm>
            <a:off x="689340" y="3901513"/>
            <a:ext cx="1905001" cy="1168336"/>
          </a:xfrm>
          <a:prstGeom prst="rect">
            <a:avLst/>
          </a:prstGeom>
          <a:solidFill>
            <a:srgbClr val="EBEBEB"/>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name </a:t>
            </a:r>
            <a:endPar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Age </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Sex</a:t>
            </a:r>
          </a:p>
        </p:txBody>
      </p:sp>
      <p:sp>
        <p:nvSpPr>
          <p:cNvPr id="357" name="Shape 357"/>
          <p:cNvSpPr/>
          <p:nvPr/>
        </p:nvSpPr>
        <p:spPr>
          <a:xfrm>
            <a:off x="689340" y="3550720"/>
            <a:ext cx="1905001" cy="349820"/>
          </a:xfrm>
          <a:prstGeom prst="rect">
            <a:avLst/>
          </a:prstGeom>
          <a:solidFill>
            <a:srgbClr val="C0C0C0"/>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Students</a:t>
            </a:r>
          </a:p>
        </p:txBody>
      </p:sp>
      <p:sp>
        <p:nvSpPr>
          <p:cNvPr id="358" name="Shape 358"/>
          <p:cNvSpPr/>
          <p:nvPr/>
        </p:nvSpPr>
        <p:spPr>
          <a:xfrm>
            <a:off x="5898564" y="3868021"/>
            <a:ext cx="2108201" cy="1168336"/>
          </a:xfrm>
          <a:prstGeom prst="rect">
            <a:avLst/>
          </a:prstGeom>
          <a:solidFill>
            <a:srgbClr val="EBEBEB"/>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Id</a:t>
            </a:r>
          </a:p>
          <a:p>
            <a:pPr lvl="0">
              <a:defRPr sz="1800">
                <a:solidFill>
                  <a:srgbClr val="000000"/>
                </a:solidFill>
                <a:uFillTx/>
              </a:defRPr>
            </a:pPr>
            <a:r>
              <a:rPr u="sng"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Section Id</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Course Description</a:t>
            </a:r>
          </a:p>
          <a:p>
            <a:pPr lvl="0">
              <a:defRPr sz="1800">
                <a:solidFill>
                  <a:srgbClr val="000000"/>
                </a:solidFill>
                <a:uFillTx/>
              </a:defRPr>
            </a:pP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Location</a:t>
            </a:r>
          </a:p>
        </p:txBody>
      </p:sp>
      <p:sp>
        <p:nvSpPr>
          <p:cNvPr id="359" name="Shape 359"/>
          <p:cNvSpPr/>
          <p:nvPr/>
        </p:nvSpPr>
        <p:spPr>
          <a:xfrm>
            <a:off x="5898564" y="3517228"/>
            <a:ext cx="2108201" cy="349819"/>
          </a:xfrm>
          <a:prstGeom prst="rect">
            <a:avLst/>
          </a:prstGeom>
          <a:solidFill>
            <a:srgbClr val="C0C0C0"/>
          </a:solidFill>
          <a:ln w="25400">
            <a:solidFill>
              <a:srgbClr val="011993"/>
            </a:solidFill>
            <a:round/>
          </a:ln>
          <a:extLst>
            <a:ext uri="{C572A759-6A51-4108-AA02-DFA0A04FC94B}">
              <ma14:wrappingTextBoxFlag xmlns="" xmlns:ma14="http://schemas.microsoft.com/office/mac/drawingml/2011/main" val="1"/>
            </a:ext>
          </a:extLst>
        </p:spPr>
        <p:txBody>
          <a:bodyPr lIns="0" tIns="0" rIns="0" bIns="0"/>
          <a:lstStyle>
            <a:lvl1pPr algn="ctr">
              <a:defRPr sz="1800">
                <a:solidFill>
                  <a:srgbClr val="011993"/>
                </a:solidFill>
                <a:latin typeface="+mn-lt"/>
                <a:ea typeface="+mn-ea"/>
                <a:cs typeface="+mn-cs"/>
                <a:sym typeface="Arial"/>
              </a:defRPr>
            </a:lvl1pPr>
          </a:lstStyle>
          <a:p>
            <a:pPr lvl="0">
              <a:defRPr>
                <a:solidFill>
                  <a:srgbClr val="000000"/>
                </a:solidFill>
                <a:uFillTx/>
              </a:defRPr>
            </a:pPr>
            <a:r>
              <a:rPr dirty="0">
                <a:solidFill>
                  <a:schemeClr val="tx1"/>
                </a:solidFill>
                <a:uFill>
                  <a:solidFill/>
                </a:uFill>
                <a:latin typeface="Arial Unicode MS" panose="020B0604020202020204" pitchFamily="34" charset="-128"/>
              </a:rPr>
              <a:t>Courses</a:t>
            </a:r>
          </a:p>
        </p:txBody>
      </p:sp>
      <p:sp>
        <p:nvSpPr>
          <p:cNvPr id="360" name="Shape 360"/>
          <p:cNvSpPr/>
          <p:nvPr/>
        </p:nvSpPr>
        <p:spPr>
          <a:xfrm>
            <a:off x="2594342" y="4315199"/>
            <a:ext cx="3304222" cy="0"/>
          </a:xfrm>
          <a:prstGeom prst="line">
            <a:avLst/>
          </a:prstGeom>
          <a:ln w="25400">
            <a:solidFill>
              <a:srgbClr val="011993"/>
            </a:solidFill>
            <a:round/>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 name="Diamond 1">
            <a:extLst>
              <a:ext uri="{FF2B5EF4-FFF2-40B4-BE49-F238E27FC236}">
                <a16:creationId xmlns:a16="http://schemas.microsoft.com/office/drawing/2014/main" id="{A9E2A266-B9A5-466F-9D71-F4DDEC659BCD}"/>
              </a:ext>
            </a:extLst>
          </p:cNvPr>
          <p:cNvSpPr/>
          <p:nvPr/>
        </p:nvSpPr>
        <p:spPr>
          <a:xfrm>
            <a:off x="3508130" y="4017552"/>
            <a:ext cx="1345223" cy="63707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Take</a:t>
            </a:r>
          </a:p>
        </p:txBody>
      </p:sp>
      <p:sp>
        <p:nvSpPr>
          <p:cNvPr id="3" name="Rectangle 2">
            <a:extLst>
              <a:ext uri="{FF2B5EF4-FFF2-40B4-BE49-F238E27FC236}">
                <a16:creationId xmlns:a16="http://schemas.microsoft.com/office/drawing/2014/main" id="{C2FAB8FF-7DE5-4118-9DBB-241A362D1D01}"/>
              </a:ext>
            </a:extLst>
          </p:cNvPr>
          <p:cNvSpPr/>
          <p:nvPr/>
        </p:nvSpPr>
        <p:spPr>
          <a:xfrm>
            <a:off x="3182003" y="4964767"/>
            <a:ext cx="1997476" cy="36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Registration Date</a:t>
            </a:r>
          </a:p>
        </p:txBody>
      </p:sp>
      <p:cxnSp>
        <p:nvCxnSpPr>
          <p:cNvPr id="5" name="Straight Connector 4">
            <a:extLst>
              <a:ext uri="{FF2B5EF4-FFF2-40B4-BE49-F238E27FC236}">
                <a16:creationId xmlns:a16="http://schemas.microsoft.com/office/drawing/2014/main" id="{2534750A-AA09-4580-957B-BCAC7D81FF3B}"/>
              </a:ext>
            </a:extLst>
          </p:cNvPr>
          <p:cNvCxnSpPr>
            <a:cxnSpLocks/>
            <a:stCxn id="2" idx="2"/>
            <a:endCxn id="3" idx="0"/>
          </p:cNvCxnSpPr>
          <p:nvPr/>
        </p:nvCxnSpPr>
        <p:spPr>
          <a:xfrm flipH="1">
            <a:off x="4180741" y="4654629"/>
            <a:ext cx="1" cy="3101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44474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386308" y="147496"/>
            <a:ext cx="7757379" cy="4616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 </a:t>
            </a: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a:t>
            </a: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y: Key constraints</a:t>
            </a:r>
            <a:endPar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85" name="Shape 385"/>
          <p:cNvSpPr/>
          <p:nvPr/>
        </p:nvSpPr>
        <p:spPr>
          <a:xfrm>
            <a:off x="469899" y="944759"/>
            <a:ext cx="8230218" cy="10130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marL="342900" indent="-304800">
              <a:spcBef>
                <a:spcPts val="700"/>
              </a:spcBef>
              <a:buSzPct val="50000"/>
              <a:buBlip>
                <a:blip r:embed="rId3"/>
              </a:buBlip>
              <a:defRPr sz="2600">
                <a:solidFill>
                  <a:srgbClr val="01106D"/>
                </a:solidFill>
                <a:latin typeface="Iowan Old Style Roman"/>
                <a:ea typeface="Iowan Old Style Roman"/>
                <a:cs typeface="Iowan Old Style Roman"/>
                <a:sym typeface="Iowan Old Style Roman"/>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Cardinalities describe the number of instances that participate in a relationshi</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a:t>
            </a:r>
          </a:p>
          <a:p>
            <a:pPr lvl="0">
              <a:defRPr sz="1800">
                <a:solidFill>
                  <a:srgbClr val="000000"/>
                </a:solidFill>
                <a:uFillTx/>
              </a:defRPr>
            </a:pPr>
            <a:r>
              <a:rPr lang="en-US" sz="20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rPr>
              <a:t>Key</a:t>
            </a:r>
            <a:r>
              <a:rPr lang="en-US" sz="20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constraint</a:t>
            </a:r>
            <a:r>
              <a:rPr lang="en-US" sz="2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rPr>
              <a:t>Maximum</a:t>
            </a:r>
            <a:r>
              <a:rPr lang="en-US" sz="2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number of relationships for each instance</a:t>
            </a: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386" name="Table 386"/>
          <p:cNvGraphicFramePr/>
          <p:nvPr>
            <p:extLst>
              <p:ext uri="{D42A27DB-BD31-4B8C-83A1-F6EECF244321}">
                <p14:modId xmlns:p14="http://schemas.microsoft.com/office/powerpoint/2010/main" val="2316130254"/>
              </p:ext>
            </p:extLst>
          </p:nvPr>
        </p:nvGraphicFramePr>
        <p:xfrm>
          <a:off x="4873680" y="2798064"/>
          <a:ext cx="1455489" cy="18577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Students</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3</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bl>
          </a:graphicData>
        </a:graphic>
      </p:graphicFrame>
      <p:graphicFrame>
        <p:nvGraphicFramePr>
          <p:cNvPr id="387" name="Table 387"/>
          <p:cNvGraphicFramePr/>
          <p:nvPr>
            <p:extLst/>
          </p:nvPr>
        </p:nvGraphicFramePr>
        <p:xfrm>
          <a:off x="7555523" y="2798064"/>
          <a:ext cx="1320800" cy="2314959"/>
        </p:xfrm>
        <a:graphic>
          <a:graphicData uri="http://schemas.openxmlformats.org/drawingml/2006/table">
            <a:tbl>
              <a:tblPr firstRow="1" bandRow="1">
                <a:tableStyleId>{4C3C2611-4C71-4FC5-86AE-919BDF0F9419}</a:tableStyleId>
              </a:tblPr>
              <a:tblGrid>
                <a:gridCol w="1320800">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Courses</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3</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4</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bl>
          </a:graphicData>
        </a:graphic>
      </p:graphicFrame>
      <p:sp>
        <p:nvSpPr>
          <p:cNvPr id="388" name="Shape 388"/>
          <p:cNvSpPr/>
          <p:nvPr/>
        </p:nvSpPr>
        <p:spPr>
          <a:xfrm>
            <a:off x="6321669" y="3502881"/>
            <a:ext cx="1231901" cy="16861"/>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89" name="Shape 389"/>
          <p:cNvSpPr/>
          <p:nvPr/>
        </p:nvSpPr>
        <p:spPr>
          <a:xfrm>
            <a:off x="6321669" y="3519755"/>
            <a:ext cx="1233854" cy="904322"/>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0" name="Shape 390"/>
          <p:cNvSpPr/>
          <p:nvPr/>
        </p:nvSpPr>
        <p:spPr>
          <a:xfrm>
            <a:off x="6321666" y="4466494"/>
            <a:ext cx="1233855" cy="44396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1" name="Shape 391"/>
          <p:cNvSpPr/>
          <p:nvPr/>
        </p:nvSpPr>
        <p:spPr>
          <a:xfrm>
            <a:off x="96716" y="5320076"/>
            <a:ext cx="8959362" cy="1384995"/>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lgn="just">
              <a:defRPr sz="1800">
                <a:solidFill>
                  <a:srgbClr val="000000"/>
                </a:solidFill>
                <a:uFillTx/>
              </a:defRPr>
            </a:pP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One to one</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 Each office has one advisor at most. Each advisor has one office at most.</a:t>
            </a:r>
          </a:p>
          <a:p>
            <a:pPr lvl="0" algn="just">
              <a:defRPr sz="1800">
                <a:solidFill>
                  <a:srgbClr val="000000"/>
                </a:solidFill>
                <a:uFillTx/>
              </a:defRPr>
            </a:pPr>
            <a:endPar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a:p>
            <a:pPr lvl="0" algn="just">
              <a:defRPr sz="1800">
                <a:solidFill>
                  <a:srgbClr val="000000"/>
                </a:solidFill>
                <a:uFillTx/>
              </a:defRPr>
            </a:pP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One to many</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 An advisor can advise many students. </a:t>
            </a:r>
            <a:r>
              <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A </a:t>
            </a: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student has at most one advisor</a:t>
            </a:r>
          </a:p>
          <a:p>
            <a:pPr lvl="0" algn="just">
              <a:defRPr sz="1800">
                <a:solidFill>
                  <a:srgbClr val="000000"/>
                </a:solidFill>
                <a:uFillTx/>
              </a:defRPr>
            </a:pPr>
            <a:endPar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a:p>
            <a:pPr lvl="0" algn="just">
              <a:defRPr sz="1800">
                <a:solidFill>
                  <a:srgbClr val="000000"/>
                </a:solidFill>
                <a:uFillTx/>
              </a:defRPr>
            </a:pP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Many to many</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 A student can take many courses. A course can have many students</a:t>
            </a:r>
            <a:endPar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p:txBody>
      </p:sp>
      <p:graphicFrame>
        <p:nvGraphicFramePr>
          <p:cNvPr id="10" name="Table 386">
            <a:extLst>
              <a:ext uri="{FF2B5EF4-FFF2-40B4-BE49-F238E27FC236}">
                <a16:creationId xmlns:a16="http://schemas.microsoft.com/office/drawing/2014/main" id="{F7B419EA-F930-4F91-B6EA-3A469BCF0A92}"/>
              </a:ext>
            </a:extLst>
          </p:cNvPr>
          <p:cNvGraphicFramePr/>
          <p:nvPr>
            <p:extLst>
              <p:ext uri="{D42A27DB-BD31-4B8C-83A1-F6EECF244321}">
                <p14:modId xmlns:p14="http://schemas.microsoft.com/office/powerpoint/2010/main" val="2399560583"/>
              </p:ext>
            </p:extLst>
          </p:nvPr>
        </p:nvGraphicFramePr>
        <p:xfrm>
          <a:off x="2421789" y="2840101"/>
          <a:ext cx="1455489" cy="14005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lang="en-US" sz="2200" b="1" i="1" dirty="0">
                          <a:solidFill>
                            <a:srgbClr val="FFFFFF"/>
                          </a:solidFill>
                          <a:uFill>
                            <a:solidFill>
                              <a:srgbClr val="FFFFFF"/>
                            </a:solidFill>
                          </a:uFill>
                          <a:latin typeface="Arial Unicode MS" panose="020B0604020202020204" pitchFamily="34" charset="-128"/>
                        </a:rPr>
                        <a:t>Advisors</a:t>
                      </a:r>
                      <a:endParaRPr sz="2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Advisor</a:t>
                      </a:r>
                      <a:r>
                        <a:rPr dirty="0">
                          <a:solidFill>
                            <a:srgbClr val="191164"/>
                          </a:solidFill>
                          <a:uFill>
                            <a:solidFill/>
                          </a:uFill>
                          <a:latin typeface="Arial Unicode MS" panose="020B0604020202020204" pitchFamily="34" charset="-128"/>
                        </a:rPr>
                        <a: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Advisor</a:t>
                      </a:r>
                      <a:r>
                        <a:rPr dirty="0">
                          <a:solidFill>
                            <a:srgbClr val="191164"/>
                          </a:solidFill>
                          <a:uFill>
                            <a:solidFill/>
                          </a:uFill>
                          <a:latin typeface="Arial Unicode MS" panose="020B0604020202020204" pitchFamily="34" charset="-128"/>
                        </a:rPr>
                        <a: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sp>
        <p:nvSpPr>
          <p:cNvPr id="11" name="Shape 389">
            <a:extLst>
              <a:ext uri="{FF2B5EF4-FFF2-40B4-BE49-F238E27FC236}">
                <a16:creationId xmlns:a16="http://schemas.microsoft.com/office/drawing/2014/main" id="{04F871F4-4396-48B1-BC01-85A499F15EBB}"/>
              </a:ext>
            </a:extLst>
          </p:cNvPr>
          <p:cNvSpPr/>
          <p:nvPr/>
        </p:nvSpPr>
        <p:spPr>
          <a:xfrm flipV="1">
            <a:off x="3868615" y="3502881"/>
            <a:ext cx="1005065" cy="0"/>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2" name="Shape 389">
            <a:extLst>
              <a:ext uri="{FF2B5EF4-FFF2-40B4-BE49-F238E27FC236}">
                <a16:creationId xmlns:a16="http://schemas.microsoft.com/office/drawing/2014/main" id="{216561E7-5305-4790-8A3A-F611D3A5F31D}"/>
              </a:ext>
            </a:extLst>
          </p:cNvPr>
          <p:cNvSpPr/>
          <p:nvPr/>
        </p:nvSpPr>
        <p:spPr>
          <a:xfrm>
            <a:off x="3868614" y="3519742"/>
            <a:ext cx="1003112" cy="39274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 name="Shape 390">
            <a:extLst>
              <a:ext uri="{FF2B5EF4-FFF2-40B4-BE49-F238E27FC236}">
                <a16:creationId xmlns:a16="http://schemas.microsoft.com/office/drawing/2014/main" id="{62D2688D-4473-4BB0-AD03-9D1671469D84}"/>
              </a:ext>
            </a:extLst>
          </p:cNvPr>
          <p:cNvSpPr/>
          <p:nvPr/>
        </p:nvSpPr>
        <p:spPr>
          <a:xfrm>
            <a:off x="3866660" y="4009369"/>
            <a:ext cx="1005066" cy="457126"/>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4" name="Shape 390">
            <a:extLst>
              <a:ext uri="{FF2B5EF4-FFF2-40B4-BE49-F238E27FC236}">
                <a16:creationId xmlns:a16="http://schemas.microsoft.com/office/drawing/2014/main" id="{D251F39D-756E-4D9E-B629-2BCCD21B1620}"/>
              </a:ext>
            </a:extLst>
          </p:cNvPr>
          <p:cNvSpPr/>
          <p:nvPr/>
        </p:nvSpPr>
        <p:spPr>
          <a:xfrm>
            <a:off x="6319716" y="3912497"/>
            <a:ext cx="1233854" cy="51156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15" name="Table 386">
            <a:extLst>
              <a:ext uri="{FF2B5EF4-FFF2-40B4-BE49-F238E27FC236}">
                <a16:creationId xmlns:a16="http://schemas.microsoft.com/office/drawing/2014/main" id="{165864C3-56EF-4825-B8D1-09DF5F0C0486}"/>
              </a:ext>
            </a:extLst>
          </p:cNvPr>
          <p:cNvGraphicFramePr/>
          <p:nvPr>
            <p:extLst>
              <p:ext uri="{D42A27DB-BD31-4B8C-83A1-F6EECF244321}">
                <p14:modId xmlns:p14="http://schemas.microsoft.com/office/powerpoint/2010/main" val="3993601461"/>
              </p:ext>
            </p:extLst>
          </p:nvPr>
        </p:nvGraphicFramePr>
        <p:xfrm>
          <a:off x="353123" y="2825448"/>
          <a:ext cx="1455489" cy="14005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lang="en-US" sz="2200" b="1" i="1" dirty="0">
                          <a:solidFill>
                            <a:srgbClr val="FFFFFF"/>
                          </a:solidFill>
                          <a:uFill>
                            <a:solidFill>
                              <a:srgbClr val="FFFFFF"/>
                            </a:solidFill>
                          </a:uFill>
                          <a:latin typeface="Arial Unicode MS" panose="020B0604020202020204" pitchFamily="34" charset="-128"/>
                        </a:rPr>
                        <a:t>Office</a:t>
                      </a:r>
                      <a:endParaRPr sz="2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Office</a:t>
                      </a:r>
                      <a:r>
                        <a:rPr dirty="0">
                          <a:solidFill>
                            <a:srgbClr val="191164"/>
                          </a:solidFill>
                          <a:uFill>
                            <a:solidFill/>
                          </a:uFill>
                          <a:latin typeface="Arial Unicode MS" panose="020B0604020202020204" pitchFamily="34" charset="-128"/>
                        </a:rPr>
                        <a: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Office</a:t>
                      </a:r>
                      <a:r>
                        <a:rPr dirty="0">
                          <a:solidFill>
                            <a:srgbClr val="191164"/>
                          </a:solidFill>
                          <a:uFill>
                            <a:solidFill/>
                          </a:uFill>
                          <a:latin typeface="Arial Unicode MS" panose="020B0604020202020204" pitchFamily="34" charset="-128"/>
                        </a:rPr>
                        <a: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sp>
        <p:nvSpPr>
          <p:cNvPr id="16" name="Shape 389">
            <a:extLst>
              <a:ext uri="{FF2B5EF4-FFF2-40B4-BE49-F238E27FC236}">
                <a16:creationId xmlns:a16="http://schemas.microsoft.com/office/drawing/2014/main" id="{6A190AC4-DD38-4975-88B2-F17DA80C9289}"/>
              </a:ext>
            </a:extLst>
          </p:cNvPr>
          <p:cNvSpPr/>
          <p:nvPr/>
        </p:nvSpPr>
        <p:spPr>
          <a:xfrm>
            <a:off x="1808612" y="3482253"/>
            <a:ext cx="613177" cy="20627"/>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7" name="Shape 389">
            <a:extLst>
              <a:ext uri="{FF2B5EF4-FFF2-40B4-BE49-F238E27FC236}">
                <a16:creationId xmlns:a16="http://schemas.microsoft.com/office/drawing/2014/main" id="{B82D63E9-9F3C-4E4A-A79F-3F157B4E6B00}"/>
              </a:ext>
            </a:extLst>
          </p:cNvPr>
          <p:cNvSpPr/>
          <p:nvPr/>
        </p:nvSpPr>
        <p:spPr>
          <a:xfrm>
            <a:off x="1808612" y="3961602"/>
            <a:ext cx="613177" cy="20627"/>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850273386"/>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388"/>
                                        </p:tgtEl>
                                        <p:attrNameLst>
                                          <p:attrName>style.visibility</p:attrName>
                                        </p:attrNameLst>
                                      </p:cBhvr>
                                      <p:to>
                                        <p:strVal val="visible"/>
                                      </p:to>
                                    </p:set>
                                    <p:animEffect transition="in" filter="dissolve(in)">
                                      <p:cBhvr>
                                        <p:cTn id="7" dur="750"/>
                                        <p:tgtEl>
                                          <p:spTgt spid="38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389"/>
                                        </p:tgtEl>
                                        <p:attrNameLst>
                                          <p:attrName>style.visibility</p:attrName>
                                        </p:attrNameLst>
                                      </p:cBhvr>
                                      <p:to>
                                        <p:strVal val="visible"/>
                                      </p:to>
                                    </p:set>
                                    <p:animEffect transition="in" filter="dissolve(in)">
                                      <p:cBhvr>
                                        <p:cTn id="12" dur="750"/>
                                        <p:tgtEl>
                                          <p:spTgt spid="38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16" fill="hold" grpId="0" nodeType="clickEffect">
                                  <p:stCondLst>
                                    <p:cond delay="0"/>
                                  </p:stCondLst>
                                  <p:iterate>
                                    <p:tmAbs val="0"/>
                                  </p:iterate>
                                  <p:childTnLst>
                                    <p:set>
                                      <p:cBhvr>
                                        <p:cTn id="16" fill="hold"/>
                                        <p:tgtEl>
                                          <p:spTgt spid="390"/>
                                        </p:tgtEl>
                                        <p:attrNameLst>
                                          <p:attrName>style.visibility</p:attrName>
                                        </p:attrNameLst>
                                      </p:cBhvr>
                                      <p:to>
                                        <p:strVal val="visible"/>
                                      </p:to>
                                    </p:set>
                                    <p:animEffect transition="in" filter="dissolve(in)">
                                      <p:cBhvr>
                                        <p:cTn id="17" dur="750"/>
                                        <p:tgtEl>
                                          <p:spTgt spid="39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16" fill="hold" grpId="0" nodeType="clickEffect">
                                  <p:stCondLst>
                                    <p:cond delay="0"/>
                                  </p:stCondLst>
                                  <p:iterate>
                                    <p:tmAbs val="0"/>
                                  </p:iterate>
                                  <p:childTnLst>
                                    <p:set>
                                      <p:cBhvr>
                                        <p:cTn id="21" fill="hold"/>
                                        <p:tgtEl>
                                          <p:spTgt spid="391"/>
                                        </p:tgtEl>
                                        <p:attrNameLst>
                                          <p:attrName>style.visibility</p:attrName>
                                        </p:attrNameLst>
                                      </p:cBhvr>
                                      <p:to>
                                        <p:strVal val="visible"/>
                                      </p:to>
                                    </p:set>
                                    <p:animEffect transition="in" filter="dissolve(in)">
                                      <p:cBhvr>
                                        <p:cTn id="22" dur="750"/>
                                        <p:tgtEl>
                                          <p:spTgt spid="39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16" fill="hold" grpId="0" nodeType="clickEffect">
                                  <p:stCondLst>
                                    <p:cond delay="0"/>
                                  </p:stCondLst>
                                  <p:iterate>
                                    <p:tmAbs val="0"/>
                                  </p:iterate>
                                  <p:childTnLst>
                                    <p:set>
                                      <p:cBhvr>
                                        <p:cTn id="26" fill="hold"/>
                                        <p:tgtEl>
                                          <p:spTgt spid="11"/>
                                        </p:tgtEl>
                                        <p:attrNameLst>
                                          <p:attrName>style.visibility</p:attrName>
                                        </p:attrNameLst>
                                      </p:cBhvr>
                                      <p:to>
                                        <p:strVal val="visible"/>
                                      </p:to>
                                    </p:set>
                                    <p:animEffect transition="in" filter="dissolve(in)">
                                      <p:cBhvr>
                                        <p:cTn id="27" dur="75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16" fill="hold" grpId="0" nodeType="clickEffect">
                                  <p:stCondLst>
                                    <p:cond delay="0"/>
                                  </p:stCondLst>
                                  <p:iterate>
                                    <p:tmAbs val="0"/>
                                  </p:iterate>
                                  <p:childTnLst>
                                    <p:set>
                                      <p:cBhvr>
                                        <p:cTn id="31" fill="hold"/>
                                        <p:tgtEl>
                                          <p:spTgt spid="12"/>
                                        </p:tgtEl>
                                        <p:attrNameLst>
                                          <p:attrName>style.visibility</p:attrName>
                                        </p:attrNameLst>
                                      </p:cBhvr>
                                      <p:to>
                                        <p:strVal val="visible"/>
                                      </p:to>
                                    </p:set>
                                    <p:animEffect transition="in" filter="dissolve(in)">
                                      <p:cBhvr>
                                        <p:cTn id="32" dur="75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16" fill="hold" grpId="0" nodeType="clickEffect">
                                  <p:stCondLst>
                                    <p:cond delay="0"/>
                                  </p:stCondLst>
                                  <p:iterate>
                                    <p:tmAbs val="0"/>
                                  </p:iterate>
                                  <p:childTnLst>
                                    <p:set>
                                      <p:cBhvr>
                                        <p:cTn id="36" fill="hold"/>
                                        <p:tgtEl>
                                          <p:spTgt spid="13"/>
                                        </p:tgtEl>
                                        <p:attrNameLst>
                                          <p:attrName>style.visibility</p:attrName>
                                        </p:attrNameLst>
                                      </p:cBhvr>
                                      <p:to>
                                        <p:strVal val="visible"/>
                                      </p:to>
                                    </p:set>
                                    <p:animEffect transition="in" filter="dissolve(in)">
                                      <p:cBhvr>
                                        <p:cTn id="37" dur="75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16" fill="hold" grpId="0" nodeType="clickEffect">
                                  <p:stCondLst>
                                    <p:cond delay="0"/>
                                  </p:stCondLst>
                                  <p:iterate>
                                    <p:tmAbs val="0"/>
                                  </p:iterate>
                                  <p:childTnLst>
                                    <p:set>
                                      <p:cBhvr>
                                        <p:cTn id="41" fill="hold"/>
                                        <p:tgtEl>
                                          <p:spTgt spid="14"/>
                                        </p:tgtEl>
                                        <p:attrNameLst>
                                          <p:attrName>style.visibility</p:attrName>
                                        </p:attrNameLst>
                                      </p:cBhvr>
                                      <p:to>
                                        <p:strVal val="visible"/>
                                      </p:to>
                                    </p:set>
                                    <p:animEffect transition="in" filter="dissolve(in)">
                                      <p:cBhvr>
                                        <p:cTn id="42" dur="75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16" fill="hold" grpId="0" nodeType="clickEffect">
                                  <p:stCondLst>
                                    <p:cond delay="0"/>
                                  </p:stCondLst>
                                  <p:iterate>
                                    <p:tmAbs val="0"/>
                                  </p:iterate>
                                  <p:childTnLst>
                                    <p:set>
                                      <p:cBhvr>
                                        <p:cTn id="46" fill="hold"/>
                                        <p:tgtEl>
                                          <p:spTgt spid="16"/>
                                        </p:tgtEl>
                                        <p:attrNameLst>
                                          <p:attrName>style.visibility</p:attrName>
                                        </p:attrNameLst>
                                      </p:cBhvr>
                                      <p:to>
                                        <p:strVal val="visible"/>
                                      </p:to>
                                    </p:set>
                                    <p:animEffect transition="in" filter="dissolve(in)">
                                      <p:cBhvr>
                                        <p:cTn id="47" dur="75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16" fill="hold" grpId="0" nodeType="clickEffect">
                                  <p:stCondLst>
                                    <p:cond delay="0"/>
                                  </p:stCondLst>
                                  <p:iterate>
                                    <p:tmAbs val="0"/>
                                  </p:iterate>
                                  <p:childTnLst>
                                    <p:set>
                                      <p:cBhvr>
                                        <p:cTn id="51" fill="hold"/>
                                        <p:tgtEl>
                                          <p:spTgt spid="17"/>
                                        </p:tgtEl>
                                        <p:attrNameLst>
                                          <p:attrName>style.visibility</p:attrName>
                                        </p:attrNameLst>
                                      </p:cBhvr>
                                      <p:to>
                                        <p:strVal val="visible"/>
                                      </p:to>
                                    </p:set>
                                    <p:animEffect transition="in" filter="dissolve(in)">
                                      <p:cBhvr>
                                        <p:cTn id="52"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 grpId="0" animBg="1" advAuto="0"/>
      <p:bldP spid="389" grpId="0" animBg="1" advAuto="0"/>
      <p:bldP spid="390" grpId="0" animBg="1" advAuto="0"/>
      <p:bldP spid="391" grpId="0" animBg="1" advAuto="0"/>
      <p:bldP spid="11" grpId="0" animBg="1" advAuto="0"/>
      <p:bldP spid="12" grpId="0" animBg="1" advAuto="0"/>
      <p:bldP spid="13" grpId="0" animBg="1" advAuto="0"/>
      <p:bldP spid="14" grpId="0" animBg="1" advAuto="0"/>
      <p:bldP spid="16" grpId="0" animBg="1" advAuto="0"/>
      <p:bldP spid="17"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386308" y="147496"/>
            <a:ext cx="8411463" cy="461665"/>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3000" b="1">
                <a:uFill>
                  <a:solidFill>
                    <a:srgbClr val="FFFFFF"/>
                  </a:solidFill>
                </a:uFill>
              </a:defRPr>
            </a:lvl1pPr>
          </a:lstStyle>
          <a:p>
            <a:pPr lvl="0">
              <a:defRPr sz="1800" b="0">
                <a:solidFill>
                  <a:srgbClr val="000000"/>
                </a:solidFill>
                <a:uFillTx/>
              </a:defRPr>
            </a:pP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 </a:t>
            </a:r>
            <a:r>
              <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a:t>
            </a:r>
            <a:r>
              <a:rPr lang="en-US"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y: Participation constraints</a:t>
            </a:r>
            <a:endParaRPr sz="3000" b="0"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85" name="Shape 385"/>
          <p:cNvSpPr/>
          <p:nvPr/>
        </p:nvSpPr>
        <p:spPr>
          <a:xfrm>
            <a:off x="469899" y="944759"/>
            <a:ext cx="8230218" cy="132087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marL="342900" indent="-304800">
              <a:spcBef>
                <a:spcPts val="700"/>
              </a:spcBef>
              <a:buSzPct val="50000"/>
              <a:buBlip>
                <a:blip r:embed="rId3"/>
              </a:buBlip>
              <a:defRPr sz="2600">
                <a:solidFill>
                  <a:srgbClr val="01106D"/>
                </a:solidFill>
                <a:latin typeface="Iowan Old Style Roman"/>
                <a:ea typeface="Iowan Old Style Roman"/>
                <a:cs typeface="Iowan Old Style Roman"/>
                <a:sym typeface="Iowan Old Style Roman"/>
              </a:defRPr>
            </a:lvl1pPr>
          </a:lstStyle>
          <a:p>
            <a:pPr lvl="0">
              <a:defRPr sz="1800">
                <a:solidFill>
                  <a:srgbClr val="000000"/>
                </a:solidFill>
                <a:uFillTx/>
              </a:defRPr>
            </a:pPr>
            <a:r>
              <a:rPr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Cardinalities describe the number of instances that participate in a relationshi</a:t>
            </a:r>
            <a:r>
              <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p</a:t>
            </a:r>
          </a:p>
          <a:p>
            <a:pPr lvl="0">
              <a:defRPr sz="1800">
                <a:solidFill>
                  <a:srgbClr val="000000"/>
                </a:solidFill>
                <a:uFillTx/>
              </a:defRPr>
            </a:pPr>
            <a:r>
              <a:rPr lang="en-US" sz="20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rPr>
              <a:t>Participation</a:t>
            </a:r>
            <a:r>
              <a:rPr lang="en-US" sz="20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constraint</a:t>
            </a:r>
            <a:r>
              <a:rPr lang="en-US" sz="2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b="1" dirty="0">
                <a:solidFill>
                  <a:srgbClr val="57068C"/>
                </a:solidFill>
                <a:latin typeface="Arial Unicode MS" panose="020B0604020202020204" pitchFamily="34" charset="-128"/>
                <a:ea typeface="Arial Unicode MS" panose="020B0604020202020204" pitchFamily="34" charset="-128"/>
                <a:cs typeface="Arial Unicode MS" panose="020B0604020202020204" pitchFamily="34" charset="-128"/>
              </a:rPr>
              <a:t>Minimum</a:t>
            </a:r>
            <a:r>
              <a:rPr lang="en-US" sz="2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number of relationships for each instance</a:t>
            </a:r>
            <a:endParaRPr lang="en-US" sz="20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386" name="Table 386"/>
          <p:cNvGraphicFramePr/>
          <p:nvPr>
            <p:extLst/>
          </p:nvPr>
        </p:nvGraphicFramePr>
        <p:xfrm>
          <a:off x="4873680" y="2798064"/>
          <a:ext cx="1455489" cy="18577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Students</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Student 3</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bl>
          </a:graphicData>
        </a:graphic>
      </p:graphicFrame>
      <p:graphicFrame>
        <p:nvGraphicFramePr>
          <p:cNvPr id="387" name="Table 387"/>
          <p:cNvGraphicFramePr/>
          <p:nvPr>
            <p:extLst/>
          </p:nvPr>
        </p:nvGraphicFramePr>
        <p:xfrm>
          <a:off x="7555523" y="2798064"/>
          <a:ext cx="1320800" cy="2314959"/>
        </p:xfrm>
        <a:graphic>
          <a:graphicData uri="http://schemas.openxmlformats.org/drawingml/2006/table">
            <a:tbl>
              <a:tblPr firstRow="1" bandRow="1">
                <a:tableStyleId>{4C3C2611-4C71-4FC5-86AE-919BDF0F9419}</a:tableStyleId>
              </a:tblPr>
              <a:tblGrid>
                <a:gridCol w="1320800">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sz="2200" b="1" i="1" dirty="0">
                          <a:solidFill>
                            <a:srgbClr val="FFFFFF"/>
                          </a:solidFill>
                          <a:uFill>
                            <a:solidFill>
                              <a:srgbClr val="FFFFFF"/>
                            </a:solidFill>
                          </a:uFill>
                          <a:latin typeface="Arial Unicode MS" panose="020B0604020202020204" pitchFamily="34" charset="-128"/>
                        </a:rPr>
                        <a:t>Courses</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3</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r h="457200">
                <a:tc>
                  <a:txBody>
                    <a:bodyPr/>
                    <a:lstStyle/>
                    <a:p>
                      <a:pPr lvl="0" algn="ctr">
                        <a:defRPr sz="1800">
                          <a:solidFill>
                            <a:srgbClr val="000000"/>
                          </a:solidFill>
                          <a:uFillTx/>
                        </a:defRPr>
                      </a:pPr>
                      <a:r>
                        <a:rPr dirty="0">
                          <a:solidFill>
                            <a:srgbClr val="191164"/>
                          </a:solidFill>
                          <a:uFill>
                            <a:solidFill/>
                          </a:uFill>
                          <a:latin typeface="Arial Unicode MS" panose="020B0604020202020204" pitchFamily="34" charset="-128"/>
                        </a:rPr>
                        <a:t>Course 4</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bl>
          </a:graphicData>
        </a:graphic>
      </p:graphicFrame>
      <p:sp>
        <p:nvSpPr>
          <p:cNvPr id="388" name="Shape 388"/>
          <p:cNvSpPr/>
          <p:nvPr/>
        </p:nvSpPr>
        <p:spPr>
          <a:xfrm>
            <a:off x="6321669" y="3502881"/>
            <a:ext cx="1231901" cy="16861"/>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89" name="Shape 389"/>
          <p:cNvSpPr/>
          <p:nvPr/>
        </p:nvSpPr>
        <p:spPr>
          <a:xfrm>
            <a:off x="6321669" y="3519755"/>
            <a:ext cx="1233854" cy="904322"/>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0" name="Shape 390"/>
          <p:cNvSpPr/>
          <p:nvPr/>
        </p:nvSpPr>
        <p:spPr>
          <a:xfrm>
            <a:off x="6321666" y="4466494"/>
            <a:ext cx="1233855" cy="44396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91" name="Shape 391"/>
          <p:cNvSpPr/>
          <p:nvPr/>
        </p:nvSpPr>
        <p:spPr>
          <a:xfrm>
            <a:off x="112358" y="4815128"/>
            <a:ext cx="8959362" cy="193899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lvl="0" algn="just">
              <a:defRPr sz="1800">
                <a:solidFill>
                  <a:srgbClr val="000000"/>
                </a:solidFill>
                <a:uFillTx/>
              </a:defRPr>
            </a:pP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Optional participation</a:t>
            </a: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 </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Each office has one advisor at most but it can also be empty</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A course may have no students</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A student may take no courses</a:t>
            </a:r>
          </a:p>
          <a:p>
            <a:pPr lvl="0" algn="just">
              <a:defRPr sz="1800">
                <a:solidFill>
                  <a:srgbClr val="000000"/>
                </a:solidFill>
                <a:uFillTx/>
              </a:defRPr>
            </a:pPr>
            <a:r>
              <a:rPr lang="en-US"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Mandatory participation</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Arial"/>
              </a:rPr>
              <a:t>Each advisor should have an office and should advise students</a:t>
            </a:r>
          </a:p>
          <a:p>
            <a:pPr marL="285750" lvl="0" indent="-285750" algn="just">
              <a:buFont typeface="Arial" panose="020B0604020202020204" pitchFamily="34" charset="0"/>
              <a:buChar char="•"/>
              <a:defRPr sz="1800">
                <a:solidFill>
                  <a:srgbClr val="000000"/>
                </a:solidFill>
                <a:uFillTx/>
              </a:defRPr>
            </a:pPr>
            <a:r>
              <a:rPr lang="en-US"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rPr>
              <a:t>Each student needs an advisor assigned</a:t>
            </a:r>
            <a:endParaRPr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Arial"/>
            </a:endParaRPr>
          </a:p>
        </p:txBody>
      </p:sp>
      <p:graphicFrame>
        <p:nvGraphicFramePr>
          <p:cNvPr id="10" name="Table 386">
            <a:extLst>
              <a:ext uri="{FF2B5EF4-FFF2-40B4-BE49-F238E27FC236}">
                <a16:creationId xmlns:a16="http://schemas.microsoft.com/office/drawing/2014/main" id="{F7B419EA-F930-4F91-B6EA-3A469BCF0A92}"/>
              </a:ext>
            </a:extLst>
          </p:cNvPr>
          <p:cNvGraphicFramePr/>
          <p:nvPr>
            <p:extLst/>
          </p:nvPr>
        </p:nvGraphicFramePr>
        <p:xfrm>
          <a:off x="2421789" y="2840101"/>
          <a:ext cx="1455489" cy="14005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lang="en-US" sz="2200" b="1" i="1" dirty="0">
                          <a:solidFill>
                            <a:srgbClr val="FFFFFF"/>
                          </a:solidFill>
                          <a:uFill>
                            <a:solidFill>
                              <a:srgbClr val="FFFFFF"/>
                            </a:solidFill>
                          </a:uFill>
                          <a:latin typeface="Arial Unicode MS" panose="020B0604020202020204" pitchFamily="34" charset="-128"/>
                        </a:rPr>
                        <a:t>Advisors</a:t>
                      </a:r>
                      <a:endParaRPr sz="2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Advisor</a:t>
                      </a:r>
                      <a:r>
                        <a:rPr dirty="0">
                          <a:solidFill>
                            <a:srgbClr val="191164"/>
                          </a:solidFill>
                          <a:uFill>
                            <a:solidFill/>
                          </a:uFill>
                          <a:latin typeface="Arial Unicode MS" panose="020B0604020202020204" pitchFamily="34" charset="-128"/>
                        </a:rPr>
                        <a: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Advisor</a:t>
                      </a:r>
                      <a:r>
                        <a:rPr dirty="0">
                          <a:solidFill>
                            <a:srgbClr val="191164"/>
                          </a:solidFill>
                          <a:uFill>
                            <a:solidFill/>
                          </a:uFill>
                          <a:latin typeface="Arial Unicode MS" panose="020B0604020202020204" pitchFamily="34" charset="-128"/>
                        </a:rPr>
                        <a: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sp>
        <p:nvSpPr>
          <p:cNvPr id="11" name="Shape 389">
            <a:extLst>
              <a:ext uri="{FF2B5EF4-FFF2-40B4-BE49-F238E27FC236}">
                <a16:creationId xmlns:a16="http://schemas.microsoft.com/office/drawing/2014/main" id="{04F871F4-4396-48B1-BC01-85A499F15EBB}"/>
              </a:ext>
            </a:extLst>
          </p:cNvPr>
          <p:cNvSpPr/>
          <p:nvPr/>
        </p:nvSpPr>
        <p:spPr>
          <a:xfrm flipV="1">
            <a:off x="3868615" y="3502881"/>
            <a:ext cx="1005065" cy="0"/>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2" name="Shape 389">
            <a:extLst>
              <a:ext uri="{FF2B5EF4-FFF2-40B4-BE49-F238E27FC236}">
                <a16:creationId xmlns:a16="http://schemas.microsoft.com/office/drawing/2014/main" id="{216561E7-5305-4790-8A3A-F611D3A5F31D}"/>
              </a:ext>
            </a:extLst>
          </p:cNvPr>
          <p:cNvSpPr/>
          <p:nvPr/>
        </p:nvSpPr>
        <p:spPr>
          <a:xfrm>
            <a:off x="3868614" y="3519742"/>
            <a:ext cx="1003112" cy="39274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 name="Shape 390">
            <a:extLst>
              <a:ext uri="{FF2B5EF4-FFF2-40B4-BE49-F238E27FC236}">
                <a16:creationId xmlns:a16="http://schemas.microsoft.com/office/drawing/2014/main" id="{62D2688D-4473-4BB0-AD03-9D1671469D84}"/>
              </a:ext>
            </a:extLst>
          </p:cNvPr>
          <p:cNvSpPr/>
          <p:nvPr/>
        </p:nvSpPr>
        <p:spPr>
          <a:xfrm>
            <a:off x="3866660" y="4009369"/>
            <a:ext cx="1005066" cy="457126"/>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4" name="Shape 390">
            <a:extLst>
              <a:ext uri="{FF2B5EF4-FFF2-40B4-BE49-F238E27FC236}">
                <a16:creationId xmlns:a16="http://schemas.microsoft.com/office/drawing/2014/main" id="{D251F39D-756E-4D9E-B629-2BCCD21B1620}"/>
              </a:ext>
            </a:extLst>
          </p:cNvPr>
          <p:cNvSpPr/>
          <p:nvPr/>
        </p:nvSpPr>
        <p:spPr>
          <a:xfrm>
            <a:off x="6319716" y="3912497"/>
            <a:ext cx="1233854" cy="511568"/>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15" name="Table 386">
            <a:extLst>
              <a:ext uri="{FF2B5EF4-FFF2-40B4-BE49-F238E27FC236}">
                <a16:creationId xmlns:a16="http://schemas.microsoft.com/office/drawing/2014/main" id="{165864C3-56EF-4825-B8D1-09DF5F0C0486}"/>
              </a:ext>
            </a:extLst>
          </p:cNvPr>
          <p:cNvGraphicFramePr/>
          <p:nvPr>
            <p:extLst/>
          </p:nvPr>
        </p:nvGraphicFramePr>
        <p:xfrm>
          <a:off x="353123" y="2825448"/>
          <a:ext cx="1455489" cy="1400559"/>
        </p:xfrm>
        <a:graphic>
          <a:graphicData uri="http://schemas.openxmlformats.org/drawingml/2006/table">
            <a:tbl>
              <a:tblPr firstRow="1" bandRow="1">
                <a:tableStyleId>{4C3C2611-4C71-4FC5-86AE-919BDF0F9419}</a:tableStyleId>
              </a:tblPr>
              <a:tblGrid>
                <a:gridCol w="1455489">
                  <a:extLst>
                    <a:ext uri="{9D8B030D-6E8A-4147-A177-3AD203B41FA5}">
                      <a16:colId xmlns:a16="http://schemas.microsoft.com/office/drawing/2014/main" val="20000"/>
                    </a:ext>
                  </a:extLst>
                </a:gridCol>
              </a:tblGrid>
              <a:tr h="473459">
                <a:tc>
                  <a:txBody>
                    <a:bodyPr/>
                    <a:lstStyle/>
                    <a:p>
                      <a:pPr lvl="0" algn="l">
                        <a:spcBef>
                          <a:spcPts val="500"/>
                        </a:spcBef>
                        <a:defRPr sz="1800" b="0" i="0">
                          <a:solidFill>
                            <a:srgbClr val="000000"/>
                          </a:solidFill>
                          <a:uFillTx/>
                        </a:defRPr>
                      </a:pPr>
                      <a:r>
                        <a:rPr lang="en-US" sz="2200" b="1" i="1" dirty="0">
                          <a:solidFill>
                            <a:srgbClr val="FFFFFF"/>
                          </a:solidFill>
                          <a:uFill>
                            <a:solidFill>
                              <a:srgbClr val="FFFFFF"/>
                            </a:solidFill>
                          </a:uFill>
                          <a:latin typeface="Arial Unicode MS" panose="020B0604020202020204" pitchFamily="34" charset="-128"/>
                        </a:rPr>
                        <a:t>Office</a:t>
                      </a:r>
                      <a:endParaRPr sz="2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4699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Office</a:t>
                      </a:r>
                      <a:r>
                        <a:rPr dirty="0">
                          <a:solidFill>
                            <a:srgbClr val="191164"/>
                          </a:solidFill>
                          <a:uFill>
                            <a:solidFill/>
                          </a:uFill>
                          <a:latin typeface="Arial Unicode MS" panose="020B0604020202020204" pitchFamily="34" charset="-128"/>
                        </a:rPr>
                        <a:t> 1</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57200">
                <a:tc>
                  <a:txBody>
                    <a:bodyPr/>
                    <a:lstStyle/>
                    <a:p>
                      <a:pPr lvl="0" algn="ctr">
                        <a:defRPr sz="1800">
                          <a:solidFill>
                            <a:srgbClr val="000000"/>
                          </a:solidFill>
                          <a:uFillTx/>
                        </a:defRPr>
                      </a:pPr>
                      <a:r>
                        <a:rPr lang="en-US" dirty="0">
                          <a:solidFill>
                            <a:srgbClr val="191164"/>
                          </a:solidFill>
                          <a:uFill>
                            <a:solidFill/>
                          </a:uFill>
                          <a:latin typeface="Arial Unicode MS" panose="020B0604020202020204" pitchFamily="34" charset="-128"/>
                        </a:rPr>
                        <a:t>Office</a:t>
                      </a:r>
                      <a:r>
                        <a:rPr dirty="0">
                          <a:solidFill>
                            <a:srgbClr val="191164"/>
                          </a:solidFill>
                          <a:uFill>
                            <a:solidFill/>
                          </a:uFill>
                          <a:latin typeface="Arial Unicode MS" panose="020B0604020202020204" pitchFamily="34" charset="-128"/>
                        </a:rPr>
                        <a:t> 2</a:t>
                      </a: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sp>
        <p:nvSpPr>
          <p:cNvPr id="16" name="Shape 389">
            <a:extLst>
              <a:ext uri="{FF2B5EF4-FFF2-40B4-BE49-F238E27FC236}">
                <a16:creationId xmlns:a16="http://schemas.microsoft.com/office/drawing/2014/main" id="{6A190AC4-DD38-4975-88B2-F17DA80C9289}"/>
              </a:ext>
            </a:extLst>
          </p:cNvPr>
          <p:cNvSpPr/>
          <p:nvPr/>
        </p:nvSpPr>
        <p:spPr>
          <a:xfrm>
            <a:off x="1808612" y="3482253"/>
            <a:ext cx="613177" cy="20627"/>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7" name="Shape 389">
            <a:extLst>
              <a:ext uri="{FF2B5EF4-FFF2-40B4-BE49-F238E27FC236}">
                <a16:creationId xmlns:a16="http://schemas.microsoft.com/office/drawing/2014/main" id="{B82D63E9-9F3C-4E4A-A79F-3F157B4E6B00}"/>
              </a:ext>
            </a:extLst>
          </p:cNvPr>
          <p:cNvSpPr/>
          <p:nvPr/>
        </p:nvSpPr>
        <p:spPr>
          <a:xfrm>
            <a:off x="1808612" y="3961602"/>
            <a:ext cx="613177" cy="20627"/>
          </a:xfrm>
          <a:prstGeom prst="line">
            <a:avLst/>
          </a:prstGeom>
          <a:ln w="25400">
            <a:solidFill>
              <a:srgbClr val="CCCC00"/>
            </a:solidFill>
            <a:round/>
          </a:ln>
          <a:effectLst>
            <a:outerShdw blurRad="38100" dist="20000" dir="5400000" rotWithShape="0">
              <a:srgbClr val="000000">
                <a:alpha val="38000"/>
              </a:srgbClr>
            </a:outerShdw>
          </a:effectLst>
        </p:spPr>
        <p:txBody>
          <a:bodyPr lIns="45719" rIns="45719"/>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39791023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388"/>
                                        </p:tgtEl>
                                        <p:attrNameLst>
                                          <p:attrName>style.visibility</p:attrName>
                                        </p:attrNameLst>
                                      </p:cBhvr>
                                      <p:to>
                                        <p:strVal val="visible"/>
                                      </p:to>
                                    </p:set>
                                    <p:animEffect transition="in" filter="dissolve(in)">
                                      <p:cBhvr>
                                        <p:cTn id="7" dur="750"/>
                                        <p:tgtEl>
                                          <p:spTgt spid="38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16" fill="hold" grpId="0" nodeType="clickEffect">
                                  <p:stCondLst>
                                    <p:cond delay="0"/>
                                  </p:stCondLst>
                                  <p:iterate>
                                    <p:tmAbs val="0"/>
                                  </p:iterate>
                                  <p:childTnLst>
                                    <p:set>
                                      <p:cBhvr>
                                        <p:cTn id="11" fill="hold"/>
                                        <p:tgtEl>
                                          <p:spTgt spid="389"/>
                                        </p:tgtEl>
                                        <p:attrNameLst>
                                          <p:attrName>style.visibility</p:attrName>
                                        </p:attrNameLst>
                                      </p:cBhvr>
                                      <p:to>
                                        <p:strVal val="visible"/>
                                      </p:to>
                                    </p:set>
                                    <p:animEffect transition="in" filter="dissolve(in)">
                                      <p:cBhvr>
                                        <p:cTn id="12" dur="750"/>
                                        <p:tgtEl>
                                          <p:spTgt spid="38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16" fill="hold" grpId="0" nodeType="clickEffect">
                                  <p:stCondLst>
                                    <p:cond delay="0"/>
                                  </p:stCondLst>
                                  <p:iterate>
                                    <p:tmAbs val="0"/>
                                  </p:iterate>
                                  <p:childTnLst>
                                    <p:set>
                                      <p:cBhvr>
                                        <p:cTn id="16" fill="hold"/>
                                        <p:tgtEl>
                                          <p:spTgt spid="390"/>
                                        </p:tgtEl>
                                        <p:attrNameLst>
                                          <p:attrName>style.visibility</p:attrName>
                                        </p:attrNameLst>
                                      </p:cBhvr>
                                      <p:to>
                                        <p:strVal val="visible"/>
                                      </p:to>
                                    </p:set>
                                    <p:animEffect transition="in" filter="dissolve(in)">
                                      <p:cBhvr>
                                        <p:cTn id="17" dur="750"/>
                                        <p:tgtEl>
                                          <p:spTgt spid="39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16" fill="hold" grpId="0" nodeType="clickEffect">
                                  <p:stCondLst>
                                    <p:cond delay="0"/>
                                  </p:stCondLst>
                                  <p:iterate>
                                    <p:tmAbs val="0"/>
                                  </p:iterate>
                                  <p:childTnLst>
                                    <p:set>
                                      <p:cBhvr>
                                        <p:cTn id="21" fill="hold"/>
                                        <p:tgtEl>
                                          <p:spTgt spid="391"/>
                                        </p:tgtEl>
                                        <p:attrNameLst>
                                          <p:attrName>style.visibility</p:attrName>
                                        </p:attrNameLst>
                                      </p:cBhvr>
                                      <p:to>
                                        <p:strVal val="visible"/>
                                      </p:to>
                                    </p:set>
                                    <p:animEffect transition="in" filter="dissolve(in)">
                                      <p:cBhvr>
                                        <p:cTn id="22" dur="750"/>
                                        <p:tgtEl>
                                          <p:spTgt spid="39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16" fill="hold" grpId="0" nodeType="clickEffect">
                                  <p:stCondLst>
                                    <p:cond delay="0"/>
                                  </p:stCondLst>
                                  <p:iterate>
                                    <p:tmAbs val="0"/>
                                  </p:iterate>
                                  <p:childTnLst>
                                    <p:set>
                                      <p:cBhvr>
                                        <p:cTn id="26" fill="hold"/>
                                        <p:tgtEl>
                                          <p:spTgt spid="11"/>
                                        </p:tgtEl>
                                        <p:attrNameLst>
                                          <p:attrName>style.visibility</p:attrName>
                                        </p:attrNameLst>
                                      </p:cBhvr>
                                      <p:to>
                                        <p:strVal val="visible"/>
                                      </p:to>
                                    </p:set>
                                    <p:animEffect transition="in" filter="dissolve(in)">
                                      <p:cBhvr>
                                        <p:cTn id="27" dur="75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16" fill="hold" grpId="0" nodeType="clickEffect">
                                  <p:stCondLst>
                                    <p:cond delay="0"/>
                                  </p:stCondLst>
                                  <p:iterate>
                                    <p:tmAbs val="0"/>
                                  </p:iterate>
                                  <p:childTnLst>
                                    <p:set>
                                      <p:cBhvr>
                                        <p:cTn id="31" fill="hold"/>
                                        <p:tgtEl>
                                          <p:spTgt spid="12"/>
                                        </p:tgtEl>
                                        <p:attrNameLst>
                                          <p:attrName>style.visibility</p:attrName>
                                        </p:attrNameLst>
                                      </p:cBhvr>
                                      <p:to>
                                        <p:strVal val="visible"/>
                                      </p:to>
                                    </p:set>
                                    <p:animEffect transition="in" filter="dissolve(in)">
                                      <p:cBhvr>
                                        <p:cTn id="32" dur="75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16" fill="hold" grpId="0" nodeType="clickEffect">
                                  <p:stCondLst>
                                    <p:cond delay="0"/>
                                  </p:stCondLst>
                                  <p:iterate>
                                    <p:tmAbs val="0"/>
                                  </p:iterate>
                                  <p:childTnLst>
                                    <p:set>
                                      <p:cBhvr>
                                        <p:cTn id="36" fill="hold"/>
                                        <p:tgtEl>
                                          <p:spTgt spid="13"/>
                                        </p:tgtEl>
                                        <p:attrNameLst>
                                          <p:attrName>style.visibility</p:attrName>
                                        </p:attrNameLst>
                                      </p:cBhvr>
                                      <p:to>
                                        <p:strVal val="visible"/>
                                      </p:to>
                                    </p:set>
                                    <p:animEffect transition="in" filter="dissolve(in)">
                                      <p:cBhvr>
                                        <p:cTn id="37" dur="75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16" fill="hold" grpId="0" nodeType="clickEffect">
                                  <p:stCondLst>
                                    <p:cond delay="0"/>
                                  </p:stCondLst>
                                  <p:iterate>
                                    <p:tmAbs val="0"/>
                                  </p:iterate>
                                  <p:childTnLst>
                                    <p:set>
                                      <p:cBhvr>
                                        <p:cTn id="41" fill="hold"/>
                                        <p:tgtEl>
                                          <p:spTgt spid="14"/>
                                        </p:tgtEl>
                                        <p:attrNameLst>
                                          <p:attrName>style.visibility</p:attrName>
                                        </p:attrNameLst>
                                      </p:cBhvr>
                                      <p:to>
                                        <p:strVal val="visible"/>
                                      </p:to>
                                    </p:set>
                                    <p:animEffect transition="in" filter="dissolve(in)">
                                      <p:cBhvr>
                                        <p:cTn id="42" dur="75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16" fill="hold" grpId="0" nodeType="clickEffect">
                                  <p:stCondLst>
                                    <p:cond delay="0"/>
                                  </p:stCondLst>
                                  <p:iterate>
                                    <p:tmAbs val="0"/>
                                  </p:iterate>
                                  <p:childTnLst>
                                    <p:set>
                                      <p:cBhvr>
                                        <p:cTn id="46" fill="hold"/>
                                        <p:tgtEl>
                                          <p:spTgt spid="16"/>
                                        </p:tgtEl>
                                        <p:attrNameLst>
                                          <p:attrName>style.visibility</p:attrName>
                                        </p:attrNameLst>
                                      </p:cBhvr>
                                      <p:to>
                                        <p:strVal val="visible"/>
                                      </p:to>
                                    </p:set>
                                    <p:animEffect transition="in" filter="dissolve(in)">
                                      <p:cBhvr>
                                        <p:cTn id="47" dur="75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16" fill="hold" grpId="0" nodeType="clickEffect">
                                  <p:stCondLst>
                                    <p:cond delay="0"/>
                                  </p:stCondLst>
                                  <p:iterate>
                                    <p:tmAbs val="0"/>
                                  </p:iterate>
                                  <p:childTnLst>
                                    <p:set>
                                      <p:cBhvr>
                                        <p:cTn id="51" fill="hold"/>
                                        <p:tgtEl>
                                          <p:spTgt spid="17"/>
                                        </p:tgtEl>
                                        <p:attrNameLst>
                                          <p:attrName>style.visibility</p:attrName>
                                        </p:attrNameLst>
                                      </p:cBhvr>
                                      <p:to>
                                        <p:strVal val="visible"/>
                                      </p:to>
                                    </p:set>
                                    <p:animEffect transition="in" filter="dissolve(in)">
                                      <p:cBhvr>
                                        <p:cTn id="52"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 grpId="0" animBg="1" advAuto="0"/>
      <p:bldP spid="389" grpId="0" animBg="1" advAuto="0"/>
      <p:bldP spid="390" grpId="0" animBg="1" advAuto="0"/>
      <p:bldP spid="391" grpId="0" animBg="1" advAuto="0"/>
      <p:bldP spid="11" grpId="0" animBg="1" advAuto="0"/>
      <p:bldP spid="12" grpId="0" animBg="1" advAuto="0"/>
      <p:bldP spid="13" grpId="0" animBg="1" advAuto="0"/>
      <p:bldP spid="14" grpId="0" animBg="1" advAuto="0"/>
      <p:bldP spid="16" grpId="0" animBg="1" advAuto="0"/>
      <p:bldP spid="17" grpId="0" animBg="1" advAuto="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CCCC00"/>
      </a:accent1>
      <a:accent2>
        <a:srgbClr val="669999"/>
      </a:accent2>
      <a:accent3>
        <a:srgbClr val="8F8F8F"/>
      </a:accent3>
      <a:accent4>
        <a:srgbClr val="707070"/>
      </a:accent4>
      <a:accent5>
        <a:srgbClr val="E0E0AA"/>
      </a:accent5>
      <a:accent6>
        <a:srgbClr val="5C8B8B"/>
      </a:accent6>
      <a:hlink>
        <a:srgbClr val="0000FF"/>
      </a:hlink>
      <a:folHlink>
        <a:srgbClr val="FF00FF"/>
      </a:folHlink>
    </a:clrScheme>
    <a:fontScheme name="Default">
      <a:majorFont>
        <a:latin typeface="Helvetica"/>
        <a:ea typeface="Helvetica"/>
        <a:cs typeface="Helvetica"/>
      </a:majorFont>
      <a:minorFont>
        <a:latin typeface="Arial"/>
        <a:ea typeface="Arial"/>
        <a:cs typeface="Arial"/>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CCCC00"/>
          </a:solidFill>
          <a:prstDash val="solid"/>
          <a:round/>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CCCC00"/>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
              <a:solidFill>
                <a:srgbClr val="000000"/>
              </a:solidFill>
            </a:uFill>
            <a:latin typeface="Arial Rounded MT Bold"/>
            <a:ea typeface="Arial Rounded MT Bold"/>
            <a:cs typeface="Arial Rounded MT Bold"/>
            <a:sym typeface="Arial Rounded MT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4023</TotalTime>
  <Words>1400</Words>
  <Application>Microsoft Office PowerPoint</Application>
  <PresentationFormat>On-screen Show (4:3)</PresentationFormat>
  <Paragraphs>205</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Rounded MT Bold</vt:lpstr>
      <vt:lpstr>Arial Unicode MS</vt:lpstr>
      <vt:lpstr>Calibri</vt:lpstr>
      <vt:lpstr>Office Theme</vt:lpstr>
      <vt:lpstr>PowerPoint Presentation</vt:lpstr>
      <vt:lpstr>PowerPoint Presentation</vt:lpstr>
      <vt:lpstr>Basic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Panos Ipeirotis</dc:creator>
  <cp:lastModifiedBy>Panos Ipeirotis</cp:lastModifiedBy>
  <cp:revision>58</cp:revision>
  <cp:lastPrinted>2014-10-08T16:54:15Z</cp:lastPrinted>
  <dcterms:modified xsi:type="dcterms:W3CDTF">2019-04-11T14:50:33Z</dcterms:modified>
</cp:coreProperties>
</file>