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40"/>
  </p:notesMasterIdLst>
  <p:handoutMasterIdLst>
    <p:handoutMasterId r:id="rId41"/>
  </p:handoutMasterIdLst>
  <p:sldIdLst>
    <p:sldId id="365" r:id="rId2"/>
    <p:sldId id="409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8" r:id="rId12"/>
    <p:sldId id="379" r:id="rId13"/>
    <p:sldId id="380" r:id="rId14"/>
    <p:sldId id="381" r:id="rId15"/>
    <p:sldId id="382" r:id="rId16"/>
    <p:sldId id="384" r:id="rId17"/>
    <p:sldId id="413" r:id="rId18"/>
    <p:sldId id="388" r:id="rId19"/>
    <p:sldId id="389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11" r:id="rId30"/>
    <p:sldId id="400" r:id="rId31"/>
    <p:sldId id="401" r:id="rId32"/>
    <p:sldId id="402" r:id="rId33"/>
    <p:sldId id="403" r:id="rId34"/>
    <p:sldId id="404" r:id="rId35"/>
    <p:sldId id="416" r:id="rId36"/>
    <p:sldId id="405" r:id="rId37"/>
    <p:sldId id="407" r:id="rId38"/>
    <p:sldId id="406" r:id="rId39"/>
  </p:sldIdLst>
  <p:sldSz cx="9144000" cy="6858000" type="screen4x3"/>
  <p:notesSz cx="7010400" cy="9296400"/>
  <p:defaultTextStyle>
    <a:lvl1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1pPr>
    <a:lvl2pPr indent="457200"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2pPr>
    <a:lvl3pPr indent="914400"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3pPr>
    <a:lvl4pPr indent="1371600"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4pPr>
    <a:lvl5pPr indent="1828800"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5pPr>
    <a:lvl6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6pPr>
    <a:lvl7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7pPr>
    <a:lvl8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8pPr>
    <a:lvl9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0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191164"/>
        </a:fontRef>
        <a:srgbClr val="19116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ECCA"/>
          </a:solidFill>
        </a:fill>
      </a:tcStyle>
    </a:wholeTbl>
    <a:band2H>
      <a:tcTxStyle/>
      <a:tcStyle>
        <a:tcBdr/>
        <a:fill>
          <a:solidFill>
            <a:srgbClr val="F6F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00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00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00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ADA"/>
          </a:solidFill>
        </a:fill>
      </a:tcStyle>
    </a:wholeTbl>
    <a:band2H>
      <a:tcTxStyle/>
      <a:tcStyle>
        <a:tcBdr/>
        <a:fill>
          <a:solidFill>
            <a:srgbClr val="E9EDED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8B8B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8B8B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8B8B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CC00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CC00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2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A0F2B82-D98D-42DC-A45A-769A158FD0A8}" type="datetime1">
              <a:rPr lang="en-US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4/12/2019</a:t>
            </a:fld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BD4784E-5010-43AA-862F-61007359811E}" type="slidenum">
              <a:rPr lang="en-US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‹#›</a:t>
            </a:fld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38670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</p:spPr>
        <p:txBody>
          <a:bodyPr lIns="93177" tIns="46589" rIns="93177" bIns="46589"/>
          <a:lstStyle/>
          <a:p>
            <a:pPr lvl="0"/>
            <a:endParaRPr dirty="0"/>
          </a:p>
        </p:txBody>
      </p:sp>
      <p:sp>
        <p:nvSpPr>
          <p:cNvPr id="10" name="Shape 10"/>
          <p:cNvSpPr>
            <a:spLocks noGrp="1"/>
          </p:cNvSpPr>
          <p:nvPr>
            <p:ph type="body" sz="quarter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lIns="93177" tIns="46589" rIns="93177" bIns="46589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7337460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defTabSz="457200">
      <a:lnSpc>
        <a:spcPct val="125000"/>
      </a:lnSpc>
      <a:defRPr sz="2400">
        <a:latin typeface="Arial Unicode MS" panose="020B0604020202020204" pitchFamily="34" charset="-128"/>
        <a:ea typeface="Arial Unicode MS" panose="020B0604020202020204" pitchFamily="34" charset="-128"/>
        <a:cs typeface="Arial Unicode MS" panose="020B0604020202020204" pitchFamily="34" charset="-128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t>Last time we discussed ER diagrams. </a:t>
            </a:r>
          </a:p>
        </p:txBody>
      </p:sp>
    </p:spTree>
    <p:extLst>
      <p:ext uri="{BB962C8B-B14F-4D97-AF65-F5344CB8AC3E}">
        <p14:creationId xmlns:p14="http://schemas.microsoft.com/office/powerpoint/2010/main" val="1897025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t>For example, which one of the two should we choose?</a:t>
            </a:r>
          </a:p>
        </p:txBody>
      </p:sp>
    </p:spTree>
    <p:extLst>
      <p:ext uri="{BB962C8B-B14F-4D97-AF65-F5344CB8AC3E}">
        <p14:creationId xmlns:p14="http://schemas.microsoft.com/office/powerpoint/2010/main" val="3687367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t>SSN: immigrants (outside US) don’t have one.  PPl lose it . PPl don’t want to share their SSN. </a:t>
            </a:r>
          </a:p>
        </p:txBody>
      </p:sp>
    </p:spTree>
    <p:extLst>
      <p:ext uri="{BB962C8B-B14F-4D97-AF65-F5344CB8AC3E}">
        <p14:creationId xmlns:p14="http://schemas.microsoft.com/office/powerpoint/2010/main" val="3499672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19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5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8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96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26309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256A-99AA-4422-B715-512C07524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1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1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256A-99AA-4422-B715-512C07524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8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3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E9385586-C094-4874-A3EB-1898CF456001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8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 Unicode MS" panose="020B0604020202020204" pitchFamily="34" charset="-128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269666" y="1799772"/>
            <a:ext cx="8604668" cy="286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>
                <a:solidFill>
                  <a:srgbClr val="57068C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a business narrative </a:t>
            </a:r>
            <a:br>
              <a:rPr lang="en-US" sz="3600" dirty="0">
                <a:solidFill>
                  <a:srgbClr val="57068C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3600" dirty="0">
                <a:solidFill>
                  <a:srgbClr val="57068C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an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3600" dirty="0">
                <a:solidFill>
                  <a:srgbClr val="57068C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Entity - Relationship Model</a:t>
            </a:r>
            <a:r>
              <a:rPr lang="en-US" sz="3600" dirty="0">
                <a:solidFill>
                  <a:srgbClr val="57068C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br>
              <a:rPr lang="en-US" sz="3600" dirty="0">
                <a:solidFill>
                  <a:srgbClr val="57068C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3600" dirty="0">
                <a:solidFill>
                  <a:srgbClr val="57068C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a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>
                <a:solidFill>
                  <a:srgbClr val="57068C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Relational Database</a:t>
            </a:r>
          </a:p>
        </p:txBody>
      </p:sp>
    </p:spTree>
    <p:extLst>
      <p:ext uri="{BB962C8B-B14F-4D97-AF65-F5344CB8AC3E}">
        <p14:creationId xmlns:p14="http://schemas.microsoft.com/office/powerpoint/2010/main" val="344044463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386308" y="147496"/>
            <a:ext cx="7757379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3: Identify Relationships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and determine cardinalities</a:t>
            </a:r>
            <a:endParaRPr sz="3000" b="1" dirty="0">
              <a:solidFill>
                <a:srgbClr val="57068C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469899" y="2105660"/>
            <a:ext cx="7590196" cy="3406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04800">
              <a:spcBef>
                <a:spcPts val="700"/>
              </a:spcBef>
              <a:buSzPct val="50000"/>
              <a:buBlip>
                <a:blip r:embed="rId2"/>
              </a:buBlip>
              <a:defRPr sz="2600">
                <a:solidFill>
                  <a:srgbClr val="01106D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  <a:lvl2pPr marL="685800" indent="-304800">
              <a:spcBef>
                <a:spcPts val="700"/>
              </a:spcBef>
              <a:buSzPct val="100000"/>
              <a:buChar char="•"/>
              <a:defRPr sz="2600">
                <a:solidFill>
                  <a:srgbClr val="01106D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2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Identify relationships connecting previously identified entity types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Relationships = associations among nouns representing entity types</a:t>
            </a:r>
            <a:endParaRPr lang="en-US" sz="24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endParaRPr lang="en-US" sz="24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Identify maximum cardinalities and minimum cardinalities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endParaRPr lang="en-US" sz="24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819850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Identify Relationships</a:t>
            </a:r>
          </a:p>
        </p:txBody>
      </p:sp>
      <p:sp>
        <p:nvSpPr>
          <p:cNvPr id="105" name="Shape 105"/>
          <p:cNvSpPr/>
          <p:nvPr/>
        </p:nvSpPr>
        <p:spPr>
          <a:xfrm>
            <a:off x="469900" y="1282700"/>
            <a:ext cx="7590195" cy="3683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4284" lvl="0" indent="-246184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 has number, name, billing address, type, applicable rate, collection of meters.</a:t>
            </a:r>
          </a:p>
          <a:p>
            <a:pPr marL="284284" lvl="0" indent="-246184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Available meter data is number, address, size, model.</a:t>
            </a:r>
          </a:p>
          <a:p>
            <a:pPr marL="284284" lvl="0" indent="-246184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Employee periodically reads each meter. Reading has meter reading number, timestamp, consumption level, and employee number.</a:t>
            </a:r>
          </a:p>
          <a:p>
            <a:pPr marL="284284" lvl="0" indent="-246184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Bills are based on most recent meter readings and applicable rates.</a:t>
            </a:r>
          </a:p>
          <a:p>
            <a:pPr marL="284284" lvl="0" indent="-246184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Rate has rate number, description, fixed and variable dollar amounts, consumption threshold</a:t>
            </a:r>
            <a:r>
              <a:rPr lang="en-US" sz="21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</a:t>
            </a:r>
            <a:endParaRPr lang="en-US" sz="21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821436" y="1316989"/>
            <a:ext cx="1644396" cy="346965"/>
          </a:xfrm>
          <a:prstGeom prst="rect">
            <a:avLst/>
          </a:prstGeom>
          <a:ln w="38100">
            <a:solidFill>
              <a:srgbClr val="008F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4130258" y="1658765"/>
            <a:ext cx="889427" cy="346965"/>
          </a:xfrm>
          <a:prstGeom prst="rect">
            <a:avLst/>
          </a:prstGeom>
          <a:ln w="38100">
            <a:solidFill>
              <a:srgbClr val="008F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718819" y="2371342"/>
            <a:ext cx="1321817" cy="485141"/>
          </a:xfrm>
          <a:prstGeom prst="rect">
            <a:avLst/>
          </a:prstGeom>
          <a:ln w="38100">
            <a:solidFill>
              <a:srgbClr val="008F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4779516" y="2469442"/>
            <a:ext cx="766573" cy="346965"/>
          </a:xfrm>
          <a:prstGeom prst="rect">
            <a:avLst/>
          </a:prstGeom>
          <a:ln w="38100">
            <a:solidFill>
              <a:srgbClr val="008F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718819" y="3461511"/>
            <a:ext cx="588264" cy="485141"/>
          </a:xfrm>
          <a:prstGeom prst="rect">
            <a:avLst/>
          </a:prstGeom>
          <a:ln w="38100">
            <a:solidFill>
              <a:srgbClr val="008F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5162802" y="3464450"/>
            <a:ext cx="1081506" cy="485141"/>
          </a:xfrm>
          <a:prstGeom prst="rect">
            <a:avLst/>
          </a:prstGeom>
          <a:ln w="38100">
            <a:solidFill>
              <a:srgbClr val="008F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718820" y="4142994"/>
            <a:ext cx="734424" cy="485140"/>
          </a:xfrm>
          <a:prstGeom prst="rect">
            <a:avLst/>
          </a:prstGeom>
          <a:ln w="38100">
            <a:solidFill>
              <a:srgbClr val="008F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403515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 advAuto="0"/>
      <p:bldP spid="107" grpId="0" animBg="1" advAuto="0"/>
      <p:bldP spid="108" grpId="0" animBg="1" advAuto="0"/>
      <p:bldP spid="109" grpId="0" animBg="1" advAuto="0"/>
      <p:bldP spid="110" grpId="0" animBg="1" advAuto="0"/>
      <p:bldP spid="111" grpId="0" animBg="1" advAuto="0"/>
      <p:bldP spid="112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386308" y="190817"/>
            <a:ext cx="813892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Water Utility: Relationships &amp; Cardinalities</a:t>
            </a:r>
          </a:p>
        </p:txBody>
      </p:sp>
      <p:pic>
        <p:nvPicPr>
          <p:cNvPr id="118" name="Screen Shot 2014-02-19 at 3.53.34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217" y="1514717"/>
            <a:ext cx="7765106" cy="448844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4531039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ERD refinements</a:t>
            </a:r>
          </a:p>
        </p:txBody>
      </p:sp>
      <p:sp>
        <p:nvSpPr>
          <p:cNvPr id="122" name="Shape 122"/>
          <p:cNvSpPr/>
          <p:nvPr/>
        </p:nvSpPr>
        <p:spPr>
          <a:xfrm>
            <a:off x="469900" y="1282700"/>
            <a:ext cx="7590195" cy="245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We constructed initial ERD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However, several refinements can be made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Typical list of refinements: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Attributes -&gt; Entities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Splitting compound attributes</a:t>
            </a:r>
          </a:p>
        </p:txBody>
      </p:sp>
    </p:spTree>
    <p:extLst>
      <p:ext uri="{BB962C8B-B14F-4D97-AF65-F5344CB8AC3E}">
        <p14:creationId xmlns:p14="http://schemas.microsoft.com/office/powerpoint/2010/main" val="107705010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Splitting attributes</a:t>
            </a:r>
          </a:p>
        </p:txBody>
      </p:sp>
      <p:sp>
        <p:nvSpPr>
          <p:cNvPr id="131" name="Shape 131"/>
          <p:cNvSpPr/>
          <p:nvPr/>
        </p:nvSpPr>
        <p:spPr>
          <a:xfrm>
            <a:off x="469900" y="1282700"/>
            <a:ext cx="7590195" cy="89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04800">
              <a:spcBef>
                <a:spcPts val="700"/>
              </a:spcBef>
              <a:buSzPct val="50000"/>
              <a:buBlip>
                <a:blip r:embed="rId2"/>
              </a:buBlip>
              <a:defRPr sz="2600">
                <a:solidFill>
                  <a:srgbClr val="01106D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Customer Address is a compound attribute. Maybe we need to search by city?</a:t>
            </a:r>
          </a:p>
        </p:txBody>
      </p:sp>
      <p:pic>
        <p:nvPicPr>
          <p:cNvPr id="132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7447" y="2900503"/>
            <a:ext cx="6515101" cy="31623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4138000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2270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000">
                <a:solidFill>
                  <a:schemeClr val="tx1"/>
                </a:solidFill>
                <a:uFill>
                  <a:solidFill/>
                </a:uFill>
              </a:rPr>
              <a:t>15</a:t>
            </a:fld>
            <a:endParaRPr sz="1000">
              <a:solidFill>
                <a:schemeClr val="tx1"/>
              </a:solidFill>
              <a:uFill>
                <a:solidFill/>
              </a:uFill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Attributes -&gt; Entities</a:t>
            </a:r>
          </a:p>
        </p:txBody>
      </p:sp>
      <p:sp>
        <p:nvSpPr>
          <p:cNvPr id="126" name="Shape 126"/>
          <p:cNvSpPr/>
          <p:nvPr/>
        </p:nvSpPr>
        <p:spPr>
          <a:xfrm>
            <a:off x="469900" y="1282700"/>
            <a:ext cx="7590195" cy="89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04800">
              <a:spcBef>
                <a:spcPts val="700"/>
              </a:spcBef>
              <a:buSzPct val="50000"/>
              <a:buBlip>
                <a:blip r:embed="rId2"/>
              </a:buBlip>
              <a:defRPr sz="2600">
                <a:solidFill>
                  <a:srgbClr val="01106D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Readings are done by employees. What if we know something about them (e.g. name, title)?</a:t>
            </a:r>
          </a:p>
        </p:txBody>
      </p:sp>
      <p:pic>
        <p:nvPicPr>
          <p:cNvPr id="127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6050" y="2666364"/>
            <a:ext cx="5245031" cy="353683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0326012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2270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000">
                <a:solidFill>
                  <a:schemeClr val="tx1"/>
                </a:solidFill>
                <a:uFill>
                  <a:solidFill/>
                </a:uFill>
              </a:rPr>
              <a:t>16</a:t>
            </a:fld>
            <a:endParaRPr sz="1000">
              <a:solidFill>
                <a:schemeClr val="tx1"/>
              </a:solidFill>
              <a:uFill>
                <a:solidFill/>
              </a:uFill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Final ERD</a:t>
            </a:r>
          </a:p>
        </p:txBody>
      </p:sp>
      <p:pic>
        <p:nvPicPr>
          <p:cNvPr id="140" name="Screen Shot 2014-02-19 at 3.58.47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884" y="1091671"/>
            <a:ext cx="6704232" cy="496993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8283396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217" y="1122363"/>
            <a:ext cx="8548255" cy="2387600"/>
          </a:xfrm>
        </p:spPr>
        <p:txBody>
          <a:bodyPr/>
          <a:lstStyle/>
          <a:p>
            <a:r>
              <a:rPr lang="en-US" dirty="0">
                <a:solidFill>
                  <a:srgbClr val="57068C"/>
                </a:solidFill>
              </a:rPr>
              <a:t>From ER diagrams to Tables</a:t>
            </a:r>
          </a:p>
        </p:txBody>
      </p:sp>
    </p:spTree>
    <p:extLst>
      <p:ext uri="{BB962C8B-B14F-4D97-AF65-F5344CB8AC3E}">
        <p14:creationId xmlns:p14="http://schemas.microsoft.com/office/powerpoint/2010/main" val="1757663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ER Diagram 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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Relational Model</a:t>
            </a:r>
          </a:p>
        </p:txBody>
      </p:sp>
      <p:sp>
        <p:nvSpPr>
          <p:cNvPr id="127" name="Shape 127"/>
          <p:cNvSpPr/>
          <p:nvPr/>
        </p:nvSpPr>
        <p:spPr>
          <a:xfrm>
            <a:off x="469900" y="1282700"/>
            <a:ext cx="7590195" cy="3767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Step 0: Identify: 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Entities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Relationships (many-to-many, one-to-many, one-to-one)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Special attributes (primary key)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Step 1: Entities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Step 2: Many-to-many relationships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Step 3: One-to-many relationships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Step 4: One-to-one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8218264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 - Water Utility</a:t>
            </a:r>
          </a:p>
        </p:txBody>
      </p:sp>
      <p:pic>
        <p:nvPicPr>
          <p:cNvPr id="131" name="Screen Shot 2014-02-19 at 3.58.47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884" y="1258562"/>
            <a:ext cx="6704232" cy="496993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8800414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391751" y="158160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Questions</a:t>
            </a:r>
            <a:r>
              <a:rPr lang="en-US" sz="3000" b="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sz="3000" b="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338007" y="1242377"/>
            <a:ext cx="8478871" cy="3375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How can we create an ER diagram from scratch?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endParaRPr lang="en-US" sz="28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How can we go from an ER diagram to a design for a database?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endParaRPr lang="en-US" sz="28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How can we use SQL to create the database in a relational database?</a:t>
            </a:r>
            <a:endParaRPr sz="28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669426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0: 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Entities map to Tables</a:t>
            </a:r>
          </a:p>
        </p:txBody>
      </p:sp>
      <p:sp>
        <p:nvSpPr>
          <p:cNvPr id="139" name="Shape 139"/>
          <p:cNvSpPr/>
          <p:nvPr/>
        </p:nvSpPr>
        <p:spPr>
          <a:xfrm>
            <a:off x="469899" y="2133687"/>
            <a:ext cx="7590196" cy="2362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entity maps to a table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attribute maps to a column in the table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primary key of the entity maps to the primary key of the table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Primary keys are </a:t>
            </a:r>
            <a:r>
              <a:rPr sz="26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underlined</a:t>
            </a:r>
          </a:p>
        </p:txBody>
      </p:sp>
    </p:spTree>
    <p:extLst>
      <p:ext uri="{BB962C8B-B14F-4D97-AF65-F5344CB8AC3E}">
        <p14:creationId xmlns:p14="http://schemas.microsoft.com/office/powerpoint/2010/main" val="210759311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1: Water Utility Entities</a:t>
            </a:r>
          </a:p>
        </p:txBody>
      </p:sp>
      <p:sp>
        <p:nvSpPr>
          <p:cNvPr id="143" name="Shape 143"/>
          <p:cNvSpPr/>
          <p:nvPr/>
        </p:nvSpPr>
        <p:spPr>
          <a:xfrm>
            <a:off x="457200" y="2070100"/>
            <a:ext cx="2637195" cy="2831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19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78069" lvl="0" indent="-339969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Rate</a:t>
            </a: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 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Meter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Reading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Employee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Bill</a:t>
            </a:r>
          </a:p>
        </p:txBody>
      </p:sp>
      <p:graphicFrame>
        <p:nvGraphicFramePr>
          <p:cNvPr id="144" name="Table 144"/>
          <p:cNvGraphicFramePr/>
          <p:nvPr>
            <p:extLst/>
          </p:nvPr>
        </p:nvGraphicFramePr>
        <p:xfrm>
          <a:off x="3162302" y="3619462"/>
          <a:ext cx="5492747" cy="2499609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023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8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83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9685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Rate_no</a:t>
                      </a:r>
                      <a:endParaRPr sz="1200" b="1" i="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1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Description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Fixed
amount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Variable
amount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Consumption
Threshold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6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R1278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Rate </a:t>
                      </a:r>
                      <a:r>
                        <a:rPr sz="1200" dirty="0" err="1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descr</a:t>
                      </a: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1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40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10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0.7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44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R982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Rate </a:t>
                      </a:r>
                      <a:r>
                        <a:rPr sz="1200" dirty="0" err="1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descr</a:t>
                      </a: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3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70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0.7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44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R1908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Rate </a:t>
                      </a:r>
                      <a:r>
                        <a:rPr sz="1200" dirty="0" err="1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descr</a:t>
                      </a: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7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120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Null	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Null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440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5" name="Shape 145"/>
          <p:cNvSpPr/>
          <p:nvPr/>
        </p:nvSpPr>
        <p:spPr>
          <a:xfrm>
            <a:off x="5460312" y="3176743"/>
            <a:ext cx="525142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16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Rate</a:t>
            </a:r>
          </a:p>
        </p:txBody>
      </p:sp>
      <p:sp>
        <p:nvSpPr>
          <p:cNvPr id="146" name="Shape 146"/>
          <p:cNvSpPr/>
          <p:nvPr/>
        </p:nvSpPr>
        <p:spPr>
          <a:xfrm flipH="1" flipV="1">
            <a:off x="1892300" y="2887980"/>
            <a:ext cx="1270000" cy="2979421"/>
          </a:xfrm>
          <a:prstGeom prst="line">
            <a:avLst/>
          </a:prstGeom>
          <a:ln w="25400">
            <a:solidFill>
              <a:srgbClr val="008F00"/>
            </a:solidFill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7" name="Shape 147"/>
          <p:cNvSpPr/>
          <p:nvPr/>
        </p:nvSpPr>
        <p:spPr>
          <a:xfrm flipH="1">
            <a:off x="1917699" y="1332411"/>
            <a:ext cx="1504770" cy="1504770"/>
          </a:xfrm>
          <a:prstGeom prst="line">
            <a:avLst/>
          </a:prstGeom>
          <a:ln w="25400">
            <a:solidFill>
              <a:srgbClr val="008F00"/>
            </a:solidFill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48" name="Screen Shot 2014-02-24 at 7.36.14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48200" y="925830"/>
            <a:ext cx="2360682" cy="179832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/>
          <p:nvPr/>
        </p:nvSpPr>
        <p:spPr>
          <a:xfrm>
            <a:off x="5726993" y="2380667"/>
            <a:ext cx="1" cy="673101"/>
          </a:xfrm>
          <a:prstGeom prst="line">
            <a:avLst/>
          </a:prstGeom>
          <a:ln w="38100">
            <a:solidFill>
              <a:srgbClr val="008F00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23311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One to many relationships</a:t>
            </a:r>
          </a:p>
        </p:txBody>
      </p:sp>
      <p:sp>
        <p:nvSpPr>
          <p:cNvPr id="168" name="Shape 168"/>
          <p:cNvSpPr/>
          <p:nvPr/>
        </p:nvSpPr>
        <p:spPr>
          <a:xfrm>
            <a:off x="469899" y="2286000"/>
            <a:ext cx="7590196" cy="1243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07730" lvl="0" indent="-26963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3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 each One-to-Many relationship </a:t>
            </a:r>
          </a:p>
          <a:p>
            <a:pPr marL="650630" lvl="1" indent="-26963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3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Add a foreign key (FK)</a:t>
            </a:r>
            <a:r>
              <a:rPr lang="en-US" sz="23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3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to the table corresponding to the “many” entity</a:t>
            </a:r>
          </a:p>
        </p:txBody>
      </p:sp>
    </p:spTree>
    <p:extLst>
      <p:ext uri="{BB962C8B-B14F-4D97-AF65-F5344CB8AC3E}">
        <p14:creationId xmlns:p14="http://schemas.microsoft.com/office/powerpoint/2010/main" val="29559828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Example</a:t>
            </a:r>
          </a:p>
        </p:txBody>
      </p:sp>
      <p:pic>
        <p:nvPicPr>
          <p:cNvPr id="172" name="Screen Shot 2014-02-24 at 2.42.51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3630" y="1595418"/>
            <a:ext cx="6091052" cy="3728300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Shape 173"/>
          <p:cNvSpPr/>
          <p:nvPr/>
        </p:nvSpPr>
        <p:spPr>
          <a:xfrm>
            <a:off x="4818757" y="3525147"/>
            <a:ext cx="1866901" cy="364491"/>
          </a:xfrm>
          <a:prstGeom prst="rect">
            <a:avLst/>
          </a:prstGeom>
          <a:ln w="38100">
            <a:solidFill>
              <a:srgbClr val="FF26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FF26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6985906" y="3538204"/>
            <a:ext cx="1270539" cy="353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solidFill>
                  <a:srgbClr val="FF26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7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84690461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 advAuto="0"/>
      <p:bldP spid="174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3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One to one Relationships</a:t>
            </a:r>
          </a:p>
        </p:txBody>
      </p:sp>
      <p:sp>
        <p:nvSpPr>
          <p:cNvPr id="178" name="Shape 178"/>
          <p:cNvSpPr/>
          <p:nvPr/>
        </p:nvSpPr>
        <p:spPr>
          <a:xfrm>
            <a:off x="469899" y="1852386"/>
            <a:ext cx="7590196" cy="1964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We treat One-to-One relationship similarly as we treat One-to-Many relationship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Option 1: A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dd a Foreign Key to either</a:t>
            </a:r>
            <a:r>
              <a:rPr lang="en-US"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of the two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table</a:t>
            </a:r>
            <a:r>
              <a:rPr lang="en-US"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2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Option 2: Merge the two tables (sometimes ok, sometimes bad style)</a:t>
            </a:r>
            <a:endParaRPr sz="22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255863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Example</a:t>
            </a:r>
          </a:p>
        </p:txBody>
      </p:sp>
      <p:pic>
        <p:nvPicPr>
          <p:cNvPr id="182" name="Screen Shot 2014-02-24 at 2.51.33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494" y="1302636"/>
            <a:ext cx="7907012" cy="3448053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83"/>
          <p:cNvSpPr/>
          <p:nvPr/>
        </p:nvSpPr>
        <p:spPr>
          <a:xfrm>
            <a:off x="932557" y="3246754"/>
            <a:ext cx="1422401" cy="364491"/>
          </a:xfrm>
          <a:prstGeom prst="rect">
            <a:avLst/>
          </a:prstGeom>
          <a:ln w="38100">
            <a:solidFill>
              <a:srgbClr val="FF26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FF26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2439306" y="3259811"/>
            <a:ext cx="1270539" cy="353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solidFill>
                  <a:srgbClr val="FF26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7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82755877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 advAuto="0"/>
      <p:bldP spid="184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Many to many relationships</a:t>
            </a:r>
          </a:p>
        </p:txBody>
      </p:sp>
      <p:sp>
        <p:nvSpPr>
          <p:cNvPr id="153" name="Shape 153"/>
          <p:cNvSpPr/>
          <p:nvPr/>
        </p:nvSpPr>
        <p:spPr>
          <a:xfrm>
            <a:off x="469899" y="2171700"/>
            <a:ext cx="7590196" cy="2857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19453" lvl="0" indent="-281353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Need to introduce </a:t>
            </a:r>
            <a:r>
              <a:rPr lang="en-US" sz="24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bridge table</a:t>
            </a: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Many-to-Many relationship becomes a separate table</a:t>
            </a: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  <a:endParaRPr sz="24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19453" lvl="0" indent="-281353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primary key of the</a:t>
            </a: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bridge</a:t>
            </a: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table is the </a:t>
            </a:r>
            <a:r>
              <a:rPr sz="2400" b="1" i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combination of the primary keys </a:t>
            </a: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of the entity types participating in the relationship</a:t>
            </a:r>
          </a:p>
          <a:p>
            <a:pPr marL="319453" lvl="0" indent="-281353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of the primary keys stored in the bridge table is a </a:t>
            </a: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foreign key</a:t>
            </a: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pointing to the original entity table</a:t>
            </a:r>
            <a:endParaRPr sz="24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33172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Example</a:t>
            </a:r>
          </a:p>
        </p:txBody>
      </p:sp>
      <p:sp>
        <p:nvSpPr>
          <p:cNvPr id="157" name="Shape 157"/>
          <p:cNvSpPr/>
          <p:nvPr/>
        </p:nvSpPr>
        <p:spPr>
          <a:xfrm>
            <a:off x="469899" y="1131197"/>
            <a:ext cx="7590196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4284" lvl="0" indent="-246184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Lets assume that a </a:t>
            </a:r>
            <a:r>
              <a:rPr sz="21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reading</a:t>
            </a: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can be done by many </a:t>
            </a:r>
            <a:r>
              <a:rPr sz="21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employees</a:t>
            </a:r>
          </a:p>
        </p:txBody>
      </p:sp>
      <p:pic>
        <p:nvPicPr>
          <p:cNvPr id="158" name="Screen Shot 2014-02-24 at 2.27.32 P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55471" y="1661685"/>
            <a:ext cx="5673481" cy="2427887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59" name="Table 159"/>
          <p:cNvGraphicFramePr/>
          <p:nvPr>
            <p:extLst/>
          </p:nvPr>
        </p:nvGraphicFramePr>
        <p:xfrm>
          <a:off x="482401" y="5391670"/>
          <a:ext cx="2991047" cy="1113696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18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938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FF26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Reading No	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Timestamp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68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468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0" name="Table 160"/>
          <p:cNvGraphicFramePr/>
          <p:nvPr>
            <p:extLst/>
          </p:nvPr>
        </p:nvGraphicFramePr>
        <p:xfrm>
          <a:off x="3071663" y="4160319"/>
          <a:ext cx="2460723" cy="109553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298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572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b="1" i="1" dirty="0">
                          <a:solidFill>
                            <a:srgbClr val="FF26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Reading No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008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Employee No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81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81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1" name="Table 161"/>
          <p:cNvGraphicFramePr/>
          <p:nvPr>
            <p:extLst/>
          </p:nvPr>
        </p:nvGraphicFramePr>
        <p:xfrm>
          <a:off x="5130601" y="5391670"/>
          <a:ext cx="2991047" cy="1113696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18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938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008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Employee No	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Name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68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468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2" name="Shape 162"/>
          <p:cNvSpPr/>
          <p:nvPr/>
        </p:nvSpPr>
        <p:spPr>
          <a:xfrm flipH="1">
            <a:off x="1478128" y="3370987"/>
            <a:ext cx="630515" cy="1976715"/>
          </a:xfrm>
          <a:prstGeom prst="line">
            <a:avLst/>
          </a:prstGeom>
          <a:ln w="38100">
            <a:solidFill>
              <a:srgbClr val="929000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FF26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4302025" y="3507613"/>
            <a:ext cx="1" cy="523241"/>
          </a:xfrm>
          <a:prstGeom prst="line">
            <a:avLst/>
          </a:prstGeom>
          <a:ln w="38100">
            <a:solidFill>
              <a:srgbClr val="929000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FF26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6299641" y="3722624"/>
            <a:ext cx="1" cy="1469019"/>
          </a:xfrm>
          <a:prstGeom prst="line">
            <a:avLst/>
          </a:prstGeom>
          <a:ln w="38100">
            <a:solidFill>
              <a:srgbClr val="929000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FF26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09263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3" dur="7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4" dur="7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5" dur="7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 advAuto="0"/>
      <p:bldP spid="159" grpId="0" advAuto="0"/>
      <p:bldP spid="160" grpId="0" advAuto="0"/>
      <p:bldP spid="161" grpId="0" advAuto="0"/>
      <p:bldP spid="162" grpId="0" animBg="1" advAuto="0"/>
      <p:bldP spid="163" grpId="0" animBg="1" advAuto="0"/>
      <p:bldP spid="164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Final Results</a:t>
            </a:r>
          </a:p>
        </p:txBody>
      </p:sp>
      <p:sp>
        <p:nvSpPr>
          <p:cNvPr id="188" name="Shape 188"/>
          <p:cNvSpPr/>
          <p:nvPr/>
        </p:nvSpPr>
        <p:spPr>
          <a:xfrm>
            <a:off x="330200" y="1130300"/>
            <a:ext cx="7590195" cy="4355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Meter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meter_no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address, size, model, </a:t>
            </a:r>
            <a:r>
              <a:rPr sz="2200" i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name, street, type, </a:t>
            </a:r>
            <a:r>
              <a:rPr sz="2200" i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rate_no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zip_code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state, city)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Rate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rate_no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description,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fixed_amount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variable_amount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consumption_threshold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Reading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reading_no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,timestamp,consumption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i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meter_no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i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bill_no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Reading_has_Employee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i="1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reading_no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i="1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employee_no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Employee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employee_no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name, address, city,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dept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zip_code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state, age)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Bills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bill_no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i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start_date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end_date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due_date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417480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57068C"/>
                </a:solidFill>
              </a:rPr>
              <a:t>Creating Tables in SQL</a:t>
            </a:r>
          </a:p>
        </p:txBody>
      </p:sp>
    </p:spTree>
    <p:extLst>
      <p:ext uri="{BB962C8B-B14F-4D97-AF65-F5344CB8AC3E}">
        <p14:creationId xmlns:p14="http://schemas.microsoft.com/office/powerpoint/2010/main" val="410234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Outline</a:t>
            </a:r>
          </a:p>
        </p:txBody>
      </p:sp>
      <p:sp>
        <p:nvSpPr>
          <p:cNvPr id="40" name="Shape 40"/>
          <p:cNvSpPr/>
          <p:nvPr/>
        </p:nvSpPr>
        <p:spPr>
          <a:xfrm>
            <a:off x="469899" y="1886204"/>
            <a:ext cx="7590196" cy="3742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Step-by-step procedure for converting narrative data into Entity-Relationship Diagram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Application of the procedure for designing a DB for water-utility company</a:t>
            </a: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endParaRPr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Common </a:t>
            </a: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problems </a:t>
            </a: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during </a:t>
            </a: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ER Design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endParaRPr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93338199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SQL Statements to create tables</a:t>
            </a:r>
            <a:endParaRPr sz="3000" b="1" dirty="0">
              <a:solidFill>
                <a:srgbClr val="57068C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469899" y="2022157"/>
            <a:ext cx="7590196" cy="3431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TABLE </a:t>
            </a: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table_name</a:t>
            </a:r>
            <a:endParaRPr lang="en-US" sz="26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column_name1 </a:t>
            </a: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data_type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(size),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column_name2 </a:t>
            </a: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data_type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(size),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column_name3 </a:t>
            </a: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data_type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(size),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....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);</a:t>
            </a: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609014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SQL Statements to create tables</a:t>
            </a:r>
            <a:endParaRPr sz="3000" b="1" dirty="0">
              <a:solidFill>
                <a:srgbClr val="57068C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469899" y="2022157"/>
            <a:ext cx="7590196" cy="289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TABLE Rate 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 INT,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name VARCHAR(20),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price FLOAT,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startdate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DATE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);</a:t>
            </a: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086014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Define primary key</a:t>
            </a:r>
            <a:endParaRPr sz="3000" b="1" dirty="0">
              <a:solidFill>
                <a:srgbClr val="57068C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469899" y="2022157"/>
            <a:ext cx="7590196" cy="3472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TABLE Rate 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 INT,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name VARCHAR(20),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price FLOAT,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startdate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DATE,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b="1" dirty="0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PRIMARY KEY(id)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);</a:t>
            </a: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21679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Define FOREIGN KEY</a:t>
            </a:r>
            <a:endParaRPr sz="3000" b="1" dirty="0">
              <a:solidFill>
                <a:srgbClr val="57068C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136071" y="2022157"/>
            <a:ext cx="8746672" cy="436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TABLE Rate 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 INT,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customerid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INT,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price FLOAT,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startdate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DATE,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PRIMARY KEY(id)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b="1" dirty="0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FOREIGN KEY (</a:t>
            </a:r>
            <a:r>
              <a:rPr lang="en-US" sz="2600" b="1" dirty="0" err="1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customerid</a:t>
            </a:r>
            <a:r>
              <a:rPr lang="en-US" sz="2600" b="1" dirty="0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 REFERENCES Customer(id)</a:t>
            </a:r>
            <a:br>
              <a:rPr lang="en-US" sz="2600" b="1" dirty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);</a:t>
            </a: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72667102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“Enforcing participation” in a relationship</a:t>
            </a:r>
            <a:endParaRPr sz="3000" b="1" dirty="0">
              <a:solidFill>
                <a:srgbClr val="57068C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0" y="781978"/>
            <a:ext cx="8948057" cy="6076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To specify that a relationship has a minimum cardinality of one, we specify that the attribute cannot be NULL (</a:t>
            </a: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ie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empty)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endParaRPr lang="en-US" i="1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i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 this case, the rate needs to be associated with a customer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endParaRPr lang="en-US" sz="26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TABLE Rate 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 INT,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customerid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INT </a:t>
            </a:r>
            <a:r>
              <a:rPr lang="en-US" sz="2600" b="1" dirty="0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 NULL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price FLOAT,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startdate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DATE,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PRIMARY KEY(id),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FOREIGN KEY (</a:t>
            </a: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customerid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 REFERENCES Customer(id)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);</a:t>
            </a: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45850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“Enforcing 1-1” in a relationship</a:t>
            </a:r>
            <a:endParaRPr sz="3000" b="1" dirty="0">
              <a:solidFill>
                <a:srgbClr val="57068C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0" y="781978"/>
            <a:ext cx="8948057" cy="5986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To specify that a relationship has a maximum cardinality of one, we specify that the foreign key is UNIQUE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i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 this case, the rate needs to be associated with a customer, and a customer can be assigned with only one rate (due to the UNIQUE)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TABLE Rate 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 INT,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customerid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INT </a:t>
            </a:r>
            <a:r>
              <a:rPr lang="en-US" sz="2600" b="1" dirty="0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 NULL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price FLOAT,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startdate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DATE,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PRIMARY KEY(id),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b="1" dirty="0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UNIQUE</a:t>
            </a:r>
            <a:r>
              <a:rPr lang="en-US" sz="26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customerid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FOREIGN KEY (</a:t>
            </a: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customerid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 REFERENCES Customer(id)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);</a:t>
            </a: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064560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Facilitating the process i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 practice</a:t>
            </a:r>
          </a:p>
        </p:txBody>
      </p:sp>
      <p:sp>
        <p:nvSpPr>
          <p:cNvPr id="192" name="Shape 192"/>
          <p:cNvSpPr/>
          <p:nvPr/>
        </p:nvSpPr>
        <p:spPr>
          <a:xfrm>
            <a:off x="469899" y="2022157"/>
            <a:ext cx="7590196" cy="3252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MySQL Workbench </a:t>
            </a: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many of these steps </a:t>
            </a: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 you: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the ER diagram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Go to Database -&gt; Forward E</a:t>
            </a: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gineer -&gt; Follow the instructions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Your database </a:t>
            </a: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schema </a:t>
            </a: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is </a:t>
            </a: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(almost) </a:t>
            </a: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ready!</a:t>
            </a:r>
            <a:endParaRPr lang="en-US" sz="26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685800" lvl="2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b="1" i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Often</a:t>
            </a: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you need  to fine-tune the output based on what we learned</a:t>
            </a:r>
          </a:p>
        </p:txBody>
      </p:sp>
    </p:spTree>
    <p:extLst>
      <p:ext uri="{BB962C8B-B14F-4D97-AF65-F5344CB8AC3E}">
        <p14:creationId xmlns:p14="http://schemas.microsoft.com/office/powerpoint/2010/main" val="3303992510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Summary of ER modeling</a:t>
            </a:r>
          </a:p>
        </p:txBody>
      </p:sp>
      <p:sp>
        <p:nvSpPr>
          <p:cNvPr id="152" name="Shape 152"/>
          <p:cNvSpPr/>
          <p:nvPr/>
        </p:nvSpPr>
        <p:spPr>
          <a:xfrm>
            <a:off x="469900" y="1282700"/>
            <a:ext cx="7590195" cy="4106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ER model is popular for conceptual design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Constructs are expressive, intuitive and graphical. 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Basic constructs: entity types, relationships (cardinalities), and attributes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ER modeling is subjective!  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There are often many ways to model a given scenario! 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Analyzing alternatives is key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ER modeling is iterative!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Resulting diagram should be analyzed and refined further. </a:t>
            </a:r>
          </a:p>
        </p:txBody>
      </p:sp>
    </p:spTree>
    <p:extLst>
      <p:ext uri="{BB962C8B-B14F-4D97-AF65-F5344CB8AC3E}">
        <p14:creationId xmlns:p14="http://schemas.microsoft.com/office/powerpoint/2010/main" val="59967796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386308" y="147496"/>
            <a:ext cx="7757379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200" dirty="0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In-class exercise: (if we have time)</a:t>
            </a:r>
            <a:br>
              <a:rPr lang="en-US" sz="3200" dirty="0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3200" dirty="0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 the following ERDs and tables</a:t>
            </a:r>
          </a:p>
        </p:txBody>
      </p:sp>
      <p:sp>
        <p:nvSpPr>
          <p:cNvPr id="148" name="Shape 148"/>
          <p:cNvSpPr/>
          <p:nvPr/>
        </p:nvSpPr>
        <p:spPr>
          <a:xfrm>
            <a:off x="0" y="1538949"/>
            <a:ext cx="8921183" cy="5242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5669" lvl="0" indent="-187569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NoFuture</a:t>
            </a: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Records has decided to store information about musicians who perform on its albums (as well as other company data) in a database. 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musician that records at </a:t>
            </a:r>
            <a:r>
              <a:rPr sz="1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NoFuture</a:t>
            </a: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has an SSN, a name, an address, and a phone number. Poorly paid musicians often share the same address, and no address has more than one phone.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instrument used in songs recorded at </a:t>
            </a:r>
            <a:r>
              <a:rPr sz="1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NoFuture</a:t>
            </a: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has a unique identification number, a name (e.g., guitar, synthesizer, ﬂute) and a musical key (e.g., C, B-ﬂat, E-ﬂat).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album recorded on the </a:t>
            </a:r>
            <a:r>
              <a:rPr sz="1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NoFuture</a:t>
            </a: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label has a unique identification  number, a title, a copyright date, a format, and an album identifier.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song recorded at </a:t>
            </a:r>
            <a:r>
              <a:rPr sz="1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NoFuture</a:t>
            </a: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has a title and an author.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musician may play several instruments, and a given instrument may be played by several musicians.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album has a number of songs on it, but no song may appear on more than one album.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song is performed by one or more musicians, and a musician may perform a number of songs.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album has exactly one musician who acts as its producer. A musician may produce several albums.</a:t>
            </a:r>
          </a:p>
        </p:txBody>
      </p:sp>
    </p:spTree>
    <p:extLst>
      <p:ext uri="{BB962C8B-B14F-4D97-AF65-F5344CB8AC3E}">
        <p14:creationId xmlns:p14="http://schemas.microsoft.com/office/powerpoint/2010/main" val="321454150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Narrative 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ER diagram</a:t>
            </a:r>
            <a:endParaRPr sz="3000" b="1" dirty="0">
              <a:solidFill>
                <a:srgbClr val="57068C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469899" y="1508760"/>
            <a:ext cx="7590196" cy="2941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procedure for analysis: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Identify entities and attributes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Determine primary keys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Identify relationships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Determine relationship cardinalities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Refine the ERD </a:t>
            </a:r>
          </a:p>
        </p:txBody>
      </p:sp>
    </p:spTree>
    <p:extLst>
      <p:ext uri="{BB962C8B-B14F-4D97-AF65-F5344CB8AC3E}">
        <p14:creationId xmlns:p14="http://schemas.microsoft.com/office/powerpoint/2010/main" val="23211551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Example: Water-Utility Database</a:t>
            </a:r>
          </a:p>
        </p:txBody>
      </p:sp>
      <p:sp>
        <p:nvSpPr>
          <p:cNvPr id="60" name="Shape 60"/>
          <p:cNvSpPr/>
          <p:nvPr/>
        </p:nvSpPr>
        <p:spPr>
          <a:xfrm>
            <a:off x="55418" y="908916"/>
            <a:ext cx="8915400" cy="5062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84284" lvl="0" indent="-246184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 database for a municipal water utility</a:t>
            </a:r>
          </a:p>
          <a:p>
            <a:pPr marL="284284" lvl="0" indent="-246184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Business Narrative:</a:t>
            </a:r>
          </a:p>
          <a:p>
            <a:pPr marL="627184" lvl="1" indent="-246184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 c</a:t>
            </a:r>
            <a:r>
              <a:rPr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ustomer has </a:t>
            </a:r>
            <a:r>
              <a:rPr lang="en-US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 </a:t>
            </a:r>
            <a:r>
              <a:rPr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name</a:t>
            </a:r>
            <a:r>
              <a:rPr lang="en-US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and a billing </a:t>
            </a:r>
            <a:r>
              <a:rPr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address</a:t>
            </a: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 Each customer has a</a:t>
            </a:r>
            <a:r>
              <a:rPr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type</a:t>
            </a:r>
            <a:r>
              <a:rPr lang="en-US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(residential or commercial)</a:t>
            </a:r>
            <a:r>
              <a:rPr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an </a:t>
            </a:r>
            <a:r>
              <a:rPr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applicable rate, </a:t>
            </a:r>
            <a:r>
              <a:rPr lang="en-US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and a </a:t>
            </a:r>
            <a:r>
              <a:rPr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collection of meters</a:t>
            </a:r>
            <a:r>
              <a:rPr lang="en-US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for which the customer is billed</a:t>
            </a:r>
            <a:r>
              <a:rPr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</a:t>
            </a:r>
            <a:endParaRPr lang="en-US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627184" lvl="1" indent="-246184">
              <a:spcBef>
                <a:spcPts val="700"/>
              </a:spcBef>
              <a:buSzPct val="100000"/>
              <a:buFontTx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rate has a consumption threshold. Below the threshold the customer pays a fixed price. Above the threshold the customer pays based on a variable rate per cubic foot of consumption above the threshold.</a:t>
            </a:r>
          </a:p>
          <a:p>
            <a:pPr marL="627184" lvl="1" indent="-246184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meter corresponds to an account, with each account having </a:t>
            </a: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an owner; the same owner can have multiple accounts. </a:t>
            </a:r>
            <a:r>
              <a:rPr lang="en-US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m</a:t>
            </a:r>
            <a:r>
              <a:rPr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eter </a:t>
            </a:r>
            <a:r>
              <a:rPr lang="en-US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has a</a:t>
            </a:r>
            <a:r>
              <a:rPr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number, </a:t>
            </a:r>
            <a:r>
              <a:rPr lang="en-US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an </a:t>
            </a:r>
            <a:r>
              <a:rPr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address, size, </a:t>
            </a:r>
            <a:r>
              <a:rPr lang="en-US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and </a:t>
            </a:r>
            <a:r>
              <a:rPr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model.</a:t>
            </a:r>
          </a:p>
          <a:p>
            <a:pPr marL="627184" lvl="1" indent="-246184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meter is measured periodically by an employee, who marks the consumption level and the date of the reading.</a:t>
            </a:r>
          </a:p>
          <a:p>
            <a:pPr marL="627184" lvl="1" indent="-246184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Periodically, the customer gets a bill based on the most recent meter reading. Sometimes the bill includes multiple readings (only the most recent counts), and sometimes is based on estimates (i.e., not based on a reading)</a:t>
            </a:r>
            <a:r>
              <a:rPr lang="en-US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16053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1: Identify Entities and Attributes</a:t>
            </a:r>
          </a:p>
        </p:txBody>
      </p:sp>
      <p:sp>
        <p:nvSpPr>
          <p:cNvPr id="64" name="Shape 64"/>
          <p:cNvSpPr/>
          <p:nvPr/>
        </p:nvSpPr>
        <p:spPr>
          <a:xfrm>
            <a:off x="469900" y="1282700"/>
            <a:ext cx="7590195" cy="2790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 entities, find nouns that describe people, places, things, and events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 attributes, look for details about the entities 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Common</a:t>
            </a: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decision: Attributes vs. Entities</a:t>
            </a:r>
          </a:p>
          <a:p>
            <a:pPr marL="603738" lvl="1" indent="-222738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Simplicity principal: consider as an attribute unless other details are presented.</a:t>
            </a:r>
          </a:p>
          <a:p>
            <a:pPr marL="260838" lvl="6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1900" i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 : Should an address be an attribute or a separate entity? Advantages and disadvantages?</a:t>
            </a:r>
            <a:endParaRPr sz="1900" i="1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976924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2: Determine primary keys</a:t>
            </a:r>
          </a:p>
        </p:txBody>
      </p:sp>
      <p:sp>
        <p:nvSpPr>
          <p:cNvPr id="73" name="Shape 73"/>
          <p:cNvSpPr/>
          <p:nvPr/>
        </p:nvSpPr>
        <p:spPr>
          <a:xfrm>
            <a:off x="469900" y="1282700"/>
            <a:ext cx="7590195" cy="5211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95300" lvl="0" indent="-457200">
              <a:spcBef>
                <a:spcPts val="700"/>
              </a:spcBef>
              <a:buSzPct val="50000"/>
              <a:buFont typeface="Wingdings" panose="05000000000000000000" pitchFamily="2" charset="2"/>
              <a:buChar char="q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Stable: never change after assigned</a:t>
            </a:r>
          </a:p>
          <a:p>
            <a:pPr marL="495300" lvl="0" indent="-457200">
              <a:spcBef>
                <a:spcPts val="700"/>
              </a:spcBef>
              <a:buSzPct val="50000"/>
              <a:buFont typeface="Wingdings" panose="05000000000000000000" pitchFamily="2" charset="2"/>
              <a:buChar char="q"/>
              <a:defRPr sz="1800">
                <a:solidFill>
                  <a:srgbClr val="000000"/>
                </a:solidFill>
                <a:uFillTx/>
              </a:defRPr>
            </a:pP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95300" lvl="0" indent="-457200">
              <a:spcBef>
                <a:spcPts val="700"/>
              </a:spcBef>
              <a:buSzPct val="50000"/>
              <a:buFont typeface="Wingdings" panose="05000000000000000000" pitchFamily="2" charset="2"/>
              <a:buChar char="q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entity should have one and only one (g</a:t>
            </a: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ood choice: automatically generated values</a:t>
            </a: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eg</a:t>
            </a: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StudentId</a:t>
            </a: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CourseId</a:t>
            </a: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  <a:p>
            <a:pPr marL="495300" lvl="0" indent="-457200">
              <a:spcBef>
                <a:spcPts val="700"/>
              </a:spcBef>
              <a:buSzPct val="50000"/>
              <a:buFont typeface="Wingdings" panose="05000000000000000000" pitchFamily="2" charset="2"/>
              <a:buChar char="q"/>
              <a:defRPr sz="1800">
                <a:solidFill>
                  <a:srgbClr val="000000"/>
                </a:solidFill>
                <a:uFillTx/>
              </a:defRPr>
            </a:pPr>
            <a:endParaRPr lang="en-US" sz="26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95300" lvl="0" indent="-457200">
              <a:spcBef>
                <a:spcPts val="700"/>
              </a:spcBef>
              <a:buSzPct val="50000"/>
              <a:buFont typeface="Wingdings" panose="05000000000000000000" pitchFamily="2" charset="2"/>
              <a:buChar char="q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What about the following PKs for a person?</a:t>
            </a:r>
          </a:p>
          <a:p>
            <a:pPr marL="495300" lvl="3" indent="-457200">
              <a:spcBef>
                <a:spcPts val="700"/>
              </a:spcBef>
              <a:buSzPct val="50000"/>
              <a:buFont typeface="Wingdings" panose="05000000000000000000" pitchFamily="2" charset="2"/>
              <a:buChar char="q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i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Credit card</a:t>
            </a:r>
          </a:p>
          <a:p>
            <a:pPr marL="495300" lvl="3" indent="-457200">
              <a:spcBef>
                <a:spcPts val="700"/>
              </a:spcBef>
              <a:buSzPct val="50000"/>
              <a:buFont typeface="Wingdings" panose="05000000000000000000" pitchFamily="2" charset="2"/>
              <a:buChar char="q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i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Phone number</a:t>
            </a:r>
          </a:p>
          <a:p>
            <a:pPr marL="495300" lvl="3" indent="-457200">
              <a:spcBef>
                <a:spcPts val="700"/>
              </a:spcBef>
              <a:buSzPct val="50000"/>
              <a:buFont typeface="Wingdings" panose="05000000000000000000" pitchFamily="2" charset="2"/>
              <a:buChar char="q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i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PassportID</a:t>
            </a:r>
            <a:endParaRPr lang="en-US" sz="2600" i="1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95300" lvl="3" indent="-457200">
              <a:spcBef>
                <a:spcPts val="700"/>
              </a:spcBef>
              <a:buSzPct val="50000"/>
              <a:buFont typeface="Wingdings" panose="05000000000000000000" pitchFamily="2" charset="2"/>
              <a:buChar char="q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i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SSN</a:t>
            </a:r>
          </a:p>
        </p:txBody>
      </p:sp>
    </p:spTree>
    <p:extLst>
      <p:ext uri="{BB962C8B-B14F-4D97-AF65-F5344CB8AC3E}">
        <p14:creationId xmlns:p14="http://schemas.microsoft.com/office/powerpoint/2010/main" val="14125052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Water utility DB: Entities &amp; attributes</a:t>
            </a: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7590195" cy="4883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627184" lvl="1" indent="-246184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 customer has a name and a billing address. Each customer has a type (residential or commercial), an applicable rate, and a collection of meters for which the customer is billed.</a:t>
            </a:r>
          </a:p>
          <a:p>
            <a:pPr marL="627184" lvl="1" indent="-246184">
              <a:spcBef>
                <a:spcPts val="700"/>
              </a:spcBef>
              <a:buSzPct val="100000"/>
              <a:buFontTx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rate has a consumption threshold. Below the threshold the customer pays a fixed price. Above the threshold the customer pays based on a variable rate per cubic foot of consumption above the threshold.</a:t>
            </a:r>
          </a:p>
          <a:p>
            <a:pPr marL="627184" lvl="1" indent="-246184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meter corresponds to an account, with each account having an owner; the same owner can have multiple accounts. Each meter has a number, an address, size, and model.</a:t>
            </a:r>
          </a:p>
          <a:p>
            <a:pPr marL="627184" lvl="1" indent="-246184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meter is measured periodically by an employee, who marks the consumption level and the date of the reading.</a:t>
            </a:r>
          </a:p>
          <a:p>
            <a:pPr marL="627184" lvl="1" indent="-246184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Periodically, the customer gets a bill based on the most recent meter reading. Sometimes the bill includes multiple readings (only the most recent counts), and sometimes is based on estimates (i.e., not based on a reading) </a:t>
            </a:r>
          </a:p>
        </p:txBody>
      </p:sp>
      <p:sp>
        <p:nvSpPr>
          <p:cNvPr id="80" name="Shape 80"/>
          <p:cNvSpPr/>
          <p:nvPr/>
        </p:nvSpPr>
        <p:spPr>
          <a:xfrm>
            <a:off x="1309254" y="1350818"/>
            <a:ext cx="1052945" cy="263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26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1524000" y="2279072"/>
            <a:ext cx="561109" cy="263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26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1030308" y="5216236"/>
            <a:ext cx="1678255" cy="4177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26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5437856" y="4249925"/>
            <a:ext cx="1140120" cy="419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26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1641764" y="3329065"/>
            <a:ext cx="720435" cy="497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26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4384963" y="4973782"/>
            <a:ext cx="505691" cy="318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26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896634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7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2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 advAuto="0"/>
      <p:bldP spid="81" grpId="0" animBg="1" advAuto="0"/>
      <p:bldP spid="82" grpId="0" animBg="1" advAuto="0"/>
      <p:bldP spid="83" grpId="0" animBg="1" advAuto="0"/>
      <p:bldP spid="84" grpId="0" animBg="1" advAuto="0"/>
      <p:bldP spid="85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Entities &amp; Attributes</a:t>
            </a:r>
          </a:p>
        </p:txBody>
      </p:sp>
      <p:pic>
        <p:nvPicPr>
          <p:cNvPr id="93" name="Screen Shot 2014-02-19 at 3.32.37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787" y="1303647"/>
            <a:ext cx="7757380" cy="49093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1653273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CC00"/>
      </a:accent1>
      <a:accent2>
        <a:srgbClr val="669999"/>
      </a:accent2>
      <a:accent3>
        <a:srgbClr val="8F8F8F"/>
      </a:accent3>
      <a:accent4>
        <a:srgbClr val="707070"/>
      </a:accent4>
      <a:accent5>
        <a:srgbClr val="E0E0AA"/>
      </a:accent5>
      <a:accent6>
        <a:srgbClr val="5C8B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CCCC00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CCCC00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000000"/>
              </a:solidFill>
            </a:uFill>
            <a:latin typeface="Arial Rounded MT Bold"/>
            <a:ea typeface="Arial Rounded MT Bold"/>
            <a:cs typeface="Arial Rounded MT Bold"/>
            <a:sym typeface="Arial Rounded MT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3195</TotalTime>
  <Words>1790</Words>
  <Application>Microsoft Office PowerPoint</Application>
  <PresentationFormat>On-screen Show (4:3)</PresentationFormat>
  <Paragraphs>221</Paragraphs>
  <Slides>38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Arial Rounded MT Bold</vt:lpstr>
      <vt:lpstr>Arial Unicode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From ER diagrams to 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Tables in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Panos Ipeirotis</dc:creator>
  <cp:lastModifiedBy>Panos Ipeirotis</cp:lastModifiedBy>
  <cp:revision>38</cp:revision>
  <cp:lastPrinted>2014-10-08T16:54:15Z</cp:lastPrinted>
  <dcterms:modified xsi:type="dcterms:W3CDTF">2019-04-12T19:25:57Z</dcterms:modified>
</cp:coreProperties>
</file>