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1"/>
  </p:notesMasterIdLst>
  <p:handoutMasterIdLst>
    <p:handoutMasterId r:id="rId12"/>
  </p:handoutMasterIdLst>
  <p:sldIdLst>
    <p:sldId id="256" r:id="rId2"/>
    <p:sldId id="312" r:id="rId3"/>
    <p:sldId id="317" r:id="rId4"/>
    <p:sldId id="318" r:id="rId5"/>
    <p:sldId id="319" r:id="rId6"/>
    <p:sldId id="320" r:id="rId7"/>
    <p:sldId id="321" r:id="rId8"/>
    <p:sldId id="323" r:id="rId9"/>
    <p:sldId id="417" r:id="rId10"/>
  </p:sldIdLst>
  <p:sldSz cx="9144000" cy="6858000" type="screen4x3"/>
  <p:notesSz cx="7010400" cy="9296400"/>
  <p:defaultTextStyle>
    <a:lvl1pPr>
      <a:defRPr sz="2000">
        <a:solidFill>
          <a:srgbClr val="FFFFFF"/>
        </a:solidFill>
        <a:uFill>
          <a:solidFill/>
        </a:uFill>
        <a:latin typeface="Arial Rounded MT Bold"/>
        <a:ea typeface="Arial Rounded MT Bold"/>
        <a:cs typeface="Arial Rounded MT Bold"/>
        <a:sym typeface="Arial Rounded MT Bold"/>
      </a:defRPr>
    </a:lvl1pPr>
    <a:lvl2pPr indent="457200">
      <a:defRPr sz="2000">
        <a:solidFill>
          <a:srgbClr val="FFFFFF"/>
        </a:solidFill>
        <a:uFill>
          <a:solidFill/>
        </a:uFill>
        <a:latin typeface="Arial Rounded MT Bold"/>
        <a:ea typeface="Arial Rounded MT Bold"/>
        <a:cs typeface="Arial Rounded MT Bold"/>
        <a:sym typeface="Arial Rounded MT Bold"/>
      </a:defRPr>
    </a:lvl2pPr>
    <a:lvl3pPr indent="914400">
      <a:defRPr sz="2000">
        <a:solidFill>
          <a:srgbClr val="FFFFFF"/>
        </a:solidFill>
        <a:uFill>
          <a:solidFill/>
        </a:uFill>
        <a:latin typeface="Arial Rounded MT Bold"/>
        <a:ea typeface="Arial Rounded MT Bold"/>
        <a:cs typeface="Arial Rounded MT Bold"/>
        <a:sym typeface="Arial Rounded MT Bold"/>
      </a:defRPr>
    </a:lvl3pPr>
    <a:lvl4pPr indent="1371600">
      <a:defRPr sz="2000">
        <a:solidFill>
          <a:srgbClr val="FFFFFF"/>
        </a:solidFill>
        <a:uFill>
          <a:solidFill/>
        </a:uFill>
        <a:latin typeface="Arial Rounded MT Bold"/>
        <a:ea typeface="Arial Rounded MT Bold"/>
        <a:cs typeface="Arial Rounded MT Bold"/>
        <a:sym typeface="Arial Rounded MT Bold"/>
      </a:defRPr>
    </a:lvl4pPr>
    <a:lvl5pPr indent="1828800">
      <a:defRPr sz="2000">
        <a:solidFill>
          <a:srgbClr val="FFFFFF"/>
        </a:solidFill>
        <a:uFill>
          <a:solidFill/>
        </a:uFill>
        <a:latin typeface="Arial Rounded MT Bold"/>
        <a:ea typeface="Arial Rounded MT Bold"/>
        <a:cs typeface="Arial Rounded MT Bold"/>
        <a:sym typeface="Arial Rounded MT Bold"/>
      </a:defRPr>
    </a:lvl5pPr>
    <a:lvl6pPr>
      <a:defRPr sz="2000">
        <a:solidFill>
          <a:srgbClr val="FFFFFF"/>
        </a:solidFill>
        <a:uFill>
          <a:solidFill/>
        </a:uFill>
        <a:latin typeface="Arial Rounded MT Bold"/>
        <a:ea typeface="Arial Rounded MT Bold"/>
        <a:cs typeface="Arial Rounded MT Bold"/>
        <a:sym typeface="Arial Rounded MT Bold"/>
      </a:defRPr>
    </a:lvl6pPr>
    <a:lvl7pPr>
      <a:defRPr sz="2000">
        <a:solidFill>
          <a:srgbClr val="FFFFFF"/>
        </a:solidFill>
        <a:uFill>
          <a:solidFill/>
        </a:uFill>
        <a:latin typeface="Arial Rounded MT Bold"/>
        <a:ea typeface="Arial Rounded MT Bold"/>
        <a:cs typeface="Arial Rounded MT Bold"/>
        <a:sym typeface="Arial Rounded MT Bold"/>
      </a:defRPr>
    </a:lvl7pPr>
    <a:lvl8pPr>
      <a:defRPr sz="2000">
        <a:solidFill>
          <a:srgbClr val="FFFFFF"/>
        </a:solidFill>
        <a:uFill>
          <a:solidFill/>
        </a:uFill>
        <a:latin typeface="Arial Rounded MT Bold"/>
        <a:ea typeface="Arial Rounded MT Bold"/>
        <a:cs typeface="Arial Rounded MT Bold"/>
        <a:sym typeface="Arial Rounded MT Bold"/>
      </a:defRPr>
    </a:lvl8pPr>
    <a:lvl9pPr>
      <a:defRPr sz="2000">
        <a:solidFill>
          <a:srgbClr val="FFFFFF"/>
        </a:solidFill>
        <a:uFill>
          <a:solidFill/>
        </a:uFill>
        <a:latin typeface="Arial Rounded MT Bold"/>
        <a:ea typeface="Arial Rounded MT Bold"/>
        <a:cs typeface="Arial Rounded MT Bold"/>
        <a:sym typeface="Arial Rounded MT Bold"/>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06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191164"/>
        </a:fontRef>
        <a:srgbClr val="19116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ECCA"/>
          </a:solidFill>
        </a:fill>
      </a:tcStyle>
    </a:wholeTbl>
    <a:band2H>
      <a:tcTxStyle/>
      <a:tcStyle>
        <a:tcBdr/>
        <a:fill>
          <a:solidFill>
            <a:srgbClr val="F6F6E6"/>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ADA"/>
          </a:solidFill>
        </a:fill>
      </a:tcStyle>
    </a:wholeTbl>
    <a:band2H>
      <a:tcTxStyle/>
      <a:tcStyle>
        <a:tcBdr/>
        <a:fill>
          <a:solidFill>
            <a:srgbClr val="E9EDED"/>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CCC00"/>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n">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CCCC00"/>
          </a:solidFill>
        </a:fill>
      </a:tcStyle>
    </a:firstRow>
  </a:tblStyle>
  <a:tblStyle styleId="{33BA23B1-9221-436E-865A-0063620EA4FD}"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96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A0F2B82-D98D-42DC-A45A-769A158FD0A8}" type="datetime1">
              <a:rPr lang="en-US" smtClean="0">
                <a:latin typeface="Arial Unicode MS" panose="020B0604020202020204" pitchFamily="34" charset="-128"/>
                <a:ea typeface="Arial Unicode MS" panose="020B0604020202020204" pitchFamily="34" charset="-128"/>
                <a:cs typeface="Arial Unicode MS" panose="020B0604020202020204" pitchFamily="34" charset="-128"/>
              </a:rPr>
              <a:t>4/11/2019</a:t>
            </a:fld>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3BD4784E-5010-43AA-862F-61007359811E}" type="slidenum">
              <a:rPr lang="en-US" smtClean="0">
                <a:latin typeface="Arial Unicode MS" panose="020B0604020202020204" pitchFamily="34" charset="-128"/>
                <a:ea typeface="Arial Unicode MS" panose="020B0604020202020204" pitchFamily="34" charset="-128"/>
                <a:cs typeface="Arial Unicode MS" panose="020B0604020202020204" pitchFamily="34" charset="-128"/>
              </a:rPr>
              <a:t>‹#›</a:t>
            </a:fld>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83386708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hape 9"/>
          <p:cNvSpPr>
            <a:spLocks noGrp="1" noRot="1" noChangeAspect="1"/>
          </p:cNvSpPr>
          <p:nvPr>
            <p:ph type="sldImg"/>
          </p:nvPr>
        </p:nvSpPr>
        <p:spPr>
          <a:xfrm>
            <a:off x="1181100" y="696913"/>
            <a:ext cx="4648200" cy="3486150"/>
          </a:xfrm>
          <a:prstGeom prst="rect">
            <a:avLst/>
          </a:prstGeom>
        </p:spPr>
        <p:txBody>
          <a:bodyPr lIns="93177" tIns="46589" rIns="93177" bIns="46589"/>
          <a:lstStyle/>
          <a:p>
            <a:pPr lvl="0"/>
            <a:endParaRPr dirty="0"/>
          </a:p>
        </p:txBody>
      </p:sp>
      <p:sp>
        <p:nvSpPr>
          <p:cNvPr id="10" name="Shape 10"/>
          <p:cNvSpPr>
            <a:spLocks noGrp="1"/>
          </p:cNvSpPr>
          <p:nvPr>
            <p:ph type="body" sz="quarter" idx="1"/>
          </p:nvPr>
        </p:nvSpPr>
        <p:spPr>
          <a:xfrm>
            <a:off x="934720" y="4415790"/>
            <a:ext cx="5140960" cy="4183380"/>
          </a:xfrm>
          <a:prstGeom prst="rect">
            <a:avLst/>
          </a:prstGeom>
        </p:spPr>
        <p:txBody>
          <a:bodyPr lIns="93177" tIns="46589" rIns="93177" bIns="46589"/>
          <a:lstStyle/>
          <a:p>
            <a:pPr lvl="0"/>
            <a:endParaRPr/>
          </a:p>
        </p:txBody>
      </p:sp>
    </p:spTree>
    <p:extLst>
      <p:ext uri="{BB962C8B-B14F-4D97-AF65-F5344CB8AC3E}">
        <p14:creationId xmlns:p14="http://schemas.microsoft.com/office/powerpoint/2010/main" val="1733746095"/>
      </p:ext>
    </p:extLst>
  </p:cSld>
  <p:clrMap bg1="lt1" tx1="dk1" bg2="lt2" tx2="dk2" accent1="accent1" accent2="accent2" accent3="accent3" accent4="accent4" accent5="accent5" accent6="accent6" hlink="hlink" folHlink="folHlink"/>
  <p:hf sldNum="0" hdr="0" ftr="0" dt="0"/>
  <p:notesStyle>
    <a:lvl1pPr defTabSz="457200">
      <a:lnSpc>
        <a:spcPct val="125000"/>
      </a:lnSpc>
      <a:defRPr sz="2400">
        <a:latin typeface="Arial Unicode MS" panose="020B0604020202020204" pitchFamily="34" charset="-128"/>
        <a:ea typeface="Arial Unicode MS" panose="020B0604020202020204" pitchFamily="34" charset="-128"/>
        <a:cs typeface="Arial Unicode MS" panose="020B0604020202020204" pitchFamily="34" charset="-128"/>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14"/>
          <p:cNvSpPr>
            <a:spLocks noGrp="1" noRot="1" noChangeAspect="1"/>
          </p:cNvSpPr>
          <p:nvPr>
            <p:ph type="sldImg"/>
          </p:nvPr>
        </p:nvSpPr>
        <p:spPr>
          <a:prstGeom prst="rect">
            <a:avLst/>
          </a:prstGeom>
        </p:spPr>
        <p:txBody>
          <a:bodyPr/>
          <a:lstStyle/>
          <a:p>
            <a:pPr lvl="0"/>
            <a:endParaRPr/>
          </a:p>
        </p:txBody>
      </p:sp>
      <p:sp>
        <p:nvSpPr>
          <p:cNvPr id="15" name="Shape 15"/>
          <p:cNvSpPr>
            <a:spLocks noGrp="1"/>
          </p:cNvSpPr>
          <p:nvPr>
            <p:ph type="body" sz="quarter" idx="1"/>
          </p:nvPr>
        </p:nvSpPr>
        <p:spPr>
          <a:prstGeom prst="rect">
            <a:avLst/>
          </a:prstGeom>
        </p:spPr>
        <p:txBody>
          <a:bodyPr/>
          <a:lstStyle/>
          <a:p>
            <a:pPr lvl="0">
              <a:defRPr sz="1800"/>
            </a:pPr>
            <a:r>
              <a:t>Today we will open the main topic of this class, which is databases. Before we start talking about databases do you have any questions about what we have done so far? Do you have any questions about the homework?</a:t>
            </a:r>
          </a:p>
          <a:p>
            <a:pPr lvl="0">
              <a:defRPr sz="1800"/>
            </a:pPr>
            <a:endParaRPr/>
          </a:p>
          <a:p>
            <a:pPr lvl="0">
              <a:defRPr sz="1800"/>
            </a:pPr>
            <a:r>
              <a:t>In todays world, databases are used practically in every system. Pretty much any website is built up on top of a database. All organizations (banks, hospitals, universities etc) have their own databases. So we will start with the definition. Anyone want to try? What is the first thing that comes in mind when you hear the word “database”?</a:t>
            </a:r>
          </a:p>
        </p:txBody>
      </p:sp>
    </p:spTree>
    <p:extLst>
      <p:ext uri="{BB962C8B-B14F-4D97-AF65-F5344CB8AC3E}">
        <p14:creationId xmlns:p14="http://schemas.microsoft.com/office/powerpoint/2010/main" val="3936575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l-GR"/>
          </a:p>
        </p:txBody>
      </p:sp>
    </p:spTree>
    <p:extLst>
      <p:ext uri="{BB962C8B-B14F-4D97-AF65-F5344CB8AC3E}">
        <p14:creationId xmlns:p14="http://schemas.microsoft.com/office/powerpoint/2010/main" val="2684628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buFontTx/>
              <a:buChar char="•"/>
            </a:pPr>
            <a:r>
              <a:rPr lang="en-US"/>
              <a:t>Talk about the anomalies</a:t>
            </a:r>
          </a:p>
          <a:p>
            <a:pPr eaLnBrk="1" hangingPunct="1">
              <a:buFontTx/>
              <a:buChar char="•"/>
            </a:pPr>
            <a:endParaRPr lang="en-US"/>
          </a:p>
          <a:p>
            <a:pPr eaLnBrk="1" hangingPunct="1">
              <a:buFontTx/>
              <a:buChar char="•"/>
            </a:pPr>
            <a:r>
              <a:rPr lang="en-US"/>
              <a:t>Then show how to organize in separate tables</a:t>
            </a:r>
          </a:p>
        </p:txBody>
      </p:sp>
    </p:spTree>
    <p:extLst>
      <p:ext uri="{BB962C8B-B14F-4D97-AF65-F5344CB8AC3E}">
        <p14:creationId xmlns:p14="http://schemas.microsoft.com/office/powerpoint/2010/main" val="3461407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Rot="1" noChangeAspect="1" noChangeArrowheads="1" noTextEdit="1"/>
          </p:cNvSpPr>
          <p:nvPr>
            <p:ph type="sldImg"/>
          </p:nvPr>
        </p:nvSpPr>
        <p:spPr>
          <a:xfrm>
            <a:off x="1300163" y="733425"/>
            <a:ext cx="4878387" cy="3659188"/>
          </a:xfrm>
          <a:ln/>
        </p:spPr>
      </p:sp>
      <p:sp>
        <p:nvSpPr>
          <p:cNvPr id="59396" name="Rectangle 3"/>
          <p:cNvSpPr>
            <a:spLocks noGrp="1" noChangeArrowheads="1"/>
          </p:cNvSpPr>
          <p:nvPr>
            <p:ph type="body" idx="1"/>
          </p:nvPr>
        </p:nvSpPr>
        <p:spPr>
          <a:xfrm>
            <a:off x="748102" y="4636903"/>
            <a:ext cx="5981559" cy="4391580"/>
          </a:xfrm>
          <a:noFill/>
          <a:ln/>
        </p:spPr>
        <p:txBody>
          <a:bodyPr lIns="93153" tIns="46576" rIns="93153" bIns="46576"/>
          <a:lstStyle/>
          <a:p>
            <a:pPr eaLnBrk="1" hangingPunct="1"/>
            <a:r>
              <a:rPr lang="en-US"/>
              <a:t>Go through the table in the previous slide and find the problems encountered when one wants to insert, delete, or update data in it. </a:t>
            </a:r>
          </a:p>
          <a:p>
            <a:pPr eaLnBrk="1" hangingPunct="1"/>
            <a:r>
              <a:rPr lang="en-US"/>
              <a:t>Talk about Anomalies</a:t>
            </a:r>
          </a:p>
          <a:p>
            <a:pPr eaLnBrk="1" hangingPunct="1"/>
            <a:r>
              <a:rPr lang="en-US"/>
              <a:t>Write down an example of one anomaly (individual then consult pairs). </a:t>
            </a:r>
          </a:p>
        </p:txBody>
      </p:sp>
    </p:spTree>
    <p:extLst>
      <p:ext uri="{BB962C8B-B14F-4D97-AF65-F5344CB8AC3E}">
        <p14:creationId xmlns:p14="http://schemas.microsoft.com/office/powerpoint/2010/main" val="1000516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Rot="1" noChangeAspect="1" noChangeArrowheads="1" noTextEdit="1"/>
          </p:cNvSpPr>
          <p:nvPr>
            <p:ph type="sldImg"/>
          </p:nvPr>
        </p:nvSpPr>
        <p:spPr>
          <a:xfrm>
            <a:off x="1300163" y="733425"/>
            <a:ext cx="4878387" cy="3659188"/>
          </a:xfrm>
          <a:ln/>
        </p:spPr>
      </p:sp>
      <p:sp>
        <p:nvSpPr>
          <p:cNvPr id="60420" name="Rectangle 3"/>
          <p:cNvSpPr>
            <a:spLocks noGrp="1" noChangeArrowheads="1"/>
          </p:cNvSpPr>
          <p:nvPr>
            <p:ph type="body" idx="1"/>
          </p:nvPr>
        </p:nvSpPr>
        <p:spPr>
          <a:xfrm>
            <a:off x="748102" y="4636903"/>
            <a:ext cx="5981559" cy="4391580"/>
          </a:xfrm>
          <a:noFill/>
          <a:ln/>
        </p:spPr>
        <p:txBody>
          <a:bodyPr lIns="93153" tIns="46576" rIns="93153" bIns="46576"/>
          <a:lstStyle/>
          <a:p>
            <a:pPr eaLnBrk="1" hangingPunct="1"/>
            <a:r>
              <a:rPr lang="en-US"/>
              <a:t>Go through the table in the previous slide and find the problems encountered when one wants to insert, delete, or update data in it. </a:t>
            </a:r>
          </a:p>
          <a:p>
            <a:pPr eaLnBrk="1" hangingPunct="1"/>
            <a:r>
              <a:rPr lang="en-US"/>
              <a:t>Talk about Anomalies</a:t>
            </a:r>
          </a:p>
          <a:p>
            <a:pPr eaLnBrk="1" hangingPunct="1"/>
            <a:r>
              <a:rPr lang="en-US"/>
              <a:t>Write down an example of one anomaly (individual then consult pairs). </a:t>
            </a:r>
          </a:p>
        </p:txBody>
      </p:sp>
    </p:spTree>
    <p:extLst>
      <p:ext uri="{BB962C8B-B14F-4D97-AF65-F5344CB8AC3E}">
        <p14:creationId xmlns:p14="http://schemas.microsoft.com/office/powerpoint/2010/main" val="814622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Rot="1" noChangeAspect="1" noChangeArrowheads="1" noTextEdit="1"/>
          </p:cNvSpPr>
          <p:nvPr>
            <p:ph type="sldImg"/>
          </p:nvPr>
        </p:nvSpPr>
        <p:spPr>
          <a:xfrm>
            <a:off x="1300163" y="733425"/>
            <a:ext cx="4878387" cy="3659188"/>
          </a:xfrm>
          <a:ln/>
        </p:spPr>
      </p:sp>
      <p:sp>
        <p:nvSpPr>
          <p:cNvPr id="61444" name="Rectangle 3"/>
          <p:cNvSpPr>
            <a:spLocks noGrp="1" noChangeArrowheads="1"/>
          </p:cNvSpPr>
          <p:nvPr>
            <p:ph type="body" idx="1"/>
          </p:nvPr>
        </p:nvSpPr>
        <p:spPr>
          <a:xfrm>
            <a:off x="748102" y="4636903"/>
            <a:ext cx="5981559" cy="4391580"/>
          </a:xfrm>
          <a:noFill/>
          <a:ln/>
        </p:spPr>
        <p:txBody>
          <a:bodyPr lIns="93153" tIns="46576" rIns="93153" bIns="46576"/>
          <a:lstStyle/>
          <a:p>
            <a:pPr eaLnBrk="1" hangingPunct="1"/>
            <a:r>
              <a:rPr lang="en-US"/>
              <a:t>Go through the table in the previous slide and find the problems encountered when one wants to insert, delete, or update data in it. </a:t>
            </a:r>
          </a:p>
          <a:p>
            <a:pPr eaLnBrk="1" hangingPunct="1"/>
            <a:r>
              <a:rPr lang="en-US"/>
              <a:t>Talk about Anomalies</a:t>
            </a:r>
          </a:p>
          <a:p>
            <a:pPr eaLnBrk="1" hangingPunct="1"/>
            <a:r>
              <a:rPr lang="en-US"/>
              <a:t>Write down an example of one anomaly (individual then consult pairs). </a:t>
            </a:r>
          </a:p>
        </p:txBody>
      </p:sp>
    </p:spTree>
    <p:extLst>
      <p:ext uri="{BB962C8B-B14F-4D97-AF65-F5344CB8AC3E}">
        <p14:creationId xmlns:p14="http://schemas.microsoft.com/office/powerpoint/2010/main" val="2136107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Rot="1" noChangeAspect="1" noChangeArrowheads="1" noTextEdit="1"/>
          </p:cNvSpPr>
          <p:nvPr>
            <p:ph type="sldImg"/>
          </p:nvPr>
        </p:nvSpPr>
        <p:spPr>
          <a:xfrm>
            <a:off x="1300163" y="733425"/>
            <a:ext cx="4878387" cy="3659188"/>
          </a:xfrm>
          <a:ln/>
        </p:spPr>
      </p:sp>
      <p:sp>
        <p:nvSpPr>
          <p:cNvPr id="62468" name="Rectangle 3"/>
          <p:cNvSpPr>
            <a:spLocks noGrp="1" noChangeArrowheads="1"/>
          </p:cNvSpPr>
          <p:nvPr>
            <p:ph type="body" idx="1"/>
          </p:nvPr>
        </p:nvSpPr>
        <p:spPr>
          <a:xfrm>
            <a:off x="748102" y="4636903"/>
            <a:ext cx="5981559" cy="4391580"/>
          </a:xfrm>
          <a:noFill/>
          <a:ln/>
        </p:spPr>
        <p:txBody>
          <a:bodyPr lIns="93153" tIns="46576" rIns="93153" bIns="46576"/>
          <a:lstStyle/>
          <a:p>
            <a:pPr eaLnBrk="1" hangingPunct="1"/>
            <a:r>
              <a:rPr lang="en-US"/>
              <a:t>Go through the table in the previous slide and find the problems encountered when one wants to insert, delete, or update data in it. </a:t>
            </a:r>
          </a:p>
          <a:p>
            <a:pPr eaLnBrk="1" hangingPunct="1"/>
            <a:r>
              <a:rPr lang="en-US"/>
              <a:t>Talk about Anomalies</a:t>
            </a:r>
          </a:p>
          <a:p>
            <a:pPr eaLnBrk="1" hangingPunct="1"/>
            <a:r>
              <a:rPr lang="en-US"/>
              <a:t>Write down an example of one anomaly (individual then consult pairs). </a:t>
            </a:r>
          </a:p>
        </p:txBody>
      </p:sp>
    </p:spTree>
    <p:extLst>
      <p:ext uri="{BB962C8B-B14F-4D97-AF65-F5344CB8AC3E}">
        <p14:creationId xmlns:p14="http://schemas.microsoft.com/office/powerpoint/2010/main" val="214845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Rot="1" noChangeAspect="1" noChangeArrowheads="1" noTextEdit="1"/>
          </p:cNvSpPr>
          <p:nvPr>
            <p:ph type="sldImg"/>
          </p:nvPr>
        </p:nvSpPr>
        <p:spPr>
          <a:xfrm>
            <a:off x="1301750" y="733425"/>
            <a:ext cx="4876800" cy="3657600"/>
          </a:xfrm>
          <a:ln/>
        </p:spPr>
      </p:sp>
      <p:sp>
        <p:nvSpPr>
          <p:cNvPr id="64516" name="Rectangle 3"/>
          <p:cNvSpPr>
            <a:spLocks noGrp="1" noChangeArrowheads="1"/>
          </p:cNvSpPr>
          <p:nvPr>
            <p:ph type="body" idx="1"/>
          </p:nvPr>
        </p:nvSpPr>
        <p:spPr>
          <a:xfrm>
            <a:off x="748102" y="4636903"/>
            <a:ext cx="5981559" cy="4391580"/>
          </a:xfrm>
          <a:noFill/>
          <a:ln/>
        </p:spPr>
        <p:txBody>
          <a:bodyPr lIns="95427" tIns="47714" rIns="95427" bIns="47714"/>
          <a:lstStyle/>
          <a:p>
            <a:pPr eaLnBrk="1" hangingPunct="1"/>
            <a:endParaRPr lang="el-GR"/>
          </a:p>
        </p:txBody>
      </p:sp>
    </p:spTree>
    <p:extLst>
      <p:ext uri="{BB962C8B-B14F-4D97-AF65-F5344CB8AC3E}">
        <p14:creationId xmlns:p14="http://schemas.microsoft.com/office/powerpoint/2010/main" val="3096653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l-GR"/>
          </a:p>
        </p:txBody>
      </p:sp>
    </p:spTree>
    <p:extLst>
      <p:ext uri="{BB962C8B-B14F-4D97-AF65-F5344CB8AC3E}">
        <p14:creationId xmlns:p14="http://schemas.microsoft.com/office/powerpoint/2010/main" val="1132985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E9385586-C094-4874-A3EB-1898CF456001}"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294155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524984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907696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026309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10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9600" y="1524000"/>
            <a:ext cx="3810000" cy="5105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524000"/>
            <a:ext cx="3810000" cy="5105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771869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3256A-99AA-4422-B715-512C075241ED}" type="slidenum">
              <a:rPr lang="en-US" smtClean="0"/>
              <a:t>‹#›</a:t>
            </a:fld>
            <a:endParaRPr lang="en-US"/>
          </a:p>
        </p:txBody>
      </p:sp>
    </p:spTree>
    <p:extLst>
      <p:ext uri="{BB962C8B-B14F-4D97-AF65-F5344CB8AC3E}">
        <p14:creationId xmlns:p14="http://schemas.microsoft.com/office/powerpoint/2010/main" val="4010300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385586-C094-4874-A3EB-1898CF456001}"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423531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385586-C094-4874-A3EB-1898CF456001}" type="datetimeFigureOut">
              <a:rPr lang="en-US" smtClean="0"/>
              <a:t>4/11/2019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160771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385586-C094-4874-A3EB-1898CF456001}" type="datetimeFigureOut">
              <a:rPr lang="en-US" smtClean="0"/>
              <a:t>4/11/2019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30041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385586-C094-4874-A3EB-1898CF456001}" type="datetimeFigureOut">
              <a:rPr lang="en-US" smtClean="0"/>
              <a:t>4/11/2019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73256A-99AA-4422-B715-512C075241ED}" type="slidenum">
              <a:rPr lang="en-US" smtClean="0"/>
              <a:t>‹#›</a:t>
            </a:fld>
            <a:endParaRPr lang="en-US"/>
          </a:p>
        </p:txBody>
      </p:sp>
    </p:spTree>
    <p:extLst>
      <p:ext uri="{BB962C8B-B14F-4D97-AF65-F5344CB8AC3E}">
        <p14:creationId xmlns:p14="http://schemas.microsoft.com/office/powerpoint/2010/main" val="38189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85586-C094-4874-A3EB-1898CF456001}" type="datetimeFigureOut">
              <a:rPr lang="en-US" smtClean="0"/>
              <a:t>4/11/2019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240088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9385586-C094-4874-A3EB-1898CF456001}" type="datetimeFigureOut">
              <a:rPr lang="en-US" smtClean="0"/>
              <a:t>4/11/2019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1890988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9385586-C094-4874-A3EB-1898CF456001}" type="datetimeFigureOut">
              <a:rPr lang="en-US" smtClean="0"/>
              <a:t>4/11/2019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4211930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fld id="{E9385586-C094-4874-A3EB-1898CF456001}" type="datetimeFigureOut">
              <a:rPr lang="en-US" smtClean="0"/>
              <a:pPr/>
              <a:t>4/11/2019</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598581227"/>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Lst>
  <p:txStyles>
    <p:titleStyle>
      <a:lvl1pPr algn="l" defTabSz="685800" rtl="0" eaLnBrk="1" latinLnBrk="0" hangingPunct="1">
        <a:lnSpc>
          <a:spcPct val="90000"/>
        </a:lnSpc>
        <a:spcBef>
          <a:spcPct val="0"/>
        </a:spcBef>
        <a:buNone/>
        <a:defRPr sz="3300" kern="1200">
          <a:solidFill>
            <a:schemeClr val="tx1"/>
          </a:solidFill>
          <a:latin typeface="Arial Unicode MS" panose="020B0604020202020204" pitchFamily="34" charset="-128"/>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Unicode MS" panose="020B0604020202020204" pitchFamily="34" charset="-128"/>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Unicode MS" panose="020B0604020202020204" pitchFamily="34" charset="-128"/>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Unicode MS" panose="020B0604020202020204" pitchFamily="34" charset="-128"/>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Unicode MS" panose="020B0604020202020204" pitchFamily="34" charset="-128"/>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Unicode MS" panose="020B0604020202020204" pitchFamily="34" charset="-128"/>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12"/>
          <p:cNvSpPr/>
          <p:nvPr/>
        </p:nvSpPr>
        <p:spPr>
          <a:xfrm>
            <a:off x="291437" y="2921000"/>
            <a:ext cx="8604668" cy="5539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r">
              <a:defRPr sz="3600">
                <a:solidFill>
                  <a:srgbClr val="011070"/>
                </a:solidFill>
              </a:defRPr>
            </a:lvl1pPr>
          </a:lstStyle>
          <a:p>
            <a:pPr lvl="0" algn="ctr">
              <a:defRPr sz="1800">
                <a:solidFill>
                  <a:srgbClr val="000000"/>
                </a:solidFill>
                <a:uFillTx/>
              </a:defRPr>
            </a:pPr>
            <a:r>
              <a:rPr lang="en-US" sz="36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Relational </a:t>
            </a:r>
            <a:r>
              <a:rPr sz="36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Database System</a:t>
            </a:r>
            <a:r>
              <a:rPr lang="en-US" sz="36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s: Why?</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986" name="Rectangle 2"/>
          <p:cNvSpPr>
            <a:spLocks noGrp="1" noChangeArrowheads="1"/>
          </p:cNvSpPr>
          <p:nvPr>
            <p:ph type="title"/>
          </p:nvPr>
        </p:nvSpPr>
        <p:spPr>
          <a:xfrm>
            <a:off x="228600" y="76200"/>
            <a:ext cx="8458200" cy="990600"/>
          </a:xfrm>
        </p:spPr>
        <p:txBody>
          <a:bodyPr/>
          <a:lstStyle/>
          <a:p>
            <a:pPr eaLnBrk="1" hangingPunct="1">
              <a:defRPr/>
            </a:pPr>
            <a:r>
              <a:rPr lang="en-US" dirty="0">
                <a:solidFill>
                  <a:srgbClr val="57068C"/>
                </a:solidFill>
              </a:rPr>
              <a:t>Why do we need databases?</a:t>
            </a:r>
          </a:p>
        </p:txBody>
      </p:sp>
      <p:pic>
        <p:nvPicPr>
          <p:cNvPr id="4100" name="Picture 8"/>
          <p:cNvPicPr>
            <a:picLocks noChangeAspect="1" noChangeArrowheads="1"/>
          </p:cNvPicPr>
          <p:nvPr/>
        </p:nvPicPr>
        <p:blipFill>
          <a:blip r:embed="rId3" cstate="print"/>
          <a:srcRect/>
          <a:stretch>
            <a:fillRect/>
          </a:stretch>
        </p:blipFill>
        <p:spPr bwMode="auto">
          <a:xfrm>
            <a:off x="0" y="1828800"/>
            <a:ext cx="9144000" cy="2911475"/>
          </a:xfrm>
          <a:prstGeom prst="rect">
            <a:avLst/>
          </a:prstGeom>
          <a:noFill/>
          <a:ln w="38100">
            <a:noFill/>
            <a:miter lim="800000"/>
            <a:headEnd/>
            <a:tailEnd/>
          </a:ln>
        </p:spPr>
      </p:pic>
    </p:spTree>
    <p:extLst>
      <p:ext uri="{BB962C8B-B14F-4D97-AF65-F5344CB8AC3E}">
        <p14:creationId xmlns:p14="http://schemas.microsoft.com/office/powerpoint/2010/main" val="3313630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2" name="Rectangle 2"/>
          <p:cNvSpPr>
            <a:spLocks noGrp="1" noChangeArrowheads="1"/>
          </p:cNvSpPr>
          <p:nvPr>
            <p:ph type="title"/>
          </p:nvPr>
        </p:nvSpPr>
        <p:spPr>
          <a:xfrm>
            <a:off x="228600" y="76200"/>
            <a:ext cx="8458200" cy="990600"/>
          </a:xfrm>
        </p:spPr>
        <p:txBody>
          <a:bodyPr/>
          <a:lstStyle/>
          <a:p>
            <a:pPr eaLnBrk="1" hangingPunct="1">
              <a:defRPr/>
            </a:pPr>
            <a:r>
              <a:rPr lang="en-US" dirty="0">
                <a:solidFill>
                  <a:srgbClr val="57068C"/>
                </a:solidFill>
              </a:rPr>
              <a:t>Databases vs. Spreadsheets</a:t>
            </a:r>
          </a:p>
        </p:txBody>
      </p:sp>
      <p:grpSp>
        <p:nvGrpSpPr>
          <p:cNvPr id="2" name="Group 3"/>
          <p:cNvGrpSpPr>
            <a:grpSpLocks/>
          </p:cNvGrpSpPr>
          <p:nvPr/>
        </p:nvGrpSpPr>
        <p:grpSpPr bwMode="auto">
          <a:xfrm>
            <a:off x="533400" y="1447800"/>
            <a:ext cx="8229600" cy="1295400"/>
            <a:chOff x="384" y="768"/>
            <a:chExt cx="5184" cy="816"/>
          </a:xfrm>
        </p:grpSpPr>
        <p:grpSp>
          <p:nvGrpSpPr>
            <p:cNvPr id="9220" name="Group 4"/>
            <p:cNvGrpSpPr>
              <a:grpSpLocks/>
            </p:cNvGrpSpPr>
            <p:nvPr/>
          </p:nvGrpSpPr>
          <p:grpSpPr bwMode="auto">
            <a:xfrm>
              <a:off x="384" y="768"/>
              <a:ext cx="5184" cy="284"/>
              <a:chOff x="384" y="768"/>
              <a:chExt cx="5184" cy="284"/>
            </a:xfrm>
          </p:grpSpPr>
          <p:sp>
            <p:nvSpPr>
              <p:cNvPr id="9222" name="Text Box 5"/>
              <p:cNvSpPr txBox="1">
                <a:spLocks noChangeArrowheads="1"/>
              </p:cNvSpPr>
              <p:nvPr/>
            </p:nvSpPr>
            <p:spPr bwMode="auto">
              <a:xfrm>
                <a:off x="384" y="768"/>
                <a:ext cx="5184" cy="250"/>
              </a:xfrm>
              <a:prstGeom prst="rect">
                <a:avLst/>
              </a:prstGeom>
              <a:noFill/>
              <a:ln w="19050">
                <a:noFill/>
                <a:miter lim="800000"/>
                <a:headEnd/>
                <a:tailEnd type="none" w="lg" len="med"/>
              </a:ln>
            </p:spPr>
            <p:txBody>
              <a:bodyPr>
                <a:spAutoFit/>
              </a:bodyPr>
              <a:lstStyle/>
              <a:p>
                <a:pPr>
                  <a:spcBef>
                    <a:spcPct val="20000"/>
                  </a:spcBef>
                </a:pPr>
                <a:r>
                  <a:rPr lang="en-US" sz="20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When should you use a database instead of Excel?</a:t>
                </a:r>
                <a:endParaRPr lang="en-US" sz="18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9223" name="Line 6"/>
              <p:cNvSpPr>
                <a:spLocks noChangeShapeType="1"/>
              </p:cNvSpPr>
              <p:nvPr/>
            </p:nvSpPr>
            <p:spPr bwMode="auto">
              <a:xfrm>
                <a:off x="394" y="1052"/>
                <a:ext cx="4906" cy="0"/>
              </a:xfrm>
              <a:prstGeom prst="line">
                <a:avLst/>
              </a:prstGeom>
              <a:noFill/>
              <a:ln w="28575">
                <a:solidFill>
                  <a:srgbClr val="000066"/>
                </a:solidFill>
                <a:round/>
                <a:headEnd/>
                <a:tailEnd type="none" w="lg" len="med"/>
              </a:ln>
            </p:spPr>
            <p:txBody>
              <a:bodyPr/>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9221" name="Rectangle 7"/>
            <p:cNvSpPr>
              <a:spLocks noChangeArrowheads="1"/>
            </p:cNvSpPr>
            <p:nvPr/>
          </p:nvSpPr>
          <p:spPr bwMode="auto">
            <a:xfrm>
              <a:off x="384" y="1104"/>
              <a:ext cx="5184" cy="480"/>
            </a:xfrm>
            <a:prstGeom prst="rect">
              <a:avLst/>
            </a:prstGeom>
            <a:solidFill>
              <a:schemeClr val="bg1"/>
            </a:solidFill>
            <a:ln w="9525">
              <a:noFill/>
              <a:miter lim="800000"/>
              <a:headEnd/>
              <a:tailEnd/>
            </a:ln>
          </p:spPr>
          <p:txBody>
            <a:bodyPr/>
            <a:lstStyle/>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Insertion anomalies</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Deletion anomalies</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Update anomalies</a:t>
              </a:r>
            </a:p>
          </p:txBody>
        </p:sp>
      </p:grpSp>
    </p:spTree>
    <p:extLst>
      <p:ext uri="{BB962C8B-B14F-4D97-AF65-F5344CB8AC3E}">
        <p14:creationId xmlns:p14="http://schemas.microsoft.com/office/powerpoint/2010/main" val="418964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p:cNvSpPr>
            <a:spLocks noGrp="1" noChangeArrowheads="1"/>
          </p:cNvSpPr>
          <p:nvPr>
            <p:ph type="title"/>
          </p:nvPr>
        </p:nvSpPr>
        <p:spPr>
          <a:xfrm>
            <a:off x="704851" y="57717"/>
            <a:ext cx="7886700" cy="720158"/>
          </a:xfrm>
        </p:spPr>
        <p:txBody>
          <a:bodyPr/>
          <a:lstStyle/>
          <a:p>
            <a:pPr eaLnBrk="1" hangingPunct="1">
              <a:defRPr/>
            </a:pPr>
            <a:r>
              <a:rPr lang="en-US" dirty="0">
                <a:solidFill>
                  <a:srgbClr val="57068C"/>
                </a:solidFill>
              </a:rPr>
              <a:t>Anomalies in un-normalized data</a:t>
            </a:r>
          </a:p>
        </p:txBody>
      </p:sp>
      <p:grpSp>
        <p:nvGrpSpPr>
          <p:cNvPr id="10243" name="Group 4"/>
          <p:cNvGrpSpPr>
            <a:grpSpLocks/>
          </p:cNvGrpSpPr>
          <p:nvPr/>
        </p:nvGrpSpPr>
        <p:grpSpPr bwMode="auto">
          <a:xfrm>
            <a:off x="381000" y="1143000"/>
            <a:ext cx="8534400" cy="450850"/>
            <a:chOff x="384" y="768"/>
            <a:chExt cx="5184" cy="284"/>
          </a:xfrm>
        </p:grpSpPr>
        <p:sp>
          <p:nvSpPr>
            <p:cNvPr id="10246" name="Text Box 5"/>
            <p:cNvSpPr txBox="1">
              <a:spLocks noChangeArrowheads="1"/>
            </p:cNvSpPr>
            <p:nvPr/>
          </p:nvSpPr>
          <p:spPr bwMode="auto">
            <a:xfrm>
              <a:off x="384" y="768"/>
              <a:ext cx="5184" cy="250"/>
            </a:xfrm>
            <a:prstGeom prst="rect">
              <a:avLst/>
            </a:prstGeom>
            <a:noFill/>
            <a:ln w="19050">
              <a:noFill/>
              <a:miter lim="800000"/>
              <a:headEnd/>
              <a:tailEnd type="none" w="lg" len="med"/>
            </a:ln>
          </p:spPr>
          <p:txBody>
            <a:bodyPr>
              <a:spAutoFit/>
            </a:bodyPr>
            <a:lstStyle/>
            <a:p>
              <a:pPr>
                <a:spcBef>
                  <a:spcPct val="20000"/>
                </a:spcBef>
              </a:pPr>
              <a:r>
                <a:rPr lang="en-US" sz="20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Insertion anomalies</a:t>
              </a:r>
            </a:p>
          </p:txBody>
        </p:sp>
        <p:sp>
          <p:nvSpPr>
            <p:cNvPr id="10247" name="Line 6"/>
            <p:cNvSpPr>
              <a:spLocks noChangeShapeType="1"/>
            </p:cNvSpPr>
            <p:nvPr/>
          </p:nvSpPr>
          <p:spPr bwMode="auto">
            <a:xfrm>
              <a:off x="394" y="1052"/>
              <a:ext cx="4906" cy="0"/>
            </a:xfrm>
            <a:prstGeom prst="line">
              <a:avLst/>
            </a:prstGeom>
            <a:noFill/>
            <a:ln w="28575">
              <a:solidFill>
                <a:srgbClr val="000066"/>
              </a:solidFill>
              <a:round/>
              <a:headEnd/>
              <a:tailEnd type="none" w="lg" len="med"/>
            </a:ln>
          </p:spPr>
          <p:txBody>
            <a:bodyPr/>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072135" name="Rectangle 7"/>
          <p:cNvSpPr>
            <a:spLocks noChangeArrowheads="1"/>
          </p:cNvSpPr>
          <p:nvPr/>
        </p:nvSpPr>
        <p:spPr bwMode="auto">
          <a:xfrm>
            <a:off x="228600" y="1752600"/>
            <a:ext cx="8763000" cy="762000"/>
          </a:xfrm>
          <a:prstGeom prst="rect">
            <a:avLst/>
          </a:prstGeom>
          <a:solidFill>
            <a:schemeClr val="bg1"/>
          </a:solidFill>
          <a:ln w="9525">
            <a:noFill/>
            <a:miter lim="800000"/>
            <a:headEnd/>
            <a:tailEnd/>
          </a:ln>
        </p:spPr>
        <p:txBody>
          <a:bodyPr/>
          <a:lstStyle/>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Inability to insert a piece of information about an object without having to insert a (bogus) piece of information about something else</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Example: Adding a new customer/book before it is ordered</a:t>
            </a:r>
            <a:b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How can you add the book “Harry Potter” in the file below?</a:t>
            </a:r>
          </a:p>
          <a:p>
            <a:pPr marL="457200" indent="-457200">
              <a:spcBef>
                <a:spcPct val="50000"/>
              </a:spcBef>
              <a:buClr>
                <a:srgbClr val="000066"/>
              </a:buClr>
              <a:buFontTx/>
              <a:buChar char="–"/>
            </a:pPr>
            <a:endPar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10245" name="Picture 21"/>
          <p:cNvPicPr>
            <a:picLocks noChangeAspect="1" noChangeArrowheads="1"/>
          </p:cNvPicPr>
          <p:nvPr/>
        </p:nvPicPr>
        <p:blipFill>
          <a:blip r:embed="rId3" cstate="print"/>
          <a:srcRect/>
          <a:stretch>
            <a:fillRect/>
          </a:stretch>
        </p:blipFill>
        <p:spPr bwMode="auto">
          <a:xfrm>
            <a:off x="0" y="3489325"/>
            <a:ext cx="9144000" cy="2911475"/>
          </a:xfrm>
          <a:prstGeom prst="rect">
            <a:avLst/>
          </a:prstGeom>
          <a:noFill/>
          <a:ln w="38100">
            <a:noFill/>
            <a:miter lim="800000"/>
            <a:headEnd/>
            <a:tailEnd/>
          </a:ln>
        </p:spPr>
      </p:pic>
    </p:spTree>
    <p:extLst>
      <p:ext uri="{BB962C8B-B14F-4D97-AF65-F5344CB8AC3E}">
        <p14:creationId xmlns:p14="http://schemas.microsoft.com/office/powerpoint/2010/main" val="183491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21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178" name="Rectangle 2"/>
          <p:cNvSpPr>
            <a:spLocks noGrp="1" noChangeArrowheads="1"/>
          </p:cNvSpPr>
          <p:nvPr>
            <p:ph type="title"/>
          </p:nvPr>
        </p:nvSpPr>
        <p:spPr>
          <a:xfrm>
            <a:off x="704850" y="32543"/>
            <a:ext cx="7886700" cy="832871"/>
          </a:xfrm>
        </p:spPr>
        <p:txBody>
          <a:bodyPr/>
          <a:lstStyle/>
          <a:p>
            <a:pPr eaLnBrk="1" hangingPunct="1">
              <a:defRPr/>
            </a:pPr>
            <a:r>
              <a:rPr lang="en-US" dirty="0">
                <a:solidFill>
                  <a:srgbClr val="57068C"/>
                </a:solidFill>
              </a:rPr>
              <a:t>Anomalies in un-normalized data</a:t>
            </a:r>
          </a:p>
        </p:txBody>
      </p:sp>
      <p:grpSp>
        <p:nvGrpSpPr>
          <p:cNvPr id="11267" name="Group 8"/>
          <p:cNvGrpSpPr>
            <a:grpSpLocks/>
          </p:cNvGrpSpPr>
          <p:nvPr/>
        </p:nvGrpSpPr>
        <p:grpSpPr bwMode="auto">
          <a:xfrm>
            <a:off x="609600" y="1219200"/>
            <a:ext cx="8077200" cy="1295400"/>
            <a:chOff x="384" y="768"/>
            <a:chExt cx="5184" cy="816"/>
          </a:xfrm>
        </p:grpSpPr>
        <p:grpSp>
          <p:nvGrpSpPr>
            <p:cNvPr id="11270" name="Group 9"/>
            <p:cNvGrpSpPr>
              <a:grpSpLocks/>
            </p:cNvGrpSpPr>
            <p:nvPr/>
          </p:nvGrpSpPr>
          <p:grpSpPr bwMode="auto">
            <a:xfrm>
              <a:off x="384" y="768"/>
              <a:ext cx="5184" cy="284"/>
              <a:chOff x="384" y="768"/>
              <a:chExt cx="5184" cy="284"/>
            </a:xfrm>
          </p:grpSpPr>
          <p:sp>
            <p:nvSpPr>
              <p:cNvPr id="11272" name="Text Box 10"/>
              <p:cNvSpPr txBox="1">
                <a:spLocks noChangeArrowheads="1"/>
              </p:cNvSpPr>
              <p:nvPr/>
            </p:nvSpPr>
            <p:spPr bwMode="auto">
              <a:xfrm>
                <a:off x="384" y="768"/>
                <a:ext cx="5184" cy="250"/>
              </a:xfrm>
              <a:prstGeom prst="rect">
                <a:avLst/>
              </a:prstGeom>
              <a:noFill/>
              <a:ln w="19050">
                <a:noFill/>
                <a:miter lim="800000"/>
                <a:headEnd/>
                <a:tailEnd type="none" w="lg" len="med"/>
              </a:ln>
            </p:spPr>
            <p:txBody>
              <a:bodyPr>
                <a:spAutoFit/>
              </a:bodyPr>
              <a:lstStyle/>
              <a:p>
                <a:pPr>
                  <a:spcBef>
                    <a:spcPct val="20000"/>
                  </a:spcBef>
                </a:pPr>
                <a:r>
                  <a:rPr lang="en-US" sz="20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Deletion anomalies</a:t>
                </a:r>
              </a:p>
            </p:txBody>
          </p:sp>
          <p:sp>
            <p:nvSpPr>
              <p:cNvPr id="11273" name="Line 11"/>
              <p:cNvSpPr>
                <a:spLocks noChangeShapeType="1"/>
              </p:cNvSpPr>
              <p:nvPr/>
            </p:nvSpPr>
            <p:spPr bwMode="auto">
              <a:xfrm>
                <a:off x="394" y="1052"/>
                <a:ext cx="4906" cy="0"/>
              </a:xfrm>
              <a:prstGeom prst="line">
                <a:avLst/>
              </a:prstGeom>
              <a:noFill/>
              <a:ln w="28575">
                <a:solidFill>
                  <a:srgbClr val="000066"/>
                </a:solidFill>
                <a:round/>
                <a:headEnd/>
                <a:tailEnd type="none" w="lg" len="med"/>
              </a:ln>
            </p:spPr>
            <p:txBody>
              <a:bodyPr/>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1271" name="Rectangle 12"/>
            <p:cNvSpPr>
              <a:spLocks noChangeArrowheads="1"/>
            </p:cNvSpPr>
            <p:nvPr/>
          </p:nvSpPr>
          <p:spPr bwMode="auto">
            <a:xfrm>
              <a:off x="384" y="1104"/>
              <a:ext cx="5184" cy="480"/>
            </a:xfrm>
            <a:prstGeom prst="rect">
              <a:avLst/>
            </a:prstGeom>
            <a:solidFill>
              <a:schemeClr val="bg1"/>
            </a:solidFill>
            <a:ln w="9525">
              <a:noFill/>
              <a:miter lim="800000"/>
              <a:headEnd/>
              <a:tailEnd/>
            </a:ln>
          </p:spPr>
          <p:txBody>
            <a:bodyPr/>
            <a:lstStyle/>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loss of a piece of information about one object when a piece of information about a different object is deleted</a:t>
              </a:r>
            </a:p>
            <a:p>
              <a:pPr marL="457200" indent="-457200">
                <a:spcBef>
                  <a:spcPct val="50000"/>
                </a:spcBef>
                <a:buClr>
                  <a:srgbClr val="000066"/>
                </a:buClr>
                <a:buFontTx/>
                <a:buChar char="–"/>
              </a:pPr>
              <a:endPar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074195" name="Rectangle 19"/>
          <p:cNvSpPr>
            <a:spLocks noChangeArrowheads="1"/>
          </p:cNvSpPr>
          <p:nvPr/>
        </p:nvSpPr>
        <p:spPr bwMode="auto">
          <a:xfrm>
            <a:off x="914400" y="2455863"/>
            <a:ext cx="6415209" cy="782259"/>
          </a:xfrm>
          <a:prstGeom prst="rect">
            <a:avLst/>
          </a:prstGeom>
          <a:noFill/>
          <a:ln w="38100">
            <a:noFill/>
            <a:miter lim="800000"/>
            <a:headEnd/>
            <a:tailEnd/>
          </a:ln>
        </p:spPr>
        <p:txBody>
          <a:bodyPr wrap="none" lIns="90483" tIns="44447" rIns="90483" bIns="44447">
            <a:spAutoFit/>
          </a:bodyPr>
          <a:lstStyle/>
          <a:p>
            <a:pPr>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Example: Deleting order 2 =&gt; deleting customer Lee </a:t>
            </a:r>
            <a:r>
              <a:rPr lang="en-US" sz="1800"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Sproull</a:t>
            </a:r>
            <a:endPar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Example: Deleting order 1 =&gt; deleting book “Code…”</a:t>
            </a:r>
          </a:p>
        </p:txBody>
      </p:sp>
      <p:pic>
        <p:nvPicPr>
          <p:cNvPr id="11269" name="Picture 21"/>
          <p:cNvPicPr>
            <a:picLocks noChangeAspect="1" noChangeArrowheads="1"/>
          </p:cNvPicPr>
          <p:nvPr/>
        </p:nvPicPr>
        <p:blipFill>
          <a:blip r:embed="rId3" cstate="print"/>
          <a:srcRect/>
          <a:stretch>
            <a:fillRect/>
          </a:stretch>
        </p:blipFill>
        <p:spPr bwMode="auto">
          <a:xfrm>
            <a:off x="0" y="3489325"/>
            <a:ext cx="9144000" cy="2911475"/>
          </a:xfrm>
          <a:prstGeom prst="rect">
            <a:avLst/>
          </a:prstGeom>
          <a:noFill/>
          <a:ln w="38100">
            <a:noFill/>
            <a:miter lim="800000"/>
            <a:headEnd/>
            <a:tailEnd/>
          </a:ln>
        </p:spPr>
      </p:pic>
    </p:spTree>
    <p:extLst>
      <p:ext uri="{BB962C8B-B14F-4D97-AF65-F5344CB8AC3E}">
        <p14:creationId xmlns:p14="http://schemas.microsoft.com/office/powerpoint/2010/main" val="112161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74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4195"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226" name="Rectangle 2"/>
          <p:cNvSpPr>
            <a:spLocks noGrp="1" noChangeArrowheads="1"/>
          </p:cNvSpPr>
          <p:nvPr>
            <p:ph type="title"/>
          </p:nvPr>
        </p:nvSpPr>
        <p:spPr>
          <a:xfrm>
            <a:off x="628650" y="0"/>
            <a:ext cx="7886700" cy="755641"/>
          </a:xfrm>
        </p:spPr>
        <p:txBody>
          <a:bodyPr/>
          <a:lstStyle/>
          <a:p>
            <a:pPr eaLnBrk="1" hangingPunct="1">
              <a:defRPr/>
            </a:pPr>
            <a:r>
              <a:rPr lang="en-US" dirty="0">
                <a:solidFill>
                  <a:srgbClr val="57068C"/>
                </a:solidFill>
              </a:rPr>
              <a:t>Anomalies in un-normalized data</a:t>
            </a:r>
          </a:p>
        </p:txBody>
      </p:sp>
      <p:grpSp>
        <p:nvGrpSpPr>
          <p:cNvPr id="12294" name="Group 14"/>
          <p:cNvGrpSpPr>
            <a:grpSpLocks/>
          </p:cNvGrpSpPr>
          <p:nvPr/>
        </p:nvGrpSpPr>
        <p:grpSpPr bwMode="auto">
          <a:xfrm>
            <a:off x="685800" y="1143000"/>
            <a:ext cx="8077200" cy="450850"/>
            <a:chOff x="384" y="768"/>
            <a:chExt cx="5184" cy="284"/>
          </a:xfrm>
        </p:grpSpPr>
        <p:sp>
          <p:nvSpPr>
            <p:cNvPr id="12296" name="Text Box 15"/>
            <p:cNvSpPr txBox="1">
              <a:spLocks noChangeArrowheads="1"/>
            </p:cNvSpPr>
            <p:nvPr/>
          </p:nvSpPr>
          <p:spPr bwMode="auto">
            <a:xfrm>
              <a:off x="384" y="768"/>
              <a:ext cx="5184" cy="250"/>
            </a:xfrm>
            <a:prstGeom prst="rect">
              <a:avLst/>
            </a:prstGeom>
            <a:noFill/>
            <a:ln w="19050">
              <a:noFill/>
              <a:miter lim="800000"/>
              <a:headEnd/>
              <a:tailEnd type="none" w="lg" len="med"/>
            </a:ln>
          </p:spPr>
          <p:txBody>
            <a:bodyPr>
              <a:spAutoFit/>
            </a:bodyPr>
            <a:lstStyle/>
            <a:p>
              <a:pPr>
                <a:spcBef>
                  <a:spcPct val="20000"/>
                </a:spcBef>
              </a:pPr>
              <a:r>
                <a:rPr lang="en-US" sz="20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Update anomalies</a:t>
              </a:r>
            </a:p>
          </p:txBody>
        </p:sp>
        <p:sp>
          <p:nvSpPr>
            <p:cNvPr id="12297" name="Line 16"/>
            <p:cNvSpPr>
              <a:spLocks noChangeShapeType="1"/>
            </p:cNvSpPr>
            <p:nvPr/>
          </p:nvSpPr>
          <p:spPr bwMode="auto">
            <a:xfrm>
              <a:off x="394" y="1052"/>
              <a:ext cx="4906" cy="0"/>
            </a:xfrm>
            <a:prstGeom prst="line">
              <a:avLst/>
            </a:prstGeom>
            <a:noFill/>
            <a:ln w="28575">
              <a:solidFill>
                <a:srgbClr val="000066"/>
              </a:solidFill>
              <a:round/>
              <a:headEnd/>
              <a:tailEnd type="none" w="lg" len="med"/>
            </a:ln>
          </p:spPr>
          <p:txBody>
            <a:bodyPr/>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2295" name="Rectangle 17"/>
          <p:cNvSpPr>
            <a:spLocks noChangeArrowheads="1"/>
          </p:cNvSpPr>
          <p:nvPr/>
        </p:nvSpPr>
        <p:spPr bwMode="auto">
          <a:xfrm>
            <a:off x="685800" y="1676400"/>
            <a:ext cx="8077200" cy="762000"/>
          </a:xfrm>
          <a:prstGeom prst="rect">
            <a:avLst/>
          </a:prstGeom>
          <a:solidFill>
            <a:schemeClr val="bg1"/>
          </a:solidFill>
          <a:ln w="9525">
            <a:noFill/>
            <a:miter lim="800000"/>
            <a:headEnd/>
            <a:tailEnd/>
          </a:ln>
        </p:spPr>
        <p:txBody>
          <a:bodyPr/>
          <a:lstStyle/>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Need to change multiple times the same piece of information about an object</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Example: Changing Jeff Bezos address in order 1 leaves orders 6 and 8 unchanged…</a:t>
            </a:r>
          </a:p>
        </p:txBody>
      </p:sp>
      <p:pic>
        <p:nvPicPr>
          <p:cNvPr id="12293" name="Picture 21"/>
          <p:cNvPicPr>
            <a:picLocks noChangeAspect="1" noChangeArrowheads="1"/>
          </p:cNvPicPr>
          <p:nvPr/>
        </p:nvPicPr>
        <p:blipFill>
          <a:blip r:embed="rId3" cstate="print"/>
          <a:srcRect/>
          <a:stretch>
            <a:fillRect/>
          </a:stretch>
        </p:blipFill>
        <p:spPr bwMode="auto">
          <a:xfrm>
            <a:off x="0" y="3489325"/>
            <a:ext cx="9144000" cy="2911475"/>
          </a:xfrm>
          <a:prstGeom prst="rect">
            <a:avLst/>
          </a:prstGeom>
          <a:noFill/>
          <a:ln w="38100">
            <a:noFill/>
            <a:miter lim="800000"/>
            <a:headEnd/>
            <a:tailEnd/>
          </a:ln>
        </p:spPr>
      </p:pic>
    </p:spTree>
    <p:extLst>
      <p:ext uri="{BB962C8B-B14F-4D97-AF65-F5344CB8AC3E}">
        <p14:creationId xmlns:p14="http://schemas.microsoft.com/office/powerpoint/2010/main" val="3527174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Rectangle 2"/>
          <p:cNvSpPr>
            <a:spLocks noGrp="1" noChangeArrowheads="1"/>
          </p:cNvSpPr>
          <p:nvPr>
            <p:ph type="title"/>
          </p:nvPr>
        </p:nvSpPr>
        <p:spPr>
          <a:xfrm>
            <a:off x="695668" y="133806"/>
            <a:ext cx="7886700" cy="619124"/>
          </a:xfrm>
        </p:spPr>
        <p:txBody>
          <a:bodyPr>
            <a:normAutofit fontScale="90000"/>
          </a:bodyPr>
          <a:lstStyle/>
          <a:p>
            <a:pPr eaLnBrk="1" hangingPunct="1">
              <a:defRPr/>
            </a:pPr>
            <a:r>
              <a:rPr lang="en-US" dirty="0">
                <a:solidFill>
                  <a:srgbClr val="57068C"/>
                </a:solidFill>
              </a:rPr>
              <a:t>The “normalized” version of the spreadsheet</a:t>
            </a:r>
          </a:p>
        </p:txBody>
      </p:sp>
      <p:pic>
        <p:nvPicPr>
          <p:cNvPr id="13315" name="Picture 3" descr="book"/>
          <p:cNvPicPr>
            <a:picLocks noChangeAspect="1" noChangeArrowheads="1"/>
          </p:cNvPicPr>
          <p:nvPr/>
        </p:nvPicPr>
        <p:blipFill>
          <a:blip r:embed="rId3" cstate="print"/>
          <a:srcRect/>
          <a:stretch>
            <a:fillRect/>
          </a:stretch>
        </p:blipFill>
        <p:spPr bwMode="auto">
          <a:xfrm>
            <a:off x="1447800" y="3048000"/>
            <a:ext cx="2760663" cy="1482725"/>
          </a:xfrm>
          <a:prstGeom prst="rect">
            <a:avLst/>
          </a:prstGeom>
          <a:noFill/>
          <a:ln w="9525">
            <a:noFill/>
            <a:miter lim="800000"/>
            <a:headEnd/>
            <a:tailEnd/>
          </a:ln>
        </p:spPr>
      </p:pic>
      <p:pic>
        <p:nvPicPr>
          <p:cNvPr id="13316" name="Picture 4" descr="customer"/>
          <p:cNvPicPr>
            <a:picLocks noChangeAspect="1" noChangeArrowheads="1"/>
          </p:cNvPicPr>
          <p:nvPr/>
        </p:nvPicPr>
        <p:blipFill>
          <a:blip r:embed="rId4" cstate="print"/>
          <a:srcRect/>
          <a:stretch>
            <a:fillRect/>
          </a:stretch>
        </p:blipFill>
        <p:spPr bwMode="auto">
          <a:xfrm>
            <a:off x="5105400" y="3022600"/>
            <a:ext cx="2778125" cy="1485900"/>
          </a:xfrm>
          <a:prstGeom prst="rect">
            <a:avLst/>
          </a:prstGeom>
          <a:noFill/>
          <a:ln w="9525">
            <a:noFill/>
            <a:miter lim="800000"/>
            <a:headEnd/>
            <a:tailEnd/>
          </a:ln>
        </p:spPr>
      </p:pic>
      <p:pic>
        <p:nvPicPr>
          <p:cNvPr id="13317" name="Picture 5" descr="orders"/>
          <p:cNvPicPr>
            <a:picLocks noChangeAspect="1" noChangeArrowheads="1"/>
          </p:cNvPicPr>
          <p:nvPr/>
        </p:nvPicPr>
        <p:blipFill>
          <a:blip r:embed="rId5" cstate="print"/>
          <a:srcRect/>
          <a:stretch>
            <a:fillRect/>
          </a:stretch>
        </p:blipFill>
        <p:spPr bwMode="auto">
          <a:xfrm>
            <a:off x="3143250" y="4953000"/>
            <a:ext cx="2724150" cy="1482725"/>
          </a:xfrm>
          <a:prstGeom prst="rect">
            <a:avLst/>
          </a:prstGeom>
          <a:noFill/>
          <a:ln w="9525">
            <a:noFill/>
            <a:miter lim="800000"/>
            <a:headEnd/>
            <a:tailEnd/>
          </a:ln>
        </p:spPr>
      </p:pic>
      <p:grpSp>
        <p:nvGrpSpPr>
          <p:cNvPr id="2" name="Group 6"/>
          <p:cNvGrpSpPr>
            <a:grpSpLocks/>
          </p:cNvGrpSpPr>
          <p:nvPr/>
        </p:nvGrpSpPr>
        <p:grpSpPr bwMode="auto">
          <a:xfrm>
            <a:off x="914400" y="3708400"/>
            <a:ext cx="2514600" cy="2324100"/>
            <a:chOff x="144" y="1488"/>
            <a:chExt cx="1776" cy="2016"/>
          </a:xfrm>
        </p:grpSpPr>
        <p:sp>
          <p:nvSpPr>
            <p:cNvPr id="13330" name="Line 7"/>
            <p:cNvSpPr>
              <a:spLocks noChangeShapeType="1"/>
            </p:cNvSpPr>
            <p:nvPr/>
          </p:nvSpPr>
          <p:spPr bwMode="auto">
            <a:xfrm flipH="1">
              <a:off x="144" y="3504"/>
              <a:ext cx="17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331" name="Line 8"/>
            <p:cNvSpPr>
              <a:spLocks noChangeShapeType="1"/>
            </p:cNvSpPr>
            <p:nvPr/>
          </p:nvSpPr>
          <p:spPr bwMode="auto">
            <a:xfrm flipV="1">
              <a:off x="144" y="1488"/>
              <a:ext cx="0" cy="2016"/>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332" name="Line 9"/>
            <p:cNvSpPr>
              <a:spLocks noChangeShapeType="1"/>
            </p:cNvSpPr>
            <p:nvPr/>
          </p:nvSpPr>
          <p:spPr bwMode="auto">
            <a:xfrm>
              <a:off x="144" y="1488"/>
              <a:ext cx="5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3" name="Group 10"/>
          <p:cNvGrpSpPr>
            <a:grpSpLocks/>
          </p:cNvGrpSpPr>
          <p:nvPr/>
        </p:nvGrpSpPr>
        <p:grpSpPr bwMode="auto">
          <a:xfrm>
            <a:off x="2438400" y="3695700"/>
            <a:ext cx="2921000" cy="2133600"/>
            <a:chOff x="1048" y="1504"/>
            <a:chExt cx="2368" cy="1808"/>
          </a:xfrm>
        </p:grpSpPr>
        <p:sp>
          <p:nvSpPr>
            <p:cNvPr id="13325" name="Line 11"/>
            <p:cNvSpPr>
              <a:spLocks noChangeShapeType="1"/>
            </p:cNvSpPr>
            <p:nvPr/>
          </p:nvSpPr>
          <p:spPr bwMode="auto">
            <a:xfrm flipH="1">
              <a:off x="1048" y="2304"/>
              <a:ext cx="17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326" name="Line 12"/>
            <p:cNvSpPr>
              <a:spLocks noChangeShapeType="1"/>
            </p:cNvSpPr>
            <p:nvPr/>
          </p:nvSpPr>
          <p:spPr bwMode="auto">
            <a:xfrm flipV="1">
              <a:off x="2832" y="1504"/>
              <a:ext cx="0" cy="816"/>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327" name="Line 13"/>
            <p:cNvSpPr>
              <a:spLocks noChangeShapeType="1"/>
            </p:cNvSpPr>
            <p:nvPr/>
          </p:nvSpPr>
          <p:spPr bwMode="auto">
            <a:xfrm>
              <a:off x="1056" y="2304"/>
              <a:ext cx="0" cy="1008"/>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328" name="Line 14"/>
            <p:cNvSpPr>
              <a:spLocks noChangeShapeType="1"/>
            </p:cNvSpPr>
            <p:nvPr/>
          </p:nvSpPr>
          <p:spPr bwMode="auto">
            <a:xfrm flipV="1">
              <a:off x="2840" y="1512"/>
              <a:ext cx="5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329" name="Line 15"/>
            <p:cNvSpPr>
              <a:spLocks noChangeShapeType="1"/>
            </p:cNvSpPr>
            <p:nvPr/>
          </p:nvSpPr>
          <p:spPr bwMode="auto">
            <a:xfrm flipH="1" flipV="1">
              <a:off x="1048" y="3312"/>
              <a:ext cx="81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13320" name="Group 16"/>
          <p:cNvGrpSpPr>
            <a:grpSpLocks/>
          </p:cNvGrpSpPr>
          <p:nvPr/>
        </p:nvGrpSpPr>
        <p:grpSpPr bwMode="auto">
          <a:xfrm>
            <a:off x="136071" y="1142999"/>
            <a:ext cx="8779329" cy="1676401"/>
            <a:chOff x="384" y="768"/>
            <a:chExt cx="5184" cy="816"/>
          </a:xfrm>
        </p:grpSpPr>
        <p:grpSp>
          <p:nvGrpSpPr>
            <p:cNvPr id="13321" name="Group 17"/>
            <p:cNvGrpSpPr>
              <a:grpSpLocks/>
            </p:cNvGrpSpPr>
            <p:nvPr/>
          </p:nvGrpSpPr>
          <p:grpSpPr bwMode="auto">
            <a:xfrm>
              <a:off x="384" y="768"/>
              <a:ext cx="5184" cy="284"/>
              <a:chOff x="384" y="768"/>
              <a:chExt cx="5184" cy="284"/>
            </a:xfrm>
          </p:grpSpPr>
          <p:sp>
            <p:nvSpPr>
              <p:cNvPr id="13323" name="Text Box 18"/>
              <p:cNvSpPr txBox="1">
                <a:spLocks noChangeArrowheads="1"/>
              </p:cNvSpPr>
              <p:nvPr/>
            </p:nvSpPr>
            <p:spPr bwMode="auto">
              <a:xfrm>
                <a:off x="384" y="768"/>
                <a:ext cx="5184" cy="250"/>
              </a:xfrm>
              <a:prstGeom prst="rect">
                <a:avLst/>
              </a:prstGeom>
              <a:noFill/>
              <a:ln w="19050">
                <a:noFill/>
                <a:miter lim="800000"/>
                <a:headEnd/>
                <a:tailEnd type="none" w="lg" len="med"/>
              </a:ln>
            </p:spPr>
            <p:txBody>
              <a:bodyPr>
                <a:spAutoFit/>
              </a:bodyPr>
              <a:lstStyle/>
              <a:p>
                <a:pPr>
                  <a:spcBef>
                    <a:spcPct val="20000"/>
                  </a:spcBef>
                </a:pPr>
                <a:r>
                  <a:rPr lang="en-US" sz="20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Normalization</a:t>
                </a:r>
              </a:p>
            </p:txBody>
          </p:sp>
          <p:sp>
            <p:nvSpPr>
              <p:cNvPr id="13324" name="Line 19"/>
              <p:cNvSpPr>
                <a:spLocks noChangeShapeType="1"/>
              </p:cNvSpPr>
              <p:nvPr/>
            </p:nvSpPr>
            <p:spPr bwMode="auto">
              <a:xfrm>
                <a:off x="394" y="1052"/>
                <a:ext cx="4906" cy="0"/>
              </a:xfrm>
              <a:prstGeom prst="line">
                <a:avLst/>
              </a:prstGeom>
              <a:noFill/>
              <a:ln w="28575">
                <a:solidFill>
                  <a:srgbClr val="000066"/>
                </a:solidFill>
                <a:round/>
                <a:headEnd/>
                <a:tailEnd type="none" w="lg" len="med"/>
              </a:ln>
            </p:spPr>
            <p:txBody>
              <a:bodyPr/>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3322" name="Rectangle 20"/>
            <p:cNvSpPr>
              <a:spLocks noChangeArrowheads="1"/>
            </p:cNvSpPr>
            <p:nvPr/>
          </p:nvSpPr>
          <p:spPr bwMode="auto">
            <a:xfrm>
              <a:off x="384" y="1104"/>
              <a:ext cx="5184" cy="480"/>
            </a:xfrm>
            <a:prstGeom prst="rect">
              <a:avLst/>
            </a:prstGeom>
            <a:solidFill>
              <a:schemeClr val="bg1"/>
            </a:solidFill>
            <a:ln w="9525">
              <a:noFill/>
              <a:miter lim="800000"/>
              <a:headEnd/>
              <a:tailEnd/>
            </a:ln>
          </p:spPr>
          <p:txBody>
            <a:bodyPr/>
            <a:lstStyle/>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All data stored in “tables” (similar to spreadsheet “worksheets” but more rigid)</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Each cell contains a </a:t>
              </a:r>
              <a:r>
                <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single</a:t>
              </a: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value (e.g., no list of “orders” in cell)</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Prevents insertion, deletion and update anomalies</a:t>
              </a:r>
            </a:p>
          </p:txBody>
        </p:sp>
      </p:grpSp>
    </p:spTree>
    <p:extLst>
      <p:ext uri="{BB962C8B-B14F-4D97-AF65-F5344CB8AC3E}">
        <p14:creationId xmlns:p14="http://schemas.microsoft.com/office/powerpoint/2010/main" val="164521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7490" name="Rectangle 2"/>
          <p:cNvSpPr>
            <a:spLocks noGrp="1" noChangeArrowheads="1"/>
          </p:cNvSpPr>
          <p:nvPr>
            <p:ph type="title"/>
          </p:nvPr>
        </p:nvSpPr>
        <p:spPr>
          <a:xfrm>
            <a:off x="484414" y="142565"/>
            <a:ext cx="8027908" cy="585871"/>
          </a:xfrm>
        </p:spPr>
        <p:txBody>
          <a:bodyPr/>
          <a:lstStyle/>
          <a:p>
            <a:pPr eaLnBrk="1" hangingPunct="1">
              <a:defRPr/>
            </a:pPr>
            <a:r>
              <a:rPr lang="en-US" dirty="0">
                <a:solidFill>
                  <a:srgbClr val="57068C"/>
                </a:solidFill>
              </a:rPr>
              <a:t>Database schema</a:t>
            </a:r>
          </a:p>
        </p:txBody>
      </p:sp>
      <p:pic>
        <p:nvPicPr>
          <p:cNvPr id="15363" name="Picture 3" descr="book"/>
          <p:cNvPicPr>
            <a:picLocks noChangeAspect="1" noChangeArrowheads="1"/>
          </p:cNvPicPr>
          <p:nvPr/>
        </p:nvPicPr>
        <p:blipFill>
          <a:blip r:embed="rId3" cstate="print"/>
          <a:srcRect/>
          <a:stretch>
            <a:fillRect/>
          </a:stretch>
        </p:blipFill>
        <p:spPr bwMode="auto">
          <a:xfrm>
            <a:off x="685800" y="3048000"/>
            <a:ext cx="2760663" cy="1482725"/>
          </a:xfrm>
          <a:prstGeom prst="rect">
            <a:avLst/>
          </a:prstGeom>
          <a:noFill/>
          <a:ln w="9525">
            <a:noFill/>
            <a:miter lim="800000"/>
            <a:headEnd/>
            <a:tailEnd/>
          </a:ln>
        </p:spPr>
      </p:pic>
      <p:pic>
        <p:nvPicPr>
          <p:cNvPr id="15364" name="Picture 4" descr="customer"/>
          <p:cNvPicPr>
            <a:picLocks noChangeAspect="1" noChangeArrowheads="1"/>
          </p:cNvPicPr>
          <p:nvPr/>
        </p:nvPicPr>
        <p:blipFill>
          <a:blip r:embed="rId4" cstate="print"/>
          <a:srcRect/>
          <a:stretch>
            <a:fillRect/>
          </a:stretch>
        </p:blipFill>
        <p:spPr bwMode="auto">
          <a:xfrm>
            <a:off x="4343400" y="3022600"/>
            <a:ext cx="2778125" cy="1485900"/>
          </a:xfrm>
          <a:prstGeom prst="rect">
            <a:avLst/>
          </a:prstGeom>
          <a:noFill/>
          <a:ln w="9525">
            <a:noFill/>
            <a:miter lim="800000"/>
            <a:headEnd/>
            <a:tailEnd/>
          </a:ln>
        </p:spPr>
      </p:pic>
      <p:pic>
        <p:nvPicPr>
          <p:cNvPr id="15365" name="Picture 5" descr="orders"/>
          <p:cNvPicPr>
            <a:picLocks noChangeAspect="1" noChangeArrowheads="1"/>
          </p:cNvPicPr>
          <p:nvPr/>
        </p:nvPicPr>
        <p:blipFill>
          <a:blip r:embed="rId5" cstate="print"/>
          <a:srcRect/>
          <a:stretch>
            <a:fillRect/>
          </a:stretch>
        </p:blipFill>
        <p:spPr bwMode="auto">
          <a:xfrm>
            <a:off x="2381250" y="4953000"/>
            <a:ext cx="2724150" cy="1482725"/>
          </a:xfrm>
          <a:prstGeom prst="rect">
            <a:avLst/>
          </a:prstGeom>
          <a:noFill/>
          <a:ln w="9525">
            <a:noFill/>
            <a:miter lim="800000"/>
            <a:headEnd/>
            <a:tailEnd/>
          </a:ln>
        </p:spPr>
      </p:pic>
      <p:grpSp>
        <p:nvGrpSpPr>
          <p:cNvPr id="15366" name="Group 6"/>
          <p:cNvGrpSpPr>
            <a:grpSpLocks/>
          </p:cNvGrpSpPr>
          <p:nvPr/>
        </p:nvGrpSpPr>
        <p:grpSpPr bwMode="auto">
          <a:xfrm>
            <a:off x="152400" y="3708400"/>
            <a:ext cx="2514600" cy="2324100"/>
            <a:chOff x="144" y="1488"/>
            <a:chExt cx="1776" cy="2016"/>
          </a:xfrm>
        </p:grpSpPr>
        <p:sp>
          <p:nvSpPr>
            <p:cNvPr id="15393" name="Line 7"/>
            <p:cNvSpPr>
              <a:spLocks noChangeShapeType="1"/>
            </p:cNvSpPr>
            <p:nvPr/>
          </p:nvSpPr>
          <p:spPr bwMode="auto">
            <a:xfrm flipH="1">
              <a:off x="144" y="3504"/>
              <a:ext cx="17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394" name="Line 8"/>
            <p:cNvSpPr>
              <a:spLocks noChangeShapeType="1"/>
            </p:cNvSpPr>
            <p:nvPr/>
          </p:nvSpPr>
          <p:spPr bwMode="auto">
            <a:xfrm flipV="1">
              <a:off x="144" y="1488"/>
              <a:ext cx="0" cy="2016"/>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395" name="Line 9"/>
            <p:cNvSpPr>
              <a:spLocks noChangeShapeType="1"/>
            </p:cNvSpPr>
            <p:nvPr/>
          </p:nvSpPr>
          <p:spPr bwMode="auto">
            <a:xfrm>
              <a:off x="144" y="1488"/>
              <a:ext cx="5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15367" name="Group 10"/>
          <p:cNvGrpSpPr>
            <a:grpSpLocks/>
          </p:cNvGrpSpPr>
          <p:nvPr/>
        </p:nvGrpSpPr>
        <p:grpSpPr bwMode="auto">
          <a:xfrm>
            <a:off x="1676400" y="3695700"/>
            <a:ext cx="2921000" cy="2133600"/>
            <a:chOff x="1048" y="1504"/>
            <a:chExt cx="2368" cy="1808"/>
          </a:xfrm>
        </p:grpSpPr>
        <p:sp>
          <p:nvSpPr>
            <p:cNvPr id="15388" name="Line 11"/>
            <p:cNvSpPr>
              <a:spLocks noChangeShapeType="1"/>
            </p:cNvSpPr>
            <p:nvPr/>
          </p:nvSpPr>
          <p:spPr bwMode="auto">
            <a:xfrm flipH="1">
              <a:off x="1048" y="2304"/>
              <a:ext cx="17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389" name="Line 12"/>
            <p:cNvSpPr>
              <a:spLocks noChangeShapeType="1"/>
            </p:cNvSpPr>
            <p:nvPr/>
          </p:nvSpPr>
          <p:spPr bwMode="auto">
            <a:xfrm flipV="1">
              <a:off x="2832" y="1504"/>
              <a:ext cx="0" cy="816"/>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390" name="Line 13"/>
            <p:cNvSpPr>
              <a:spLocks noChangeShapeType="1"/>
            </p:cNvSpPr>
            <p:nvPr/>
          </p:nvSpPr>
          <p:spPr bwMode="auto">
            <a:xfrm>
              <a:off x="1056" y="2304"/>
              <a:ext cx="0" cy="1008"/>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391" name="Line 14"/>
            <p:cNvSpPr>
              <a:spLocks noChangeShapeType="1"/>
            </p:cNvSpPr>
            <p:nvPr/>
          </p:nvSpPr>
          <p:spPr bwMode="auto">
            <a:xfrm flipV="1">
              <a:off x="2840" y="1512"/>
              <a:ext cx="5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392" name="Line 15"/>
            <p:cNvSpPr>
              <a:spLocks noChangeShapeType="1"/>
            </p:cNvSpPr>
            <p:nvPr/>
          </p:nvSpPr>
          <p:spPr bwMode="auto">
            <a:xfrm flipH="1" flipV="1">
              <a:off x="1048" y="3312"/>
              <a:ext cx="81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15368" name="Group 16"/>
          <p:cNvGrpSpPr>
            <a:grpSpLocks/>
          </p:cNvGrpSpPr>
          <p:nvPr/>
        </p:nvGrpSpPr>
        <p:grpSpPr bwMode="auto">
          <a:xfrm>
            <a:off x="609600" y="1143000"/>
            <a:ext cx="8305800" cy="1295400"/>
            <a:chOff x="384" y="768"/>
            <a:chExt cx="5184" cy="816"/>
          </a:xfrm>
        </p:grpSpPr>
        <p:grpSp>
          <p:nvGrpSpPr>
            <p:cNvPr id="15384" name="Group 17"/>
            <p:cNvGrpSpPr>
              <a:grpSpLocks/>
            </p:cNvGrpSpPr>
            <p:nvPr/>
          </p:nvGrpSpPr>
          <p:grpSpPr bwMode="auto">
            <a:xfrm>
              <a:off x="384" y="768"/>
              <a:ext cx="5184" cy="284"/>
              <a:chOff x="384" y="768"/>
              <a:chExt cx="5184" cy="284"/>
            </a:xfrm>
          </p:grpSpPr>
          <p:sp>
            <p:nvSpPr>
              <p:cNvPr id="15386" name="Text Box 18"/>
              <p:cNvSpPr txBox="1">
                <a:spLocks noChangeArrowheads="1"/>
              </p:cNvSpPr>
              <p:nvPr/>
            </p:nvSpPr>
            <p:spPr bwMode="auto">
              <a:xfrm>
                <a:off x="384" y="768"/>
                <a:ext cx="5184" cy="250"/>
              </a:xfrm>
              <a:prstGeom prst="rect">
                <a:avLst/>
              </a:prstGeom>
              <a:noFill/>
              <a:ln w="19050">
                <a:noFill/>
                <a:miter lim="800000"/>
                <a:headEnd/>
                <a:tailEnd type="none" w="lg" len="med"/>
              </a:ln>
            </p:spPr>
            <p:txBody>
              <a:bodyPr>
                <a:spAutoFit/>
              </a:bodyPr>
              <a:lstStyle/>
              <a:p>
                <a:pPr>
                  <a:spcBef>
                    <a:spcPct val="20000"/>
                  </a:spcBef>
                </a:pPr>
                <a:r>
                  <a:rPr lang="en-US"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Primary, keys, foreign keys, relationships, oh my…</a:t>
                </a:r>
                <a:endParaRPr lang="en-US" sz="20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387" name="Line 19"/>
              <p:cNvSpPr>
                <a:spLocks noChangeShapeType="1"/>
              </p:cNvSpPr>
              <p:nvPr/>
            </p:nvSpPr>
            <p:spPr bwMode="auto">
              <a:xfrm>
                <a:off x="394" y="1052"/>
                <a:ext cx="4906" cy="0"/>
              </a:xfrm>
              <a:prstGeom prst="line">
                <a:avLst/>
              </a:prstGeom>
              <a:noFill/>
              <a:ln w="28575">
                <a:solidFill>
                  <a:srgbClr val="000066"/>
                </a:solidFill>
                <a:round/>
                <a:headEnd/>
                <a:tailEnd type="none" w="lg" len="med"/>
              </a:ln>
            </p:spPr>
            <p:txBody>
              <a:bodyPr/>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5385" name="Rectangle 20"/>
            <p:cNvSpPr>
              <a:spLocks noChangeArrowheads="1"/>
            </p:cNvSpPr>
            <p:nvPr/>
          </p:nvSpPr>
          <p:spPr bwMode="auto">
            <a:xfrm>
              <a:off x="384" y="1104"/>
              <a:ext cx="5184" cy="480"/>
            </a:xfrm>
            <a:prstGeom prst="rect">
              <a:avLst/>
            </a:prstGeom>
            <a:solidFill>
              <a:schemeClr val="bg1"/>
            </a:solidFill>
            <a:ln w="9525">
              <a:noFill/>
              <a:miter lim="800000"/>
              <a:headEnd/>
              <a:tailEnd/>
            </a:ln>
          </p:spPr>
          <p:txBody>
            <a:bodyPr/>
            <a:lstStyle/>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tables in your database, along with each of their fields, keys</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a:t>
              </a:r>
              <a:r>
                <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relationships</a:t>
              </a: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between the tables</a:t>
              </a:r>
              <a:endPar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6" name="Group 21"/>
          <p:cNvGrpSpPr>
            <a:grpSpLocks/>
          </p:cNvGrpSpPr>
          <p:nvPr/>
        </p:nvGrpSpPr>
        <p:grpSpPr bwMode="auto">
          <a:xfrm>
            <a:off x="152400" y="2590800"/>
            <a:ext cx="1981200" cy="1066800"/>
            <a:chOff x="96" y="1632"/>
            <a:chExt cx="1248" cy="672"/>
          </a:xfrm>
        </p:grpSpPr>
        <p:sp>
          <p:nvSpPr>
            <p:cNvPr id="15382" name="Rectangle 22"/>
            <p:cNvSpPr>
              <a:spLocks noChangeArrowheads="1"/>
            </p:cNvSpPr>
            <p:nvPr/>
          </p:nvSpPr>
          <p:spPr bwMode="auto">
            <a:xfrm>
              <a:off x="96" y="1632"/>
              <a:ext cx="1248" cy="237"/>
            </a:xfrm>
            <a:prstGeom prst="rect">
              <a:avLst/>
            </a:prstGeom>
            <a:solidFill>
              <a:srgbClr val="DDDDDD"/>
            </a:solidFill>
            <a:ln w="12700">
              <a:solidFill>
                <a:schemeClr val="tx1"/>
              </a:solidFill>
              <a:miter lim="800000"/>
              <a:headEnd/>
              <a:tailEnd/>
            </a:ln>
          </p:spPr>
          <p:txBody>
            <a:bodyPr lIns="90483" tIns="44447" rIns="90483" bIns="44447">
              <a:spAutoFit/>
            </a:bodyPr>
            <a:lstStyle/>
            <a:p>
              <a:pPr algn="ctr">
                <a:spcBef>
                  <a:spcPct val="50000"/>
                </a:spcBef>
              </a:pPr>
              <a:r>
                <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Primary key</a:t>
              </a:r>
            </a:p>
          </p:txBody>
        </p:sp>
        <p:sp>
          <p:nvSpPr>
            <p:cNvPr id="15383" name="Line 23"/>
            <p:cNvSpPr>
              <a:spLocks noChangeShapeType="1"/>
            </p:cNvSpPr>
            <p:nvPr/>
          </p:nvSpPr>
          <p:spPr bwMode="auto">
            <a:xfrm>
              <a:off x="720" y="1872"/>
              <a:ext cx="432" cy="432"/>
            </a:xfrm>
            <a:prstGeom prst="line">
              <a:avLst/>
            </a:prstGeom>
            <a:noFill/>
            <a:ln w="19050">
              <a:solidFill>
                <a:schemeClr val="tx1"/>
              </a:solidFill>
              <a:round/>
              <a:headEnd/>
              <a:tailEnd type="triangle" w="med" len="me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7" name="Group 24"/>
          <p:cNvGrpSpPr>
            <a:grpSpLocks/>
          </p:cNvGrpSpPr>
          <p:nvPr/>
        </p:nvGrpSpPr>
        <p:grpSpPr bwMode="auto">
          <a:xfrm>
            <a:off x="3035300" y="2603500"/>
            <a:ext cx="1981200" cy="1066800"/>
            <a:chOff x="96" y="1632"/>
            <a:chExt cx="1248" cy="672"/>
          </a:xfrm>
        </p:grpSpPr>
        <p:sp>
          <p:nvSpPr>
            <p:cNvPr id="15380" name="Rectangle 25"/>
            <p:cNvSpPr>
              <a:spLocks noChangeArrowheads="1"/>
            </p:cNvSpPr>
            <p:nvPr/>
          </p:nvSpPr>
          <p:spPr bwMode="auto">
            <a:xfrm>
              <a:off x="96" y="1632"/>
              <a:ext cx="1248" cy="237"/>
            </a:xfrm>
            <a:prstGeom prst="rect">
              <a:avLst/>
            </a:prstGeom>
            <a:solidFill>
              <a:srgbClr val="DDDDDD"/>
            </a:solidFill>
            <a:ln w="12700">
              <a:solidFill>
                <a:schemeClr val="tx1"/>
              </a:solidFill>
              <a:miter lim="800000"/>
              <a:headEnd/>
              <a:tailEnd/>
            </a:ln>
          </p:spPr>
          <p:txBody>
            <a:bodyPr lIns="90483" tIns="44447" rIns="90483" bIns="44447">
              <a:spAutoFit/>
            </a:bodyPr>
            <a:lstStyle/>
            <a:p>
              <a:pPr algn="ctr">
                <a:spcBef>
                  <a:spcPct val="50000"/>
                </a:spcBef>
              </a:pPr>
              <a:r>
                <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Primary key</a:t>
              </a:r>
            </a:p>
          </p:txBody>
        </p:sp>
        <p:sp>
          <p:nvSpPr>
            <p:cNvPr id="15381" name="Line 26"/>
            <p:cNvSpPr>
              <a:spLocks noChangeShapeType="1"/>
            </p:cNvSpPr>
            <p:nvPr/>
          </p:nvSpPr>
          <p:spPr bwMode="auto">
            <a:xfrm>
              <a:off x="720" y="1872"/>
              <a:ext cx="432" cy="432"/>
            </a:xfrm>
            <a:prstGeom prst="line">
              <a:avLst/>
            </a:prstGeom>
            <a:noFill/>
            <a:ln w="19050">
              <a:solidFill>
                <a:schemeClr val="tx1"/>
              </a:solidFill>
              <a:round/>
              <a:headEnd/>
              <a:tailEnd type="triangle" w="med" len="me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8" name="Group 27"/>
          <p:cNvGrpSpPr>
            <a:grpSpLocks/>
          </p:cNvGrpSpPr>
          <p:nvPr/>
        </p:nvGrpSpPr>
        <p:grpSpPr bwMode="auto">
          <a:xfrm>
            <a:off x="3352800" y="4800600"/>
            <a:ext cx="3886200" cy="838200"/>
            <a:chOff x="2592" y="3024"/>
            <a:chExt cx="2448" cy="528"/>
          </a:xfrm>
        </p:grpSpPr>
        <p:sp>
          <p:nvSpPr>
            <p:cNvPr id="15378" name="Rectangle 28"/>
            <p:cNvSpPr>
              <a:spLocks noChangeArrowheads="1"/>
            </p:cNvSpPr>
            <p:nvPr/>
          </p:nvSpPr>
          <p:spPr bwMode="auto">
            <a:xfrm flipH="1">
              <a:off x="3792" y="3024"/>
              <a:ext cx="1248" cy="237"/>
            </a:xfrm>
            <a:prstGeom prst="rect">
              <a:avLst/>
            </a:prstGeom>
            <a:solidFill>
              <a:srgbClr val="DDDDDD"/>
            </a:solidFill>
            <a:ln w="12700">
              <a:solidFill>
                <a:schemeClr val="tx1"/>
              </a:solidFill>
              <a:miter lim="800000"/>
              <a:headEnd/>
              <a:tailEnd/>
            </a:ln>
          </p:spPr>
          <p:txBody>
            <a:bodyPr lIns="90483" tIns="44447" rIns="90483" bIns="44447">
              <a:spAutoFit/>
            </a:bodyPr>
            <a:lstStyle/>
            <a:p>
              <a:pPr algn="ctr">
                <a:spcBef>
                  <a:spcPct val="50000"/>
                </a:spcBef>
              </a:pPr>
              <a:r>
                <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Primary key</a:t>
              </a:r>
            </a:p>
          </p:txBody>
        </p:sp>
        <p:sp>
          <p:nvSpPr>
            <p:cNvPr id="15379" name="Line 29"/>
            <p:cNvSpPr>
              <a:spLocks noChangeShapeType="1"/>
            </p:cNvSpPr>
            <p:nvPr/>
          </p:nvSpPr>
          <p:spPr bwMode="auto">
            <a:xfrm flipH="1">
              <a:off x="2592" y="3264"/>
              <a:ext cx="1824" cy="288"/>
            </a:xfrm>
            <a:prstGeom prst="line">
              <a:avLst/>
            </a:prstGeom>
            <a:noFill/>
            <a:ln w="19050">
              <a:solidFill>
                <a:schemeClr val="tx1"/>
              </a:solidFill>
              <a:round/>
              <a:headEnd/>
              <a:tailEnd type="triangle" w="med" len="me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9" name="Group 30"/>
          <p:cNvGrpSpPr>
            <a:grpSpLocks/>
          </p:cNvGrpSpPr>
          <p:nvPr/>
        </p:nvGrpSpPr>
        <p:grpSpPr bwMode="auto">
          <a:xfrm>
            <a:off x="3124200" y="5956300"/>
            <a:ext cx="4114800" cy="376238"/>
            <a:chOff x="2448" y="3752"/>
            <a:chExt cx="2592" cy="237"/>
          </a:xfrm>
        </p:grpSpPr>
        <p:sp>
          <p:nvSpPr>
            <p:cNvPr id="15376" name="Rectangle 31"/>
            <p:cNvSpPr>
              <a:spLocks noChangeArrowheads="1"/>
            </p:cNvSpPr>
            <p:nvPr/>
          </p:nvSpPr>
          <p:spPr bwMode="auto">
            <a:xfrm flipH="1">
              <a:off x="3792" y="3752"/>
              <a:ext cx="1248" cy="237"/>
            </a:xfrm>
            <a:prstGeom prst="rect">
              <a:avLst/>
            </a:prstGeom>
            <a:solidFill>
              <a:srgbClr val="DDDDDD"/>
            </a:solidFill>
            <a:ln w="12700">
              <a:solidFill>
                <a:schemeClr val="tx1"/>
              </a:solidFill>
              <a:miter lim="800000"/>
              <a:headEnd/>
              <a:tailEnd/>
            </a:ln>
          </p:spPr>
          <p:txBody>
            <a:bodyPr lIns="90483" tIns="44447" rIns="90483" bIns="44447">
              <a:spAutoFit/>
            </a:bodyPr>
            <a:lstStyle/>
            <a:p>
              <a:pPr algn="ctr">
                <a:spcBef>
                  <a:spcPct val="50000"/>
                </a:spcBef>
              </a:pPr>
              <a:r>
                <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Foreign key</a:t>
              </a:r>
            </a:p>
          </p:txBody>
        </p:sp>
        <p:sp>
          <p:nvSpPr>
            <p:cNvPr id="15377" name="Line 32"/>
            <p:cNvSpPr>
              <a:spLocks noChangeShapeType="1"/>
            </p:cNvSpPr>
            <p:nvPr/>
          </p:nvSpPr>
          <p:spPr bwMode="auto">
            <a:xfrm flipH="1" flipV="1">
              <a:off x="2448" y="3800"/>
              <a:ext cx="1344" cy="96"/>
            </a:xfrm>
            <a:prstGeom prst="line">
              <a:avLst/>
            </a:prstGeom>
            <a:noFill/>
            <a:ln w="19050">
              <a:solidFill>
                <a:schemeClr val="tx1"/>
              </a:solidFill>
              <a:round/>
              <a:headEnd/>
              <a:tailEnd type="triangle" w="med" len="me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10" name="Group 33"/>
          <p:cNvGrpSpPr>
            <a:grpSpLocks/>
          </p:cNvGrpSpPr>
          <p:nvPr/>
        </p:nvGrpSpPr>
        <p:grpSpPr bwMode="auto">
          <a:xfrm>
            <a:off x="3657600" y="5511800"/>
            <a:ext cx="3581400" cy="376238"/>
            <a:chOff x="2784" y="3472"/>
            <a:chExt cx="2256" cy="237"/>
          </a:xfrm>
        </p:grpSpPr>
        <p:sp>
          <p:nvSpPr>
            <p:cNvPr id="15374" name="Rectangle 34"/>
            <p:cNvSpPr>
              <a:spLocks noChangeArrowheads="1"/>
            </p:cNvSpPr>
            <p:nvPr/>
          </p:nvSpPr>
          <p:spPr bwMode="auto">
            <a:xfrm flipH="1">
              <a:off x="3792" y="3472"/>
              <a:ext cx="1248" cy="237"/>
            </a:xfrm>
            <a:prstGeom prst="rect">
              <a:avLst/>
            </a:prstGeom>
            <a:solidFill>
              <a:srgbClr val="DDDDDD"/>
            </a:solidFill>
            <a:ln w="12700">
              <a:solidFill>
                <a:schemeClr val="tx1"/>
              </a:solidFill>
              <a:miter lim="800000"/>
              <a:headEnd/>
              <a:tailEnd/>
            </a:ln>
          </p:spPr>
          <p:txBody>
            <a:bodyPr lIns="90483" tIns="44447" rIns="90483" bIns="44447">
              <a:spAutoFit/>
            </a:bodyPr>
            <a:lstStyle/>
            <a:p>
              <a:pPr algn="ctr">
                <a:spcBef>
                  <a:spcPct val="50000"/>
                </a:spcBef>
              </a:pPr>
              <a:r>
                <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Foreign key</a:t>
              </a:r>
            </a:p>
          </p:txBody>
        </p:sp>
        <p:sp>
          <p:nvSpPr>
            <p:cNvPr id="15375" name="Line 35"/>
            <p:cNvSpPr>
              <a:spLocks noChangeShapeType="1"/>
            </p:cNvSpPr>
            <p:nvPr/>
          </p:nvSpPr>
          <p:spPr bwMode="auto">
            <a:xfrm flipH="1">
              <a:off x="2784" y="3584"/>
              <a:ext cx="1008" cy="96"/>
            </a:xfrm>
            <a:prstGeom prst="line">
              <a:avLst/>
            </a:prstGeom>
            <a:noFill/>
            <a:ln w="19050">
              <a:solidFill>
                <a:schemeClr val="tx1"/>
              </a:solidFill>
              <a:round/>
              <a:headEnd/>
              <a:tailEnd type="triangle" w="med" len="me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Tree>
    <p:extLst>
      <p:ext uri="{BB962C8B-B14F-4D97-AF65-F5344CB8AC3E}">
        <p14:creationId xmlns:p14="http://schemas.microsoft.com/office/powerpoint/2010/main" val="2782331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500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500"/>
                            </p:stCondLst>
                            <p:childTnLst>
                              <p:par>
                                <p:cTn id="9" presetID="9" presetClass="entr" presetSubtype="0" fill="hold" nodeType="afterEffect">
                                  <p:stCondLst>
                                    <p:cond delay="500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par>
                          <p:cTn id="12" fill="hold">
                            <p:stCondLst>
                              <p:cond delay="11000"/>
                            </p:stCondLst>
                            <p:childTnLst>
                              <p:par>
                                <p:cTn id="13" presetID="9" presetClass="entr" presetSubtype="0" fill="hold" nodeType="afterEffect">
                                  <p:stCondLst>
                                    <p:cond delay="500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par>
                          <p:cTn id="16" fill="hold">
                            <p:stCondLst>
                              <p:cond delay="16500"/>
                            </p:stCondLst>
                            <p:childTnLst>
                              <p:par>
                                <p:cTn id="17" presetID="9" presetClass="entr" presetSubtype="0" fill="hold" nodeType="afterEffect">
                                  <p:stCondLst>
                                    <p:cond delay="500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childTnLst>
                          </p:cTn>
                        </p:par>
                        <p:par>
                          <p:cTn id="20" fill="hold">
                            <p:stCondLst>
                              <p:cond delay="22000"/>
                            </p:stCondLst>
                            <p:childTnLst>
                              <p:par>
                                <p:cTn id="21" presetID="9" presetClass="entr" presetSubtype="0" fill="hold" nodeType="afterEffect">
                                  <p:stCondLst>
                                    <p:cond delay="500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4" name="Rectangle 2"/>
          <p:cNvSpPr>
            <a:spLocks noGrp="1" noChangeArrowheads="1"/>
          </p:cNvSpPr>
          <p:nvPr>
            <p:ph type="title"/>
          </p:nvPr>
        </p:nvSpPr>
        <p:spPr>
          <a:xfrm>
            <a:off x="0" y="152400"/>
            <a:ext cx="8610600" cy="1143000"/>
          </a:xfrm>
        </p:spPr>
        <p:txBody>
          <a:bodyPr/>
          <a:lstStyle/>
          <a:p>
            <a:pPr eaLnBrk="1" hangingPunct="1">
              <a:defRPr/>
            </a:pPr>
            <a:r>
              <a:rPr lang="en-US" sz="2800" b="1" dirty="0">
                <a:solidFill>
                  <a:srgbClr val="57068C"/>
                </a:solidFill>
              </a:rPr>
              <a:t>Defining Entity Classes and Primary Keys</a:t>
            </a:r>
          </a:p>
        </p:txBody>
      </p:sp>
      <p:sp>
        <p:nvSpPr>
          <p:cNvPr id="16387" name="Rectangle 3"/>
          <p:cNvSpPr>
            <a:spLocks noGrp="1" noChangeArrowheads="1"/>
          </p:cNvSpPr>
          <p:nvPr>
            <p:ph type="body" sz="half" idx="1"/>
          </p:nvPr>
        </p:nvSpPr>
        <p:spPr>
          <a:xfrm>
            <a:off x="228600" y="1524000"/>
            <a:ext cx="8763000" cy="1524000"/>
          </a:xfrm>
        </p:spPr>
        <p:txBody>
          <a:bodyPr/>
          <a:lstStyle/>
          <a:p>
            <a:pPr marL="609600" indent="-609600" eaLnBrk="1" hangingPunct="1"/>
            <a:r>
              <a:rPr lang="en-US" sz="1800"/>
              <a:t>What are the entity classes and primary keys for the report below?</a:t>
            </a:r>
          </a:p>
          <a:p>
            <a:pPr marL="609600" indent="-609600" eaLnBrk="1" hangingPunct="1"/>
            <a:r>
              <a:rPr lang="en-US" sz="1800"/>
              <a:t>What entities/tables should we create?</a:t>
            </a:r>
          </a:p>
          <a:p>
            <a:pPr marL="609600" indent="-609600" eaLnBrk="1" hangingPunct="1"/>
            <a:r>
              <a:rPr lang="en-US" sz="1800"/>
              <a:t>Are there fields that are redundant once you create the tables?</a:t>
            </a:r>
          </a:p>
          <a:p>
            <a:pPr marL="609600" indent="-609600" eaLnBrk="1" hangingPunct="1"/>
            <a:endParaRPr lang="en-US" sz="1800"/>
          </a:p>
          <a:p>
            <a:pPr marL="609600" indent="-609600" eaLnBrk="1" hangingPunct="1">
              <a:buFontTx/>
              <a:buNone/>
            </a:pPr>
            <a:endParaRPr lang="en-US" sz="1800"/>
          </a:p>
        </p:txBody>
      </p:sp>
      <p:pic>
        <p:nvPicPr>
          <p:cNvPr id="16388" name="Picture 4" descr="haa19472_c01"/>
          <p:cNvPicPr>
            <a:picLocks noGrp="1" noChangeAspect="1" noChangeArrowheads="1"/>
          </p:cNvPicPr>
          <p:nvPr>
            <p:ph sz="half" idx="2"/>
          </p:nvPr>
        </p:nvPicPr>
        <p:blipFill>
          <a:blip r:embed="rId3" cstate="print"/>
          <a:srcRect/>
          <a:stretch>
            <a:fillRect/>
          </a:stretch>
        </p:blipFill>
        <p:spPr>
          <a:xfrm>
            <a:off x="304800" y="3276600"/>
            <a:ext cx="8610600" cy="2278063"/>
          </a:xfrm>
        </p:spPr>
      </p:pic>
    </p:spTree>
    <p:extLst>
      <p:ext uri="{BB962C8B-B14F-4D97-AF65-F5344CB8AC3E}">
        <p14:creationId xmlns:p14="http://schemas.microsoft.com/office/powerpoint/2010/main" val="6714083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CCCC00"/>
      </a:accent1>
      <a:accent2>
        <a:srgbClr val="669999"/>
      </a:accent2>
      <a:accent3>
        <a:srgbClr val="8F8F8F"/>
      </a:accent3>
      <a:accent4>
        <a:srgbClr val="707070"/>
      </a:accent4>
      <a:accent5>
        <a:srgbClr val="E0E0AA"/>
      </a:accent5>
      <a:accent6>
        <a:srgbClr val="5C8B8B"/>
      </a:accent6>
      <a:hlink>
        <a:srgbClr val="0000FF"/>
      </a:hlink>
      <a:folHlink>
        <a:srgbClr val="FF00FF"/>
      </a:folHlink>
    </a:clrScheme>
    <a:fontScheme name="Default">
      <a:majorFont>
        <a:latin typeface="Helvetica"/>
        <a:ea typeface="Helvetica"/>
        <a:cs typeface="Helvetica"/>
      </a:majorFont>
      <a:minorFont>
        <a:latin typeface="Arial"/>
        <a:ea typeface="Arial"/>
        <a:cs typeface="Arial"/>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CCCC00"/>
          </a:solidFill>
          <a:prstDash val="solid"/>
          <a:round/>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CCCC00"/>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
              <a:solidFill>
                <a:srgbClr val="000000"/>
              </a:solidFill>
            </a:uFill>
            <a:latin typeface="Arial Rounded MT Bold"/>
            <a:ea typeface="Arial Rounded MT Bold"/>
            <a:cs typeface="Arial Rounded MT Bold"/>
            <a:sym typeface="Arial Rounded MT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4056</TotalTime>
  <Words>591</Words>
  <Application>Microsoft Office PowerPoint</Application>
  <PresentationFormat>On-screen Show (4:3)</PresentationFormat>
  <Paragraphs>56</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Arial Rounded MT Bold</vt:lpstr>
      <vt:lpstr>Arial Unicode MS</vt:lpstr>
      <vt:lpstr>Office Theme</vt:lpstr>
      <vt:lpstr>PowerPoint Presentation</vt:lpstr>
      <vt:lpstr>Why do we need databases?</vt:lpstr>
      <vt:lpstr>Databases vs. Spreadsheets</vt:lpstr>
      <vt:lpstr>Anomalies in un-normalized data</vt:lpstr>
      <vt:lpstr>Anomalies in un-normalized data</vt:lpstr>
      <vt:lpstr>Anomalies in un-normalized data</vt:lpstr>
      <vt:lpstr>The “normalized” version of the spreadsheet</vt:lpstr>
      <vt:lpstr>Database schema</vt:lpstr>
      <vt:lpstr>Defining Entity Classes and Primary Keys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Panos Ipeirotis</dc:creator>
  <cp:lastModifiedBy>Panos Ipeirotis</cp:lastModifiedBy>
  <cp:revision>45</cp:revision>
  <cp:lastPrinted>2014-10-08T16:54:15Z</cp:lastPrinted>
  <dcterms:modified xsi:type="dcterms:W3CDTF">2019-04-11T15:36:29Z</dcterms:modified>
</cp:coreProperties>
</file>