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handoutMasterIdLst>
    <p:handoutMasterId r:id="rId15"/>
  </p:handoutMasterIdLst>
  <p:sldIdLst>
    <p:sldId id="413" r:id="rId2"/>
    <p:sldId id="388" r:id="rId3"/>
    <p:sldId id="389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</p:sldIdLst>
  <p:sldSz cx="9144000" cy="6858000" type="screen4x3"/>
  <p:notesSz cx="7010400" cy="9296400"/>
  <p:defaultTextStyle>
    <a:lvl1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1pPr>
    <a:lvl2pPr indent="4572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2pPr>
    <a:lvl3pPr indent="9144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3pPr>
    <a:lvl4pPr indent="13716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4pPr>
    <a:lvl5pPr indent="18288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5pPr>
    <a:lvl6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6pPr>
    <a:lvl7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7pPr>
    <a:lvl8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8pPr>
    <a:lvl9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191164"/>
        </a:fontRef>
        <a:srgbClr val="19116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CA"/>
          </a:solidFill>
        </a:fill>
      </a:tcStyle>
    </a:wholeTbl>
    <a:band2H>
      <a:tcTxStyle/>
      <a:tcStyle>
        <a:tcBdr/>
        <a:fill>
          <a:solidFill>
            <a:srgbClr val="F6F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ADA"/>
          </a:solidFill>
        </a:fill>
      </a:tcStyle>
    </a:wholeTbl>
    <a:band2H>
      <a:tcTxStyle/>
      <a:tcStyle>
        <a:tcBdr/>
        <a:fill>
          <a:solidFill>
            <a:srgbClr val="E9EDED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0F2B82-D98D-42DC-A45A-769A158FD0A8}" type="datetime1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4/11/2019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D4784E-5010-43AA-862F-61007359811E}" type="slidenum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‹#›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38670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 dirty="0"/>
          </a:p>
        </p:txBody>
      </p:sp>
      <p:sp>
        <p:nvSpPr>
          <p:cNvPr id="10" name="Shape 10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337460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>
      <a:lnSpc>
        <a:spcPct val="125000"/>
      </a:lnSpc>
      <a:defRPr sz="2400"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1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2630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E9385586-C094-4874-A3EB-1898CF456001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8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7" y="1122363"/>
            <a:ext cx="8548255" cy="2387600"/>
          </a:xfrm>
        </p:spPr>
        <p:txBody>
          <a:bodyPr/>
          <a:lstStyle/>
          <a:p>
            <a:r>
              <a:rPr lang="en-US" dirty="0">
                <a:solidFill>
                  <a:srgbClr val="57068C"/>
                </a:solidFill>
              </a:rPr>
              <a:t>From ER diagrams to Tables</a:t>
            </a:r>
          </a:p>
        </p:txBody>
      </p:sp>
    </p:spTree>
    <p:extLst>
      <p:ext uri="{BB962C8B-B14F-4D97-AF65-F5344CB8AC3E}">
        <p14:creationId xmlns:p14="http://schemas.microsoft.com/office/powerpoint/2010/main" val="175766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Many to many relationships</a:t>
            </a:r>
          </a:p>
        </p:txBody>
      </p:sp>
      <p:sp>
        <p:nvSpPr>
          <p:cNvPr id="153" name="Shape 153"/>
          <p:cNvSpPr/>
          <p:nvPr/>
        </p:nvSpPr>
        <p:spPr>
          <a:xfrm>
            <a:off x="469899" y="2171700"/>
            <a:ext cx="7590196" cy="2857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Need to introduce </a:t>
            </a:r>
            <a:r>
              <a:rPr lang="en-US" sz="24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bridge table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Many-to-Many relationship becomes a separate table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primary key of the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bridge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 is the </a:t>
            </a:r>
            <a:r>
              <a:rPr sz="2400" b="1" i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combination of the primary keys 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of the entity types participating in the relationship</a:t>
            </a:r>
          </a:p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of the primary keys stored in the bridge table is a 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pointing to the original entity table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3317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Example</a:t>
            </a:r>
          </a:p>
        </p:txBody>
      </p:sp>
      <p:sp>
        <p:nvSpPr>
          <p:cNvPr id="157" name="Shape 157"/>
          <p:cNvSpPr/>
          <p:nvPr/>
        </p:nvSpPr>
        <p:spPr>
          <a:xfrm>
            <a:off x="469899" y="1131197"/>
            <a:ext cx="7590196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4284" lvl="0" indent="-246184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Lets assume that a </a:t>
            </a:r>
            <a:r>
              <a:rPr sz="21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can be done by many </a:t>
            </a:r>
            <a:r>
              <a:rPr sz="21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employees</a:t>
            </a:r>
          </a:p>
        </p:txBody>
      </p:sp>
      <p:pic>
        <p:nvPicPr>
          <p:cNvPr id="158" name="Screen Shot 2014-02-24 at 2.27.32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5471" y="1661685"/>
            <a:ext cx="5673481" cy="242788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9" name="Table 159"/>
          <p:cNvGraphicFramePr/>
          <p:nvPr>
            <p:extLst/>
          </p:nvPr>
        </p:nvGraphicFramePr>
        <p:xfrm>
          <a:off x="482401" y="5391670"/>
          <a:ext cx="2991047" cy="111369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18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93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2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Reading No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Timestamp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0" name="Table 160"/>
          <p:cNvGraphicFramePr/>
          <p:nvPr>
            <p:extLst/>
          </p:nvPr>
        </p:nvGraphicFramePr>
        <p:xfrm>
          <a:off x="3071663" y="4160319"/>
          <a:ext cx="2460723" cy="109553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9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57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b="1" i="1" dirty="0">
                          <a:solidFill>
                            <a:srgbClr val="FF2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Reading No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008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Employee No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81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81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1" name="Table 161"/>
          <p:cNvGraphicFramePr/>
          <p:nvPr>
            <p:extLst/>
          </p:nvPr>
        </p:nvGraphicFramePr>
        <p:xfrm>
          <a:off x="5130601" y="5391670"/>
          <a:ext cx="2991047" cy="111369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18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93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008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Employee No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Name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2" name="Shape 162"/>
          <p:cNvSpPr/>
          <p:nvPr/>
        </p:nvSpPr>
        <p:spPr>
          <a:xfrm flipH="1">
            <a:off x="1478128" y="3370987"/>
            <a:ext cx="630515" cy="1976715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4302025" y="3507613"/>
            <a:ext cx="1" cy="523241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299641" y="3722624"/>
            <a:ext cx="1" cy="1469019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09263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3" dur="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4" dur="7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5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dvAuto="0"/>
      <p:bldP spid="160" grpId="0" advAuto="0"/>
      <p:bldP spid="161" grpId="0" advAuto="0"/>
      <p:bldP spid="162" grpId="0" animBg="1" advAuto="0"/>
      <p:bldP spid="163" grpId="0" animBg="1" advAuto="0"/>
      <p:bldP spid="164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Final Results</a:t>
            </a:r>
          </a:p>
        </p:txBody>
      </p:sp>
      <p:sp>
        <p:nvSpPr>
          <p:cNvPr id="188" name="Shape 188"/>
          <p:cNvSpPr/>
          <p:nvPr/>
        </p:nvSpPr>
        <p:spPr>
          <a:xfrm>
            <a:off x="330200" y="1130300"/>
            <a:ext cx="7590195" cy="4355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address, size, model,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name, street, type,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zip_code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state, city)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description,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fixed_amount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variable_amount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consumption_threshold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reading_no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,timestamp,consumption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Reading_has_Employee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i="1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name, address, city,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dept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zip_code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state, age)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Bills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start_date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end_date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due_date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41748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ER Diagram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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Relational Model</a:t>
            </a:r>
          </a:p>
        </p:txBody>
      </p:sp>
      <p:sp>
        <p:nvSpPr>
          <p:cNvPr id="127" name="Shape 127"/>
          <p:cNvSpPr/>
          <p:nvPr/>
        </p:nvSpPr>
        <p:spPr>
          <a:xfrm>
            <a:off x="469900" y="1282700"/>
            <a:ext cx="7590195" cy="3767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0: Identify: 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Entities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Relationships (many-to-many, one-to-many, one-to-one)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Special attributes (primary key)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1: Entities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2: Many-to-many relationships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3: One-to-many relationships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4: One-to-one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821826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- Water Utility</a:t>
            </a:r>
          </a:p>
        </p:txBody>
      </p:sp>
      <p:pic>
        <p:nvPicPr>
          <p:cNvPr id="131" name="Screen Shot 2014-02-19 at 3.58.4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884" y="1258562"/>
            <a:ext cx="6704232" cy="49699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880041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0: 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Entities map to Tables</a:t>
            </a:r>
          </a:p>
        </p:txBody>
      </p:sp>
      <p:sp>
        <p:nvSpPr>
          <p:cNvPr id="139" name="Shape 139"/>
          <p:cNvSpPr/>
          <p:nvPr/>
        </p:nvSpPr>
        <p:spPr>
          <a:xfrm>
            <a:off x="469899" y="2133687"/>
            <a:ext cx="7590196" cy="236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entity maps to a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attribute maps to a column in the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primary key of the entity maps to the primary key of the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keys are </a:t>
            </a:r>
            <a:r>
              <a:rPr sz="26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underlined</a:t>
            </a:r>
          </a:p>
        </p:txBody>
      </p:sp>
    </p:spTree>
    <p:extLst>
      <p:ext uri="{BB962C8B-B14F-4D97-AF65-F5344CB8AC3E}">
        <p14:creationId xmlns:p14="http://schemas.microsoft.com/office/powerpoint/2010/main" val="21075931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1: Water Utility Entities</a:t>
            </a:r>
          </a:p>
        </p:txBody>
      </p:sp>
      <p:sp>
        <p:nvSpPr>
          <p:cNvPr id="143" name="Shape 143"/>
          <p:cNvSpPr/>
          <p:nvPr/>
        </p:nvSpPr>
        <p:spPr>
          <a:xfrm>
            <a:off x="457200" y="2070100"/>
            <a:ext cx="2637195" cy="283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19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78069" lvl="0" indent="-339969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</a:t>
            </a: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</a:t>
            </a:r>
          </a:p>
        </p:txBody>
      </p:sp>
      <p:graphicFrame>
        <p:nvGraphicFramePr>
          <p:cNvPr id="144" name="Table 144"/>
          <p:cNvGraphicFramePr/>
          <p:nvPr>
            <p:extLst/>
          </p:nvPr>
        </p:nvGraphicFramePr>
        <p:xfrm>
          <a:off x="3162302" y="3619462"/>
          <a:ext cx="5492747" cy="249960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023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685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Rate_no</a:t>
                      </a:r>
                      <a:endParaRPr sz="1200" b="1" i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1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Fixed
amount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Variable
amount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Consumption
Threshold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R1278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Rate </a:t>
                      </a:r>
                      <a:r>
                        <a:rPr sz="1200" dirty="0" err="1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descr</a:t>
                      </a: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1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0.7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R982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Rate </a:t>
                      </a:r>
                      <a:r>
                        <a:rPr sz="1200" dirty="0" err="1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descr</a:t>
                      </a: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3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70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0.7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R1908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Rate </a:t>
                      </a:r>
                      <a:r>
                        <a:rPr sz="1200" dirty="0" err="1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descr</a:t>
                      </a: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7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120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Null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Null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5" name="Shape 145"/>
          <p:cNvSpPr/>
          <p:nvPr/>
        </p:nvSpPr>
        <p:spPr>
          <a:xfrm>
            <a:off x="5460312" y="3176743"/>
            <a:ext cx="52514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6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Rate</a:t>
            </a:r>
          </a:p>
        </p:txBody>
      </p:sp>
      <p:sp>
        <p:nvSpPr>
          <p:cNvPr id="146" name="Shape 146"/>
          <p:cNvSpPr/>
          <p:nvPr/>
        </p:nvSpPr>
        <p:spPr>
          <a:xfrm flipH="1" flipV="1">
            <a:off x="1892300" y="2887980"/>
            <a:ext cx="1270000" cy="2979421"/>
          </a:xfrm>
          <a:prstGeom prst="line">
            <a:avLst/>
          </a:prstGeom>
          <a:ln w="25400">
            <a:solidFill>
              <a:srgbClr val="008F00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7" name="Shape 147"/>
          <p:cNvSpPr/>
          <p:nvPr/>
        </p:nvSpPr>
        <p:spPr>
          <a:xfrm flipH="1">
            <a:off x="1917699" y="1332411"/>
            <a:ext cx="1504770" cy="1504770"/>
          </a:xfrm>
          <a:prstGeom prst="line">
            <a:avLst/>
          </a:prstGeom>
          <a:ln w="25400">
            <a:solidFill>
              <a:srgbClr val="008F00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48" name="Screen Shot 2014-02-24 at 7.36.14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8200" y="925830"/>
            <a:ext cx="2360682" cy="179832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5726993" y="2380667"/>
            <a:ext cx="1" cy="673101"/>
          </a:xfrm>
          <a:prstGeom prst="line">
            <a:avLst/>
          </a:prstGeom>
          <a:ln w="38100">
            <a:solidFill>
              <a:srgbClr val="008F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2331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One to many relationships</a:t>
            </a:r>
          </a:p>
        </p:txBody>
      </p:sp>
      <p:sp>
        <p:nvSpPr>
          <p:cNvPr id="168" name="Shape 168"/>
          <p:cNvSpPr/>
          <p:nvPr/>
        </p:nvSpPr>
        <p:spPr>
          <a:xfrm>
            <a:off x="469899" y="2286000"/>
            <a:ext cx="7590196" cy="1243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07730" lvl="0" indent="-26963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each One-to-Many relationship </a:t>
            </a:r>
          </a:p>
          <a:p>
            <a:pPr marL="650630" lvl="1" indent="-26963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Add a foreign key (FK)</a:t>
            </a:r>
            <a:r>
              <a:rPr lang="en-US"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the table corresponding to the “many” entity</a:t>
            </a:r>
          </a:p>
        </p:txBody>
      </p:sp>
    </p:spTree>
    <p:extLst>
      <p:ext uri="{BB962C8B-B14F-4D97-AF65-F5344CB8AC3E}">
        <p14:creationId xmlns:p14="http://schemas.microsoft.com/office/powerpoint/2010/main" val="2955982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Example</a:t>
            </a:r>
          </a:p>
        </p:txBody>
      </p:sp>
      <p:pic>
        <p:nvPicPr>
          <p:cNvPr id="172" name="Screen Shot 2014-02-24 at 2.42.5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3630" y="1595418"/>
            <a:ext cx="6091052" cy="372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4818757" y="3525147"/>
            <a:ext cx="1866901" cy="364491"/>
          </a:xfrm>
          <a:prstGeom prst="rect">
            <a:avLst/>
          </a:pr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6985906" y="3538204"/>
            <a:ext cx="1270539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7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84690461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 advAuto="0"/>
      <p:bldP spid="174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3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One to one Relationships</a:t>
            </a:r>
          </a:p>
        </p:txBody>
      </p:sp>
      <p:sp>
        <p:nvSpPr>
          <p:cNvPr id="178" name="Shape 178"/>
          <p:cNvSpPr/>
          <p:nvPr/>
        </p:nvSpPr>
        <p:spPr>
          <a:xfrm>
            <a:off x="469899" y="1852386"/>
            <a:ext cx="7590196" cy="196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treat One-to-One relationship similarly as we treat One-to-Many relationship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1: A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dd a Foreign Key to either</a:t>
            </a: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of the two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</a:t>
            </a: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2: Merge the two tables (sometimes ok, sometimes bad style)</a:t>
            </a:r>
            <a:endParaRPr sz="22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25586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Example</a:t>
            </a:r>
          </a:p>
        </p:txBody>
      </p:sp>
      <p:pic>
        <p:nvPicPr>
          <p:cNvPr id="182" name="Screen Shot 2014-02-24 at 2.51.33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494" y="1302636"/>
            <a:ext cx="7907012" cy="3448053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932557" y="3246754"/>
            <a:ext cx="1422401" cy="364491"/>
          </a:xfrm>
          <a:prstGeom prst="rect">
            <a:avLst/>
          </a:pr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439306" y="3259811"/>
            <a:ext cx="1270539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7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82755877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184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00"/>
      </a:accent1>
      <a:accent2>
        <a:srgbClr val="669999"/>
      </a:accent2>
      <a:accent3>
        <a:srgbClr val="8F8F8F"/>
      </a:accent3>
      <a:accent4>
        <a:srgbClr val="707070"/>
      </a:accent4>
      <a:accent5>
        <a:srgbClr val="E0E0AA"/>
      </a:accent5>
      <a:accent6>
        <a:srgbClr val="5C8B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CCCC00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CCCC00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000000"/>
              </a:solidFill>
            </a:uFill>
            <a:latin typeface="Arial Rounded MT Bold"/>
            <a:ea typeface="Arial Rounded MT Bold"/>
            <a:cs typeface="Arial Rounded MT Bold"/>
            <a:sym typeface="Arial Rounded MT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3196</TotalTime>
  <Words>450</Words>
  <Application>Microsoft Office PowerPoint</Application>
  <PresentationFormat>On-screen Show (4:3)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Rounded MT Bold</vt:lpstr>
      <vt:lpstr>Arial Unicode MS</vt:lpstr>
      <vt:lpstr>Office Theme</vt:lpstr>
      <vt:lpstr>From ER diagrams to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Ipeirotis</dc:creator>
  <cp:lastModifiedBy>Panos Ipeirotis</cp:lastModifiedBy>
  <cp:revision>39</cp:revision>
  <cp:lastPrinted>2014-10-08T16:54:15Z</cp:lastPrinted>
  <dcterms:modified xsi:type="dcterms:W3CDTF">2019-04-11T15:40:04Z</dcterms:modified>
</cp:coreProperties>
</file>