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3"/>
  </p:notesMasterIdLst>
  <p:handoutMasterIdLst>
    <p:handoutMasterId r:id="rId14"/>
  </p:handoutMasterIdLst>
  <p:sldIdLst>
    <p:sldId id="411" r:id="rId2"/>
    <p:sldId id="400" r:id="rId3"/>
    <p:sldId id="401" r:id="rId4"/>
    <p:sldId id="402" r:id="rId5"/>
    <p:sldId id="403" r:id="rId6"/>
    <p:sldId id="404" r:id="rId7"/>
    <p:sldId id="416" r:id="rId8"/>
    <p:sldId id="405" r:id="rId9"/>
    <p:sldId id="418" r:id="rId10"/>
    <p:sldId id="419" r:id="rId11"/>
    <p:sldId id="417" r:id="rId12"/>
  </p:sldIdLst>
  <p:sldSz cx="9144000" cy="6858000" type="screen4x3"/>
  <p:notesSz cx="7010400" cy="9296400"/>
  <p:defaultTextStyle>
    <a:lvl1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1pPr>
    <a:lvl2pPr indent="4572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2pPr>
    <a:lvl3pPr indent="9144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3pPr>
    <a:lvl4pPr indent="13716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4pPr>
    <a:lvl5pPr indent="1828800"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5pPr>
    <a:lvl6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6pPr>
    <a:lvl7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7pPr>
    <a:lvl8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8pPr>
    <a:lvl9pPr>
      <a:defRPr sz="2000">
        <a:solidFill>
          <a:srgbClr val="FFFFFF"/>
        </a:solidFill>
        <a:uFill>
          <a:solidFill/>
        </a:uFill>
        <a:latin typeface="Arial Rounded MT Bold"/>
        <a:ea typeface="Arial Rounded MT Bold"/>
        <a:cs typeface="Arial Rounded MT Bold"/>
        <a:sym typeface="Arial Rounded MT Bol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0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191164"/>
        </a:fontRef>
        <a:srgbClr val="19116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ECCA"/>
          </a:solidFill>
        </a:fill>
      </a:tcStyle>
    </a:wholeTbl>
    <a:band2H>
      <a:tcTxStyle/>
      <a:tcStyle>
        <a:tcBdr/>
        <a:fill>
          <a:solidFill>
            <a:srgbClr val="F6F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00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ADA"/>
          </a:solidFill>
        </a:fill>
      </a:tcStyle>
    </a:wholeTbl>
    <a:band2H>
      <a:tcTxStyle/>
      <a:tcStyle>
        <a:tcBdr/>
        <a:fill>
          <a:solidFill>
            <a:srgbClr val="E9EDED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C8B8B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CC00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0F2B82-D98D-42DC-A45A-769A158FD0A8}" type="datetime1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4/11/2019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BD4784E-5010-43AA-862F-61007359811E}" type="slidenum">
              <a:rPr lang="en-US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‹#›</a:t>
            </a:fld>
            <a:endParaRPr lang="en-US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670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7337460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25000"/>
      </a:lnSpc>
      <a:defRPr sz="2400">
        <a:latin typeface="Arial Unicode MS" panose="020B0604020202020204" pitchFamily="34" charset="-128"/>
        <a:ea typeface="Arial Unicode MS" panose="020B0604020202020204" pitchFamily="34" charset="-128"/>
        <a:cs typeface="Arial Unicode MS" panose="020B0604020202020204" pitchFamily="34" charset="-128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8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9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02630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256A-99AA-4422-B715-512C075241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85586-C094-4874-A3EB-1898CF456001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3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E9385586-C094-4874-A3EB-1898CF456001}" type="datetimeFigureOut">
              <a:rPr lang="en-US" smtClean="0"/>
              <a:pPr/>
              <a:t>4/11/2019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8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workbench/en/wb-admin-export-import-tabl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57068C"/>
                </a:solidFill>
              </a:rPr>
              <a:t>Creating Tables in SQL</a:t>
            </a:r>
          </a:p>
        </p:txBody>
      </p:sp>
    </p:spTree>
    <p:extLst>
      <p:ext uri="{BB962C8B-B14F-4D97-AF65-F5344CB8AC3E}">
        <p14:creationId xmlns:p14="http://schemas.microsoft.com/office/powerpoint/2010/main" val="4102345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Importing Data into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95532" y="991751"/>
            <a:ext cx="6298443" cy="4142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INSERT statements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INTO Rate VALUES 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(1023, ‘Winter Promotion’, 2.25, ‘2020-01-15’),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(1054, ‘Regular Rate’, 3.25, ‘2015-01-15’),</a:t>
            </a:r>
            <a:b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1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(1076, ‘Senior Discount’, 1.95, ‘2015-01-15’)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2: </a:t>
            </a:r>
            <a:b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Data </a:t>
            </a:r>
            <a:b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Import Wizard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  <a:hlinkClick r:id="rId3"/>
              </a:rPr>
              <a:t>https://dev.mysql.com/doc/workbench/en/wb-admin-export-import-table.html</a:t>
            </a:r>
            <a:r>
              <a:rPr lang="en-US" sz="14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endParaRPr lang="en-US" sz="14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pic>
        <p:nvPicPr>
          <p:cNvPr id="2050" name="Picture 2" descr="Content is described in the surrounding text.">
            <a:extLst>
              <a:ext uri="{FF2B5EF4-FFF2-40B4-BE49-F238E27FC236}">
                <a16:creationId xmlns:a16="http://schemas.microsoft.com/office/drawing/2014/main" id="{1506E65E-1C2D-4EB8-B324-2296F603B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1241" y="2977060"/>
            <a:ext cx="3162759" cy="388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9208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95472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31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table_name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column_name1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column_name2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column_name3 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data_type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(size),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....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60901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Statements to create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28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08601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primary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472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name VARCHAR(20),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167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Define FOREIGN KEY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136071" y="2022157"/>
            <a:ext cx="8746672" cy="4362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b="1" dirty="0" err="1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b="1" dirty="0">
                <a:solidFill>
                  <a:srgbClr val="C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7266710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participation”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6076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minimum cardinality of one, we specify that the attribute cannot be NULL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empty)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i="1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45850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“Enforcing 1-1” in a relationship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0" y="781978"/>
            <a:ext cx="8948057" cy="5986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To specify that a relationship has a maximum cardinality of one, we specify that the foreign key is UNIQUE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i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 this case, the rate needs to be associated with a customer, and a customer can be assigned with only one rate (due to the UNIQUE)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TABLE Rate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id INT,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INT </a:t>
            </a: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NOT NULL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price FLOAT,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startdate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DATE,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PRIMARY KEY(id),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dirty="0">
                <a:solidFill>
                  <a:srgbClr val="57068C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UNIQUE</a:t>
            </a:r>
            <a:r>
              <a:rPr lang="en-US" sz="2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),</a:t>
            </a:r>
          </a:p>
          <a:p>
            <a:pPr marL="38100" lvl="0">
              <a:spcBef>
                <a:spcPts val="700"/>
              </a:spcBef>
              <a:buSzPct val="50000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FOREIGN KEY (</a:t>
            </a:r>
            <a:r>
              <a:rPr lang="en-US" sz="2600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customerid</a:t>
            </a: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 REFERENCES Customer(id)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);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06456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Facilitating the process i</a:t>
            </a:r>
            <a:r>
              <a:rPr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 practice</a:t>
            </a: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252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MySQL Workbench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many of these steps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for you: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Create the ER diagram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Go to Database -&gt; Forward E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n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gineer -&gt; Follow the instructions</a:t>
            </a:r>
          </a:p>
          <a:p>
            <a:pPr marL="685800" lvl="1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Your database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schema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is 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(almost) </a:t>
            </a:r>
            <a:r>
              <a:rPr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ready!</a:t>
            </a: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685800" lvl="2" indent="-304800">
              <a:spcBef>
                <a:spcPts val="700"/>
              </a:spcBef>
              <a:buSzPct val="10000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b="1" i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Often</a:t>
            </a: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you need  to fine-tune the output based on 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33039925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solidFill>
                  <a:srgbClr val="57068C"/>
                </a:solidFill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Importing Data into Tables</a:t>
            </a:r>
            <a:endParaRPr sz="3000" b="1" dirty="0">
              <a:solidFill>
                <a:srgbClr val="57068C"/>
              </a:solidFill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469899" y="2022157"/>
            <a:ext cx="7590196" cy="3162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Option 1: INSERT statements</a:t>
            </a: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INSERT INTO Rate VALUES 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(1023, ‘Winter Promotion’, 2.25, 2020-01-15),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(1054, ‘Regular Rate’, 3.25, 2015-01-15),</a:t>
            </a:r>
            <a:b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lang="en-US" sz="2600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(1076, ‘Senior Discount’, 1.95, 2015-01-15)</a:t>
            </a: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marL="342900" lvl="0" indent="-304800">
              <a:spcBef>
                <a:spcPts val="700"/>
              </a:spcBef>
              <a:buSzPct val="50000"/>
              <a:buBlip>
                <a:blip r:embed="rId2"/>
              </a:buBlip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</p:spTree>
    <p:extLst>
      <p:ext uri="{BB962C8B-B14F-4D97-AF65-F5344CB8AC3E}">
        <p14:creationId xmlns:p14="http://schemas.microsoft.com/office/powerpoint/2010/main" val="349470569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CCC00"/>
      </a:accent1>
      <a:accent2>
        <a:srgbClr val="669999"/>
      </a:accent2>
      <a:accent3>
        <a:srgbClr val="8F8F8F"/>
      </a:accent3>
      <a:accent4>
        <a:srgbClr val="707070"/>
      </a:accent4>
      <a:accent5>
        <a:srgbClr val="E0E0AA"/>
      </a:accent5>
      <a:accent6>
        <a:srgbClr val="5C8B8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CCC00"/>
          </a:solidFill>
          <a:prstDash val="solid"/>
          <a:round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CCCC00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>
              <a:solidFill>
                <a:srgbClr val="000000"/>
              </a:solidFill>
            </a:uFill>
            <a:latin typeface="Arial Rounded MT Bold"/>
            <a:ea typeface="Arial Rounded MT Bold"/>
            <a:cs typeface="Arial Rounded MT Bold"/>
            <a:sym typeface="Arial Rounded MT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250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Rounded MT Bold</vt:lpstr>
      <vt:lpstr>Arial Unicode MS</vt:lpstr>
      <vt:lpstr>Office Theme</vt:lpstr>
      <vt:lpstr>Creating Tables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 Ipeirotis</dc:creator>
  <cp:lastModifiedBy>Panos Ipeirotis</cp:lastModifiedBy>
  <cp:revision>43</cp:revision>
  <cp:lastPrinted>2014-10-08T16:54:15Z</cp:lastPrinted>
  <dcterms:modified xsi:type="dcterms:W3CDTF">2019-04-11T21:16:43Z</dcterms:modified>
</cp:coreProperties>
</file>