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handoutMasterIdLst>
    <p:handoutMasterId r:id="rId95"/>
  </p:handoutMasterIdLst>
  <p:sldIdLst>
    <p:sldId id="256" r:id="rId2"/>
    <p:sldId id="257" r:id="rId3"/>
    <p:sldId id="258" r:id="rId4"/>
    <p:sldId id="299" r:id="rId5"/>
    <p:sldId id="284" r:id="rId6"/>
    <p:sldId id="260" r:id="rId7"/>
    <p:sldId id="306" r:id="rId8"/>
    <p:sldId id="259" r:id="rId9"/>
    <p:sldId id="307" r:id="rId10"/>
    <p:sldId id="350" r:id="rId11"/>
    <p:sldId id="309" r:id="rId12"/>
    <p:sldId id="310" r:id="rId13"/>
    <p:sldId id="311" r:id="rId14"/>
    <p:sldId id="313" r:id="rId15"/>
    <p:sldId id="314" r:id="rId16"/>
    <p:sldId id="315" r:id="rId17"/>
    <p:sldId id="316" r:id="rId18"/>
    <p:sldId id="317" r:id="rId19"/>
    <p:sldId id="318" r:id="rId20"/>
    <p:sldId id="319" r:id="rId21"/>
    <p:sldId id="351" r:id="rId22"/>
    <p:sldId id="358" r:id="rId23"/>
    <p:sldId id="352" r:id="rId24"/>
    <p:sldId id="357" r:id="rId25"/>
    <p:sldId id="354" r:id="rId26"/>
    <p:sldId id="359" r:id="rId27"/>
    <p:sldId id="353" r:id="rId28"/>
    <p:sldId id="355" r:id="rId29"/>
    <p:sldId id="287" r:id="rId30"/>
    <p:sldId id="356" r:id="rId31"/>
    <p:sldId id="303" r:id="rId32"/>
    <p:sldId id="335" r:id="rId33"/>
    <p:sldId id="366" r:id="rId34"/>
    <p:sldId id="363" r:id="rId35"/>
    <p:sldId id="261" r:id="rId36"/>
    <p:sldId id="288" r:id="rId37"/>
    <p:sldId id="368" r:id="rId38"/>
    <p:sldId id="369" r:id="rId39"/>
    <p:sldId id="320" r:id="rId40"/>
    <p:sldId id="364" r:id="rId41"/>
    <p:sldId id="321" r:id="rId42"/>
    <p:sldId id="322" r:id="rId43"/>
    <p:sldId id="370" r:id="rId44"/>
    <p:sldId id="323" r:id="rId45"/>
    <p:sldId id="330" r:id="rId46"/>
    <p:sldId id="372" r:id="rId47"/>
    <p:sldId id="325" r:id="rId48"/>
    <p:sldId id="326" r:id="rId49"/>
    <p:sldId id="327" r:id="rId50"/>
    <p:sldId id="266" r:id="rId51"/>
    <p:sldId id="360" r:id="rId52"/>
    <p:sldId id="267" r:id="rId53"/>
    <p:sldId id="362" r:id="rId54"/>
    <p:sldId id="268" r:id="rId55"/>
    <p:sldId id="269" r:id="rId56"/>
    <p:sldId id="270" r:id="rId57"/>
    <p:sldId id="271" r:id="rId58"/>
    <p:sldId id="379" r:id="rId59"/>
    <p:sldId id="380" r:id="rId60"/>
    <p:sldId id="332" r:id="rId61"/>
    <p:sldId id="272" r:id="rId62"/>
    <p:sldId id="273" r:id="rId63"/>
    <p:sldId id="274" r:id="rId64"/>
    <p:sldId id="275" r:id="rId65"/>
    <p:sldId id="300" r:id="rId66"/>
    <p:sldId id="382" r:id="rId67"/>
    <p:sldId id="383" r:id="rId68"/>
    <p:sldId id="385" r:id="rId69"/>
    <p:sldId id="328" r:id="rId70"/>
    <p:sldId id="387" r:id="rId71"/>
    <p:sldId id="290" r:id="rId72"/>
    <p:sldId id="293" r:id="rId73"/>
    <p:sldId id="388" r:id="rId74"/>
    <p:sldId id="291" r:id="rId75"/>
    <p:sldId id="333" r:id="rId76"/>
    <p:sldId id="298" r:id="rId77"/>
    <p:sldId id="348" r:id="rId78"/>
    <p:sldId id="390" r:id="rId79"/>
    <p:sldId id="292" r:id="rId80"/>
    <p:sldId id="391" r:id="rId81"/>
    <p:sldId id="392" r:id="rId82"/>
    <p:sldId id="389" r:id="rId83"/>
    <p:sldId id="344" r:id="rId84"/>
    <p:sldId id="375" r:id="rId85"/>
    <p:sldId id="376" r:id="rId86"/>
    <p:sldId id="342" r:id="rId87"/>
    <p:sldId id="343" r:id="rId88"/>
    <p:sldId id="346" r:id="rId89"/>
    <p:sldId id="340" r:id="rId90"/>
    <p:sldId id="347" r:id="rId91"/>
    <p:sldId id="349" r:id="rId92"/>
    <p:sldId id="378" r:id="rId9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9" autoAdjust="0"/>
    <p:restoredTop sz="94660"/>
  </p:normalViewPr>
  <p:slideViewPr>
    <p:cSldViewPr snapToGrid="0">
      <p:cViewPr varScale="1">
        <p:scale>
          <a:sx n="63" d="100"/>
          <a:sy n="63" d="100"/>
        </p:scale>
        <p:origin x="84" y="1230"/>
      </p:cViewPr>
      <p:guideLst/>
    </p:cSldViewPr>
  </p:slideViewPr>
  <p:notesTextViewPr>
    <p:cViewPr>
      <p:scale>
        <a:sx n="1" d="1"/>
        <a:sy n="1" d="1"/>
      </p:scale>
      <p:origin x="0" y="0"/>
    </p:cViewPr>
  </p:notesTextViewPr>
  <p:notesViewPr>
    <p:cSldViewPr snapToGrid="0">
      <p:cViewPr varScale="1">
        <p:scale>
          <a:sx n="135" d="100"/>
          <a:sy n="135" d="100"/>
        </p:scale>
        <p:origin x="4536"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Tree>
    <p:extLst>
      <p:ext uri="{BB962C8B-B14F-4D97-AF65-F5344CB8AC3E}">
        <p14:creationId xmlns:p14="http://schemas.microsoft.com/office/powerpoint/2010/main" val="183103785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atin typeface="Arial Unicode MS" panose="020B0604020202020204" pitchFamily="34" charset="-128"/>
              </a:defRPr>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atin typeface="Arial Unicode MS" panose="020B0604020202020204" pitchFamily="34" charset="-128"/>
              </a:defRPr>
            </a:lvl1pPr>
          </a:lstStyle>
          <a:p>
            <a:fld id="{0F6AC800-BF99-41BB-8DE5-8FC7E09D6C23}" type="datetimeFigureOut">
              <a:rPr lang="en-US" smtClean="0"/>
              <a:pPr/>
              <a:t>4/9/2019</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atin typeface="Arial Unicode MS" panose="020B0604020202020204" pitchFamily="34" charset="-128"/>
              </a:defRPr>
            </a:lvl1pPr>
          </a:lstStyle>
          <a:p>
            <a:endParaRPr lang="en-US"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atin typeface="Arial Unicode MS" panose="020B0604020202020204" pitchFamily="34" charset="-128"/>
              </a:defRPr>
            </a:lvl1pPr>
          </a:lstStyle>
          <a:p>
            <a:fld id="{EF39D76F-4EC1-49C2-ADD1-9055D01131B5}" type="slidenum">
              <a:rPr lang="en-US" smtClean="0"/>
              <a:pPr/>
              <a:t>‹#›</a:t>
            </a:fld>
            <a:endParaRPr lang="en-US" dirty="0"/>
          </a:p>
        </p:txBody>
      </p:sp>
    </p:spTree>
    <p:extLst>
      <p:ext uri="{BB962C8B-B14F-4D97-AF65-F5344CB8AC3E}">
        <p14:creationId xmlns:p14="http://schemas.microsoft.com/office/powerpoint/2010/main" val="412913338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Unicode MS" panose="020B0604020202020204" pitchFamily="34" charset="-128"/>
        <a:ea typeface="+mn-ea"/>
        <a:cs typeface="+mn-cs"/>
      </a:defRPr>
    </a:lvl1pPr>
    <a:lvl2pPr marL="457200" algn="l" defTabSz="914400" rtl="0" eaLnBrk="1" latinLnBrk="0" hangingPunct="1">
      <a:defRPr sz="1200" kern="1200">
        <a:solidFill>
          <a:schemeClr val="tx1"/>
        </a:solidFill>
        <a:latin typeface="Arial Unicode MS" panose="020B0604020202020204" pitchFamily="34" charset="-128"/>
        <a:ea typeface="+mn-ea"/>
        <a:cs typeface="+mn-cs"/>
      </a:defRPr>
    </a:lvl2pPr>
    <a:lvl3pPr marL="914400" algn="l" defTabSz="914400" rtl="0" eaLnBrk="1" latinLnBrk="0" hangingPunct="1">
      <a:defRPr sz="1200" kern="1200">
        <a:solidFill>
          <a:schemeClr val="tx1"/>
        </a:solidFill>
        <a:latin typeface="Arial Unicode MS" panose="020B0604020202020204" pitchFamily="34" charset="-128"/>
        <a:ea typeface="+mn-ea"/>
        <a:cs typeface="+mn-cs"/>
      </a:defRPr>
    </a:lvl3pPr>
    <a:lvl4pPr marL="1371600" algn="l" defTabSz="914400" rtl="0" eaLnBrk="1" latinLnBrk="0" hangingPunct="1">
      <a:defRPr sz="1200" kern="1200">
        <a:solidFill>
          <a:schemeClr val="tx1"/>
        </a:solidFill>
        <a:latin typeface="Arial Unicode MS" panose="020B0604020202020204" pitchFamily="34" charset="-128"/>
        <a:ea typeface="+mn-ea"/>
        <a:cs typeface="+mn-cs"/>
      </a:defRPr>
    </a:lvl4pPr>
    <a:lvl5pPr marL="1828800" algn="l" defTabSz="914400" rtl="0" eaLnBrk="1" latinLnBrk="0" hangingPunct="1">
      <a:defRPr sz="1200" kern="1200">
        <a:solidFill>
          <a:schemeClr val="tx1"/>
        </a:solidFill>
        <a:latin typeface="Arial Unicode MS" panose="020B0604020202020204"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prstGeom prst="rect">
            <a:avLst/>
          </a:prstGeom>
        </p:spPr>
        <p:txBody>
          <a:bodyPr/>
          <a:lstStyle/>
          <a:p>
            <a:pPr lvl="0"/>
            <a:endParaRPr/>
          </a:p>
        </p:txBody>
      </p:sp>
      <p:sp>
        <p:nvSpPr>
          <p:cNvPr id="19" name="Shape 19"/>
          <p:cNvSpPr>
            <a:spLocks noGrp="1"/>
          </p:cNvSpPr>
          <p:nvPr>
            <p:ph type="body" sz="quarter" idx="1"/>
          </p:nvPr>
        </p:nvSpPr>
        <p:spPr>
          <a:prstGeom prst="rect">
            <a:avLst/>
          </a:prstGeom>
        </p:spPr>
        <p:txBody>
          <a:bodyPr/>
          <a:lstStyle/>
          <a:p>
            <a:pPr lvl="0">
              <a:defRPr sz="1800"/>
            </a:pPr>
            <a:r>
              <a:rPr sz="2500"/>
              <a:t>When sequel is used, you can use it through GUIs in databases or through programs, for example python programs that directly interact with the database. </a:t>
            </a:r>
          </a:p>
          <a:p>
            <a:pPr lvl="0">
              <a:defRPr sz="1800"/>
            </a:pPr>
            <a:r>
              <a:rPr sz="2500"/>
              <a:t>SQL is declerative, in the sense that you just declare what you need , and no how to get it. </a:t>
            </a:r>
          </a:p>
        </p:txBody>
      </p:sp>
    </p:spTree>
    <p:extLst>
      <p:ext uri="{BB962C8B-B14F-4D97-AF65-F5344CB8AC3E}">
        <p14:creationId xmlns:p14="http://schemas.microsoft.com/office/powerpoint/2010/main" val="400057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845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60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63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604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14848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422557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180034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asic">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19460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32631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4C8C79-FAFE-4D56-A4D5-361B65C3B3F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262129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4C8C79-FAFE-4D56-A4D5-361B65C3B3FA}"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60317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4C8C79-FAFE-4D56-A4D5-361B65C3B3FA}"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56908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4C8C79-FAFE-4D56-A4D5-361B65C3B3FA}"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87892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C8C79-FAFE-4D56-A4D5-361B65C3B3FA}"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4673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C8C79-FAFE-4D56-A4D5-361B65C3B3FA}"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95051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C8C79-FAFE-4D56-A4D5-361B65C3B3FA}"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02788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Unicode MS" panose="020B0604020202020204" pitchFamily="34" charset="-128"/>
              </a:defRPr>
            </a:lvl1pPr>
          </a:lstStyle>
          <a:p>
            <a:fld id="{5F4C8C79-FAFE-4D56-A4D5-361B65C3B3FA}" type="datetimeFigureOut">
              <a:rPr lang="en-US" smtClean="0"/>
              <a:pPr/>
              <a:t>4/9/2019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Unicode MS" panose="020B0604020202020204" pitchFamily="34" charset="-128"/>
              </a:defRPr>
            </a:lvl1pPr>
          </a:lstStyle>
          <a:p>
            <a:fld id="{5C24628A-3036-4B06-B053-832BC477378A}" type="slidenum">
              <a:rPr lang="en-US" smtClean="0"/>
              <a:pPr/>
              <a:t>‹#›</a:t>
            </a:fld>
            <a:endParaRPr lang="en-US" dirty="0"/>
          </a:p>
        </p:txBody>
      </p:sp>
    </p:spTree>
    <p:extLst>
      <p:ext uri="{BB962C8B-B14F-4D97-AF65-F5344CB8AC3E}">
        <p14:creationId xmlns:p14="http://schemas.microsoft.com/office/powerpoint/2010/main" val="524867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Arial Unicode MS" panose="020B0604020202020204" pitchFamily="34" charset="-128"/>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Unicode MS" panose="020B0604020202020204" pitchFamily="34" charset="-128"/>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Unicode MS" panose="020B0604020202020204" pitchFamily="34" charset="-128"/>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Unicode MS" panose="020B0604020202020204" pitchFamily="34" charset="-128"/>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a:t>
            </a:r>
          </a:p>
        </p:txBody>
      </p:sp>
    </p:spTree>
    <p:extLst>
      <p:ext uri="{BB962C8B-B14F-4D97-AF65-F5344CB8AC3E}">
        <p14:creationId xmlns:p14="http://schemas.microsoft.com/office/powerpoint/2010/main" val="158541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278537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hobbies of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relationship status for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what students are looking for</a:t>
            </a:r>
          </a:p>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5670803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p>
        </p:txBody>
      </p:sp>
      <p:sp>
        <p:nvSpPr>
          <p:cNvPr id="27" name="Shape 27"/>
          <p:cNvSpPr/>
          <p:nvPr/>
        </p:nvSpPr>
        <p:spPr>
          <a:xfrm>
            <a:off x="1674688" y="2586989"/>
            <a:ext cx="7366570" cy="15183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Columns to return</a:t>
            </a:r>
            <a:r>
              <a:rPr lang="en-US" sz="26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sz="2700" i="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41961615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437555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first and last names of actors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year and ranking for each movie</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Name, Sex, and Birthday of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Sex, and Political Views of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Relationship status column</a:t>
            </a:r>
          </a:p>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7740797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r>
              <a:rPr lang="en-US" sz="3000" b="1" dirty="0">
                <a:uFill>
                  <a:solidFill>
                    <a:srgbClr val="FFFFFF"/>
                  </a:solidFill>
                </a:uFill>
                <a:latin typeface="Arial Unicode MS" panose="020B0604020202020204" pitchFamily="34" charset="-128"/>
              </a:rPr>
              <a:t>: The AS clause</a:t>
            </a:r>
            <a:endParaRPr sz="3000" b="1" dirty="0">
              <a:uFill>
                <a:solidFill>
                  <a:srgbClr val="FFFFFF"/>
                </a:solidFill>
              </a:uFill>
              <a:latin typeface="Arial Unicode MS" panose="020B0604020202020204" pitchFamily="34" charset="-128"/>
            </a:endParaRPr>
          </a:p>
        </p:txBody>
      </p:sp>
      <p:sp>
        <p:nvSpPr>
          <p:cNvPr id="27" name="Shape 27"/>
          <p:cNvSpPr/>
          <p:nvPr/>
        </p:nvSpPr>
        <p:spPr>
          <a:xfrm>
            <a:off x="581712" y="2551820"/>
            <a:ext cx="8562288" cy="15183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Name2</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27"/>
          <p:cNvSpPr/>
          <p:nvPr/>
        </p:nvSpPr>
        <p:spPr>
          <a:xfrm>
            <a:off x="581712" y="1121605"/>
            <a:ext cx="6926919" cy="139781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Sometimes we want to rename a column to have a more descriptive name in the results.</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6185098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410625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first, and last names of actors.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Rename id to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actor_id</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name, year, and rank for each movie.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Rename name to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movie_title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year to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release_year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rank to “rating”</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Sex and Status of all students.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Rename Sex to Gender and Status to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UniversityStatus</a:t>
            </a: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8060008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a:t>
            </a:r>
            <a:r>
              <a:rPr lang="en-US" sz="3000" b="1" dirty="0">
                <a:uFill>
                  <a:solidFill>
                    <a:srgbClr val="FFFFFF"/>
                  </a:solidFill>
                </a:uFill>
                <a:latin typeface="Arial Unicode MS" panose="020B0604020202020204" pitchFamily="34" charset="-128"/>
              </a:rPr>
              <a:t>SELECT DISTINCT </a:t>
            </a:r>
            <a:r>
              <a:rPr sz="3000" b="1" dirty="0">
                <a:uFill>
                  <a:solidFill>
                    <a:srgbClr val="FFFFFF"/>
                  </a:solidFill>
                </a:uFill>
                <a:latin typeface="Arial Unicode MS" panose="020B0604020202020204" pitchFamily="34" charset="-128"/>
              </a:rPr>
              <a:t>statement</a:t>
            </a:r>
          </a:p>
        </p:txBody>
      </p:sp>
      <p:sp>
        <p:nvSpPr>
          <p:cNvPr id="27" name="Shape 27"/>
          <p:cNvSpPr/>
          <p:nvPr/>
        </p:nvSpPr>
        <p:spPr>
          <a:xfrm>
            <a:off x="0" y="2586989"/>
            <a:ext cx="9041258" cy="10284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lang="en-US" sz="2800" b="1" dirty="0">
                <a:uFill>
                  <a:solidFill>
                    <a:srgbClr val="FFFFFF"/>
                  </a:solidFill>
                </a:uFill>
                <a:latin typeface="Arial Unicode MS" panose="020B0604020202020204" pitchFamily="34" charset="-128"/>
              </a:rPr>
              <a:t>DISTINCT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7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7" name="Shape 37"/>
          <p:cNvSpPr/>
          <p:nvPr/>
        </p:nvSpPr>
        <p:spPr>
          <a:xfrm>
            <a:off x="478527" y="1388364"/>
            <a:ext cx="7816614" cy="33855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ctr">
              <a:defRPr sz="1800">
                <a:solidFill>
                  <a:srgbClr val="000000"/>
                </a:solidFill>
                <a:uFillTx/>
              </a:defRPr>
            </a:pPr>
            <a:r>
              <a:rPr lang="en-US" sz="2200" dirty="0">
                <a:uFill>
                  <a:solidFill/>
                </a:uFill>
                <a:latin typeface="Arial Unicode MS" panose="020B0604020202020204" pitchFamily="34" charset="-128"/>
                <a:ea typeface="+mn-ea"/>
                <a:cs typeface="+mn-cs"/>
                <a:sym typeface="Arial"/>
              </a:rPr>
              <a:t>Used to eliminate duplicates in the results.</a:t>
            </a:r>
            <a:endParaRPr sz="2200" dirty="0">
              <a:uFill>
                <a:solidFill/>
              </a:uFill>
              <a:latin typeface="Arial Unicode MS" panose="020B0604020202020204" pitchFamily="34" charset="-128"/>
              <a:ea typeface="+mn-ea"/>
              <a:cs typeface="+mn-cs"/>
              <a:sym typeface="Arial"/>
            </a:endParaRPr>
          </a:p>
        </p:txBody>
      </p:sp>
    </p:spTree>
    <p:extLst>
      <p:ext uri="{BB962C8B-B14F-4D97-AF65-F5344CB8AC3E}">
        <p14:creationId xmlns:p14="http://schemas.microsoft.com/office/powerpoint/2010/main" val="51604951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dissolve(in)">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477310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the movie genres</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distinct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PoliticalViews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from the Profiles table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distinct Sex values from the Profiles table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what students are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LookingFor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possible “Relationship” statuses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possible Concentrations</a:t>
            </a:r>
          </a:p>
          <a:p>
            <a:pPr marL="457200" indent="-457200">
              <a:spcBef>
                <a:spcPts val="700"/>
              </a:spcBef>
              <a:buSzPct val="100000"/>
              <a:buFont typeface="+mj-lt"/>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12656454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a:t>
            </a:r>
            <a:r>
              <a:rPr lang="en-US" sz="3000" b="1" dirty="0">
                <a:uFill>
                  <a:solidFill>
                    <a:srgbClr val="FFFFFF"/>
                  </a:solidFill>
                </a:uFill>
                <a:latin typeface="Arial Unicode MS" panose="020B0604020202020204" pitchFamily="34" charset="-128"/>
              </a:rPr>
              <a:t>ORDER BY and LIMIT clause</a:t>
            </a:r>
            <a:endParaRPr sz="3000" b="1" dirty="0">
              <a:uFill>
                <a:solidFill>
                  <a:srgbClr val="FFFFFF"/>
                </a:solidFill>
              </a:uFill>
              <a:latin typeface="Arial Unicode MS" panose="020B0604020202020204" pitchFamily="34" charset="-128"/>
            </a:endParaRPr>
          </a:p>
        </p:txBody>
      </p:sp>
      <p:sp>
        <p:nvSpPr>
          <p:cNvPr id="27" name="Shape 27"/>
          <p:cNvSpPr/>
          <p:nvPr/>
        </p:nvSpPr>
        <p:spPr>
          <a:xfrm>
            <a:off x="1130768" y="4093454"/>
            <a:ext cx="7012919" cy="208518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 </a:t>
            </a:r>
          </a:p>
          <a:p>
            <a:pPr lvl="0">
              <a:spcBef>
                <a:spcPts val="700"/>
              </a:spcBef>
              <a:defRPr sz="1800">
                <a:solidFill>
                  <a:srgbClr val="000000"/>
                </a:solidFill>
                <a:uFillTx/>
              </a:defRPr>
            </a:pP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defRPr sz="1800">
                <a:solidFill>
                  <a:srgbClr val="000000"/>
                </a:solidFill>
                <a:uFillTx/>
              </a:defRPr>
            </a:pP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ORDER BY 	A</a:t>
            </a:r>
            <a:r>
              <a:rPr lang="en-US"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lang="en-US"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p>
          <a:p>
            <a:pPr>
              <a:spcBef>
                <a:spcPts val="700"/>
              </a:spcBef>
              <a:defRPr sz="1800">
                <a:solidFill>
                  <a:srgbClr val="000000"/>
                </a:solidFill>
                <a:uFillTx/>
              </a:defRPr>
            </a:pP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LIMIT		N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[OFFSET M]</a:t>
            </a:r>
            <a:endPar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7" name="Shape 37"/>
          <p:cNvSpPr/>
          <p:nvPr/>
        </p:nvSpPr>
        <p:spPr>
          <a:xfrm>
            <a:off x="1" y="920966"/>
            <a:ext cx="9144000" cy="301621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42900">
              <a:buFont typeface="Arial" panose="020B0604020202020204" pitchFamily="34" charset="0"/>
              <a:buChar char="•"/>
              <a:defRPr sz="1800">
                <a:solidFill>
                  <a:srgbClr val="000000"/>
                </a:solidFill>
                <a:uFillTx/>
              </a:defRPr>
            </a:pPr>
            <a:r>
              <a:rPr lang="en-US" sz="2200" b="1" dirty="0">
                <a:uFill>
                  <a:solidFill/>
                </a:uFill>
                <a:latin typeface="Arial Unicode MS" panose="020B0604020202020204" pitchFamily="34" charset="-128"/>
                <a:ea typeface="+mn-ea"/>
                <a:cs typeface="+mn-cs"/>
                <a:sym typeface="Arial"/>
              </a:rPr>
              <a:t>ORDER BY</a:t>
            </a:r>
            <a:r>
              <a:rPr lang="en-US" sz="2200" dirty="0">
                <a:uFill>
                  <a:solidFill/>
                </a:uFill>
                <a:latin typeface="Arial Unicode MS" panose="020B0604020202020204" pitchFamily="34" charset="-128"/>
                <a:ea typeface="+mn-ea"/>
                <a:cs typeface="+mn-cs"/>
                <a:sym typeface="Arial"/>
              </a:rPr>
              <a:t>: Used to sort the result rows based on attribute values</a:t>
            </a:r>
          </a:p>
          <a:p>
            <a:pPr marL="800100" lvl="1" indent="-342900">
              <a:buFont typeface="Arial" panose="020B0604020202020204" pitchFamily="34" charset="0"/>
              <a:buChar char="•"/>
              <a:defRPr sz="1800">
                <a:solidFill>
                  <a:srgbClr val="000000"/>
                </a:solidFill>
                <a:uFillTx/>
              </a:defRPr>
            </a:pPr>
            <a:r>
              <a:rPr lang="en-US" dirty="0">
                <a:uFill>
                  <a:solidFill/>
                </a:uFill>
                <a:latin typeface="Arial Unicode MS" panose="020B0604020202020204" pitchFamily="34" charset="-128"/>
                <a:sym typeface="Arial"/>
              </a:rPr>
              <a:t>Can order in ascending (</a:t>
            </a:r>
            <a:r>
              <a:rPr lang="en-US" b="1" dirty="0">
                <a:uFill>
                  <a:solidFill/>
                </a:uFill>
                <a:latin typeface="Arial Unicode MS" panose="020B0604020202020204" pitchFamily="34" charset="-128"/>
                <a:sym typeface="Arial"/>
              </a:rPr>
              <a:t>ASC</a:t>
            </a:r>
            <a:r>
              <a:rPr lang="en-US" dirty="0">
                <a:uFill>
                  <a:solidFill/>
                </a:uFill>
                <a:latin typeface="Arial Unicode MS" panose="020B0604020202020204" pitchFamily="34" charset="-128"/>
                <a:sym typeface="Arial"/>
              </a:rPr>
              <a:t>, default) or descending (</a:t>
            </a:r>
            <a:r>
              <a:rPr lang="en-US" b="1" dirty="0">
                <a:uFill>
                  <a:solidFill/>
                </a:uFill>
                <a:latin typeface="Arial Unicode MS" panose="020B0604020202020204" pitchFamily="34" charset="-128"/>
                <a:sym typeface="Arial"/>
              </a:rPr>
              <a:t>DESC</a:t>
            </a:r>
            <a:r>
              <a:rPr lang="en-US" dirty="0">
                <a:uFill>
                  <a:solidFill/>
                </a:uFill>
                <a:latin typeface="Arial Unicode MS" panose="020B0604020202020204" pitchFamily="34" charset="-128"/>
                <a:sym typeface="Arial"/>
              </a:rPr>
              <a:t>) order</a:t>
            </a:r>
          </a:p>
          <a:p>
            <a:pPr marL="800100" lvl="1" indent="-342900">
              <a:buFont typeface="Arial" panose="020B0604020202020204" pitchFamily="34" charset="0"/>
              <a:buChar char="•"/>
              <a:defRPr sz="1800">
                <a:solidFill>
                  <a:srgbClr val="000000"/>
                </a:solidFill>
                <a:uFillTx/>
              </a:defRPr>
            </a:pPr>
            <a:r>
              <a:rPr lang="en-US" dirty="0">
                <a:uFill>
                  <a:solidFill/>
                </a:uFill>
                <a:latin typeface="Arial Unicode MS" panose="020B0604020202020204" pitchFamily="34" charset="-128"/>
                <a:sym typeface="Arial"/>
              </a:rPr>
              <a:t>We can list multiple attributes for ordering. We order first using the first attribute, and if there are ties, we order using the second, etc.</a:t>
            </a:r>
          </a:p>
          <a:p>
            <a:pPr marL="800100" lvl="1" indent="-342900">
              <a:buFont typeface="Arial" panose="020B0604020202020204" pitchFamily="34" charset="0"/>
              <a:buChar char="•"/>
              <a:defRPr sz="1800">
                <a:solidFill>
                  <a:srgbClr val="000000"/>
                </a:solidFill>
                <a:uFillTx/>
              </a:defRPr>
            </a:pPr>
            <a:r>
              <a:rPr lang="en-US" i="1" dirty="0">
                <a:uFill>
                  <a:solidFill/>
                </a:uFill>
                <a:latin typeface="Arial Unicode MS" panose="020B0604020202020204" pitchFamily="34" charset="-128"/>
                <a:sym typeface="Arial"/>
              </a:rPr>
              <a:t>Potentially useful tip: the “order by” attributes do not need to appear in the results</a:t>
            </a:r>
          </a:p>
          <a:p>
            <a:pPr marL="342900" lvl="0" indent="-342900">
              <a:buFont typeface="Arial" panose="020B0604020202020204" pitchFamily="34" charset="0"/>
              <a:buChar char="•"/>
              <a:defRPr sz="1800">
                <a:solidFill>
                  <a:srgbClr val="000000"/>
                </a:solidFill>
                <a:uFillTx/>
              </a:defRPr>
            </a:pPr>
            <a:r>
              <a:rPr lang="en-US" sz="2400" b="1" dirty="0">
                <a:uFill>
                  <a:solidFill/>
                </a:uFill>
                <a:latin typeface="Arial Unicode MS" panose="020B0604020202020204" pitchFamily="34" charset="-128"/>
                <a:sym typeface="Arial"/>
              </a:rPr>
              <a:t>LIMIT n</a:t>
            </a:r>
            <a:r>
              <a:rPr lang="en-US" sz="2400" dirty="0">
                <a:uFill>
                  <a:solidFill/>
                </a:uFill>
                <a:latin typeface="Arial Unicode MS" panose="020B0604020202020204" pitchFamily="34" charset="-128"/>
                <a:sym typeface="Arial"/>
              </a:rPr>
              <a:t>: Limits the number of rows in the results</a:t>
            </a:r>
          </a:p>
          <a:p>
            <a:pPr marL="800100" lvl="1" indent="-342900">
              <a:buFont typeface="Arial" panose="020B0604020202020204" pitchFamily="34" charset="0"/>
              <a:buChar char="•"/>
              <a:defRPr sz="1800">
                <a:solidFill>
                  <a:srgbClr val="000000"/>
                </a:solidFill>
                <a:uFillTx/>
              </a:defRPr>
            </a:pPr>
            <a:r>
              <a:rPr lang="en-US" sz="2000" b="1" dirty="0">
                <a:uFill>
                  <a:solidFill/>
                </a:uFill>
                <a:latin typeface="Arial Unicode MS" panose="020B0604020202020204" pitchFamily="34" charset="-128"/>
                <a:sym typeface="Arial"/>
              </a:rPr>
              <a:t>OFFSET m: </a:t>
            </a:r>
            <a:r>
              <a:rPr lang="en-US" sz="2000" dirty="0">
                <a:uFill>
                  <a:solidFill/>
                </a:uFill>
                <a:latin typeface="Arial Unicode MS" panose="020B0604020202020204" pitchFamily="34" charset="-128"/>
                <a:sym typeface="Arial"/>
              </a:rPr>
              <a:t>Omit the first m rows of the result, fetch the next n</a:t>
            </a:r>
            <a:endParaRPr lang="en-US" sz="2000" b="1" dirty="0">
              <a:uFill>
                <a:solidFill/>
              </a:uFill>
              <a:latin typeface="Arial Unicode MS" panose="020B0604020202020204" pitchFamily="34" charset="-128"/>
              <a:sym typeface="Arial"/>
            </a:endParaRPr>
          </a:p>
          <a:p>
            <a:pPr marL="800100" lvl="1" indent="-342900">
              <a:buFont typeface="Arial" panose="020B0604020202020204" pitchFamily="34" charset="0"/>
              <a:buChar char="•"/>
              <a:defRPr sz="1800">
                <a:solidFill>
                  <a:srgbClr val="000000"/>
                </a:solidFill>
                <a:uFillTx/>
              </a:defRPr>
            </a:pPr>
            <a:r>
              <a:rPr lang="en-US" sz="2000" i="1" dirty="0">
                <a:uFill>
                  <a:solidFill/>
                </a:uFill>
                <a:latin typeface="Arial Unicode MS" panose="020B0604020202020204" pitchFamily="34" charset="-128"/>
                <a:sym typeface="Arial"/>
              </a:rPr>
              <a:t>MySQL Workbench limits all queries to 1000 rows by default </a:t>
            </a:r>
          </a:p>
          <a:p>
            <a:pPr marL="800100" lvl="1" indent="-342900">
              <a:buFont typeface="Arial" panose="020B0604020202020204" pitchFamily="34" charset="0"/>
              <a:buChar char="•"/>
              <a:defRPr sz="1800">
                <a:solidFill>
                  <a:srgbClr val="000000"/>
                </a:solidFill>
                <a:uFillTx/>
              </a:defRPr>
            </a:pPr>
            <a:r>
              <a:rPr lang="en-US" sz="2000" i="1" dirty="0">
                <a:uFill>
                  <a:solidFill/>
                </a:uFill>
                <a:latin typeface="Arial Unicode MS" panose="020B0604020202020204" pitchFamily="34" charset="-128"/>
                <a:sym typeface="Arial"/>
              </a:rPr>
              <a:t>Different databases use different ways to say “LIMIT”</a:t>
            </a:r>
          </a:p>
          <a:p>
            <a:pPr marL="800100" lvl="1" indent="-342900">
              <a:buFont typeface="Arial" panose="020B0604020202020204" pitchFamily="34" charset="0"/>
              <a:buChar char="•"/>
              <a:defRPr sz="1800">
                <a:solidFill>
                  <a:srgbClr val="000000"/>
                </a:solidFill>
                <a:uFillTx/>
              </a:defRPr>
            </a:pPr>
            <a:endParaRPr i="1" dirty="0">
              <a:uFill>
                <a:solidFill/>
              </a:uFill>
              <a:latin typeface="Arial Unicode MS" panose="020B0604020202020204" pitchFamily="34" charset="-128"/>
              <a:sym typeface="Arial"/>
            </a:endParaRPr>
          </a:p>
        </p:txBody>
      </p:sp>
    </p:spTree>
    <p:extLst>
      <p:ext uri="{BB962C8B-B14F-4D97-AF65-F5344CB8AC3E}">
        <p14:creationId xmlns:p14="http://schemas.microsoft.com/office/powerpoint/2010/main" val="402918650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dissolve(in)">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538865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top-10 ranked movies</a:t>
            </a:r>
          </a:p>
          <a:p>
            <a:pPr marL="724568" lvl="1"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Rank by “rank” first (descending order)</a:t>
            </a:r>
          </a:p>
          <a:p>
            <a:pPr marL="724568" lvl="1"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Break ties using “year”</a:t>
            </a:r>
          </a:p>
          <a:p>
            <a:pPr marL="724568" lvl="1"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Break remaining ties using “name”</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all the distinct years of the movies, in descending order</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the first 50 students that joined Facebook at NYU (use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MemberSince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the 10 students that have not updated their profiles for the longest time (use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LastUpdate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a:t>
            </a:r>
          </a:p>
        </p:txBody>
      </p:sp>
    </p:spTree>
    <p:extLst>
      <p:ext uri="{BB962C8B-B14F-4D97-AF65-F5344CB8AC3E}">
        <p14:creationId xmlns:p14="http://schemas.microsoft.com/office/powerpoint/2010/main" val="296886738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a:t>
            </a:r>
            <a:r>
              <a:rPr lang="en-US" sz="3000" b="1" dirty="0">
                <a:uFill>
                  <a:solidFill>
                    <a:srgbClr val="FFFFFF"/>
                  </a:solidFill>
                </a:uFill>
                <a:latin typeface="Arial Unicode MS" panose="020B0604020202020204" pitchFamily="34" charset="-128"/>
              </a:rPr>
              <a:t>WHERE clause</a:t>
            </a:r>
            <a:endParaRPr sz="3000" b="1" dirty="0">
              <a:uFill>
                <a:solidFill>
                  <a:srgbClr val="FFFFFF"/>
                </a:solidFill>
              </a:uFill>
              <a:latin typeface="Arial Unicode MS" panose="020B0604020202020204" pitchFamily="34" charset="-128"/>
            </a:endParaRPr>
          </a:p>
        </p:txBody>
      </p:sp>
      <p:sp>
        <p:nvSpPr>
          <p:cNvPr id="27" name="Shape 27"/>
          <p:cNvSpPr/>
          <p:nvPr/>
        </p:nvSpPr>
        <p:spPr>
          <a:xfrm>
            <a:off x="1674688" y="2586989"/>
            <a:ext cx="7366570" cy="25288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lang="en-US"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endPar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defRPr sz="1800">
                <a:solidFill>
                  <a:srgbClr val="000000"/>
                </a:solidFill>
                <a:uFillTx/>
              </a:defRPr>
            </a:pP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ORDER BY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7" name="Shape 37"/>
          <p:cNvSpPr/>
          <p:nvPr/>
        </p:nvSpPr>
        <p:spPr>
          <a:xfrm>
            <a:off x="652259" y="1117010"/>
            <a:ext cx="8227972" cy="6771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ctr">
              <a:defRPr sz="1800">
                <a:solidFill>
                  <a:srgbClr val="000000"/>
                </a:solidFill>
                <a:uFillTx/>
              </a:defRPr>
            </a:pPr>
            <a:r>
              <a:rPr sz="2200" dirty="0">
                <a:uFill>
                  <a:solidFill/>
                </a:uFill>
                <a:latin typeface="Arial Unicode MS" panose="020B0604020202020204" pitchFamily="34" charset="-128"/>
                <a:ea typeface="+mn-ea"/>
                <a:cs typeface="+mn-cs"/>
                <a:sym typeface="Arial"/>
              </a:rPr>
              <a:t>The </a:t>
            </a:r>
            <a:r>
              <a:rPr lang="en-US" sz="2200" dirty="0">
                <a:uFill>
                  <a:solidFill/>
                </a:uFill>
                <a:latin typeface="Arial Unicode MS" panose="020B0604020202020204" pitchFamily="34" charset="-128"/>
                <a:ea typeface="+mn-ea"/>
                <a:cs typeface="+mn-cs"/>
                <a:sym typeface="Arial"/>
              </a:rPr>
              <a:t>WHERE clause defines which </a:t>
            </a:r>
            <a:r>
              <a:rPr lang="en-US" sz="2200" b="1" dirty="0">
                <a:uFill>
                  <a:solidFill/>
                </a:uFill>
                <a:latin typeface="Arial Unicode MS" panose="020B0604020202020204" pitchFamily="34" charset="-128"/>
                <a:ea typeface="+mn-ea"/>
                <a:cs typeface="+mn-cs"/>
                <a:sym typeface="Arial"/>
              </a:rPr>
              <a:t>rows</a:t>
            </a:r>
            <a:r>
              <a:rPr lang="en-US" sz="2200" dirty="0">
                <a:uFill>
                  <a:solidFill/>
                </a:uFill>
                <a:latin typeface="Arial Unicode MS" panose="020B0604020202020204" pitchFamily="34" charset="-128"/>
                <a:ea typeface="+mn-ea"/>
                <a:cs typeface="+mn-cs"/>
                <a:sym typeface="Arial"/>
              </a:rPr>
              <a:t> will appear in the results.</a:t>
            </a:r>
            <a:br>
              <a:rPr lang="en-US" sz="2200" dirty="0">
                <a:uFill>
                  <a:solidFill/>
                </a:uFill>
                <a:latin typeface="Arial Unicode MS" panose="020B0604020202020204" pitchFamily="34" charset="-128"/>
                <a:ea typeface="+mn-ea"/>
                <a:cs typeface="+mn-cs"/>
                <a:sym typeface="Arial"/>
              </a:rPr>
            </a:br>
            <a:endParaRPr sz="2200" dirty="0">
              <a:uFill>
                <a:solidFill/>
              </a:uFill>
              <a:latin typeface="Arial Unicode MS" panose="020B0604020202020204" pitchFamily="34" charset="-128"/>
              <a:ea typeface="+mn-ea"/>
              <a:cs typeface="+mn-cs"/>
              <a:sym typeface="Arial"/>
            </a:endParaRPr>
          </a:p>
        </p:txBody>
      </p:sp>
    </p:spTree>
    <p:extLst>
      <p:ext uri="{BB962C8B-B14F-4D97-AF65-F5344CB8AC3E}">
        <p14:creationId xmlns:p14="http://schemas.microsoft.com/office/powerpoint/2010/main" val="144646723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dissolve(in)">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Intro</a:t>
            </a:r>
          </a:p>
        </p:txBody>
      </p:sp>
      <p:sp>
        <p:nvSpPr>
          <p:cNvPr id="17" name="Shape 17"/>
          <p:cNvSpPr/>
          <p:nvPr/>
        </p:nvSpPr>
        <p:spPr>
          <a:xfrm>
            <a:off x="469900" y="1282700"/>
            <a:ext cx="8222037" cy="28520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“S.Q.L.” or “sequel”</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Supported by all major commercial DBMS</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Standardized</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Interactive via GUI or command line, or embedded in programs (e.g., in Python programs)</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Declarative</a:t>
            </a:r>
          </a:p>
        </p:txBody>
      </p:sp>
    </p:spTree>
    <p:extLst>
      <p:ext uri="{BB962C8B-B14F-4D97-AF65-F5344CB8AC3E}">
        <p14:creationId xmlns:p14="http://schemas.microsoft.com/office/powerpoint/2010/main" val="49853873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Equality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973074961"/>
              </p:ext>
            </p:extLst>
          </p:nvPr>
        </p:nvGraphicFramePr>
        <p:xfrm>
          <a:off x="76201" y="816708"/>
          <a:ext cx="8985738" cy="111252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t>attr</a:t>
                      </a:r>
                      <a:r>
                        <a:rPr lang="en-US" sz="1600" dirty="0"/>
                        <a:t> = ‘text’</a:t>
                      </a:r>
                    </a:p>
                  </a:txBody>
                  <a:tcPr/>
                </a:tc>
                <a:tc>
                  <a:txBody>
                    <a:bodyPr/>
                    <a:lstStyle/>
                    <a:p>
                      <a:r>
                        <a:rPr lang="en-US" sz="1600" dirty="0"/>
                        <a:t>Equality comparison for a textual attribute</a:t>
                      </a:r>
                    </a:p>
                  </a:txBody>
                  <a:tcPr/>
                </a:tc>
                <a:tc>
                  <a:txBody>
                    <a:bodyPr/>
                    <a:lstStyle/>
                    <a:p>
                      <a:r>
                        <a:rPr lang="en-US" sz="1600" dirty="0"/>
                        <a:t>gender = ‘Male’</a:t>
                      </a:r>
                    </a:p>
                  </a:txBody>
                  <a:tcPr/>
                </a:tc>
                <a:extLst>
                  <a:ext uri="{0D108BD9-81ED-4DB2-BD59-A6C34878D82A}">
                    <a16:rowId xmlns:a16="http://schemas.microsoft.com/office/drawing/2014/main" val="8031739"/>
                  </a:ext>
                </a:extLst>
              </a:tr>
              <a:tr h="370840">
                <a:tc>
                  <a:txBody>
                    <a:bodyPr/>
                    <a:lstStyle/>
                    <a:p>
                      <a:r>
                        <a:rPr lang="en-US" sz="1600" dirty="0" err="1"/>
                        <a:t>attr</a:t>
                      </a:r>
                      <a:r>
                        <a:rPr lang="en-US" sz="1600" baseline="0" dirty="0"/>
                        <a:t> </a:t>
                      </a:r>
                      <a:r>
                        <a:rPr lang="en-US" sz="1600" dirty="0"/>
                        <a:t>= number</a:t>
                      </a:r>
                    </a:p>
                  </a:txBody>
                  <a:tcPr/>
                </a:tc>
                <a:tc>
                  <a:txBody>
                    <a:bodyPr/>
                    <a:lstStyle/>
                    <a:p>
                      <a:r>
                        <a:rPr lang="en-US" sz="1600" dirty="0"/>
                        <a:t>Equality</a:t>
                      </a:r>
                      <a:r>
                        <a:rPr lang="en-US" sz="1600" baseline="0" dirty="0"/>
                        <a:t> comparison for a numeric attribute</a:t>
                      </a:r>
                      <a:endParaRPr lang="en-US" sz="1600" dirty="0"/>
                    </a:p>
                  </a:txBody>
                  <a:tcPr/>
                </a:tc>
                <a:tc>
                  <a:txBody>
                    <a:bodyPr/>
                    <a:lstStyle/>
                    <a:p>
                      <a:r>
                        <a:rPr lang="en-US" sz="1600" dirty="0"/>
                        <a:t>year</a:t>
                      </a:r>
                      <a:r>
                        <a:rPr lang="en-US" sz="1600" baseline="0" dirty="0"/>
                        <a:t> = 2006</a:t>
                      </a:r>
                      <a:endParaRPr lang="en-US" sz="1600" dirty="0"/>
                    </a:p>
                  </a:txBody>
                  <a:tcPr/>
                </a:tc>
                <a:extLst>
                  <a:ext uri="{0D108BD9-81ED-4DB2-BD59-A6C34878D82A}">
                    <a16:rowId xmlns:a16="http://schemas.microsoft.com/office/drawing/2014/main" val="2510508399"/>
                  </a:ext>
                </a:extLst>
              </a:tr>
            </a:tbl>
          </a:graphicData>
        </a:graphic>
      </p:graphicFrame>
    </p:spTree>
    <p:extLst>
      <p:ext uri="{BB962C8B-B14F-4D97-AF65-F5344CB8AC3E}">
        <p14:creationId xmlns:p14="http://schemas.microsoft.com/office/powerpoint/2010/main" val="362116728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238783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Equality Queries</a:t>
            </a:r>
          </a:p>
          <a:p>
            <a:pPr marL="267368" lvl="0" indent="-267368">
              <a:spcBef>
                <a:spcPts val="700"/>
              </a:spcBef>
              <a:buSzPct val="100000"/>
              <a:buAutoNum type="arabicPeriod"/>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 entry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with id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64729</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movie entry with movie title ‘Pulp Fiction’</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id of the movie “Schindler's List”. (Attention to the quote)</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all the roles for the movie with id 290070. Sort them alphabetically</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82869205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Boolean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820907322"/>
              </p:ext>
            </p:extLst>
          </p:nvPr>
        </p:nvGraphicFramePr>
        <p:xfrm>
          <a:off x="76201" y="816708"/>
          <a:ext cx="8985738" cy="185420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 ‘text’</a:t>
                      </a:r>
                    </a:p>
                  </a:txBody>
                  <a:tcPr/>
                </a:tc>
                <a:tc>
                  <a:txBody>
                    <a:bodyPr/>
                    <a:lstStyle/>
                    <a:p>
                      <a:r>
                        <a:rPr lang="en-US" sz="1600" dirty="0">
                          <a:solidFill>
                            <a:schemeClr val="bg1">
                              <a:lumMod val="50000"/>
                            </a:schemeClr>
                          </a:solidFill>
                        </a:rPr>
                        <a:t>Equality comparison for a textual attribute</a:t>
                      </a:r>
                    </a:p>
                  </a:txBody>
                  <a:tcPr/>
                </a:tc>
                <a:tc>
                  <a:txBody>
                    <a:bodyPr/>
                    <a:lstStyle/>
                    <a:p>
                      <a:r>
                        <a:rPr lang="en-US" sz="1600" dirty="0">
                          <a:solidFill>
                            <a:schemeClr val="bg1">
                              <a:lumMod val="50000"/>
                            </a:schemeClr>
                          </a:solidFill>
                        </a:rPr>
                        <a:t>gender = ‘Male’</a:t>
                      </a:r>
                    </a:p>
                  </a:txBody>
                  <a:tcPr/>
                </a:tc>
                <a:extLst>
                  <a:ext uri="{0D108BD9-81ED-4DB2-BD59-A6C34878D82A}">
                    <a16:rowId xmlns:a16="http://schemas.microsoft.com/office/drawing/2014/main" val="8031739"/>
                  </a:ext>
                </a:extLst>
              </a:tr>
              <a:tr h="370840">
                <a:tc>
                  <a:txBody>
                    <a:bodyPr/>
                    <a:lstStyle/>
                    <a:p>
                      <a:r>
                        <a:rPr lang="en-US" sz="1600" dirty="0" err="1">
                          <a:solidFill>
                            <a:schemeClr val="bg1">
                              <a:lumMod val="50000"/>
                            </a:schemeClr>
                          </a:solidFill>
                        </a:rPr>
                        <a:t>attr</a:t>
                      </a:r>
                      <a:r>
                        <a:rPr lang="en-US" sz="1600" baseline="0" dirty="0">
                          <a:solidFill>
                            <a:schemeClr val="bg1">
                              <a:lumMod val="50000"/>
                            </a:schemeClr>
                          </a:solidFill>
                        </a:rPr>
                        <a:t> </a:t>
                      </a:r>
                      <a:r>
                        <a:rPr lang="en-US" sz="1600" dirty="0">
                          <a:solidFill>
                            <a:schemeClr val="bg1">
                              <a:lumMod val="50000"/>
                            </a:schemeClr>
                          </a:solidFill>
                        </a:rPr>
                        <a:t>= number</a:t>
                      </a:r>
                    </a:p>
                  </a:txBody>
                  <a:tcPr/>
                </a:tc>
                <a:tc>
                  <a:txBody>
                    <a:bodyPr/>
                    <a:lstStyle/>
                    <a:p>
                      <a:r>
                        <a:rPr lang="en-US" sz="1600" dirty="0">
                          <a:solidFill>
                            <a:schemeClr val="bg1">
                              <a:lumMod val="50000"/>
                            </a:schemeClr>
                          </a:solidFill>
                        </a:rPr>
                        <a:t>Equality</a:t>
                      </a:r>
                      <a:r>
                        <a:rPr lang="en-US" sz="1600" baseline="0" dirty="0">
                          <a:solidFill>
                            <a:schemeClr val="bg1">
                              <a:lumMod val="50000"/>
                            </a:schemeClr>
                          </a:solidFill>
                        </a:rPr>
                        <a:t> comparison for a numeric attribute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a:t>
                      </a:r>
                      <a:r>
                        <a:rPr lang="en-US" sz="1600" baseline="0" dirty="0">
                          <a:solidFill>
                            <a:schemeClr val="bg1">
                              <a:lumMod val="50000"/>
                            </a:schemeClr>
                          </a:solidFill>
                        </a:rPr>
                        <a:t> = 2006</a:t>
                      </a:r>
                      <a:endParaRPr lang="en-US" sz="1600" dirty="0">
                        <a:solidFill>
                          <a:schemeClr val="bg1">
                            <a:lumMod val="50000"/>
                          </a:schemeClr>
                        </a:solidFill>
                      </a:endParaRPr>
                    </a:p>
                  </a:txBody>
                  <a:tcPr/>
                </a:tc>
                <a:extLst>
                  <a:ext uri="{0D108BD9-81ED-4DB2-BD59-A6C34878D82A}">
                    <a16:rowId xmlns:a16="http://schemas.microsoft.com/office/drawing/2014/main" val="2510508399"/>
                  </a:ext>
                </a:extLst>
              </a:tr>
              <a:tr h="370840">
                <a:tc>
                  <a:txBody>
                    <a:bodyPr/>
                    <a:lstStyle/>
                    <a:p>
                      <a:r>
                        <a:rPr lang="en-US" sz="1600" dirty="0"/>
                        <a:t>cond1</a:t>
                      </a:r>
                      <a:r>
                        <a:rPr lang="en-US" sz="1600" baseline="0" dirty="0"/>
                        <a:t> AND cond2</a:t>
                      </a:r>
                      <a:endParaRPr lang="en-US" sz="1600" dirty="0"/>
                    </a:p>
                  </a:txBody>
                  <a:tcPr/>
                </a:tc>
                <a:tc>
                  <a:txBody>
                    <a:bodyPr/>
                    <a:lstStyle/>
                    <a:p>
                      <a:r>
                        <a:rPr lang="en-US" sz="1600" dirty="0"/>
                        <a:t>Both conditions should hold</a:t>
                      </a:r>
                    </a:p>
                  </a:txBody>
                  <a:tcPr/>
                </a:tc>
                <a:tc>
                  <a:txBody>
                    <a:bodyPr/>
                    <a:lstStyle/>
                    <a:p>
                      <a:endParaRPr lang="en-US" sz="1600" dirty="0"/>
                    </a:p>
                  </a:txBody>
                  <a:tcPr/>
                </a:tc>
                <a:extLst>
                  <a:ext uri="{0D108BD9-81ED-4DB2-BD59-A6C34878D82A}">
                    <a16:rowId xmlns:a16="http://schemas.microsoft.com/office/drawing/2014/main" val="3381463389"/>
                  </a:ext>
                </a:extLst>
              </a:tr>
              <a:tr h="370840">
                <a:tc>
                  <a:txBody>
                    <a:bodyPr/>
                    <a:lstStyle/>
                    <a:p>
                      <a:r>
                        <a:rPr lang="en-US" sz="1600" dirty="0"/>
                        <a:t>cond2 OR</a:t>
                      </a:r>
                      <a:r>
                        <a:rPr lang="en-US" sz="1600" baseline="0" dirty="0"/>
                        <a:t> cond2</a:t>
                      </a:r>
                      <a:endParaRPr lang="en-US" sz="1600" dirty="0"/>
                    </a:p>
                  </a:txBody>
                  <a:tcPr/>
                </a:tc>
                <a:tc>
                  <a:txBody>
                    <a:bodyPr/>
                    <a:lstStyle/>
                    <a:p>
                      <a:r>
                        <a:rPr lang="en-US" sz="1600" dirty="0"/>
                        <a:t>At least one of the conditions</a:t>
                      </a:r>
                      <a:r>
                        <a:rPr lang="en-US" sz="1600" baseline="0" dirty="0"/>
                        <a:t> should hold</a:t>
                      </a:r>
                      <a:endParaRPr lang="en-US" sz="1600" dirty="0"/>
                    </a:p>
                  </a:txBody>
                  <a:tcPr/>
                </a:tc>
                <a:tc>
                  <a:txBody>
                    <a:bodyPr/>
                    <a:lstStyle/>
                    <a:p>
                      <a:endParaRPr lang="en-US" sz="1600" dirty="0"/>
                    </a:p>
                  </a:txBody>
                  <a:tcPr/>
                </a:tc>
                <a:extLst>
                  <a:ext uri="{0D108BD9-81ED-4DB2-BD59-A6C34878D82A}">
                    <a16:rowId xmlns:a16="http://schemas.microsoft.com/office/drawing/2014/main" val="3979743828"/>
                  </a:ext>
                </a:extLst>
              </a:tr>
            </a:tbl>
          </a:graphicData>
        </a:graphic>
      </p:graphicFrame>
    </p:spTree>
    <p:extLst>
      <p:ext uri="{BB962C8B-B14F-4D97-AF65-F5344CB8AC3E}">
        <p14:creationId xmlns:p14="http://schemas.microsoft.com/office/powerpoint/2010/main" val="3231426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260584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Boolean queries</a:t>
            </a:r>
            <a:endPar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all info</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for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actresses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(female gender) whose first name is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Skyler</a:t>
            </a:r>
            <a:endPar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Steven Spielberg</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with last names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Scorsese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Polanski</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Spielberg.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the OR for your Boolean query.</a:t>
            </a:r>
            <a:endPar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Quentin Tarantino</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Stanley Kubrick</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Orson Welles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03805613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Inequality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34014705"/>
              </p:ext>
            </p:extLst>
          </p:nvPr>
        </p:nvGraphicFramePr>
        <p:xfrm>
          <a:off x="76201" y="816708"/>
          <a:ext cx="8985738" cy="391668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 ‘text’</a:t>
                      </a:r>
                    </a:p>
                  </a:txBody>
                  <a:tcPr/>
                </a:tc>
                <a:tc>
                  <a:txBody>
                    <a:bodyPr/>
                    <a:lstStyle/>
                    <a:p>
                      <a:r>
                        <a:rPr lang="en-US" sz="1600" dirty="0">
                          <a:solidFill>
                            <a:schemeClr val="bg1">
                              <a:lumMod val="50000"/>
                            </a:schemeClr>
                          </a:solidFill>
                        </a:rPr>
                        <a:t>Equality comparison for a textual attribute</a:t>
                      </a:r>
                    </a:p>
                  </a:txBody>
                  <a:tcPr/>
                </a:tc>
                <a:tc>
                  <a:txBody>
                    <a:bodyPr/>
                    <a:lstStyle/>
                    <a:p>
                      <a:r>
                        <a:rPr lang="en-US" sz="1600" dirty="0">
                          <a:solidFill>
                            <a:schemeClr val="bg1">
                              <a:lumMod val="50000"/>
                            </a:schemeClr>
                          </a:solidFill>
                        </a:rPr>
                        <a:t>gender = ‘Male’</a:t>
                      </a:r>
                    </a:p>
                  </a:txBody>
                  <a:tcPr/>
                </a:tc>
                <a:extLst>
                  <a:ext uri="{0D108BD9-81ED-4DB2-BD59-A6C34878D82A}">
                    <a16:rowId xmlns:a16="http://schemas.microsoft.com/office/drawing/2014/main" val="8031739"/>
                  </a:ext>
                </a:extLst>
              </a:tr>
              <a:tr h="370840">
                <a:tc>
                  <a:txBody>
                    <a:bodyPr/>
                    <a:lstStyle/>
                    <a:p>
                      <a:r>
                        <a:rPr lang="en-US" sz="1600" dirty="0" err="1">
                          <a:solidFill>
                            <a:schemeClr val="bg1">
                              <a:lumMod val="50000"/>
                            </a:schemeClr>
                          </a:solidFill>
                        </a:rPr>
                        <a:t>attr</a:t>
                      </a:r>
                      <a:r>
                        <a:rPr lang="en-US" sz="1600" baseline="0" dirty="0">
                          <a:solidFill>
                            <a:schemeClr val="bg1">
                              <a:lumMod val="50000"/>
                            </a:schemeClr>
                          </a:solidFill>
                        </a:rPr>
                        <a:t> </a:t>
                      </a:r>
                      <a:r>
                        <a:rPr lang="en-US" sz="1600" dirty="0">
                          <a:solidFill>
                            <a:schemeClr val="bg1">
                              <a:lumMod val="50000"/>
                            </a:schemeClr>
                          </a:solidFill>
                        </a:rPr>
                        <a:t>= number</a:t>
                      </a:r>
                    </a:p>
                  </a:txBody>
                  <a:tcPr/>
                </a:tc>
                <a:tc>
                  <a:txBody>
                    <a:bodyPr/>
                    <a:lstStyle/>
                    <a:p>
                      <a:r>
                        <a:rPr lang="en-US" sz="1600" dirty="0">
                          <a:solidFill>
                            <a:schemeClr val="bg1">
                              <a:lumMod val="50000"/>
                            </a:schemeClr>
                          </a:solidFill>
                        </a:rPr>
                        <a:t>Equality</a:t>
                      </a:r>
                      <a:r>
                        <a:rPr lang="en-US" sz="1600" baseline="0" dirty="0">
                          <a:solidFill>
                            <a:schemeClr val="bg1">
                              <a:lumMod val="50000"/>
                            </a:schemeClr>
                          </a:solidFill>
                        </a:rPr>
                        <a:t> comparison for a numeric attribute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a:t>
                      </a:r>
                      <a:r>
                        <a:rPr lang="en-US" sz="1600" baseline="0" dirty="0">
                          <a:solidFill>
                            <a:schemeClr val="bg1">
                              <a:lumMod val="50000"/>
                            </a:schemeClr>
                          </a:solidFill>
                        </a:rPr>
                        <a:t> = 2006</a:t>
                      </a:r>
                      <a:endParaRPr lang="en-US" sz="1600" dirty="0">
                        <a:solidFill>
                          <a:schemeClr val="bg1">
                            <a:lumMod val="50000"/>
                          </a:schemeClr>
                        </a:solidFill>
                      </a:endParaRPr>
                    </a:p>
                  </a:txBody>
                  <a:tcPr/>
                </a:tc>
                <a:extLst>
                  <a:ext uri="{0D108BD9-81ED-4DB2-BD59-A6C34878D82A}">
                    <a16:rowId xmlns:a16="http://schemas.microsoft.com/office/drawing/2014/main" val="2510508399"/>
                  </a:ext>
                </a:extLst>
              </a:tr>
              <a:tr h="370840">
                <a:tc>
                  <a:txBody>
                    <a:bodyPr/>
                    <a:lstStyle/>
                    <a:p>
                      <a:r>
                        <a:rPr lang="en-US" sz="1600" dirty="0">
                          <a:solidFill>
                            <a:schemeClr val="bg1">
                              <a:lumMod val="50000"/>
                            </a:schemeClr>
                          </a:solidFill>
                        </a:rPr>
                        <a:t>cond1</a:t>
                      </a:r>
                      <a:r>
                        <a:rPr lang="en-US" sz="1600" baseline="0" dirty="0">
                          <a:solidFill>
                            <a:schemeClr val="bg1">
                              <a:lumMod val="50000"/>
                            </a:schemeClr>
                          </a:solidFill>
                        </a:rPr>
                        <a:t> AND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Both conditions should hold</a:t>
                      </a: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217482443"/>
                  </a:ext>
                </a:extLst>
              </a:tr>
              <a:tr h="370840">
                <a:tc>
                  <a:txBody>
                    <a:bodyPr/>
                    <a:lstStyle/>
                    <a:p>
                      <a:r>
                        <a:rPr lang="en-US" sz="1600" dirty="0">
                          <a:solidFill>
                            <a:schemeClr val="bg1">
                              <a:lumMod val="50000"/>
                            </a:schemeClr>
                          </a:solidFill>
                        </a:rPr>
                        <a:t>cond2 OR</a:t>
                      </a:r>
                      <a:r>
                        <a:rPr lang="en-US" sz="1600" baseline="0" dirty="0">
                          <a:solidFill>
                            <a:schemeClr val="bg1">
                              <a:lumMod val="50000"/>
                            </a:schemeClr>
                          </a:solidFill>
                        </a:rPr>
                        <a:t>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At least one of the conditions</a:t>
                      </a:r>
                      <a:r>
                        <a:rPr lang="en-US" sz="1600" baseline="0" dirty="0">
                          <a:solidFill>
                            <a:schemeClr val="bg1">
                              <a:lumMod val="50000"/>
                            </a:schemeClr>
                          </a:solidFill>
                        </a:rPr>
                        <a:t> should hold</a:t>
                      </a:r>
                      <a:endParaRPr lang="en-US" sz="1600" dirty="0">
                        <a:solidFill>
                          <a:schemeClr val="bg1">
                            <a:lumMod val="50000"/>
                          </a:schemeClr>
                        </a:solidFill>
                      </a:endParaRP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57614189"/>
                  </a:ext>
                </a:extLst>
              </a:tr>
              <a:tr h="370840">
                <a:tc>
                  <a:txBody>
                    <a:bodyPr/>
                    <a:lstStyle/>
                    <a:p>
                      <a:pPr marL="0" indent="0">
                        <a:buFont typeface="Symbol" panose="05050102010706020507" pitchFamily="18" charset="2"/>
                        <a:buNone/>
                      </a:pPr>
                      <a:r>
                        <a:rPr lang="en-US" sz="1600" dirty="0" err="1"/>
                        <a:t>attr</a:t>
                      </a:r>
                      <a:r>
                        <a:rPr lang="en-US" sz="1600" dirty="0"/>
                        <a:t> &lt;&gt; value</a:t>
                      </a:r>
                      <a:br>
                        <a:rPr lang="en-US" sz="1600" dirty="0"/>
                      </a:br>
                      <a:r>
                        <a:rPr lang="en-US" sz="1600" dirty="0" err="1"/>
                        <a:t>attr</a:t>
                      </a:r>
                      <a:r>
                        <a:rPr lang="en-US" sz="1600" dirty="0"/>
                        <a:t> != value</a:t>
                      </a:r>
                    </a:p>
                  </a:txBody>
                  <a:tcPr/>
                </a:tc>
                <a:tc>
                  <a:txBody>
                    <a:bodyPr/>
                    <a:lstStyle/>
                    <a:p>
                      <a:r>
                        <a:rPr lang="en-US" sz="1600" dirty="0"/>
                        <a:t>Attribute is</a:t>
                      </a:r>
                      <a:r>
                        <a:rPr lang="en-US" sz="1600" baseline="0" dirty="0"/>
                        <a:t> not equal to value</a:t>
                      </a:r>
                      <a:endParaRPr lang="en-US" sz="1600" dirty="0"/>
                    </a:p>
                  </a:txBody>
                  <a:tcPr/>
                </a:tc>
                <a:tc>
                  <a:txBody>
                    <a:bodyPr/>
                    <a:lstStyle/>
                    <a:p>
                      <a:r>
                        <a:rPr lang="en-US" sz="1600" dirty="0"/>
                        <a:t>genre</a:t>
                      </a:r>
                      <a:r>
                        <a:rPr lang="en-US" sz="1600" baseline="0" dirty="0"/>
                        <a:t> &lt;&gt; ‘Drama’</a:t>
                      </a:r>
                      <a:br>
                        <a:rPr lang="en-US" sz="1600" baseline="0" dirty="0"/>
                      </a:br>
                      <a:r>
                        <a:rPr lang="en-US" sz="1600" baseline="0" dirty="0"/>
                        <a:t>genre != ‘Drama’</a:t>
                      </a:r>
                    </a:p>
                  </a:txBody>
                  <a:tcPr/>
                </a:tc>
                <a:extLst>
                  <a:ext uri="{0D108BD9-81ED-4DB2-BD59-A6C34878D82A}">
                    <a16:rowId xmlns:a16="http://schemas.microsoft.com/office/drawing/2014/main" val="1600221800"/>
                  </a:ext>
                </a:extLst>
              </a:tr>
              <a:tr h="370840">
                <a:tc>
                  <a:txBody>
                    <a:bodyPr/>
                    <a:lstStyle/>
                    <a:p>
                      <a:r>
                        <a:rPr lang="en-US" sz="1600" dirty="0" err="1"/>
                        <a:t>attr</a:t>
                      </a:r>
                      <a:r>
                        <a:rPr lang="en-US" sz="1600" dirty="0"/>
                        <a:t> &gt; value</a:t>
                      </a:r>
                    </a:p>
                  </a:txBody>
                  <a:tcPr/>
                </a:tc>
                <a:tc>
                  <a:txBody>
                    <a:bodyPr/>
                    <a:lstStyle/>
                    <a:p>
                      <a:r>
                        <a:rPr lang="en-US" sz="1600" dirty="0"/>
                        <a:t>Attribute is greater than value</a:t>
                      </a:r>
                    </a:p>
                  </a:txBody>
                  <a:tcPr/>
                </a:tc>
                <a:tc>
                  <a:txBody>
                    <a:bodyPr/>
                    <a:lstStyle/>
                    <a:p>
                      <a:r>
                        <a:rPr lang="en-US" sz="1600" dirty="0"/>
                        <a:t>rating &gt; 7.8</a:t>
                      </a:r>
                    </a:p>
                  </a:txBody>
                  <a:tcPr/>
                </a:tc>
                <a:extLst>
                  <a:ext uri="{0D108BD9-81ED-4DB2-BD59-A6C34878D82A}">
                    <a16:rowId xmlns:a16="http://schemas.microsoft.com/office/drawing/2014/main" val="3678461800"/>
                  </a:ext>
                </a:extLst>
              </a:tr>
              <a:tr h="370840">
                <a:tc>
                  <a:txBody>
                    <a:bodyPr/>
                    <a:lstStyle/>
                    <a:p>
                      <a:r>
                        <a:rPr lang="en-US" sz="1600" dirty="0" err="1"/>
                        <a:t>attr</a:t>
                      </a:r>
                      <a:r>
                        <a:rPr lang="en-US" sz="1600" dirty="0"/>
                        <a:t> &lt; value</a:t>
                      </a:r>
                    </a:p>
                  </a:txBody>
                  <a:tcPr/>
                </a:tc>
                <a:tc>
                  <a:txBody>
                    <a:bodyPr/>
                    <a:lstStyle/>
                    <a:p>
                      <a:r>
                        <a:rPr lang="en-US" sz="1600" dirty="0"/>
                        <a:t>Attribute</a:t>
                      </a:r>
                      <a:r>
                        <a:rPr lang="en-US" sz="1600" baseline="0" dirty="0"/>
                        <a:t> is smaller than value</a:t>
                      </a:r>
                      <a:endParaRPr lang="en-US" sz="1600" dirty="0"/>
                    </a:p>
                  </a:txBody>
                  <a:tcPr/>
                </a:tc>
                <a:tc>
                  <a:txBody>
                    <a:bodyPr/>
                    <a:lstStyle/>
                    <a:p>
                      <a:r>
                        <a:rPr lang="en-US" sz="1600" dirty="0"/>
                        <a:t>year &lt; 1900</a:t>
                      </a:r>
                    </a:p>
                  </a:txBody>
                  <a:tcPr/>
                </a:tc>
                <a:extLst>
                  <a:ext uri="{0D108BD9-81ED-4DB2-BD59-A6C34878D82A}">
                    <a16:rowId xmlns:a16="http://schemas.microsoft.com/office/drawing/2014/main" val="180985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attr</a:t>
                      </a:r>
                      <a:r>
                        <a:rPr lang="en-US" sz="1600" dirty="0"/>
                        <a:t> &gt;=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Attribute is equal or</a:t>
                      </a:r>
                      <a:r>
                        <a:rPr lang="en-US" sz="1600" baseline="0" dirty="0"/>
                        <a:t> </a:t>
                      </a:r>
                      <a:r>
                        <a:rPr lang="en-US" sz="1600" dirty="0"/>
                        <a:t>greater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year &gt;= 1900</a:t>
                      </a:r>
                    </a:p>
                  </a:txBody>
                  <a:tcPr/>
                </a:tc>
                <a:extLst>
                  <a:ext uri="{0D108BD9-81ED-4DB2-BD59-A6C34878D82A}">
                    <a16:rowId xmlns:a16="http://schemas.microsoft.com/office/drawing/2014/main" val="703046007"/>
                  </a:ext>
                </a:extLst>
              </a:tr>
              <a:tr h="370840">
                <a:tc>
                  <a:txBody>
                    <a:bodyPr/>
                    <a:lstStyle/>
                    <a:p>
                      <a:r>
                        <a:rPr lang="en-US" sz="1600" dirty="0" err="1"/>
                        <a:t>attr</a:t>
                      </a:r>
                      <a:r>
                        <a:rPr lang="en-US" sz="1600" dirty="0"/>
                        <a:t> &lt;=</a:t>
                      </a:r>
                      <a:r>
                        <a:rPr lang="en-US" sz="1600" baseline="0" dirty="0"/>
                        <a:t> value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Attribute is equal or</a:t>
                      </a:r>
                      <a:r>
                        <a:rPr lang="en-US" sz="1600" baseline="0" dirty="0"/>
                        <a:t> </a:t>
                      </a:r>
                      <a:r>
                        <a:rPr lang="en-US" sz="1600" dirty="0"/>
                        <a:t>smaller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year &lt;=1900</a:t>
                      </a:r>
                    </a:p>
                  </a:txBody>
                  <a:tcPr/>
                </a:tc>
                <a:extLst>
                  <a:ext uri="{0D108BD9-81ED-4DB2-BD59-A6C34878D82A}">
                    <a16:rowId xmlns:a16="http://schemas.microsoft.com/office/drawing/2014/main" val="443455970"/>
                  </a:ext>
                </a:extLst>
              </a:tr>
            </a:tbl>
          </a:graphicData>
        </a:graphic>
      </p:graphicFrame>
    </p:spTree>
    <p:extLst>
      <p:ext uri="{BB962C8B-B14F-4D97-AF65-F5344CB8AC3E}">
        <p14:creationId xmlns:p14="http://schemas.microsoft.com/office/powerpoint/2010/main" val="13833359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26956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Inequality Queries and Boolean </a:t>
            </a:r>
          </a:p>
          <a:p>
            <a:pPr marL="267368" lvl="0" indent="-267368">
              <a:spcBef>
                <a:spcPts val="700"/>
              </a:spcBef>
              <a:buSzPct val="100000"/>
              <a:buAutoNum type="arabicPeriod"/>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information about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movies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that were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released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before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1895 (excl)</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information about movies released between 1895 and 1898 (excl)</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both using Boolean operators and using the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BETWEEN</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operator</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information about movies that were released before 1895 and after 2006 (inclusive)</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3746288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IN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945632327"/>
              </p:ext>
            </p:extLst>
          </p:nvPr>
        </p:nvGraphicFramePr>
        <p:xfrm>
          <a:off x="76201" y="816708"/>
          <a:ext cx="8985738" cy="465836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 ‘text’</a:t>
                      </a:r>
                    </a:p>
                  </a:txBody>
                  <a:tcPr/>
                </a:tc>
                <a:tc>
                  <a:txBody>
                    <a:bodyPr/>
                    <a:lstStyle/>
                    <a:p>
                      <a:r>
                        <a:rPr lang="en-US" sz="1600" dirty="0">
                          <a:solidFill>
                            <a:schemeClr val="bg1">
                              <a:lumMod val="50000"/>
                            </a:schemeClr>
                          </a:solidFill>
                        </a:rPr>
                        <a:t>Equality comparison for a textual attribute</a:t>
                      </a:r>
                    </a:p>
                  </a:txBody>
                  <a:tcPr/>
                </a:tc>
                <a:tc>
                  <a:txBody>
                    <a:bodyPr/>
                    <a:lstStyle/>
                    <a:p>
                      <a:r>
                        <a:rPr lang="en-US" sz="1600" dirty="0">
                          <a:solidFill>
                            <a:schemeClr val="bg1">
                              <a:lumMod val="50000"/>
                            </a:schemeClr>
                          </a:solidFill>
                        </a:rPr>
                        <a:t>gender = ‘Male’</a:t>
                      </a:r>
                    </a:p>
                  </a:txBody>
                  <a:tcPr/>
                </a:tc>
                <a:extLst>
                  <a:ext uri="{0D108BD9-81ED-4DB2-BD59-A6C34878D82A}">
                    <a16:rowId xmlns:a16="http://schemas.microsoft.com/office/drawing/2014/main" val="8031739"/>
                  </a:ext>
                </a:extLst>
              </a:tr>
              <a:tr h="370840">
                <a:tc>
                  <a:txBody>
                    <a:bodyPr/>
                    <a:lstStyle/>
                    <a:p>
                      <a:r>
                        <a:rPr lang="en-US" sz="1600" dirty="0" err="1">
                          <a:solidFill>
                            <a:schemeClr val="bg1">
                              <a:lumMod val="50000"/>
                            </a:schemeClr>
                          </a:solidFill>
                        </a:rPr>
                        <a:t>attr</a:t>
                      </a:r>
                      <a:r>
                        <a:rPr lang="en-US" sz="1600" baseline="0" dirty="0">
                          <a:solidFill>
                            <a:schemeClr val="bg1">
                              <a:lumMod val="50000"/>
                            </a:schemeClr>
                          </a:solidFill>
                        </a:rPr>
                        <a:t> </a:t>
                      </a:r>
                      <a:r>
                        <a:rPr lang="en-US" sz="1600" dirty="0">
                          <a:solidFill>
                            <a:schemeClr val="bg1">
                              <a:lumMod val="50000"/>
                            </a:schemeClr>
                          </a:solidFill>
                        </a:rPr>
                        <a:t>= number</a:t>
                      </a:r>
                    </a:p>
                  </a:txBody>
                  <a:tcPr/>
                </a:tc>
                <a:tc>
                  <a:txBody>
                    <a:bodyPr/>
                    <a:lstStyle/>
                    <a:p>
                      <a:r>
                        <a:rPr lang="en-US" sz="1600" dirty="0">
                          <a:solidFill>
                            <a:schemeClr val="bg1">
                              <a:lumMod val="50000"/>
                            </a:schemeClr>
                          </a:solidFill>
                        </a:rPr>
                        <a:t>Equality</a:t>
                      </a:r>
                      <a:r>
                        <a:rPr lang="en-US" sz="1600" baseline="0" dirty="0">
                          <a:solidFill>
                            <a:schemeClr val="bg1">
                              <a:lumMod val="50000"/>
                            </a:schemeClr>
                          </a:solidFill>
                        </a:rPr>
                        <a:t> comparison for a numeric attribute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a:t>
                      </a:r>
                      <a:r>
                        <a:rPr lang="en-US" sz="1600" baseline="0" dirty="0">
                          <a:solidFill>
                            <a:schemeClr val="bg1">
                              <a:lumMod val="50000"/>
                            </a:schemeClr>
                          </a:solidFill>
                        </a:rPr>
                        <a:t> = 2006</a:t>
                      </a:r>
                      <a:endParaRPr lang="en-US" sz="1600" dirty="0">
                        <a:solidFill>
                          <a:schemeClr val="bg1">
                            <a:lumMod val="50000"/>
                          </a:schemeClr>
                        </a:solidFill>
                      </a:endParaRPr>
                    </a:p>
                  </a:txBody>
                  <a:tcPr/>
                </a:tc>
                <a:extLst>
                  <a:ext uri="{0D108BD9-81ED-4DB2-BD59-A6C34878D82A}">
                    <a16:rowId xmlns:a16="http://schemas.microsoft.com/office/drawing/2014/main" val="2510508399"/>
                  </a:ext>
                </a:extLst>
              </a:tr>
              <a:tr h="370840">
                <a:tc>
                  <a:txBody>
                    <a:bodyPr/>
                    <a:lstStyle/>
                    <a:p>
                      <a:r>
                        <a:rPr lang="en-US" sz="1600" dirty="0">
                          <a:solidFill>
                            <a:schemeClr val="bg1">
                              <a:lumMod val="50000"/>
                            </a:schemeClr>
                          </a:solidFill>
                        </a:rPr>
                        <a:t>cond1</a:t>
                      </a:r>
                      <a:r>
                        <a:rPr lang="en-US" sz="1600" baseline="0" dirty="0">
                          <a:solidFill>
                            <a:schemeClr val="bg1">
                              <a:lumMod val="50000"/>
                            </a:schemeClr>
                          </a:solidFill>
                        </a:rPr>
                        <a:t> AND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Both conditions should hold</a:t>
                      </a: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217482443"/>
                  </a:ext>
                </a:extLst>
              </a:tr>
              <a:tr h="370840">
                <a:tc>
                  <a:txBody>
                    <a:bodyPr/>
                    <a:lstStyle/>
                    <a:p>
                      <a:r>
                        <a:rPr lang="en-US" sz="1600" dirty="0">
                          <a:solidFill>
                            <a:schemeClr val="bg1">
                              <a:lumMod val="50000"/>
                            </a:schemeClr>
                          </a:solidFill>
                        </a:rPr>
                        <a:t>cond2 OR</a:t>
                      </a:r>
                      <a:r>
                        <a:rPr lang="en-US" sz="1600" baseline="0" dirty="0">
                          <a:solidFill>
                            <a:schemeClr val="bg1">
                              <a:lumMod val="50000"/>
                            </a:schemeClr>
                          </a:solidFill>
                        </a:rPr>
                        <a:t>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At least one of the conditions</a:t>
                      </a:r>
                      <a:r>
                        <a:rPr lang="en-US" sz="1600" baseline="0" dirty="0">
                          <a:solidFill>
                            <a:schemeClr val="bg1">
                              <a:lumMod val="50000"/>
                            </a:schemeClr>
                          </a:solidFill>
                        </a:rPr>
                        <a:t> should hold</a:t>
                      </a:r>
                      <a:endParaRPr lang="en-US" sz="1600" dirty="0">
                        <a:solidFill>
                          <a:schemeClr val="bg1">
                            <a:lumMod val="50000"/>
                          </a:schemeClr>
                        </a:solidFill>
                      </a:endParaRP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57614189"/>
                  </a:ext>
                </a:extLst>
              </a:tr>
              <a:tr h="370840">
                <a:tc>
                  <a:txBody>
                    <a:bodyPr/>
                    <a:lstStyle/>
                    <a:p>
                      <a:pPr marL="0" indent="0">
                        <a:buFont typeface="Symbol" panose="05050102010706020507" pitchFamily="18" charset="2"/>
                        <a:buNone/>
                      </a:pPr>
                      <a:r>
                        <a:rPr lang="en-US" sz="1600" dirty="0" err="1">
                          <a:solidFill>
                            <a:schemeClr val="bg1">
                              <a:lumMod val="50000"/>
                            </a:schemeClr>
                          </a:solidFill>
                        </a:rPr>
                        <a:t>attr</a:t>
                      </a:r>
                      <a:r>
                        <a:rPr lang="en-US" sz="1600" dirty="0">
                          <a:solidFill>
                            <a:schemeClr val="bg1">
                              <a:lumMod val="50000"/>
                            </a:schemeClr>
                          </a:solidFill>
                        </a:rPr>
                        <a:t> &lt;&gt; value</a:t>
                      </a:r>
                      <a:br>
                        <a:rPr lang="en-US" sz="1600" dirty="0">
                          <a:solidFill>
                            <a:schemeClr val="bg1">
                              <a:lumMod val="50000"/>
                            </a:schemeClr>
                          </a:solidFill>
                        </a:rPr>
                      </a:br>
                      <a:r>
                        <a:rPr lang="en-US" sz="1600" dirty="0" err="1">
                          <a:solidFill>
                            <a:schemeClr val="bg1">
                              <a:lumMod val="50000"/>
                            </a:schemeClr>
                          </a:solidFill>
                        </a:rPr>
                        <a:t>attr</a:t>
                      </a:r>
                      <a:r>
                        <a:rPr lang="en-US" sz="1600" dirty="0">
                          <a:solidFill>
                            <a:schemeClr val="bg1">
                              <a:lumMod val="50000"/>
                            </a:schemeClr>
                          </a:solidFill>
                        </a:rPr>
                        <a:t> != value</a:t>
                      </a:r>
                    </a:p>
                  </a:txBody>
                  <a:tcPr/>
                </a:tc>
                <a:tc>
                  <a:txBody>
                    <a:bodyPr/>
                    <a:lstStyle/>
                    <a:p>
                      <a:r>
                        <a:rPr lang="en-US" sz="1600" dirty="0">
                          <a:solidFill>
                            <a:schemeClr val="bg1">
                              <a:lumMod val="50000"/>
                            </a:schemeClr>
                          </a:solidFill>
                        </a:rPr>
                        <a:t>Attribute is</a:t>
                      </a:r>
                      <a:r>
                        <a:rPr lang="en-US" sz="1600" baseline="0" dirty="0">
                          <a:solidFill>
                            <a:schemeClr val="bg1">
                              <a:lumMod val="50000"/>
                            </a:schemeClr>
                          </a:solidFill>
                        </a:rPr>
                        <a:t> not equal to value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genre</a:t>
                      </a:r>
                      <a:r>
                        <a:rPr lang="en-US" sz="1600" baseline="0" dirty="0">
                          <a:solidFill>
                            <a:schemeClr val="bg1">
                              <a:lumMod val="50000"/>
                            </a:schemeClr>
                          </a:solidFill>
                        </a:rPr>
                        <a:t> &lt;&gt; ‘Drama’</a:t>
                      </a:r>
                      <a:br>
                        <a:rPr lang="en-US" sz="1600" baseline="0" dirty="0">
                          <a:solidFill>
                            <a:schemeClr val="bg1">
                              <a:lumMod val="50000"/>
                            </a:schemeClr>
                          </a:solidFill>
                        </a:rPr>
                      </a:br>
                      <a:r>
                        <a:rPr lang="en-US" sz="1600" baseline="0" dirty="0">
                          <a:solidFill>
                            <a:schemeClr val="bg1">
                              <a:lumMod val="50000"/>
                            </a:schemeClr>
                          </a:solidFill>
                        </a:rPr>
                        <a:t>genre != ‘Drama’</a:t>
                      </a:r>
                    </a:p>
                  </a:txBody>
                  <a:tcPr/>
                </a:tc>
                <a:extLst>
                  <a:ext uri="{0D108BD9-81ED-4DB2-BD59-A6C34878D82A}">
                    <a16:rowId xmlns:a16="http://schemas.microsoft.com/office/drawing/2014/main" val="1600221800"/>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&gt; value</a:t>
                      </a:r>
                    </a:p>
                  </a:txBody>
                  <a:tcPr/>
                </a:tc>
                <a:tc>
                  <a:txBody>
                    <a:bodyPr/>
                    <a:lstStyle/>
                    <a:p>
                      <a:r>
                        <a:rPr lang="en-US" sz="1600" dirty="0">
                          <a:solidFill>
                            <a:schemeClr val="bg1">
                              <a:lumMod val="50000"/>
                            </a:schemeClr>
                          </a:solidFill>
                        </a:rPr>
                        <a:t>Attribute is greater than value</a:t>
                      </a:r>
                    </a:p>
                  </a:txBody>
                  <a:tcPr/>
                </a:tc>
                <a:tc>
                  <a:txBody>
                    <a:bodyPr/>
                    <a:lstStyle/>
                    <a:p>
                      <a:r>
                        <a:rPr lang="en-US" sz="1600" dirty="0">
                          <a:solidFill>
                            <a:schemeClr val="bg1">
                              <a:lumMod val="50000"/>
                            </a:schemeClr>
                          </a:solidFill>
                        </a:rPr>
                        <a:t>rating &gt; 7.8</a:t>
                      </a:r>
                    </a:p>
                  </a:txBody>
                  <a:tcPr/>
                </a:tc>
                <a:extLst>
                  <a:ext uri="{0D108BD9-81ED-4DB2-BD59-A6C34878D82A}">
                    <a16:rowId xmlns:a16="http://schemas.microsoft.com/office/drawing/2014/main" val="3678461800"/>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&lt; value</a:t>
                      </a:r>
                    </a:p>
                  </a:txBody>
                  <a:tcPr/>
                </a:tc>
                <a:tc>
                  <a:txBody>
                    <a:bodyPr/>
                    <a:lstStyle/>
                    <a:p>
                      <a:r>
                        <a:rPr lang="en-US" sz="1600" dirty="0">
                          <a:solidFill>
                            <a:schemeClr val="bg1">
                              <a:lumMod val="50000"/>
                            </a:schemeClr>
                          </a:solidFill>
                        </a:rPr>
                        <a:t>Attribute</a:t>
                      </a:r>
                      <a:r>
                        <a:rPr lang="en-US" sz="1600" baseline="0" dirty="0">
                          <a:solidFill>
                            <a:schemeClr val="bg1">
                              <a:lumMod val="50000"/>
                            </a:schemeClr>
                          </a:solidFill>
                        </a:rPr>
                        <a:t> is smaller than value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 &lt; 1900</a:t>
                      </a:r>
                    </a:p>
                  </a:txBody>
                  <a:tcPr/>
                </a:tc>
                <a:extLst>
                  <a:ext uri="{0D108BD9-81ED-4DB2-BD59-A6C34878D82A}">
                    <a16:rowId xmlns:a16="http://schemas.microsoft.com/office/drawing/2014/main" val="180985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solidFill>
                            <a:schemeClr val="bg1">
                              <a:lumMod val="50000"/>
                            </a:schemeClr>
                          </a:solidFill>
                        </a:rPr>
                        <a:t>attr</a:t>
                      </a:r>
                      <a:r>
                        <a:rPr lang="en-US" sz="1600" dirty="0">
                          <a:solidFill>
                            <a:schemeClr val="bg1">
                              <a:lumMod val="50000"/>
                            </a:schemeClr>
                          </a:solidFill>
                        </a:rPr>
                        <a:t> &gt;=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Attribute is equal or</a:t>
                      </a:r>
                      <a:r>
                        <a:rPr lang="en-US" sz="1600" baseline="0" dirty="0">
                          <a:solidFill>
                            <a:schemeClr val="bg1">
                              <a:lumMod val="50000"/>
                            </a:schemeClr>
                          </a:solidFill>
                        </a:rPr>
                        <a:t> </a:t>
                      </a:r>
                      <a:r>
                        <a:rPr lang="en-US" sz="1600" dirty="0">
                          <a:solidFill>
                            <a:schemeClr val="bg1">
                              <a:lumMod val="50000"/>
                            </a:schemeClr>
                          </a:solidFill>
                        </a:rPr>
                        <a:t>greater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year &gt;= 1900</a:t>
                      </a:r>
                    </a:p>
                  </a:txBody>
                  <a:tcPr/>
                </a:tc>
                <a:extLst>
                  <a:ext uri="{0D108BD9-81ED-4DB2-BD59-A6C34878D82A}">
                    <a16:rowId xmlns:a16="http://schemas.microsoft.com/office/drawing/2014/main" val="703046007"/>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&lt;=</a:t>
                      </a:r>
                      <a:r>
                        <a:rPr lang="en-US" sz="1600" baseline="0" dirty="0">
                          <a:solidFill>
                            <a:schemeClr val="bg1">
                              <a:lumMod val="50000"/>
                            </a:schemeClr>
                          </a:solidFill>
                        </a:rPr>
                        <a:t> value</a:t>
                      </a:r>
                      <a:endParaRPr lang="en-US" sz="1600" dirty="0">
                        <a:solidFill>
                          <a:schemeClr val="bg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Attribute is equal or</a:t>
                      </a:r>
                      <a:r>
                        <a:rPr lang="en-US" sz="1600" baseline="0" dirty="0">
                          <a:solidFill>
                            <a:schemeClr val="bg1">
                              <a:lumMod val="50000"/>
                            </a:schemeClr>
                          </a:solidFill>
                        </a:rPr>
                        <a:t> </a:t>
                      </a:r>
                      <a:r>
                        <a:rPr lang="en-US" sz="1600" dirty="0">
                          <a:solidFill>
                            <a:schemeClr val="bg1">
                              <a:lumMod val="50000"/>
                            </a:schemeClr>
                          </a:solidFill>
                        </a:rPr>
                        <a:t>smaller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year &lt;=1900</a:t>
                      </a:r>
                    </a:p>
                  </a:txBody>
                  <a:tcPr/>
                </a:tc>
                <a:extLst>
                  <a:ext uri="{0D108BD9-81ED-4DB2-BD59-A6C34878D82A}">
                    <a16:rowId xmlns:a16="http://schemas.microsoft.com/office/drawing/2014/main" val="443455970"/>
                  </a:ext>
                </a:extLst>
              </a:tr>
              <a:tr h="370840">
                <a:tc>
                  <a:txBody>
                    <a:bodyPr/>
                    <a:lstStyle/>
                    <a:p>
                      <a:r>
                        <a:rPr lang="en-US" sz="1600" dirty="0" err="1"/>
                        <a:t>attr</a:t>
                      </a:r>
                      <a:r>
                        <a:rPr lang="en-US" sz="1600" dirty="0"/>
                        <a:t> IN (x1,</a:t>
                      </a:r>
                      <a:r>
                        <a:rPr lang="en-US" sz="1600" baseline="0" dirty="0"/>
                        <a:t> x2, x3, …)</a:t>
                      </a:r>
                      <a:endParaRPr lang="en-US" sz="1600" dirty="0"/>
                    </a:p>
                  </a:txBody>
                  <a:tcPr/>
                </a:tc>
                <a:tc>
                  <a:txBody>
                    <a:bodyPr/>
                    <a:lstStyle/>
                    <a:p>
                      <a:r>
                        <a:rPr lang="en-US" sz="1600" dirty="0"/>
                        <a:t>Attribute value is either x1, or x2 or x3</a:t>
                      </a:r>
                      <a:r>
                        <a:rPr lang="en-US" sz="1600" baseline="0" dirty="0"/>
                        <a:t>, or …</a:t>
                      </a:r>
                      <a:endParaRPr lang="en-US" sz="1600" dirty="0"/>
                    </a:p>
                  </a:txBody>
                  <a:tcPr/>
                </a:tc>
                <a:tc>
                  <a:txBody>
                    <a:bodyPr/>
                    <a:lstStyle/>
                    <a:p>
                      <a:r>
                        <a:rPr lang="en-US" sz="1600" dirty="0"/>
                        <a:t>genre</a:t>
                      </a:r>
                      <a:r>
                        <a:rPr lang="en-US" sz="1600" baseline="0" dirty="0"/>
                        <a:t> IN (‘Drama’, ‘Comedy’)</a:t>
                      </a:r>
                    </a:p>
                  </a:txBody>
                  <a:tcPr/>
                </a:tc>
                <a:extLst>
                  <a:ext uri="{0D108BD9-81ED-4DB2-BD59-A6C34878D82A}">
                    <a16:rowId xmlns:a16="http://schemas.microsoft.com/office/drawing/2014/main" val="14076049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attr</a:t>
                      </a:r>
                      <a:r>
                        <a:rPr lang="en-US" sz="1600" dirty="0"/>
                        <a:t> NOT IN (x1,</a:t>
                      </a:r>
                      <a:r>
                        <a:rPr lang="en-US" sz="1600" baseline="0" dirty="0"/>
                        <a:t> x2, x3,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Attribute value is not x1, nor x2, nor x3</a:t>
                      </a:r>
                      <a:r>
                        <a:rPr lang="en-US" sz="1600" baseline="0" dirty="0"/>
                        <a:t>,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genre</a:t>
                      </a:r>
                      <a:r>
                        <a:rPr lang="en-US" sz="1600" baseline="0" dirty="0"/>
                        <a:t> NOT IN (‘Adult’, ‘War’)</a:t>
                      </a:r>
                      <a:endParaRPr lang="en-US" sz="1600" dirty="0"/>
                    </a:p>
                  </a:txBody>
                  <a:tcPr/>
                </a:tc>
                <a:extLst>
                  <a:ext uri="{0D108BD9-81ED-4DB2-BD59-A6C34878D82A}">
                    <a16:rowId xmlns:a16="http://schemas.microsoft.com/office/drawing/2014/main" val="3945028711"/>
                  </a:ext>
                </a:extLst>
              </a:tr>
            </a:tbl>
          </a:graphicData>
        </a:graphic>
      </p:graphicFrame>
    </p:spTree>
    <p:extLst>
      <p:ext uri="{BB962C8B-B14F-4D97-AF65-F5344CB8AC3E}">
        <p14:creationId xmlns:p14="http://schemas.microsoft.com/office/powerpoint/2010/main" val="232890126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IN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5606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queries</a:t>
            </a:r>
            <a:endPar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with last names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Scorsese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Polanski</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Spielberg.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“IN” for your Boolean query.</a:t>
            </a:r>
          </a:p>
          <a:p>
            <a:pPr marL="267368" indent="-267368">
              <a:spcBef>
                <a:spcPts val="700"/>
              </a:spcBef>
              <a:buSzPct val="100000"/>
              <a:buFontTx/>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FROM directors</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last_name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IN ( 'Scorsese’, ‘Spielberg’, ‘Polanski’ );</a:t>
            </a:r>
          </a:p>
          <a:p>
            <a:pPr marL="267368" indent="-267368">
              <a:spcBef>
                <a:spcPts val="700"/>
              </a:spcBef>
              <a:buSzPct val="100000"/>
              <a:buFontTx/>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Quentin Tarantino</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Stanley Kubrick</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Orson Welles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Use “IN” for your Boolean query.</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FROM directors</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first_name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last_name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IN (</a:t>
            </a: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(‘Quentin’, ‘Tarantino’), (‘Stanley’, ‘Kubrick’), (‘Orson’, ‘Welles’) </a:t>
            </a: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1818551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Need for approximate </a:t>
            </a:r>
            <a:r>
              <a:rPr sz="3000" b="1" dirty="0">
                <a:uFill>
                  <a:solidFill>
                    <a:srgbClr val="FFFFFF"/>
                  </a:solidFill>
                </a:uFill>
                <a:latin typeface="Arial Unicode MS" panose="020B0604020202020204" pitchFamily="34" charset="-128"/>
              </a:rPr>
              <a:t>queries</a:t>
            </a:r>
          </a:p>
        </p:txBody>
      </p:sp>
      <p:sp>
        <p:nvSpPr>
          <p:cNvPr id="45" name="Shape 45"/>
          <p:cNvSpPr/>
          <p:nvPr/>
        </p:nvSpPr>
        <p:spPr>
          <a:xfrm>
            <a:off x="179797" y="1324179"/>
            <a:ext cx="8964203" cy="397801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Queries</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entry for Alfred Hitchcock</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Hint: Query using only the last name, and notice his first name</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entries for the Godfather movies, released in 1972, 1974, and 1990</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Hint: The actual names for the movies are </a:t>
            </a:r>
          </a:p>
          <a:p>
            <a:pPr marL="1257300" lvl="2"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“Godfather, The”</a:t>
            </a:r>
          </a:p>
          <a:p>
            <a:pPr marL="1257300" lvl="2"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“Godfather: Part II, The”</a:t>
            </a:r>
          </a:p>
          <a:p>
            <a:pPr marL="1257300" lvl="2"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“Godfather: Part III, The”</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39605420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LIKE</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900" y="988513"/>
            <a:ext cx="8204200" cy="508087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LIKE allows to write simple approximate queries</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to match an arbitrary number of characters </a:t>
            </a:r>
          </a:p>
          <a:p>
            <a:pPr lvl="1">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movies that start with B</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name LIKE “B%”;</a:t>
            </a:r>
          </a:p>
          <a:p>
            <a:pPr lvl="1">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“_” to match any single character </a:t>
            </a:r>
          </a:p>
          <a:p>
            <a:pPr lvl="1">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movies with names starting with B, being exactly 5 characters long, and ending with B</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Profiles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name LIKE “B__B”;</a:t>
            </a:r>
          </a:p>
        </p:txBody>
      </p:sp>
    </p:spTree>
    <p:extLst>
      <p:ext uri="{BB962C8B-B14F-4D97-AF65-F5344CB8AC3E}">
        <p14:creationId xmlns:p14="http://schemas.microsoft.com/office/powerpoint/2010/main" val="428511327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421754" y="144938"/>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Terminology</a:t>
            </a:r>
          </a:p>
        </p:txBody>
      </p:sp>
      <p:sp>
        <p:nvSpPr>
          <p:cNvPr id="23" name="Shape 23"/>
          <p:cNvSpPr/>
          <p:nvPr/>
        </p:nvSpPr>
        <p:spPr>
          <a:xfrm>
            <a:off x="505345" y="1236821"/>
            <a:ext cx="7590196" cy="437555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72561" lvl="0" indent="-234461">
              <a:spcBef>
                <a:spcPts val="700"/>
              </a:spcBef>
              <a:buSzPct val="50000"/>
              <a:buBlip>
                <a:blip r:embed="rId2"/>
              </a:buBlip>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Definition Language (DDL)</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Create Table</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Drop Table</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Indexes</a:t>
            </a:r>
          </a:p>
          <a:p>
            <a:pPr marL="272561" lvl="0" indent="-234461">
              <a:spcBef>
                <a:spcPts val="700"/>
              </a:spcBef>
              <a:buSzPct val="50000"/>
              <a:buBlip>
                <a:blip r:embed="rId2"/>
              </a:buBlip>
              <a:defRPr sz="1800">
                <a:solidFill>
                  <a:srgbClr val="000000"/>
                </a:solidFill>
                <a:uFillTx/>
              </a:defRPr>
            </a:pP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Manipulation language (DML)</a:t>
            </a:r>
          </a:p>
          <a:p>
            <a:pPr marL="615461" lvl="1" indent="-234461">
              <a:spcBef>
                <a:spcPts val="700"/>
              </a:spcBef>
              <a:buSzPct val="100000"/>
              <a:buChar char="•"/>
              <a:defRPr sz="1800">
                <a:solidFill>
                  <a:srgbClr val="000000"/>
                </a:solidFill>
                <a:uFillTx/>
              </a:defRPr>
            </a:pP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Insert </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Delete </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Update</a:t>
            </a:r>
          </a:p>
          <a:p>
            <a:pPr marL="272561" lvl="0" indent="-234461">
              <a:spcBef>
                <a:spcPts val="700"/>
              </a:spcBef>
              <a:buSzPct val="50000"/>
              <a:buBlip>
                <a:blip r:embed="rId2"/>
              </a:buBlip>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Other Commands</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constraints, views, triggers etc.</a:t>
            </a:r>
          </a:p>
        </p:txBody>
      </p:sp>
    </p:spTree>
    <p:extLst>
      <p:ext uri="{BB962C8B-B14F-4D97-AF65-F5344CB8AC3E}">
        <p14:creationId xmlns:p14="http://schemas.microsoft.com/office/powerpoint/2010/main" val="303479969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LIKE: Practice queries</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7" y="1324179"/>
            <a:ext cx="8964203" cy="238783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Queries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entry for Alfred Hitchcock</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Hint: Use an approximation for his first name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Godfather movies, released in 1972, 1974, and 1990</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02907946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The NULL value</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899" y="1324179"/>
            <a:ext cx="8489165" cy="45037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2900" lvl="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When columns do not have a value, they are assigned a “NULL” value, which is a special way that SQL handles the “empty value”</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To check if something is NULL you use the expression: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NULL</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movies that do not have a rating</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SELECT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FROM movies</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WHERE rating IS NULL</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Similarly, you use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NOT NULL” is you want only results that have non-NULL values</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41499925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Incorrect approaches when using NULL</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899" y="1324179"/>
            <a:ext cx="8489165" cy="34009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NULL is </a:t>
            </a:r>
            <a:r>
              <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not</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equal to empty string. The query below will NOT work</a:t>
            </a: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 '';</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buSzPct val="100000"/>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do not use = to compare with NULL</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query below will NOT work</a:t>
            </a: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a:t>
            </a: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 NULL;</a:t>
            </a:r>
          </a:p>
        </p:txBody>
      </p:sp>
    </p:spTree>
    <p:extLst>
      <p:ext uri="{BB962C8B-B14F-4D97-AF65-F5344CB8AC3E}">
        <p14:creationId xmlns:p14="http://schemas.microsoft.com/office/powerpoint/2010/main" val="135743367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Floating Point Bizarreness</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899" y="1324179"/>
            <a:ext cx="8432657" cy="52527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SQL, and in many computer languages, handling decimal numbers tends to be strange, due to the limited accuracy when storing floating point numbers.</a:t>
            </a:r>
            <a:endParaRPr lang="el-GR"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endParaRPr lang="el-GR"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&gt; 7.8</a:t>
            </a:r>
          </a:p>
          <a:p>
            <a:pPr marL="342900" indent="-342900">
              <a:spcBef>
                <a:spcPts val="700"/>
              </a:spcBef>
              <a:buSzPct val="100000"/>
              <a:buFont typeface="Arial" panose="020B0604020202020204" pitchFamily="34" charset="0"/>
              <a:buChar char="•"/>
              <a:defRPr sz="1800">
                <a:solidFill>
                  <a:srgbClr val="000000"/>
                </a:solidFill>
                <a:uFillTx/>
              </a:defRPr>
            </a:pP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 7.8</a:t>
            </a:r>
          </a:p>
          <a:p>
            <a:pPr marL="342900" indent="-342900">
              <a:spcBef>
                <a:spcPts val="700"/>
              </a:spcBef>
              <a:buSzPct val="100000"/>
              <a:buFont typeface="Arial" panose="020B0604020202020204" pitchFamily="34" charset="0"/>
              <a:buChar char="•"/>
              <a:defRPr sz="1800">
                <a:solidFill>
                  <a:srgbClr val="000000"/>
                </a:solidFill>
                <a:uFillTx/>
              </a:defRPr>
            </a:pP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LIKE 7.8</a:t>
            </a:r>
          </a:p>
        </p:txBody>
      </p:sp>
    </p:spTree>
    <p:extLst>
      <p:ext uri="{BB962C8B-B14F-4D97-AF65-F5344CB8AC3E}">
        <p14:creationId xmlns:p14="http://schemas.microsoft.com/office/powerpoint/2010/main" val="230443316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Practice queries</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7" y="1324179"/>
            <a:ext cx="8964203" cy="26956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Queries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who live in “Weinstein Hall”</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with first name “Richard”</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with first names starting with P and last names starting with I (e.g. </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anos </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peirotis)</a:t>
            </a:r>
          </a:p>
          <a:p>
            <a:pPr marL="457200" indent="-457200">
              <a:spcBef>
                <a:spcPts val="700"/>
              </a:spcBef>
              <a:buSzPct val="100000"/>
              <a:buFont typeface="+mj-lt"/>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22576949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q</a:t>
            </a:r>
            <a:r>
              <a:rPr sz="3000" b="1" dirty="0">
                <a:uFill>
                  <a:solidFill>
                    <a:srgbClr val="FFFFFF"/>
                  </a:solidFill>
                </a:uFill>
                <a:latin typeface="Arial Unicode MS" panose="020B0604020202020204" pitchFamily="34" charset="-128"/>
              </a:rPr>
              <a:t>ueries</a:t>
            </a:r>
          </a:p>
        </p:txBody>
      </p:sp>
      <p:sp>
        <p:nvSpPr>
          <p:cNvPr id="45" name="Shape 45"/>
          <p:cNvSpPr/>
          <p:nvPr/>
        </p:nvSpPr>
        <p:spPr>
          <a:xfrm>
            <a:off x="469899" y="1324179"/>
            <a:ext cx="8432657" cy="251607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Get the names and sex of all liberal students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Get the names, sex, and political views of liberal and very liberal students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possible values for the “Residence” attribute in Profiles, eliminating duplicates. Make the limit 10,000 so that you can see all entries</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70721541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REGEXP</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900" y="1324179"/>
            <a:ext cx="8204200" cy="238783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REGEXP allows a standard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regular expression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query</a:t>
            </a:r>
          </a:p>
          <a:p>
            <a:pPr lvl="1">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1">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names that contain a digit</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Profiles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name REGEXP '[0-9]+'</a:t>
            </a:r>
          </a:p>
        </p:txBody>
      </p:sp>
    </p:spTree>
    <p:extLst>
      <p:ext uri="{BB962C8B-B14F-4D97-AF65-F5344CB8AC3E}">
        <p14:creationId xmlns:p14="http://schemas.microsoft.com/office/powerpoint/2010/main" val="412806308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469899" y="1324179"/>
            <a:ext cx="8432657"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67368" lvl="0" indent="-267368">
              <a:spcBef>
                <a:spcPts val="700"/>
              </a:spcBef>
              <a:buSzPct val="100000"/>
              <a:buAutoNum type="arabicPeriod"/>
              <a:defRPr sz="1800">
                <a:solidFill>
                  <a:srgbClr val="000000"/>
                </a:solidFill>
                <a:uFillTx/>
              </a:defRPr>
            </a:pPr>
            <a:endPar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27"/>
          <p:cNvSpPr/>
          <p:nvPr/>
        </p:nvSpPr>
        <p:spPr>
          <a:xfrm>
            <a:off x="31850" y="1524234"/>
            <a:ext cx="9041258" cy="199285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457200" lvl="0" indent="-457200">
              <a:spcBef>
                <a:spcPts val="700"/>
              </a:spcBef>
              <a:buFont typeface="Arial" panose="020B0604020202020204" pitchFamily="34" charset="0"/>
              <a:buChar char="•"/>
              <a:defRPr sz="1800">
                <a:solidFill>
                  <a:srgbClr val="000000"/>
                </a:solidFill>
                <a:uFillTx/>
              </a:defRPr>
            </a:pP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Write down three queries that you would like to answer</a:t>
            </a:r>
          </a:p>
          <a:p>
            <a:pPr lvl="0">
              <a:spcBef>
                <a:spcPts val="700"/>
              </a:spcBef>
              <a:defRPr sz="1800">
                <a:solidFill>
                  <a:srgbClr val="000000"/>
                </a:solidFill>
                <a:uFillTx/>
              </a:defRPr>
            </a:pP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 that the information exists in a </a:t>
            </a:r>
            <a:r>
              <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single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 for now)</a:t>
            </a:r>
            <a:endPar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lvl="0" indent="-457200">
              <a:spcBef>
                <a:spcPts val="700"/>
              </a:spcBef>
              <a:buFont typeface="Arial" panose="020B0604020202020204" pitchFamily="34" charset="0"/>
              <a:buChar char="•"/>
              <a:defRPr sz="1800">
                <a:solidFill>
                  <a:srgbClr val="000000"/>
                </a:solidFill>
                <a:uFillTx/>
              </a:defRPr>
            </a:pP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Let’s answer them in class…</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6994061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48B51A-A7D0-4EB3-97C5-23CDCE187BB7}"/>
              </a:ext>
            </a:extLst>
          </p:cNvPr>
          <p:cNvSpPr/>
          <p:nvPr/>
        </p:nvSpPr>
        <p:spPr>
          <a:xfrm>
            <a:off x="1025235" y="1277173"/>
            <a:ext cx="7342909" cy="4031873"/>
          </a:xfrm>
          <a:prstGeom prst="rect">
            <a:avLst/>
          </a:prstGeom>
        </p:spPr>
        <p:txBody>
          <a:bodyPr wrap="square">
            <a:spAutoFit/>
          </a:bodyPr>
          <a:lstStyle/>
          <a:p>
            <a:r>
              <a:rPr lang="en-US" sz="3200" dirty="0"/>
              <a:t>Go to the Facebook database</a:t>
            </a:r>
          </a:p>
          <a:p>
            <a:endParaRPr lang="en-US" sz="3200" dirty="0"/>
          </a:p>
          <a:p>
            <a:r>
              <a:rPr lang="en-US" sz="3200" dirty="0"/>
              <a:t>Find all the students that have New York as the home state. </a:t>
            </a:r>
          </a:p>
          <a:p>
            <a:endParaRPr lang="en-US" sz="3200" dirty="0"/>
          </a:p>
          <a:p>
            <a:r>
              <a:rPr lang="en-US" sz="3200" dirty="0"/>
              <a:t>Deal with all the different ways that students have written New York in the “</a:t>
            </a:r>
            <a:r>
              <a:rPr lang="en-US" sz="3200" dirty="0" err="1"/>
              <a:t>HomeState</a:t>
            </a:r>
            <a:r>
              <a:rPr lang="en-US" sz="3200" dirty="0"/>
              <a:t>” attribute</a:t>
            </a:r>
          </a:p>
        </p:txBody>
      </p:sp>
    </p:spTree>
    <p:extLst>
      <p:ext uri="{BB962C8B-B14F-4D97-AF65-F5344CB8AC3E}">
        <p14:creationId xmlns:p14="http://schemas.microsoft.com/office/powerpoint/2010/main" val="105964598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Joins</a:t>
            </a:r>
          </a:p>
        </p:txBody>
      </p:sp>
      <p:sp>
        <p:nvSpPr>
          <p:cNvPr id="148" name="Shape 148"/>
          <p:cNvSpPr/>
          <p:nvPr/>
        </p:nvSpPr>
        <p:spPr>
          <a:xfrm>
            <a:off x="309899" y="2400300"/>
            <a:ext cx="8524202" cy="83099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SQL join clause combines records from two or more tables in a database.  (Wikipedia)</a:t>
            </a:r>
          </a:p>
        </p:txBody>
      </p:sp>
    </p:spTree>
    <p:extLst>
      <p:ext uri="{BB962C8B-B14F-4D97-AF65-F5344CB8AC3E}">
        <p14:creationId xmlns:p14="http://schemas.microsoft.com/office/powerpoint/2010/main" val="26250696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421754" y="144938"/>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Choosing a database in MySQL</a:t>
            </a:r>
            <a:endParaRPr sz="3000" b="1" dirty="0">
              <a:uFill>
                <a:solidFill>
                  <a:srgbClr val="FFFFFF"/>
                </a:solidFill>
              </a:uFill>
              <a:latin typeface="Arial Unicode MS" panose="020B0604020202020204" pitchFamily="34" charset="-128"/>
            </a:endParaRPr>
          </a:p>
        </p:txBody>
      </p:sp>
      <p:sp>
        <p:nvSpPr>
          <p:cNvPr id="23" name="Shape 23"/>
          <p:cNvSpPr/>
          <p:nvPr/>
        </p:nvSpPr>
        <p:spPr>
          <a:xfrm>
            <a:off x="505345" y="1236821"/>
            <a:ext cx="7590196" cy="35804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72561" lvl="0"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SHOW DATABASES</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Lists the available databases in MySQL</a:t>
            </a:r>
          </a:p>
          <a:p>
            <a:pPr marL="27256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&lt;database&gt;</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Chooses which database to work with</a:t>
            </a:r>
          </a:p>
          <a:p>
            <a:pPr marL="729761" lvl="1" indent="-234461">
              <a:spcBef>
                <a:spcPts val="700"/>
              </a:spcBef>
              <a:buSzPct val="50000"/>
              <a:buBlip>
                <a:blip r:embed="rId2"/>
              </a:buBlip>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USE </a:t>
            </a:r>
            <a:r>
              <a:rPr lang="en-US" sz="20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7256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SHOW TABLES;</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Lists the tables in the database</a:t>
            </a:r>
          </a:p>
          <a:p>
            <a:pPr marL="27256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DESCRIBE &lt;table&gt;;</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Lists the attributes and data types for a table</a:t>
            </a:r>
          </a:p>
        </p:txBody>
      </p:sp>
    </p:spTree>
    <p:extLst>
      <p:ext uri="{BB962C8B-B14F-4D97-AF65-F5344CB8AC3E}">
        <p14:creationId xmlns:p14="http://schemas.microsoft.com/office/powerpoint/2010/main" val="45930723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0DCD45-6C95-438B-9703-4955C99B25AA}"/>
              </a:ext>
            </a:extLst>
          </p:cNvPr>
          <p:cNvSpPr/>
          <p:nvPr/>
        </p:nvSpPr>
        <p:spPr>
          <a:xfrm>
            <a:off x="496711" y="2551837"/>
            <a:ext cx="8263467" cy="1815882"/>
          </a:xfrm>
          <a:prstGeom prst="rect">
            <a:avLst/>
          </a:prstGeom>
        </p:spPr>
        <p:txBody>
          <a:bodyPr wrap="square">
            <a:spAutoFit/>
          </a:bodyPr>
          <a:lstStyle/>
          <a:p>
            <a:pPr>
              <a:spcBef>
                <a:spcPts val="700"/>
              </a:spcBef>
              <a:buSzPct val="100000"/>
              <a:defRPr sz="1800">
                <a:solidFill>
                  <a:srgbClr val="000000"/>
                </a:solidFill>
                <a:uFillTx/>
              </a:defRPr>
            </a:pP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the table </a:t>
            </a:r>
            <a:r>
              <a:rPr lang="en-US" sz="28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directors_genres</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and find all genres of films and the corresponding probabilities for the director ID that corresponds to </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Steven Spielberg</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Sort the results by probability. </a:t>
            </a:r>
          </a:p>
        </p:txBody>
      </p:sp>
      <p:sp>
        <p:nvSpPr>
          <p:cNvPr id="3" name="Shape 44">
            <a:extLst>
              <a:ext uri="{FF2B5EF4-FFF2-40B4-BE49-F238E27FC236}">
                <a16:creationId xmlns:a16="http://schemas.microsoft.com/office/drawing/2014/main" id="{E84D4EA6-4EF2-4313-9F08-96C20CF410F7}"/>
              </a:ext>
            </a:extLst>
          </p:cNvPr>
          <p:cNvSpPr/>
          <p:nvPr/>
        </p:nvSpPr>
        <p:spPr>
          <a:xfrm>
            <a:off x="224589" y="147496"/>
            <a:ext cx="8670757" cy="5539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The need for joins: Currently awkward</a:t>
            </a:r>
            <a:r>
              <a:rPr sz="3000" b="1" dirty="0">
                <a:uFill>
                  <a:solidFill>
                    <a:srgbClr val="FFFFFF"/>
                  </a:solidFill>
                </a:uFill>
                <a:latin typeface="Arial Unicode MS" panose="020B0604020202020204" pitchFamily="34" charset="-128"/>
              </a:rPr>
              <a:t> queries</a:t>
            </a:r>
          </a:p>
        </p:txBody>
      </p:sp>
    </p:spTree>
    <p:extLst>
      <p:ext uri="{BB962C8B-B14F-4D97-AF65-F5344CB8AC3E}">
        <p14:creationId xmlns:p14="http://schemas.microsoft.com/office/powerpoint/2010/main" val="18664164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a:t>
            </a:r>
          </a:p>
        </p:txBody>
      </p:sp>
      <p:graphicFrame>
        <p:nvGraphicFramePr>
          <p:cNvPr id="153" name="Table 153"/>
          <p:cNvGraphicFramePr/>
          <p:nvPr>
            <p:extLst>
              <p:ext uri="{D42A27DB-BD31-4B8C-83A1-F6EECF244321}">
                <p14:modId xmlns:p14="http://schemas.microsoft.com/office/powerpoint/2010/main" val="2491052003"/>
              </p:ext>
            </p:extLst>
          </p:nvPr>
        </p:nvGraphicFramePr>
        <p:xfrm>
          <a:off x="492749" y="1625257"/>
          <a:ext cx="2639541" cy="2634120"/>
        </p:xfrm>
        <a:graphic>
          <a:graphicData uri="http://schemas.openxmlformats.org/drawingml/2006/table">
            <a:tbl>
              <a:tblPr firstRow="1" bandRow="1">
                <a:tableStyleId>{C083E6E3-FA7D-4D7B-A595-EF9225AFEA82}</a:tableStyleId>
              </a:tblPr>
              <a:tblGrid>
                <a:gridCol w="1115983">
                  <a:extLst>
                    <a:ext uri="{9D8B030D-6E8A-4147-A177-3AD203B41FA5}">
                      <a16:colId xmlns:a16="http://schemas.microsoft.com/office/drawing/2014/main" val="20000"/>
                    </a:ext>
                  </a:extLst>
                </a:gridCol>
                <a:gridCol w="853969">
                  <a:extLst>
                    <a:ext uri="{9D8B030D-6E8A-4147-A177-3AD203B41FA5}">
                      <a16:colId xmlns:a16="http://schemas.microsoft.com/office/drawing/2014/main" val="20001"/>
                    </a:ext>
                  </a:extLst>
                </a:gridCol>
                <a:gridCol w="669589">
                  <a:extLst>
                    <a:ext uri="{9D8B030D-6E8A-4147-A177-3AD203B41FA5}">
                      <a16:colId xmlns:a16="http://schemas.microsoft.com/office/drawing/2014/main" val="20002"/>
                    </a:ext>
                  </a:extLst>
                </a:gridCol>
              </a:tblGrid>
              <a:tr h="387711">
                <a:tc>
                  <a:txBody>
                    <a:bodyPr/>
                    <a:lstStyle/>
                    <a:p>
                      <a:pPr lvl="0" algn="ctr">
                        <a:spcBef>
                          <a:spcPts val="500"/>
                        </a:spcBef>
                        <a:defRPr sz="1800" b="0" i="0">
                          <a:solidFill>
                            <a:srgbClr val="000000"/>
                          </a:solidFill>
                          <a:uFillTx/>
                        </a:defRPr>
                      </a:pPr>
                      <a:r>
                        <a:rPr sz="1600" b="1"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 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Grade</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83809">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72520">
                <a:tc>
                  <a:txBody>
                    <a:bodyPr/>
                    <a:lstStyle/>
                    <a:p>
                      <a:pPr lvl="0" algn="ctr">
                        <a:defRPr sz="1800">
                          <a:solidFill>
                            <a:srgbClr val="000000"/>
                          </a:solidFill>
                          <a:uFillTx/>
                        </a:defRPr>
                      </a:pPr>
                      <a:r>
                        <a:rPr sz="1600" dirty="0">
                          <a:uFill>
                            <a:solidFill/>
                          </a:uFill>
                        </a:rPr>
                        <a:t>2</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16</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72520">
                <a:tc>
                  <a:txBody>
                    <a:bodyPr/>
                    <a:lstStyle/>
                    <a:p>
                      <a:pPr lvl="0" algn="ctr">
                        <a:defRPr sz="1800">
                          <a:solidFill>
                            <a:srgbClr val="000000"/>
                          </a:solidFill>
                          <a:uFillTx/>
                        </a:defRPr>
                      </a:pPr>
                      <a:r>
                        <a:rPr sz="1600" dirty="0">
                          <a:uFill>
                            <a:solidFill/>
                          </a:uFill>
                        </a:rPr>
                        <a:t>3</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20</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72520">
                <a:tc>
                  <a:txBody>
                    <a:bodyPr/>
                    <a:lstStyle/>
                    <a:p>
                      <a:pPr lvl="0" algn="ctr">
                        <a:defRPr sz="1800">
                          <a:solidFill>
                            <a:srgbClr val="000000"/>
                          </a:solidFill>
                          <a:uFillTx/>
                        </a:defRPr>
                      </a:pPr>
                      <a:r>
                        <a:rPr sz="1600" dirty="0">
                          <a:uFill>
                            <a:solidFill/>
                          </a:uFill>
                        </a:rPr>
                        <a:t>2</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18</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72520">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72520">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4</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14</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sp>
        <p:nvSpPr>
          <p:cNvPr id="154" name="Shape 154"/>
          <p:cNvSpPr/>
          <p:nvPr/>
        </p:nvSpPr>
        <p:spPr>
          <a:xfrm>
            <a:off x="556576" y="1077451"/>
            <a:ext cx="2216310"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Student Has Class</a:t>
            </a:r>
          </a:p>
        </p:txBody>
      </p:sp>
      <p:graphicFrame>
        <p:nvGraphicFramePr>
          <p:cNvPr id="155" name="Table 155"/>
          <p:cNvGraphicFramePr/>
          <p:nvPr>
            <p:extLst>
              <p:ext uri="{D42A27DB-BD31-4B8C-83A1-F6EECF244321}">
                <p14:modId xmlns:p14="http://schemas.microsoft.com/office/powerpoint/2010/main" val="129772946"/>
              </p:ext>
            </p:extLst>
          </p:nvPr>
        </p:nvGraphicFramePr>
        <p:xfrm>
          <a:off x="3636510" y="1625257"/>
          <a:ext cx="2207701" cy="1882818"/>
        </p:xfrm>
        <a:graphic>
          <a:graphicData uri="http://schemas.openxmlformats.org/drawingml/2006/table">
            <a:tbl>
              <a:tblPr firstRow="1" bandRow="1">
                <a:tableStyleId>{C083E6E3-FA7D-4D7B-A595-EF9225AFEA82}</a:tableStyleId>
              </a:tblPr>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95621">
                <a:tc>
                  <a:txBody>
                    <a:bodyPr/>
                    <a:lstStyle/>
                    <a:p>
                      <a:pPr lvl="0" algn="ctr">
                        <a:spcBef>
                          <a:spcPts val="500"/>
                        </a:spcBef>
                        <a:defRPr sz="1800" b="0" i="0">
                          <a:solidFill>
                            <a:srgbClr val="000000"/>
                          </a:solidFill>
                          <a:uFillTx/>
                        </a:defRPr>
                      </a:pPr>
                      <a:r>
                        <a:rPr sz="1600" b="1" dirty="0" err="1">
                          <a:uFill>
                            <a:solidFill>
                              <a:srgbClr val="FFFFFF"/>
                            </a:solidFill>
                          </a:uFill>
                        </a:rPr>
                        <a:t>Class_id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 </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74677">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60800">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60800">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Physics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60800">
                <a:tc>
                  <a:txBody>
                    <a:bodyPr/>
                    <a:lstStyle/>
                    <a:p>
                      <a:pPr lvl="0" algn="ctr">
                        <a:defRPr sz="1800">
                          <a:solidFill>
                            <a:srgbClr val="000000"/>
                          </a:solidFill>
                          <a:uFillTx/>
                        </a:defRPr>
                      </a:pPr>
                      <a:r>
                        <a:rPr sz="1600" dirty="0">
                          <a:uFill>
                            <a:solidFill/>
                          </a:uFill>
                        </a:rPr>
                        <a:t>4</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bl>
          </a:graphicData>
        </a:graphic>
      </p:graphicFrame>
      <p:sp>
        <p:nvSpPr>
          <p:cNvPr id="156" name="Shape 156"/>
          <p:cNvSpPr/>
          <p:nvPr/>
        </p:nvSpPr>
        <p:spPr>
          <a:xfrm>
            <a:off x="4097163" y="1077451"/>
            <a:ext cx="735136"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Class</a:t>
            </a:r>
          </a:p>
        </p:txBody>
      </p:sp>
      <p:sp>
        <p:nvSpPr>
          <p:cNvPr id="157" name="Shape 157"/>
          <p:cNvSpPr/>
          <p:nvPr/>
        </p:nvSpPr>
        <p:spPr>
          <a:xfrm>
            <a:off x="6064423" y="1925842"/>
            <a:ext cx="2532144" cy="132343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sz="1800">
                <a:solidFill>
                  <a:srgbClr val="000000"/>
                </a:solidFill>
                <a:uFillTx/>
              </a:defRPr>
            </a:pPr>
            <a:r>
              <a:rPr sz="2000" u="sng"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Question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Find the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 name for all the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classes that each student  is taking.</a:t>
            </a:r>
          </a:p>
        </p:txBody>
      </p:sp>
      <p:sp>
        <p:nvSpPr>
          <p:cNvPr id="159" name="Shape 159"/>
          <p:cNvSpPr/>
          <p:nvPr/>
        </p:nvSpPr>
        <p:spPr>
          <a:xfrm>
            <a:off x="760008" y="4764886"/>
            <a:ext cx="7409445" cy="1015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SELECT</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class </a:t>
            </a:r>
          </a:p>
          <a:p>
            <a:pPr lvl="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FROM</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a:p>
            <a:pPr lvl="0">
              <a:defRPr sz="1800">
                <a:solidFill>
                  <a:srgbClr val="000000"/>
                </a:solidFill>
                <a:uFillTx/>
              </a:defRPr>
            </a:pP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INNER JOIN</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 </a:t>
            </a:r>
            <a:r>
              <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ON</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b="1" dirty="0" err="1">
                <a:solidFill>
                  <a:schemeClr val="tx1">
                    <a:lumMod val="95000"/>
                    <a:lumOff val="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c.class_id</a:t>
            </a:r>
            <a:r>
              <a:rPr sz="2000" b="1" dirty="0">
                <a:solidFill>
                  <a:schemeClr val="tx1">
                    <a:lumMod val="95000"/>
                    <a:lumOff val="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 </a:t>
            </a:r>
            <a:r>
              <a:rPr sz="2000" b="1" dirty="0" err="1">
                <a:solidFill>
                  <a:schemeClr val="tx1">
                    <a:lumMod val="95000"/>
                    <a:lumOff val="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s.class_id</a:t>
            </a:r>
            <a:endParaRPr sz="2000" b="1" dirty="0">
              <a:solidFill>
                <a:schemeClr val="tx1">
                  <a:lumMod val="95000"/>
                  <a:lumOff val="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p:txBody>
      </p:sp>
    </p:spTree>
    <p:extLst>
      <p:ext uri="{BB962C8B-B14F-4D97-AF65-F5344CB8AC3E}">
        <p14:creationId xmlns:p14="http://schemas.microsoft.com/office/powerpoint/2010/main" val="31356601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59"/>
                                        </p:tgtEl>
                                        <p:attrNameLst>
                                          <p:attrName>style.visibility</p:attrName>
                                        </p:attrNameLst>
                                      </p:cBhvr>
                                      <p:to>
                                        <p:strVal val="visible"/>
                                      </p:to>
                                    </p:set>
                                    <p:animEffect transition="in" filter="dissolve(in)">
                                      <p:cBhvr>
                                        <p:cTn id="7" dur="75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381171" y="132085"/>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Result</a:t>
            </a:r>
          </a:p>
        </p:txBody>
      </p:sp>
      <p:graphicFrame>
        <p:nvGraphicFramePr>
          <p:cNvPr id="163" name="Table 163"/>
          <p:cNvGraphicFramePr/>
          <p:nvPr>
            <p:extLst>
              <p:ext uri="{D42A27DB-BD31-4B8C-83A1-F6EECF244321}">
                <p14:modId xmlns:p14="http://schemas.microsoft.com/office/powerpoint/2010/main" val="4213101079"/>
              </p:ext>
            </p:extLst>
          </p:nvPr>
        </p:nvGraphicFramePr>
        <p:xfrm>
          <a:off x="2967789" y="4015677"/>
          <a:ext cx="2496400" cy="2646820"/>
        </p:xfrm>
        <a:graphic>
          <a:graphicData uri="http://schemas.openxmlformats.org/drawingml/2006/table">
            <a:tbl>
              <a:tblPr firstRow="1" bandRow="1">
                <a:tableStyleId>{C083E6E3-FA7D-4D7B-A595-EF9225AFEA82}</a:tableStyleId>
              </a:tblPr>
              <a:tblGrid>
                <a:gridCol w="1248200">
                  <a:extLst>
                    <a:ext uri="{9D8B030D-6E8A-4147-A177-3AD203B41FA5}">
                      <a16:colId xmlns:a16="http://schemas.microsoft.com/office/drawing/2014/main" val="20000"/>
                    </a:ext>
                  </a:extLst>
                </a:gridCol>
                <a:gridCol w="1248200">
                  <a:extLst>
                    <a:ext uri="{9D8B030D-6E8A-4147-A177-3AD203B41FA5}">
                      <a16:colId xmlns:a16="http://schemas.microsoft.com/office/drawing/2014/main" val="20001"/>
                    </a:ext>
                  </a:extLst>
                </a:gridCol>
              </a:tblGrid>
              <a:tr h="389581">
                <a:tc>
                  <a:txBody>
                    <a:bodyPr/>
                    <a:lstStyle/>
                    <a:p>
                      <a:pPr lvl="0" algn="ctr">
                        <a:spcBef>
                          <a:spcPts val="500"/>
                        </a:spcBef>
                        <a:defRPr sz="1800" b="0" i="0">
                          <a:solidFill>
                            <a:srgbClr val="000000"/>
                          </a:solidFill>
                          <a:uFillTx/>
                        </a:defRPr>
                      </a:pPr>
                      <a:r>
                        <a:rPr sz="1600" b="1"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85659">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74316">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74316">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74316">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74316">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Physics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74316">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graphicFrame>
        <p:nvGraphicFramePr>
          <p:cNvPr id="164" name="Table 164"/>
          <p:cNvGraphicFramePr/>
          <p:nvPr>
            <p:extLst>
              <p:ext uri="{D42A27DB-BD31-4B8C-83A1-F6EECF244321}">
                <p14:modId xmlns:p14="http://schemas.microsoft.com/office/powerpoint/2010/main" val="3729634954"/>
              </p:ext>
            </p:extLst>
          </p:nvPr>
        </p:nvGraphicFramePr>
        <p:xfrm>
          <a:off x="768358" y="901305"/>
          <a:ext cx="2585187" cy="2651404"/>
        </p:xfrm>
        <a:graphic>
          <a:graphicData uri="http://schemas.openxmlformats.org/drawingml/2006/table">
            <a:tbl>
              <a:tblPr firstRow="1" bandRow="1">
                <a:tableStyleId>{C083E6E3-FA7D-4D7B-A595-EF9225AFEA82}</a:tableStyleId>
              </a:tblPr>
              <a:tblGrid>
                <a:gridCol w="1093002">
                  <a:extLst>
                    <a:ext uri="{9D8B030D-6E8A-4147-A177-3AD203B41FA5}">
                      <a16:colId xmlns:a16="http://schemas.microsoft.com/office/drawing/2014/main" val="20000"/>
                    </a:ext>
                  </a:extLst>
                </a:gridCol>
                <a:gridCol w="836384">
                  <a:extLst>
                    <a:ext uri="{9D8B030D-6E8A-4147-A177-3AD203B41FA5}">
                      <a16:colId xmlns:a16="http://schemas.microsoft.com/office/drawing/2014/main" val="20001"/>
                    </a:ext>
                  </a:extLst>
                </a:gridCol>
                <a:gridCol w="655801">
                  <a:extLst>
                    <a:ext uri="{9D8B030D-6E8A-4147-A177-3AD203B41FA5}">
                      <a16:colId xmlns:a16="http://schemas.microsoft.com/office/drawing/2014/main" val="20002"/>
                    </a:ext>
                  </a:extLst>
                </a:gridCol>
              </a:tblGrid>
              <a:tr h="426364">
                <a:tc>
                  <a:txBody>
                    <a:bodyPr/>
                    <a:lstStyle/>
                    <a:p>
                      <a:pPr lvl="0" algn="ctr">
                        <a:spcBef>
                          <a:spcPts val="500"/>
                        </a:spcBef>
                        <a:defRPr sz="1800" b="0" i="0">
                          <a:solidFill>
                            <a:srgbClr val="000000"/>
                          </a:solidFill>
                          <a:uFillTx/>
                        </a:defRPr>
                      </a:pPr>
                      <a:r>
                        <a:rPr sz="1600" b="1"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 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Grade</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42476">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32404">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16</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32404">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20</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32404">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18</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32404">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32404">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4</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14</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graphicFrame>
        <p:nvGraphicFramePr>
          <p:cNvPr id="165" name="Table 165"/>
          <p:cNvGraphicFramePr/>
          <p:nvPr>
            <p:extLst>
              <p:ext uri="{D42A27DB-BD31-4B8C-83A1-F6EECF244321}">
                <p14:modId xmlns:p14="http://schemas.microsoft.com/office/powerpoint/2010/main" val="681676982"/>
              </p:ext>
            </p:extLst>
          </p:nvPr>
        </p:nvGraphicFramePr>
        <p:xfrm>
          <a:off x="5543660" y="1264181"/>
          <a:ext cx="2207701" cy="1854200"/>
        </p:xfrm>
        <a:graphic>
          <a:graphicData uri="http://schemas.openxmlformats.org/drawingml/2006/table">
            <a:tbl>
              <a:tblPr firstRow="1" bandRow="1">
                <a:tableStyleId>{C083E6E3-FA7D-4D7B-A595-EF9225AFEA82}</a:tableStyleId>
              </a:tblPr>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54286">
                <a:tc>
                  <a:txBody>
                    <a:bodyPr/>
                    <a:lstStyle/>
                    <a:p>
                      <a:pPr lvl="0" algn="ctr">
                        <a:spcBef>
                          <a:spcPts val="500"/>
                        </a:spcBef>
                        <a:defRPr sz="1800" b="0" i="0">
                          <a:solidFill>
                            <a:srgbClr val="000000"/>
                          </a:solidFill>
                          <a:uFillTx/>
                        </a:defRPr>
                      </a:pPr>
                      <a:r>
                        <a:rPr sz="1600" b="1" dirty="0" err="1">
                          <a:uFill>
                            <a:solidFill>
                              <a:srgbClr val="FFFFFF"/>
                            </a:solidFill>
                          </a:uFill>
                        </a:rPr>
                        <a:t>Class_id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 </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35530">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23103">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23103">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Physics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23103">
                <a:tc>
                  <a:txBody>
                    <a:bodyPr/>
                    <a:lstStyle/>
                    <a:p>
                      <a:pPr lvl="0" algn="ctr">
                        <a:defRPr sz="1800">
                          <a:solidFill>
                            <a:srgbClr val="000000"/>
                          </a:solidFill>
                          <a:uFillTx/>
                        </a:defRPr>
                      </a:pPr>
                      <a:r>
                        <a:rPr sz="1600" dirty="0">
                          <a:uFill>
                            <a:solidFill/>
                          </a:uFill>
                        </a:rPr>
                        <a:t>4</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bl>
          </a:graphicData>
        </a:graphic>
      </p:graphicFrame>
      <p:sp>
        <p:nvSpPr>
          <p:cNvPr id="166" name="Shape 166"/>
          <p:cNvSpPr/>
          <p:nvPr/>
        </p:nvSpPr>
        <p:spPr>
          <a:xfrm>
            <a:off x="3652425" y="1596818"/>
            <a:ext cx="1288171" cy="10156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Inner Join </a:t>
            </a:r>
          </a:p>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on </a:t>
            </a:r>
          </a:p>
          <a:p>
            <a:pPr lvl="0" algn="ctr">
              <a:defRPr sz="1800">
                <a:solidFill>
                  <a:srgbClr val="000000"/>
                </a:solidFill>
                <a:uFillTx/>
              </a:defRPr>
            </a:pPr>
            <a:r>
              <a:rPr sz="2000" b="1" dirty="0" err="1">
                <a:uFill>
                  <a:solidFill/>
                </a:uFill>
                <a:latin typeface="Arial Unicode MS" panose="020B0604020202020204" pitchFamily="34" charset="-128"/>
                <a:ea typeface="+mn-ea"/>
                <a:cs typeface="+mn-cs"/>
                <a:sym typeface="Arial"/>
              </a:rPr>
              <a:t>Class_id</a:t>
            </a:r>
            <a:endParaRPr sz="2000" b="1" dirty="0">
              <a:uFill>
                <a:solidFill/>
              </a:uFill>
              <a:latin typeface="Arial Unicode MS" panose="020B0604020202020204" pitchFamily="34" charset="-128"/>
              <a:ea typeface="+mn-ea"/>
              <a:cs typeface="+mn-cs"/>
              <a:sym typeface="Arial"/>
            </a:endParaRPr>
          </a:p>
        </p:txBody>
      </p:sp>
      <p:sp>
        <p:nvSpPr>
          <p:cNvPr id="167" name="Shape 167"/>
          <p:cNvSpPr/>
          <p:nvPr/>
        </p:nvSpPr>
        <p:spPr>
          <a:xfrm rot="5423500">
            <a:off x="3930734" y="3300884"/>
            <a:ext cx="731084" cy="447801"/>
          </a:xfrm>
          <a:prstGeom prst="rightArrow">
            <a:avLst>
              <a:gd name="adj1" fmla="val 39976"/>
              <a:gd name="adj2" fmla="val 89316"/>
            </a:avLst>
          </a:prstGeom>
          <a:solidFill>
            <a:srgbClr val="941100"/>
          </a:solidFill>
          <a:ln w="25400">
            <a:solidFill>
              <a:srgbClr val="941100"/>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Tree>
    <p:extLst>
      <p:ext uri="{BB962C8B-B14F-4D97-AF65-F5344CB8AC3E}">
        <p14:creationId xmlns:p14="http://schemas.microsoft.com/office/powerpoint/2010/main" val="134343348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45473" y="1265142"/>
            <a:ext cx="8671214" cy="4339650"/>
          </a:xfrm>
          <a:prstGeom prst="rect">
            <a:avLst/>
          </a:prstGeom>
        </p:spPr>
        <p:txBody>
          <a:bodyPr wrap="square">
            <a:spAutoFit/>
          </a:bodyPr>
          <a:lstStyle/>
          <a:p>
            <a:pPr marL="285750" indent="-285750">
              <a:buFont typeface="Arial" panose="020B0604020202020204" pitchFamily="34" charset="0"/>
              <a:buChar char="•"/>
            </a:pPr>
            <a:r>
              <a:rPr lang="en-US" sz="2300" dirty="0"/>
              <a:t>List all the movies and their genres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the movie genres for the movies directed by Steven Spielberg and sort them in decreasing order of their probability (use the </a:t>
            </a:r>
            <a:r>
              <a:rPr lang="en-US" sz="2300" dirty="0" err="1"/>
              <a:t>director_genres</a:t>
            </a:r>
            <a:r>
              <a:rPr lang="en-US" sz="2300" dirty="0"/>
              <a:t> table)</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movies and their directors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movies directed by Steven Spielberg</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Simple </a:t>
            </a:r>
            <a:r>
              <a:rPr sz="3000" b="1" dirty="0">
                <a:uFill>
                  <a:solidFill>
                    <a:srgbClr val="FFFFFF"/>
                  </a:solidFill>
                </a:uFill>
                <a:latin typeface="Arial Unicode MS" panose="020B0604020202020204" pitchFamily="34" charset="-128"/>
              </a:rPr>
              <a:t>Joins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37764915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45473" y="1265142"/>
            <a:ext cx="8671214" cy="5401479"/>
          </a:xfrm>
          <a:prstGeom prst="rect">
            <a:avLst/>
          </a:prstGeom>
        </p:spPr>
        <p:txBody>
          <a:bodyPr wrap="square">
            <a:spAutoFit/>
          </a:bodyPr>
          <a:lstStyle/>
          <a:p>
            <a:pPr marL="285750" indent="-285750">
              <a:buFont typeface="Arial" panose="020B0604020202020204" pitchFamily="34" charset="0"/>
              <a:buChar char="•"/>
            </a:pPr>
            <a:r>
              <a:rPr lang="en-US" sz="2300" dirty="0"/>
              <a:t>List all the movies from year 2000</a:t>
            </a:r>
          </a:p>
          <a:p>
            <a:pPr marL="285750" indent="-285750">
              <a:buFont typeface="Arial" panose="020B0604020202020204" pitchFamily="34" charset="0"/>
              <a:buChar char="•"/>
            </a:pPr>
            <a:r>
              <a:rPr lang="en-US" sz="2300" dirty="0"/>
              <a:t>List all the movies from year 2000 and their genres</a:t>
            </a:r>
          </a:p>
          <a:p>
            <a:pPr marL="285750" indent="-285750">
              <a:buFont typeface="Arial" panose="020B0604020202020204" pitchFamily="34" charset="0"/>
              <a:buChar char="•"/>
            </a:pPr>
            <a:r>
              <a:rPr lang="en-US" sz="2300" dirty="0"/>
              <a:t>List all the Drama movies from year 2000</a:t>
            </a:r>
          </a:p>
          <a:p>
            <a:pPr marL="285750" indent="-285750">
              <a:buFont typeface="Arial" panose="020B0604020202020204" pitchFamily="34" charset="0"/>
              <a:buChar char="•"/>
            </a:pPr>
            <a:r>
              <a:rPr lang="en-US" sz="2300" dirty="0"/>
              <a:t>List all the Drama movies from year 2000 with ratings</a:t>
            </a:r>
          </a:p>
          <a:p>
            <a:pPr marL="285750" indent="-285750">
              <a:buFont typeface="Arial" panose="020B0604020202020204" pitchFamily="34" charset="0"/>
              <a:buChar char="•"/>
            </a:pPr>
            <a:r>
              <a:rPr lang="en-US" sz="2300" dirty="0"/>
              <a:t>List the top-50 Drama movies from year 2000, based on the ratings </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movies where there is an actor with the role ‘James Bond’</a:t>
            </a:r>
          </a:p>
          <a:p>
            <a:pPr marL="285750" indent="-285750">
              <a:buFont typeface="Arial" panose="020B0604020202020204" pitchFamily="34" charset="0"/>
              <a:buChar char="•"/>
            </a:pPr>
            <a:r>
              <a:rPr lang="en-US" sz="2300" dirty="0"/>
              <a:t>List the actors who played ‘James Bond’</a:t>
            </a:r>
          </a:p>
          <a:p>
            <a:pPr marL="285750" indent="-285750">
              <a:buFont typeface="Arial" panose="020B0604020202020204" pitchFamily="34" charset="0"/>
              <a:buChar char="•"/>
            </a:pPr>
            <a:r>
              <a:rPr lang="en-US" sz="2300" dirty="0"/>
              <a:t>List the actors who played ‘James Bond’ and the name of the movie</a:t>
            </a:r>
          </a:p>
          <a:p>
            <a:pPr marL="742950" lvl="1" indent="-285750">
              <a:buFont typeface="Arial" panose="020B0604020202020204" pitchFamily="34" charset="0"/>
              <a:buChar char="•"/>
            </a:pPr>
            <a:r>
              <a:rPr lang="en-US" sz="2300" dirty="0"/>
              <a:t>Rank the result by (a) rating, and (b) year</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movies where Brad Pitt is playing</a:t>
            </a:r>
          </a:p>
          <a:p>
            <a:pPr marL="742950" lvl="1" indent="-285750">
              <a:buFont typeface="Arial" panose="020B0604020202020204" pitchFamily="34" charset="0"/>
              <a:buChar char="•"/>
            </a:pPr>
            <a:r>
              <a:rPr lang="en-US" sz="2300" dirty="0"/>
              <a:t>Exclude the movies where he plays “himself”</a:t>
            </a:r>
          </a:p>
          <a:p>
            <a:pPr marL="742950" lvl="1" indent="-285750">
              <a:buFont typeface="Arial" panose="020B0604020202020204" pitchFamily="34" charset="0"/>
              <a:buChar char="•"/>
            </a:pPr>
            <a:r>
              <a:rPr lang="en-US" sz="2300" dirty="0"/>
              <a:t>Rank the result by (a) movie rating, and (b) year</a:t>
            </a:r>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293108986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71450" y="1888597"/>
            <a:ext cx="8458200" cy="5401479"/>
          </a:xfrm>
          <a:prstGeom prst="rect">
            <a:avLst/>
          </a:prstGeom>
        </p:spPr>
        <p:txBody>
          <a:bodyPr wrap="square">
            <a:spAutoFit/>
          </a:bodyPr>
          <a:lstStyle/>
          <a:p>
            <a:pPr marL="285750" indent="-285750">
              <a:buFont typeface="Arial" panose="020B0604020202020204" pitchFamily="34" charset="0"/>
              <a:buChar char="•"/>
            </a:pPr>
            <a:r>
              <a:rPr lang="en-US" sz="2300" dirty="0"/>
              <a:t>List all the Single students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Single students who live in Palladium (as declared in the “Residence” attribute). </a:t>
            </a:r>
          </a:p>
          <a:p>
            <a:pPr marL="742950" lvl="1" indent="-285750">
              <a:buFont typeface="Arial" panose="020B0604020202020204" pitchFamily="34" charset="0"/>
              <a:buChar char="•"/>
            </a:pPr>
            <a:r>
              <a:rPr lang="en-US" sz="2300" dirty="0"/>
              <a:t>Allow for flexible matching of the “Residence” as people list Palladium in different manner (</a:t>
            </a:r>
            <a:r>
              <a:rPr lang="en-US" sz="2300" dirty="0" err="1"/>
              <a:t>e.g</a:t>
            </a:r>
            <a:r>
              <a:rPr lang="en-US" sz="2300" dirty="0"/>
              <a:t> “Palladium 101” vs “Palladium”)</a:t>
            </a:r>
          </a:p>
          <a:p>
            <a:pPr marL="285750" indent="-285750">
              <a:buFont typeface="Arial" panose="020B0604020202020204" pitchFamily="34" charset="0"/>
              <a:buChar char="•"/>
            </a:pPr>
            <a:r>
              <a:rPr lang="en-US" sz="2300" dirty="0"/>
              <a:t>List all the Single students </a:t>
            </a:r>
            <a:r>
              <a:rPr lang="en-US" sz="2300" dirty="0" err="1"/>
              <a:t>LookingFor</a:t>
            </a:r>
            <a:r>
              <a:rPr lang="en-US" sz="2300" dirty="0"/>
              <a:t> “random play”. </a:t>
            </a:r>
          </a:p>
          <a:p>
            <a:pPr marL="742950" lvl="1" indent="-285750">
              <a:buFont typeface="Arial" panose="020B0604020202020204" pitchFamily="34" charset="0"/>
              <a:buChar char="•"/>
            </a:pPr>
            <a:r>
              <a:rPr lang="en-US" sz="2300" dirty="0"/>
              <a:t>List their AIM and their gender in the results.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students who have “The Killers” as favorite Music</a:t>
            </a:r>
          </a:p>
          <a:p>
            <a:pPr marL="285750" indent="-285750">
              <a:buFont typeface="Arial" panose="020B0604020202020204" pitchFamily="34" charset="0"/>
              <a:buChar char="•"/>
            </a:pPr>
            <a:r>
              <a:rPr lang="en-US" sz="2300" dirty="0"/>
              <a:t>List all the Finance students who like the book “1984”</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 Practice Queries</a:t>
            </a:r>
            <a:r>
              <a:rPr lang="en-US" sz="3000" b="1" dirty="0">
                <a:uFill>
                  <a:solidFill>
                    <a:srgbClr val="FFFFFF"/>
                  </a:solidFill>
                </a:uFill>
                <a:latin typeface="Arial Unicode MS" panose="020B0604020202020204" pitchFamily="34" charset="-128"/>
              </a:rPr>
              <a:t>: Facebook</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170711136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71450" y="1888597"/>
            <a:ext cx="7242464" cy="2923877"/>
          </a:xfrm>
          <a:prstGeom prst="rect">
            <a:avLst/>
          </a:prstGeom>
        </p:spPr>
        <p:txBody>
          <a:bodyPr wrap="square">
            <a:spAutoFit/>
          </a:bodyPr>
          <a:lstStyle/>
          <a:p>
            <a:pPr marL="285750" indent="-285750">
              <a:buFont typeface="Arial" panose="020B0604020202020204" pitchFamily="34" charset="0"/>
              <a:buChar char="•"/>
            </a:pPr>
            <a:r>
              <a:rPr lang="en-US" sz="2300" dirty="0"/>
              <a:t>List the movies in the database that have both drama and comedy listed among their genres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the Profile IDs and for students majoring in computer science and another concentration (Concentration table); show the second concentration as well</a:t>
            </a:r>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Self </a:t>
            </a:r>
            <a:r>
              <a:rPr sz="3000" b="1" dirty="0">
                <a:uFill>
                  <a:solidFill>
                    <a:srgbClr val="FFFFFF"/>
                  </a:solidFill>
                </a:uFill>
                <a:latin typeface="Arial Unicode MS" panose="020B0604020202020204" pitchFamily="34" charset="-128"/>
              </a:rPr>
              <a:t>Joins</a:t>
            </a:r>
          </a:p>
        </p:txBody>
      </p:sp>
    </p:spTree>
    <p:extLst>
      <p:ext uri="{BB962C8B-B14F-4D97-AF65-F5344CB8AC3E}">
        <p14:creationId xmlns:p14="http://schemas.microsoft.com/office/powerpoint/2010/main" val="170439980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Outer Join</a:t>
            </a:r>
          </a:p>
        </p:txBody>
      </p:sp>
      <p:graphicFrame>
        <p:nvGraphicFramePr>
          <p:cNvPr id="171" name="Table 171"/>
          <p:cNvGraphicFramePr/>
          <p:nvPr>
            <p:extLst>
              <p:ext uri="{D42A27DB-BD31-4B8C-83A1-F6EECF244321}">
                <p14:modId xmlns:p14="http://schemas.microsoft.com/office/powerpoint/2010/main" val="4268213693"/>
              </p:ext>
            </p:extLst>
          </p:nvPr>
        </p:nvGraphicFramePr>
        <p:xfrm>
          <a:off x="3244827" y="1435069"/>
          <a:ext cx="2611887" cy="2595880"/>
        </p:xfrm>
        <a:graphic>
          <a:graphicData uri="http://schemas.openxmlformats.org/drawingml/2006/table">
            <a:tbl>
              <a:tblPr firstRow="1" bandRow="1">
                <a:tableStyleId>{C083E6E3-FA7D-4D7B-A595-EF9225AFEA82}</a:tableStyleId>
              </a:tblPr>
              <a:tblGrid>
                <a:gridCol w="1104291">
                  <a:extLst>
                    <a:ext uri="{9D8B030D-6E8A-4147-A177-3AD203B41FA5}">
                      <a16:colId xmlns:a16="http://schemas.microsoft.com/office/drawing/2014/main" val="20000"/>
                    </a:ext>
                  </a:extLst>
                </a:gridCol>
                <a:gridCol w="845022">
                  <a:extLst>
                    <a:ext uri="{9D8B030D-6E8A-4147-A177-3AD203B41FA5}">
                      <a16:colId xmlns:a16="http://schemas.microsoft.com/office/drawing/2014/main" val="20001"/>
                    </a:ext>
                  </a:extLst>
                </a:gridCol>
                <a:gridCol w="662574">
                  <a:extLst>
                    <a:ext uri="{9D8B030D-6E8A-4147-A177-3AD203B41FA5}">
                      <a16:colId xmlns:a16="http://schemas.microsoft.com/office/drawing/2014/main" val="20002"/>
                    </a:ext>
                  </a:extLst>
                </a:gridCol>
              </a:tblGrid>
              <a:tr h="369392">
                <a:tc>
                  <a:txBody>
                    <a:bodyPr/>
                    <a:lstStyle/>
                    <a:p>
                      <a:pPr lvl="0" algn="l">
                        <a:spcBef>
                          <a:spcPts val="500"/>
                        </a:spcBef>
                        <a:defRPr sz="1800" b="0" i="0">
                          <a:solidFill>
                            <a:srgbClr val="000000"/>
                          </a:solidFill>
                          <a:uFillTx/>
                        </a:defRPr>
                      </a:pPr>
                      <a:r>
                        <a:rPr sz="1600" b="1"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b="1" dirty="0">
                          <a:uFill>
                            <a:solidFill>
                              <a:srgbClr val="FFFFFF"/>
                            </a:solidFill>
                          </a:uFill>
                        </a:rPr>
                        <a:t>Class 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b="1" dirty="0">
                          <a:uFill>
                            <a:solidFill>
                              <a:srgbClr val="FFFFFF"/>
                            </a:solidFill>
                          </a:uFill>
                        </a:rPr>
                        <a:t>Grade</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65674">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54919">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16</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54919">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20</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54919">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18</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54919">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54919">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4</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14</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graphicFrame>
        <p:nvGraphicFramePr>
          <p:cNvPr id="172" name="Table 172"/>
          <p:cNvGraphicFramePr/>
          <p:nvPr>
            <p:extLst>
              <p:ext uri="{D42A27DB-BD31-4B8C-83A1-F6EECF244321}">
                <p14:modId xmlns:p14="http://schemas.microsoft.com/office/powerpoint/2010/main" val="43877777"/>
              </p:ext>
            </p:extLst>
          </p:nvPr>
        </p:nvGraphicFramePr>
        <p:xfrm>
          <a:off x="532361" y="1625257"/>
          <a:ext cx="2207701" cy="2253658"/>
        </p:xfrm>
        <a:graphic>
          <a:graphicData uri="http://schemas.openxmlformats.org/drawingml/2006/table">
            <a:tbl>
              <a:tblPr firstRow="1" bandRow="1">
                <a:tableStyleId>{C083E6E3-FA7D-4D7B-A595-EF9225AFEA82}</a:tableStyleId>
              </a:tblPr>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95621">
                <a:tc>
                  <a:txBody>
                    <a:bodyPr/>
                    <a:lstStyle/>
                    <a:p>
                      <a:pPr lvl="0" algn="l">
                        <a:spcBef>
                          <a:spcPts val="500"/>
                        </a:spcBef>
                        <a:defRPr sz="1800" b="0" i="0">
                          <a:solidFill>
                            <a:srgbClr val="000000"/>
                          </a:solidFill>
                          <a:uFillTx/>
                        </a:defRPr>
                      </a:pPr>
                      <a:r>
                        <a:rPr sz="1600" b="1" dirty="0" err="1">
                          <a:uFill>
                            <a:solidFill>
                              <a:srgbClr val="FFFFFF"/>
                            </a:solidFill>
                          </a:uFill>
                        </a:rPr>
                        <a:t>Class_id</a:t>
                      </a:r>
                      <a:endParaRPr sz="16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b="1" dirty="0">
                          <a:uFill>
                            <a:solidFill>
                              <a:srgbClr val="FFFFFF"/>
                            </a:solidFill>
                          </a:uFill>
                        </a:rPr>
                        <a:t>Class </a:t>
                      </a:r>
                      <a:endParaRPr sz="16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74677">
                <a:tc>
                  <a:txBody>
                    <a:bodyPr/>
                    <a:lstStyle/>
                    <a:p>
                      <a:pPr lvl="0" algn="ctr">
                        <a:defRPr sz="1800">
                          <a:solidFill>
                            <a:srgbClr val="000000"/>
                          </a:solidFill>
                          <a:uFillTx/>
                        </a:defRPr>
                      </a:pPr>
                      <a:r>
                        <a:rPr sz="1600" dirty="0">
                          <a:uFill>
                            <a:solidFill/>
                          </a:uFill>
                        </a:rPr>
                        <a:t>1</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60800">
                <a:tc>
                  <a:txBody>
                    <a:bodyPr/>
                    <a:lstStyle/>
                    <a:p>
                      <a:pPr lvl="0" algn="ctr">
                        <a:defRPr sz="1800">
                          <a:solidFill>
                            <a:srgbClr val="000000"/>
                          </a:solidFill>
                          <a:uFillTx/>
                        </a:defRPr>
                      </a:pPr>
                      <a:r>
                        <a:rPr sz="1600" dirty="0">
                          <a:uFill>
                            <a:solidFill/>
                          </a:uFill>
                        </a:rPr>
                        <a:t>2</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60800">
                <a:tc>
                  <a:txBody>
                    <a:bodyPr/>
                    <a:lstStyle/>
                    <a:p>
                      <a:pPr lvl="0" algn="ctr">
                        <a:defRPr sz="1800">
                          <a:solidFill>
                            <a:srgbClr val="000000"/>
                          </a:solidFill>
                          <a:uFillTx/>
                        </a:defRPr>
                      </a:pPr>
                      <a:r>
                        <a:rPr sz="1600" dirty="0">
                          <a:uFill>
                            <a:solidFill/>
                          </a:uFill>
                        </a:rPr>
                        <a:t>3</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Physics</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60800">
                <a:tc>
                  <a:txBody>
                    <a:bodyPr/>
                    <a:lstStyle/>
                    <a:p>
                      <a:pPr lvl="0" algn="ctr">
                        <a:defRPr sz="1800">
                          <a:solidFill>
                            <a:srgbClr val="000000"/>
                          </a:solidFill>
                          <a:uFillTx/>
                        </a:defRPr>
                      </a:pPr>
                      <a:r>
                        <a:rPr sz="1600" dirty="0">
                          <a:uFill>
                            <a:solidFill/>
                          </a:uFill>
                        </a:rPr>
                        <a:t>4</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60800">
                <a:tc>
                  <a:txBody>
                    <a:bodyPr/>
                    <a:lstStyle/>
                    <a:p>
                      <a:pPr lvl="0" algn="ctr">
                        <a:defRPr sz="1800">
                          <a:solidFill>
                            <a:srgbClr val="000000"/>
                          </a:solidFill>
                          <a:uFillTx/>
                        </a:defRPr>
                      </a:pPr>
                      <a:r>
                        <a:rPr lang="en-US" sz="1600" b="1" dirty="0">
                          <a:solidFill>
                            <a:srgbClr val="C00000"/>
                          </a:solidFill>
                          <a:uFill>
                            <a:solidFill/>
                          </a:uFill>
                        </a:rPr>
                        <a:t>5</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lang="en-US" sz="1600" b="1" dirty="0">
                          <a:solidFill>
                            <a:srgbClr val="C00000"/>
                          </a:solidFill>
                          <a:uFill>
                            <a:solidFill/>
                          </a:uFill>
                        </a:rPr>
                        <a:t>Calculus</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681698747"/>
                  </a:ext>
                </a:extLst>
              </a:tr>
            </a:tbl>
          </a:graphicData>
        </a:graphic>
      </p:graphicFrame>
      <p:sp>
        <p:nvSpPr>
          <p:cNvPr id="173" name="Shape 173"/>
          <p:cNvSpPr/>
          <p:nvPr/>
        </p:nvSpPr>
        <p:spPr>
          <a:xfrm>
            <a:off x="6175035" y="1456870"/>
            <a:ext cx="2792501" cy="255454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defRPr sz="1800">
                <a:solidFill>
                  <a:srgbClr val="000000"/>
                </a:solidFill>
                <a:uFillTx/>
              </a:defRPr>
            </a:pPr>
            <a:r>
              <a:rPr sz="2000" u="sng"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Question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List the students </a:t>
            </a:r>
            <a:r>
              <a:rPr sz="2000" u="sng"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for all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the </a:t>
            </a:r>
          </a:p>
          <a:p>
            <a:pPr lvl="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lasses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a:t>
            </a: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a:p>
            <a:pPr lvl="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Note: No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with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class_</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5</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exists in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table</a:t>
            </a:r>
          </a:p>
        </p:txBody>
      </p:sp>
      <p:sp>
        <p:nvSpPr>
          <p:cNvPr id="174" name="Shape 174"/>
          <p:cNvSpPr/>
          <p:nvPr/>
        </p:nvSpPr>
        <p:spPr>
          <a:xfrm>
            <a:off x="212343" y="4582885"/>
            <a:ext cx="7757378" cy="1015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SELECT</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class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FROM</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 c </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LEFT OUTER JOIN</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s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ON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c.class_id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s.class_id</a:t>
            </a: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p:txBody>
      </p:sp>
      <p:sp>
        <p:nvSpPr>
          <p:cNvPr id="176" name="Shape 176"/>
          <p:cNvSpPr/>
          <p:nvPr/>
        </p:nvSpPr>
        <p:spPr>
          <a:xfrm>
            <a:off x="3449053" y="5234403"/>
            <a:ext cx="713873" cy="707886"/>
          </a:xfrm>
          <a:prstGeom prst="line">
            <a:avLst/>
          </a:prstGeom>
          <a:ln w="25400">
            <a:solidFill>
              <a:srgbClr val="011993"/>
            </a:solidFill>
            <a:miter lim="400000"/>
            <a:tailEnd type="arrow"/>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77" name="Shape 177"/>
          <p:cNvSpPr/>
          <p:nvPr/>
        </p:nvSpPr>
        <p:spPr>
          <a:xfrm>
            <a:off x="2342147" y="5895283"/>
            <a:ext cx="6505074"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011993"/>
                </a:solidFill>
                <a:latin typeface="Arial Bold"/>
                <a:ea typeface="Arial Bold"/>
                <a:cs typeface="Arial Bold"/>
                <a:sym typeface="Arial Bold"/>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Refers to the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table on the </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“left”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side of the join</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Class</a:t>
            </a:r>
          </a:p>
        </p:txBody>
      </p:sp>
      <p:sp>
        <p:nvSpPr>
          <p:cNvPr id="2" name="Rectangle 1">
            <a:extLst>
              <a:ext uri="{FF2B5EF4-FFF2-40B4-BE49-F238E27FC236}">
                <a16:creationId xmlns:a16="http://schemas.microsoft.com/office/drawing/2014/main" id="{1F1B7557-1626-4C1F-BB1B-5C10B5607C2E}"/>
              </a:ext>
            </a:extLst>
          </p:cNvPr>
          <p:cNvSpPr/>
          <p:nvPr/>
        </p:nvSpPr>
        <p:spPr>
          <a:xfrm>
            <a:off x="3433656" y="1104157"/>
            <a:ext cx="2287806" cy="369332"/>
          </a:xfrm>
          <a:prstGeom prst="rect">
            <a:avLst/>
          </a:prstGeom>
        </p:spPr>
        <p:txBody>
          <a:bodyPr wrap="none">
            <a:spAutoFit/>
          </a:bodyPr>
          <a:lstStyle/>
          <a:p>
            <a:r>
              <a:rPr lang="en-US"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endParaRPr lang="en-US" dirty="0"/>
          </a:p>
        </p:txBody>
      </p:sp>
      <p:sp>
        <p:nvSpPr>
          <p:cNvPr id="3" name="Rectangle 2">
            <a:extLst>
              <a:ext uri="{FF2B5EF4-FFF2-40B4-BE49-F238E27FC236}">
                <a16:creationId xmlns:a16="http://schemas.microsoft.com/office/drawing/2014/main" id="{1DCFDEFC-C051-4263-B5DA-DD77E27C49E9}"/>
              </a:ext>
            </a:extLst>
          </p:cNvPr>
          <p:cNvSpPr/>
          <p:nvPr/>
        </p:nvSpPr>
        <p:spPr>
          <a:xfrm>
            <a:off x="1122731" y="1259452"/>
            <a:ext cx="761747" cy="369332"/>
          </a:xfrm>
          <a:prstGeom prst="rect">
            <a:avLst/>
          </a:prstGeom>
        </p:spPr>
        <p:txBody>
          <a:bodyPr wrap="none">
            <a:spAutoFit/>
          </a:bodyPr>
          <a:lstStyle/>
          <a:p>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a:t>
            </a:r>
            <a:endParaRPr lang="en-US" dirty="0"/>
          </a:p>
        </p:txBody>
      </p:sp>
    </p:spTree>
    <p:extLst>
      <p:ext uri="{BB962C8B-B14F-4D97-AF65-F5344CB8AC3E}">
        <p14:creationId xmlns:p14="http://schemas.microsoft.com/office/powerpoint/2010/main" val="279036977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74"/>
                                        </p:tgtEl>
                                        <p:attrNameLst>
                                          <p:attrName>style.visibility</p:attrName>
                                        </p:attrNameLst>
                                      </p:cBhvr>
                                      <p:to>
                                        <p:strVal val="visible"/>
                                      </p:to>
                                    </p:set>
                                    <p:animEffect transition="in" filter="dissolve(in)">
                                      <p:cBhvr>
                                        <p:cTn id="7" dur="75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76"/>
                                        </p:tgtEl>
                                        <p:attrNameLst>
                                          <p:attrName>style.visibility</p:attrName>
                                        </p:attrNameLst>
                                      </p:cBhvr>
                                      <p:to>
                                        <p:strVal val="visible"/>
                                      </p:to>
                                    </p:set>
                                    <p:animEffect transition="in" filter="dissolve(in)">
                                      <p:cBhvr>
                                        <p:cTn id="12" dur="750"/>
                                        <p:tgtEl>
                                          <p:spTgt spid="1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177"/>
                                        </p:tgtEl>
                                        <p:attrNameLst>
                                          <p:attrName>style.visibility</p:attrName>
                                        </p:attrNameLst>
                                      </p:cBhvr>
                                      <p:to>
                                        <p:strVal val="visible"/>
                                      </p:to>
                                    </p:set>
                                    <p:animEffect transition="in" filter="dissolve(in)">
                                      <p:cBhvr>
                                        <p:cTn id="17" dur="75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advAuto="0"/>
      <p:bldP spid="176" grpId="0" animBg="1" advAuto="0"/>
      <p:bldP spid="177" grpId="0"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Outer Join</a:t>
            </a:r>
          </a:p>
        </p:txBody>
      </p:sp>
      <p:graphicFrame>
        <p:nvGraphicFramePr>
          <p:cNvPr id="181" name="Table 181"/>
          <p:cNvGraphicFramePr/>
          <p:nvPr>
            <p:extLst>
              <p:ext uri="{D42A27DB-BD31-4B8C-83A1-F6EECF244321}">
                <p14:modId xmlns:p14="http://schemas.microsoft.com/office/powerpoint/2010/main" val="471011978"/>
              </p:ext>
            </p:extLst>
          </p:nvPr>
        </p:nvGraphicFramePr>
        <p:xfrm>
          <a:off x="4438145" y="891907"/>
          <a:ext cx="2626977" cy="2595880"/>
        </p:xfrm>
        <a:graphic>
          <a:graphicData uri="http://schemas.openxmlformats.org/drawingml/2006/table">
            <a:tbl>
              <a:tblPr firstRow="1" bandRow="1">
                <a:tableStyleId>{C083E6E3-FA7D-4D7B-A595-EF9225AFEA82}</a:tableStyleId>
              </a:tblPr>
              <a:tblGrid>
                <a:gridCol w="1110671">
                  <a:extLst>
                    <a:ext uri="{9D8B030D-6E8A-4147-A177-3AD203B41FA5}">
                      <a16:colId xmlns:a16="http://schemas.microsoft.com/office/drawing/2014/main" val="20000"/>
                    </a:ext>
                  </a:extLst>
                </a:gridCol>
                <a:gridCol w="849904">
                  <a:extLst>
                    <a:ext uri="{9D8B030D-6E8A-4147-A177-3AD203B41FA5}">
                      <a16:colId xmlns:a16="http://schemas.microsoft.com/office/drawing/2014/main" val="20001"/>
                    </a:ext>
                  </a:extLst>
                </a:gridCol>
                <a:gridCol w="666402">
                  <a:extLst>
                    <a:ext uri="{9D8B030D-6E8A-4147-A177-3AD203B41FA5}">
                      <a16:colId xmlns:a16="http://schemas.microsoft.com/office/drawing/2014/main" val="20002"/>
                    </a:ext>
                  </a:extLst>
                </a:gridCol>
              </a:tblGrid>
              <a:tr h="304969">
                <a:tc>
                  <a:txBody>
                    <a:bodyPr/>
                    <a:lstStyle/>
                    <a:p>
                      <a:pPr lvl="0" algn="l">
                        <a:spcBef>
                          <a:spcPts val="500"/>
                        </a:spcBef>
                        <a:defRPr sz="1800" b="0" i="0">
                          <a:solidFill>
                            <a:srgbClr val="000000"/>
                          </a:solidFill>
                          <a:uFillTx/>
                        </a:defRPr>
                      </a:pPr>
                      <a:r>
                        <a:rPr sz="1600"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dirty="0">
                          <a:uFill>
                            <a:solidFill>
                              <a:srgbClr val="FFFFFF"/>
                            </a:solidFill>
                          </a:uFill>
                        </a:rPr>
                        <a:t>Class 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dirty="0">
                          <a:uFill>
                            <a:solidFill>
                              <a:srgbClr val="FFFFFF"/>
                            </a:solidFill>
                          </a:uFill>
                        </a:rPr>
                        <a:t>Grade</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01899">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293020">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16</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293020">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20</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293020">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18</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293020">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293020">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4</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14</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sp>
        <p:nvSpPr>
          <p:cNvPr id="183" name="Shape 183"/>
          <p:cNvSpPr/>
          <p:nvPr/>
        </p:nvSpPr>
        <p:spPr>
          <a:xfrm>
            <a:off x="5855368" y="4111424"/>
            <a:ext cx="3064734" cy="193899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011993"/>
                </a:solidFill>
                <a:latin typeface="Arial Bold"/>
                <a:ea typeface="Arial Bold"/>
                <a:cs typeface="Arial Bold"/>
                <a:sym typeface="Arial Bold"/>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left outer join returns all the values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that</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an inner join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returns, </a:t>
            </a:r>
            <a:r>
              <a:rPr sz="20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plus</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all values in the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left</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table that do not match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any entry </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the right table.</a:t>
            </a:r>
          </a:p>
        </p:txBody>
      </p:sp>
      <p:graphicFrame>
        <p:nvGraphicFramePr>
          <p:cNvPr id="184" name="Table 184"/>
          <p:cNvGraphicFramePr/>
          <p:nvPr>
            <p:extLst>
              <p:ext uri="{D42A27DB-BD31-4B8C-83A1-F6EECF244321}">
                <p14:modId xmlns:p14="http://schemas.microsoft.com/office/powerpoint/2010/main" val="3221423310"/>
              </p:ext>
            </p:extLst>
          </p:nvPr>
        </p:nvGraphicFramePr>
        <p:xfrm>
          <a:off x="2345852" y="3699249"/>
          <a:ext cx="2377082" cy="2966720"/>
        </p:xfrm>
        <a:graphic>
          <a:graphicData uri="http://schemas.openxmlformats.org/drawingml/2006/table">
            <a:tbl>
              <a:tblPr firstRow="1" bandRow="1">
                <a:tableStyleId>{C083E6E3-FA7D-4D7B-A595-EF9225AFEA82}</a:tableStyleId>
              </a:tblPr>
              <a:tblGrid>
                <a:gridCol w="1188541">
                  <a:extLst>
                    <a:ext uri="{9D8B030D-6E8A-4147-A177-3AD203B41FA5}">
                      <a16:colId xmlns:a16="http://schemas.microsoft.com/office/drawing/2014/main" val="1898635118"/>
                    </a:ext>
                  </a:extLst>
                </a:gridCol>
                <a:gridCol w="1188541">
                  <a:extLst>
                    <a:ext uri="{9D8B030D-6E8A-4147-A177-3AD203B41FA5}">
                      <a16:colId xmlns:a16="http://schemas.microsoft.com/office/drawing/2014/main" val="20000"/>
                    </a:ext>
                  </a:extLst>
                </a:gridCol>
              </a:tblGrid>
              <a:tr h="365498">
                <a:tc>
                  <a:txBody>
                    <a:bodyPr/>
                    <a:lstStyle/>
                    <a:p>
                      <a:pPr lvl="0" algn="l">
                        <a:spcBef>
                          <a:spcPts val="500"/>
                        </a:spcBef>
                        <a:defRPr sz="1800" b="0" i="0">
                          <a:solidFill>
                            <a:srgbClr val="000000"/>
                          </a:solidFill>
                          <a:uFillTx/>
                        </a:defRPr>
                      </a:pPr>
                      <a:r>
                        <a:rPr sz="1600" dirty="0">
                          <a:uFill>
                            <a:solidFill>
                              <a:srgbClr val="FFFFFF"/>
                            </a:solidFill>
                          </a:uFill>
                        </a:rPr>
                        <a:t>Class</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61820">
                <a:tc>
                  <a:txBody>
                    <a:bodyPr/>
                    <a:lstStyle/>
                    <a:p>
                      <a:pPr lvl="0" algn="ctr">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51178">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51178">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51178">
                <a:tc>
                  <a:txBody>
                    <a:bodyPr/>
                    <a:lstStyle/>
                    <a:p>
                      <a:pPr lvl="0" algn="ctr">
                        <a:defRPr sz="1800">
                          <a:solidFill>
                            <a:srgbClr val="000000"/>
                          </a:solidFill>
                          <a:uFillTx/>
                        </a:defRPr>
                      </a:pPr>
                      <a:r>
                        <a:rPr sz="1600" dirty="0">
                          <a:uFill>
                            <a:solidFill/>
                          </a:uFill>
                        </a:rPr>
                        <a:t>Analysis</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51178">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Physics</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51178">
                <a:tc>
                  <a:txBody>
                    <a:bodyPr/>
                    <a:lstStyle/>
                    <a:p>
                      <a:pPr lvl="0" algn="ctr">
                        <a:defRPr sz="1800">
                          <a:solidFill>
                            <a:srgbClr val="000000"/>
                          </a:solidFill>
                          <a:uFillTx/>
                        </a:defRPr>
                      </a:pPr>
                      <a:r>
                        <a:rPr sz="1600" dirty="0">
                          <a:uFill>
                            <a:solidFill/>
                          </a:uFill>
                        </a:rPr>
                        <a:t>History</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r h="351178">
                <a:tc>
                  <a:txBody>
                    <a:bodyPr/>
                    <a:lstStyle/>
                    <a:p>
                      <a:pPr lvl="0" algn="ctr">
                        <a:defRPr sz="1800">
                          <a:solidFill>
                            <a:srgbClr val="000000"/>
                          </a:solidFill>
                          <a:uFillTx/>
                        </a:defRPr>
                      </a:pPr>
                      <a:r>
                        <a:rPr lang="en-US" sz="1600" b="1" dirty="0">
                          <a:solidFill>
                            <a:srgbClr val="C00000"/>
                          </a:solidFill>
                          <a:uFill>
                            <a:solidFill/>
                          </a:uFill>
                        </a:rPr>
                        <a:t>Calculus</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lang="en-US" sz="1600" b="1" dirty="0">
                          <a:solidFill>
                            <a:srgbClr val="C00000"/>
                          </a:solidFill>
                          <a:uFill>
                            <a:solidFill/>
                          </a:uFill>
                        </a:rPr>
                        <a:t>NULL</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7"/>
                  </a:ext>
                </a:extLst>
              </a:tr>
            </a:tbl>
          </a:graphicData>
        </a:graphic>
      </p:graphicFrame>
      <p:sp>
        <p:nvSpPr>
          <p:cNvPr id="185" name="Shape 185"/>
          <p:cNvSpPr/>
          <p:nvPr/>
        </p:nvSpPr>
        <p:spPr>
          <a:xfrm>
            <a:off x="2620980" y="1601790"/>
            <a:ext cx="1785102" cy="10156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Left outer Join </a:t>
            </a:r>
          </a:p>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on </a:t>
            </a:r>
          </a:p>
          <a:p>
            <a:pPr lvl="0" algn="ctr">
              <a:defRPr sz="1800">
                <a:solidFill>
                  <a:srgbClr val="000000"/>
                </a:solidFill>
                <a:uFillTx/>
              </a:defRPr>
            </a:pPr>
            <a:r>
              <a:rPr sz="2000" dirty="0" err="1">
                <a:uFill>
                  <a:solidFill/>
                </a:uFill>
                <a:latin typeface="Arial Unicode MS" panose="020B0604020202020204" pitchFamily="34" charset="-128"/>
                <a:ea typeface="+mn-ea"/>
                <a:cs typeface="+mn-cs"/>
                <a:sym typeface="Arial"/>
              </a:rPr>
              <a:t>Class_id</a:t>
            </a:r>
            <a:endParaRPr sz="2000" dirty="0">
              <a:uFill>
                <a:solidFill/>
              </a:uFill>
              <a:latin typeface="Arial Unicode MS" panose="020B0604020202020204" pitchFamily="34" charset="-128"/>
              <a:ea typeface="+mn-ea"/>
              <a:cs typeface="+mn-cs"/>
              <a:sym typeface="Arial"/>
            </a:endParaRPr>
          </a:p>
        </p:txBody>
      </p:sp>
      <p:sp>
        <p:nvSpPr>
          <p:cNvPr id="186" name="Shape 186"/>
          <p:cNvSpPr/>
          <p:nvPr/>
        </p:nvSpPr>
        <p:spPr>
          <a:xfrm rot="5423500">
            <a:off x="3150496" y="3053437"/>
            <a:ext cx="726090" cy="299750"/>
          </a:xfrm>
          <a:prstGeom prst="rightArrow">
            <a:avLst>
              <a:gd name="adj1" fmla="val 39976"/>
              <a:gd name="adj2" fmla="val 120635"/>
            </a:avLst>
          </a:prstGeom>
          <a:solidFill>
            <a:srgbClr val="941100"/>
          </a:solidFill>
          <a:ln w="25400">
            <a:solidFill>
              <a:srgbClr val="941100"/>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graphicFrame>
        <p:nvGraphicFramePr>
          <p:cNvPr id="9" name="Table 172">
            <a:extLst>
              <a:ext uri="{FF2B5EF4-FFF2-40B4-BE49-F238E27FC236}">
                <a16:creationId xmlns:a16="http://schemas.microsoft.com/office/drawing/2014/main" id="{AA251CC8-08FF-48F4-9438-4AB90B00032B}"/>
              </a:ext>
            </a:extLst>
          </p:cNvPr>
          <p:cNvGraphicFramePr/>
          <p:nvPr>
            <p:extLst>
              <p:ext uri="{D42A27DB-BD31-4B8C-83A1-F6EECF244321}">
                <p14:modId xmlns:p14="http://schemas.microsoft.com/office/powerpoint/2010/main" val="2517333296"/>
              </p:ext>
            </p:extLst>
          </p:nvPr>
        </p:nvGraphicFramePr>
        <p:xfrm>
          <a:off x="187601" y="1120444"/>
          <a:ext cx="2207701" cy="2253658"/>
        </p:xfrm>
        <a:graphic>
          <a:graphicData uri="http://schemas.openxmlformats.org/drawingml/2006/table">
            <a:tbl>
              <a:tblPr firstRow="1" bandRow="1">
                <a:tableStyleId>{C083E6E3-FA7D-4D7B-A595-EF9225AFEA82}</a:tableStyleId>
              </a:tblPr>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95621">
                <a:tc>
                  <a:txBody>
                    <a:bodyPr/>
                    <a:lstStyle/>
                    <a:p>
                      <a:pPr lvl="0" algn="l">
                        <a:spcBef>
                          <a:spcPts val="500"/>
                        </a:spcBef>
                        <a:defRPr sz="1800" b="0" i="0">
                          <a:solidFill>
                            <a:srgbClr val="000000"/>
                          </a:solidFill>
                          <a:uFillTx/>
                        </a:defRPr>
                      </a:pPr>
                      <a:r>
                        <a:rPr sz="1600" dirty="0" err="1">
                          <a:uFill>
                            <a:solidFill>
                              <a:srgbClr val="FFFFFF"/>
                            </a:solidFill>
                          </a:uFill>
                        </a:rPr>
                        <a:t>Class_id</a:t>
                      </a:r>
                      <a:endParaRPr sz="16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dirty="0">
                          <a:uFill>
                            <a:solidFill>
                              <a:srgbClr val="FFFFFF"/>
                            </a:solidFill>
                          </a:uFill>
                        </a:rPr>
                        <a:t>Class </a:t>
                      </a:r>
                      <a:endParaRPr sz="16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74677">
                <a:tc>
                  <a:txBody>
                    <a:bodyPr/>
                    <a:lstStyle/>
                    <a:p>
                      <a:pPr lvl="0" algn="ctr">
                        <a:defRPr sz="1800">
                          <a:solidFill>
                            <a:srgbClr val="000000"/>
                          </a:solidFill>
                          <a:uFillTx/>
                        </a:defRPr>
                      </a:pPr>
                      <a:r>
                        <a:rPr sz="1600" dirty="0">
                          <a:uFill>
                            <a:solidFill/>
                          </a:uFill>
                        </a:rPr>
                        <a:t>1</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60800">
                <a:tc>
                  <a:txBody>
                    <a:bodyPr/>
                    <a:lstStyle/>
                    <a:p>
                      <a:pPr lvl="0" algn="ctr">
                        <a:defRPr sz="1800">
                          <a:solidFill>
                            <a:srgbClr val="000000"/>
                          </a:solidFill>
                          <a:uFillTx/>
                        </a:defRPr>
                      </a:pPr>
                      <a:r>
                        <a:rPr sz="1600" dirty="0">
                          <a:uFill>
                            <a:solidFill/>
                          </a:uFill>
                        </a:rPr>
                        <a:t>2</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60800">
                <a:tc>
                  <a:txBody>
                    <a:bodyPr/>
                    <a:lstStyle/>
                    <a:p>
                      <a:pPr lvl="0" algn="ctr">
                        <a:defRPr sz="1800">
                          <a:solidFill>
                            <a:srgbClr val="000000"/>
                          </a:solidFill>
                          <a:uFillTx/>
                        </a:defRPr>
                      </a:pPr>
                      <a:r>
                        <a:rPr sz="1600" dirty="0">
                          <a:uFill>
                            <a:solidFill/>
                          </a:uFill>
                        </a:rPr>
                        <a:t>3</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Physics</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60800">
                <a:tc>
                  <a:txBody>
                    <a:bodyPr/>
                    <a:lstStyle/>
                    <a:p>
                      <a:pPr lvl="0" algn="ctr">
                        <a:defRPr sz="1800">
                          <a:solidFill>
                            <a:srgbClr val="000000"/>
                          </a:solidFill>
                          <a:uFillTx/>
                        </a:defRPr>
                      </a:pPr>
                      <a:r>
                        <a:rPr sz="1600" dirty="0">
                          <a:uFill>
                            <a:solidFill/>
                          </a:uFill>
                        </a:rPr>
                        <a:t>4</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60800">
                <a:tc>
                  <a:txBody>
                    <a:bodyPr/>
                    <a:lstStyle/>
                    <a:p>
                      <a:pPr lvl="0" algn="ctr">
                        <a:defRPr sz="1800">
                          <a:solidFill>
                            <a:srgbClr val="000000"/>
                          </a:solidFill>
                          <a:uFillTx/>
                        </a:defRPr>
                      </a:pPr>
                      <a:r>
                        <a:rPr lang="en-US" sz="1600" b="1" dirty="0">
                          <a:solidFill>
                            <a:srgbClr val="C00000"/>
                          </a:solidFill>
                          <a:uFill>
                            <a:solidFill/>
                          </a:uFill>
                        </a:rPr>
                        <a:t>5</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lang="en-US" sz="1600" b="1" dirty="0">
                          <a:solidFill>
                            <a:srgbClr val="C00000"/>
                          </a:solidFill>
                          <a:uFill>
                            <a:solidFill/>
                          </a:uFill>
                        </a:rPr>
                        <a:t>Calculus</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681698747"/>
                  </a:ext>
                </a:extLst>
              </a:tr>
            </a:tbl>
          </a:graphicData>
        </a:graphic>
      </p:graphicFrame>
    </p:spTree>
    <p:extLst>
      <p:ext uri="{BB962C8B-B14F-4D97-AF65-F5344CB8AC3E}">
        <p14:creationId xmlns:p14="http://schemas.microsoft.com/office/powerpoint/2010/main" val="281689249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Outer </a:t>
            </a:r>
            <a:r>
              <a:rPr sz="3000" b="1" dirty="0">
                <a:uFill>
                  <a:solidFill>
                    <a:srgbClr val="FFFFFF"/>
                  </a:solidFill>
                </a:uFill>
                <a:latin typeface="Arial Unicode MS" panose="020B0604020202020204" pitchFamily="34" charset="-128"/>
              </a:rPr>
              <a:t>Joins Practice Queries</a:t>
            </a: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3046988"/>
          </a:xfrm>
          <a:prstGeom prst="rect">
            <a:avLst/>
          </a:prstGeom>
          <a:noFill/>
        </p:spPr>
        <p:txBody>
          <a:bodyPr wrap="square" rtlCol="0">
            <a:spAutoFit/>
          </a:bodyPr>
          <a:lstStyle/>
          <a:p>
            <a:r>
              <a:rPr lang="en-US" sz="2400" i="1" dirty="0"/>
              <a:t>Important: Understand why we need an </a:t>
            </a:r>
            <a:r>
              <a:rPr lang="en-US" sz="2400" b="1" i="1" dirty="0"/>
              <a:t>outer</a:t>
            </a:r>
            <a:r>
              <a:rPr lang="en-US" sz="2400" i="1" dirty="0"/>
              <a:t> joins here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List all the movies without actors</a:t>
            </a:r>
          </a:p>
          <a:p>
            <a:pPr marL="742950" lvl="1"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dirty="0"/>
              <a:t>List all the movies without an associated genre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List all the Students that have not listed a Concentration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5159001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723" y="789130"/>
            <a:ext cx="8715375" cy="5762625"/>
          </a:xfrm>
          <a:prstGeom prst="rect">
            <a:avLst/>
          </a:prstGeom>
        </p:spPr>
      </p:pic>
      <p:sp>
        <p:nvSpPr>
          <p:cNvPr id="3" name="Shape 4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Example</a:t>
            </a:r>
            <a:r>
              <a:rPr lang="en-US" sz="3000" b="1" dirty="0">
                <a:uFill>
                  <a:solidFill>
                    <a:srgbClr val="FFFFFF"/>
                  </a:solidFill>
                </a:uFill>
                <a:latin typeface="Arial Unicode MS" panose="020B0604020202020204" pitchFamily="34" charset="-128"/>
              </a:rPr>
              <a:t> 1: IMDB</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263479352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Group By</a:t>
            </a:r>
            <a:r>
              <a:rPr lang="en-US" sz="3600" dirty="0">
                <a:solidFill>
                  <a:schemeClr val="tx1"/>
                </a:solidFill>
                <a:uFill>
                  <a:solidFill/>
                </a:uFill>
                <a:latin typeface="Arial Unicode MS" panose="020B0604020202020204" pitchFamily="34" charset="-128"/>
              </a:rPr>
              <a:t>: Aggregation Queries</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206647908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Aggregation Functions</a:t>
            </a:r>
            <a:endParaRPr sz="3000" b="1" dirty="0">
              <a:uFill>
                <a:solidFill>
                  <a:srgbClr val="FFFFFF"/>
                </a:solidFill>
              </a:uFill>
              <a:latin typeface="Arial Unicode MS" panose="020B0604020202020204" pitchFamily="34" charset="-128"/>
            </a:endParaRPr>
          </a:p>
        </p:txBody>
      </p:sp>
      <p:sp>
        <p:nvSpPr>
          <p:cNvPr id="90" name="Shape 90"/>
          <p:cNvSpPr/>
          <p:nvPr/>
        </p:nvSpPr>
        <p:spPr>
          <a:xfrm>
            <a:off x="386309" y="2586989"/>
            <a:ext cx="8419986" cy="132087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Func1(attr1), AggFunc2(attr2), … </a:t>
            </a:r>
            <a:b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p:txBody>
      </p:sp>
      <p:sp>
        <p:nvSpPr>
          <p:cNvPr id="91" name="Shape 91"/>
          <p:cNvSpPr/>
          <p:nvPr/>
        </p:nvSpPr>
        <p:spPr>
          <a:xfrm>
            <a:off x="2109355" y="2586990"/>
            <a:ext cx="5822185" cy="435394"/>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92" name="Shape 92"/>
          <p:cNvSpPr/>
          <p:nvPr/>
        </p:nvSpPr>
        <p:spPr>
          <a:xfrm flipH="1">
            <a:off x="5619081" y="2205698"/>
            <a:ext cx="324707" cy="324707"/>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93" name="Shape 93"/>
          <p:cNvSpPr/>
          <p:nvPr/>
        </p:nvSpPr>
        <p:spPr>
          <a:xfrm>
            <a:off x="4066699" y="1554162"/>
            <a:ext cx="3760645"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uFill>
                  <a:solidFill/>
                </a:uFill>
                <a:latin typeface="Arial Unicode MS" panose="020B0604020202020204" pitchFamily="34" charset="-128"/>
              </a:rPr>
              <a:t>count, sum, avg, min, max:</a:t>
            </a:r>
          </a:p>
          <a:p>
            <a:pPr lvl="0">
              <a:defRPr sz="1800">
                <a:solidFill>
                  <a:srgbClr val="000000"/>
                </a:solidFill>
                <a:uFillTx/>
              </a:defRPr>
            </a:pPr>
            <a:r>
              <a:rPr sz="2000" dirty="0">
                <a:uFill>
                  <a:solidFill/>
                </a:uFill>
                <a:latin typeface="Arial Unicode MS" panose="020B0604020202020204" pitchFamily="34" charset="-128"/>
              </a:rPr>
              <a:t>Applied to </a:t>
            </a:r>
            <a:r>
              <a:rPr lang="en-US" sz="2000" dirty="0">
                <a:uFill>
                  <a:solidFill/>
                </a:uFill>
                <a:latin typeface="Arial Unicode MS" panose="020B0604020202020204" pitchFamily="34" charset="-128"/>
              </a:rPr>
              <a:t>full content of columns</a:t>
            </a:r>
            <a:endParaRPr sz="2000" dirty="0">
              <a:uFill>
                <a:solidFill/>
              </a:uFill>
              <a:latin typeface="Arial Unicode MS" panose="020B0604020202020204" pitchFamily="34" charset="-128"/>
            </a:endParaRPr>
          </a:p>
        </p:txBody>
      </p:sp>
    </p:spTree>
    <p:extLst>
      <p:ext uri="{BB962C8B-B14F-4D97-AF65-F5344CB8AC3E}">
        <p14:creationId xmlns:p14="http://schemas.microsoft.com/office/powerpoint/2010/main" val="427419934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91"/>
                                        </p:tgtEl>
                                        <p:attrNameLst>
                                          <p:attrName>style.visibility</p:attrName>
                                        </p:attrNameLst>
                                      </p:cBhvr>
                                      <p:to>
                                        <p:strVal val="visible"/>
                                      </p:to>
                                    </p:set>
                                    <p:animEffect transition="in" filter="dissolve(i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92"/>
                                        </p:tgtEl>
                                        <p:attrNameLst>
                                          <p:attrName>style.visibility</p:attrName>
                                        </p:attrNameLst>
                                      </p:cBhvr>
                                      <p:to>
                                        <p:strVal val="visible"/>
                                      </p:to>
                                    </p:set>
                                    <p:animEffect transition="in" filter="dissolve(in)">
                                      <p:cBhvr>
                                        <p:cTn id="12" dur="75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93"/>
                                        </p:tgtEl>
                                        <p:attrNameLst>
                                          <p:attrName>style.visibility</p:attrName>
                                        </p:attrNameLst>
                                      </p:cBhvr>
                                      <p:to>
                                        <p:strVal val="visible"/>
                                      </p:to>
                                    </p:set>
                                    <p:animEffect transition="in" filter="dissolve(in)">
                                      <p:cBhvr>
                                        <p:cTn id="17" dur="75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dvAuto="0"/>
      <p:bldP spid="92" grpId="0" animBg="1" advAuto="0"/>
      <p:bldP spid="93" grpId="0"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sldNum" sz="quarter" idx="4294967295"/>
          </p:nvPr>
        </p:nvSpPr>
        <p:spPr>
          <a:xfrm>
            <a:off x="6457950" y="6356351"/>
            <a:ext cx="2057400" cy="365125"/>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000">
                <a:solidFill>
                  <a:schemeClr val="tx1"/>
                </a:solidFill>
                <a:uFill>
                  <a:solidFill/>
                </a:uFill>
              </a:rPr>
              <a:t>52</a:t>
            </a:fld>
            <a:endParaRPr sz="1000">
              <a:solidFill>
                <a:schemeClr val="tx1"/>
              </a:solidFill>
              <a:uFill>
                <a:solidFill/>
              </a:uFill>
            </a:endParaRPr>
          </a:p>
        </p:txBody>
      </p:sp>
      <p:sp>
        <p:nvSpPr>
          <p:cNvPr id="85" name="Shape 85"/>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Basic aggregation functions</a:t>
            </a:r>
          </a:p>
        </p:txBody>
      </p:sp>
      <p:graphicFrame>
        <p:nvGraphicFramePr>
          <p:cNvPr id="86" name="Table 86"/>
          <p:cNvGraphicFramePr/>
          <p:nvPr>
            <p:extLst>
              <p:ext uri="{D42A27DB-BD31-4B8C-83A1-F6EECF244321}">
                <p14:modId xmlns:p14="http://schemas.microsoft.com/office/powerpoint/2010/main" val="1385742309"/>
              </p:ext>
            </p:extLst>
          </p:nvPr>
        </p:nvGraphicFramePr>
        <p:xfrm>
          <a:off x="263769" y="1264026"/>
          <a:ext cx="8251581" cy="5012050"/>
        </p:xfrm>
        <a:graphic>
          <a:graphicData uri="http://schemas.openxmlformats.org/drawingml/2006/table">
            <a:tbl>
              <a:tblPr firstRow="1" bandRow="1"/>
              <a:tblGrid>
                <a:gridCol w="2795954">
                  <a:extLst>
                    <a:ext uri="{9D8B030D-6E8A-4147-A177-3AD203B41FA5}">
                      <a16:colId xmlns:a16="http://schemas.microsoft.com/office/drawing/2014/main" val="20000"/>
                    </a:ext>
                  </a:extLst>
                </a:gridCol>
                <a:gridCol w="5455627">
                  <a:extLst>
                    <a:ext uri="{9D8B030D-6E8A-4147-A177-3AD203B41FA5}">
                      <a16:colId xmlns:a16="http://schemas.microsoft.com/office/drawing/2014/main" val="20001"/>
                    </a:ext>
                  </a:extLst>
                </a:gridCol>
              </a:tblGrid>
              <a:tr h="584589">
                <a:tc>
                  <a:txBody>
                    <a:bodyPr/>
                    <a:lstStyle/>
                    <a:p>
                      <a:pPr lvl="0" algn="l">
                        <a:spcBef>
                          <a:spcPts val="500"/>
                        </a:spcBef>
                        <a:defRPr sz="1800" b="0" i="0">
                          <a:solidFill>
                            <a:srgbClr val="000000"/>
                          </a:solidFill>
                          <a:uFillTx/>
                        </a:defRPr>
                      </a:pPr>
                      <a:r>
                        <a:rPr sz="2200" b="1" i="1" dirty="0">
                          <a:solidFill>
                            <a:schemeClr val="tx1"/>
                          </a:solidFill>
                          <a:uFill>
                            <a:solidFill>
                              <a:srgbClr val="FFFFFF"/>
                            </a:solidFill>
                          </a:uFill>
                          <a:latin typeface="Arial Unicode MS" panose="020B0604020202020204" pitchFamily="34" charset="-128"/>
                        </a:rPr>
                        <a:t>Operator</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200" b="1" i="1" dirty="0">
                          <a:solidFill>
                            <a:schemeClr val="tx1"/>
                          </a:solidFill>
                          <a:uFill>
                            <a:solidFill>
                              <a:srgbClr val="FFFFFF"/>
                            </a:solidFill>
                          </a:uFill>
                          <a:latin typeface="Arial Unicode MS" panose="020B0604020202020204" pitchFamily="34" charset="-128"/>
                        </a:rPr>
                        <a:t>Description</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0194">
                <a:tc>
                  <a:txBody>
                    <a:bodyPr/>
                    <a:lstStyle/>
                    <a:p>
                      <a:pPr lvl="0" algn="l">
                        <a:defRPr sz="1800">
                          <a:solidFill>
                            <a:srgbClr val="000000"/>
                          </a:solidFill>
                          <a:uFillTx/>
                        </a:defRPr>
                      </a:pPr>
                      <a:r>
                        <a:rPr sz="1800" dirty="0">
                          <a:solidFill>
                            <a:schemeClr val="tx1"/>
                          </a:solidFill>
                          <a:uFill>
                            <a:solidFill/>
                          </a:uFill>
                          <a:latin typeface="Arial Unicode MS" panose="020B0604020202020204" pitchFamily="34" charset="-128"/>
                        </a:rPr>
                        <a:t>count</a:t>
                      </a:r>
                      <a:r>
                        <a:rPr lang="en-US" sz="1800" dirty="0">
                          <a:solidFill>
                            <a:schemeClr val="tx1"/>
                          </a:solidFill>
                          <a:uFill>
                            <a:solidFill/>
                          </a:uFill>
                          <a:latin typeface="Arial Unicode MS" panose="020B0604020202020204" pitchFamily="34" charset="-128"/>
                        </a:rPr>
                        <a:t>(*)</a:t>
                      </a: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sz="1800" dirty="0">
                          <a:solidFill>
                            <a:schemeClr val="tx1"/>
                          </a:solidFill>
                          <a:uFill>
                            <a:solidFill/>
                          </a:uFill>
                          <a:latin typeface="Arial Unicode MS" panose="020B0604020202020204" pitchFamily="34" charset="-128"/>
                        </a:rPr>
                        <a:t>Counts the number of rows </a:t>
                      </a:r>
                      <a:r>
                        <a:rPr lang="en-US" sz="1800" dirty="0">
                          <a:solidFill>
                            <a:schemeClr val="tx1"/>
                          </a:solidFill>
                          <a:uFill>
                            <a:solidFill/>
                          </a:uFill>
                          <a:latin typeface="Arial Unicode MS" panose="020B0604020202020204" pitchFamily="34" charset="-128"/>
                        </a:rPr>
                        <a:t>in the group</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5558665"/>
                  </a:ext>
                </a:extLst>
              </a:tr>
              <a:tr h="580194">
                <a:tc>
                  <a:txBody>
                    <a:bodyPr/>
                    <a:lstStyle/>
                    <a:p>
                      <a:pPr lvl="0" algn="l">
                        <a:defRPr sz="1800">
                          <a:solidFill>
                            <a:srgbClr val="000000"/>
                          </a:solidFill>
                          <a:uFillTx/>
                        </a:defRPr>
                      </a:pPr>
                      <a:r>
                        <a:rPr sz="1800" dirty="0">
                          <a:solidFill>
                            <a:schemeClr val="tx1"/>
                          </a:solidFill>
                          <a:uFill>
                            <a:solidFill/>
                          </a:uFill>
                          <a:latin typeface="Arial Unicode MS" panose="020B0604020202020204" pitchFamily="34" charset="-128"/>
                        </a:rPr>
                        <a:t>count</a:t>
                      </a:r>
                      <a:r>
                        <a:rPr lang="en-US" sz="1800" dirty="0">
                          <a:solidFill>
                            <a:schemeClr val="tx1"/>
                          </a:solidFill>
                          <a:uFill>
                            <a:solidFill/>
                          </a:uFill>
                          <a:latin typeface="Arial Unicode MS" panose="020B0604020202020204" pitchFamily="34" charset="-128"/>
                        </a:rPr>
                        <a:t>(</a:t>
                      </a:r>
                      <a:r>
                        <a:rPr lang="en-US" sz="1800" dirty="0" err="1">
                          <a:solidFill>
                            <a:schemeClr val="tx1"/>
                          </a:solidFill>
                          <a:uFill>
                            <a:solidFill/>
                          </a:uFill>
                          <a:latin typeface="Arial Unicode MS" panose="020B0604020202020204" pitchFamily="34" charset="-128"/>
                        </a:rPr>
                        <a:t>attr</a:t>
                      </a:r>
                      <a:r>
                        <a:rPr lang="en-US" sz="1800" dirty="0">
                          <a:solidFill>
                            <a:schemeClr val="tx1"/>
                          </a:solidFill>
                          <a:uFill>
                            <a:solidFill/>
                          </a:uFill>
                          <a:latin typeface="Arial Unicode MS" panose="020B0604020202020204" pitchFamily="34" charset="-128"/>
                        </a:rPr>
                        <a:t>)</a:t>
                      </a: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sz="1800" dirty="0">
                          <a:solidFill>
                            <a:schemeClr val="tx1"/>
                          </a:solidFill>
                          <a:uFill>
                            <a:solidFill/>
                          </a:uFill>
                          <a:latin typeface="Arial Unicode MS" panose="020B0604020202020204" pitchFamily="34" charset="-128"/>
                        </a:rPr>
                        <a:t>Counts the number of rows </a:t>
                      </a:r>
                      <a:r>
                        <a:rPr lang="en-US" sz="1800" dirty="0">
                          <a:solidFill>
                            <a:schemeClr val="tx1"/>
                          </a:solidFill>
                          <a:uFill>
                            <a:solidFill/>
                          </a:uFill>
                          <a:latin typeface="Arial Unicode MS" panose="020B0604020202020204" pitchFamily="34" charset="-128"/>
                        </a:rPr>
                        <a:t>in the group with non-null values</a:t>
                      </a:r>
                      <a:r>
                        <a:rPr lang="en-US" sz="1800" baseline="0" dirty="0">
                          <a:solidFill>
                            <a:schemeClr val="tx1"/>
                          </a:solidFill>
                          <a:uFill>
                            <a:solidFill/>
                          </a:uFill>
                          <a:latin typeface="Arial Unicode MS" panose="020B0604020202020204" pitchFamily="34" charset="-128"/>
                        </a:rPr>
                        <a:t> for the attribute </a:t>
                      </a:r>
                      <a:endParaRPr lang="en-US"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114100"/>
                  </a:ext>
                </a:extLst>
              </a:tr>
              <a:tr h="580194">
                <a:tc>
                  <a:txBody>
                    <a:bodyPr/>
                    <a:lstStyle/>
                    <a:p>
                      <a:pPr lvl="0" algn="l">
                        <a:defRPr sz="1800">
                          <a:solidFill>
                            <a:srgbClr val="000000"/>
                          </a:solidFill>
                          <a:uFillTx/>
                        </a:defRPr>
                      </a:pPr>
                      <a:r>
                        <a:rPr sz="1800" dirty="0">
                          <a:solidFill>
                            <a:schemeClr val="tx1"/>
                          </a:solidFill>
                          <a:uFill>
                            <a:solidFill/>
                          </a:uFill>
                          <a:latin typeface="Arial Unicode MS" panose="020B0604020202020204" pitchFamily="34" charset="-128"/>
                        </a:rPr>
                        <a:t>count</a:t>
                      </a:r>
                      <a:r>
                        <a:rPr lang="en-US" sz="1800" dirty="0">
                          <a:solidFill>
                            <a:schemeClr val="tx1"/>
                          </a:solidFill>
                          <a:uFill>
                            <a:solidFill/>
                          </a:uFill>
                          <a:latin typeface="Arial Unicode MS" panose="020B0604020202020204" pitchFamily="34" charset="-128"/>
                        </a:rPr>
                        <a:t>(DISTINCT </a:t>
                      </a:r>
                      <a:r>
                        <a:rPr lang="en-US" sz="1800" dirty="0" err="1">
                          <a:solidFill>
                            <a:schemeClr val="tx1"/>
                          </a:solidFill>
                          <a:uFill>
                            <a:solidFill/>
                          </a:uFill>
                          <a:latin typeface="Arial Unicode MS" panose="020B0604020202020204" pitchFamily="34" charset="-128"/>
                        </a:rPr>
                        <a:t>attr</a:t>
                      </a:r>
                      <a:r>
                        <a:rPr lang="en-US" sz="1800" dirty="0">
                          <a:solidFill>
                            <a:schemeClr val="tx1"/>
                          </a:solidFill>
                          <a:uFill>
                            <a:solidFill/>
                          </a:uFill>
                          <a:latin typeface="Arial Unicode MS" panose="020B0604020202020204" pitchFamily="34" charset="-128"/>
                        </a:rPr>
                        <a:t>)</a:t>
                      </a: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sz="1800" dirty="0">
                          <a:solidFill>
                            <a:schemeClr val="tx1"/>
                          </a:solidFill>
                          <a:uFill>
                            <a:solidFill/>
                          </a:uFill>
                          <a:latin typeface="Arial Unicode MS" panose="020B0604020202020204" pitchFamily="34" charset="-128"/>
                        </a:rPr>
                        <a:t>Counts the number of </a:t>
                      </a:r>
                      <a:r>
                        <a:rPr lang="en-US" sz="1800" dirty="0">
                          <a:solidFill>
                            <a:schemeClr val="tx1"/>
                          </a:solidFill>
                          <a:uFill>
                            <a:solidFill/>
                          </a:uFill>
                          <a:latin typeface="Arial Unicode MS" panose="020B0604020202020204" pitchFamily="34" charset="-128"/>
                        </a:rPr>
                        <a:t>distinct, non-null values for the attribute in the group</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078613"/>
                  </a:ext>
                </a:extLst>
              </a:tr>
              <a:tr h="580194">
                <a:tc>
                  <a:txBody>
                    <a:bodyPr/>
                    <a:lstStyle/>
                    <a:p>
                      <a:pPr lvl="0" algn="l">
                        <a:defRPr sz="1800">
                          <a:solidFill>
                            <a:srgbClr val="000000"/>
                          </a:solidFill>
                          <a:uFillTx/>
                        </a:defRPr>
                      </a:pPr>
                      <a:r>
                        <a:rPr lang="en-US" sz="1800" dirty="0">
                          <a:solidFill>
                            <a:schemeClr val="tx1"/>
                          </a:solidFill>
                          <a:uFill>
                            <a:solidFill/>
                          </a:uFill>
                          <a:latin typeface="Arial Unicode MS" panose="020B0604020202020204" pitchFamily="34" charset="-128"/>
                        </a:rPr>
                        <a:t>m</a:t>
                      </a:r>
                      <a:r>
                        <a:rPr sz="1800" dirty="0">
                          <a:solidFill>
                            <a:schemeClr val="tx1"/>
                          </a:solidFill>
                          <a:uFill>
                            <a:solidFill/>
                          </a:uFill>
                          <a:latin typeface="Arial Unicode MS" panose="020B0604020202020204" pitchFamily="34" charset="-128"/>
                        </a:rPr>
                        <a:t>ax</a:t>
                      </a:r>
                      <a:r>
                        <a:rPr lang="en-US" sz="1800" dirty="0">
                          <a:solidFill>
                            <a:schemeClr val="tx1"/>
                          </a:solidFill>
                          <a:uFill>
                            <a:solidFill/>
                          </a:uFill>
                          <a:latin typeface="Arial Unicode MS" panose="020B0604020202020204" pitchFamily="34" charset="-128"/>
                        </a:rPr>
                        <a:t>(</a:t>
                      </a:r>
                      <a:r>
                        <a:rPr lang="en-US" sz="1800" dirty="0" err="1">
                          <a:solidFill>
                            <a:schemeClr val="tx1"/>
                          </a:solidFill>
                          <a:uFill>
                            <a:solidFill/>
                          </a:uFill>
                          <a:latin typeface="Arial Unicode MS" panose="020B0604020202020204" pitchFamily="34" charset="-128"/>
                        </a:rPr>
                        <a:t>attr</a:t>
                      </a:r>
                      <a:r>
                        <a:rPr lang="en-US" sz="1800" dirty="0">
                          <a:solidFill>
                            <a:schemeClr val="tx1"/>
                          </a:solidFill>
                          <a:uFill>
                            <a:solidFill/>
                          </a:uFill>
                          <a:latin typeface="Arial Unicode MS" panose="020B0604020202020204" pitchFamily="34" charset="-128"/>
                        </a:rPr>
                        <a:t>)</a:t>
                      </a: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defRPr sz="1800">
                          <a:solidFill>
                            <a:srgbClr val="000000"/>
                          </a:solidFill>
                          <a:uFillTx/>
                        </a:defRPr>
                      </a:pPr>
                      <a:r>
                        <a:rPr sz="1800" dirty="0">
                          <a:solidFill>
                            <a:schemeClr val="tx1"/>
                          </a:solidFill>
                          <a:uFill>
                            <a:solidFill/>
                          </a:uFill>
                          <a:latin typeface="Arial Unicode MS" panose="020B0604020202020204" pitchFamily="34" charset="-128"/>
                        </a:rPr>
                        <a:t>Row with maximum </a:t>
                      </a:r>
                      <a:r>
                        <a:rPr lang="en-US" sz="1800" dirty="0">
                          <a:solidFill>
                            <a:schemeClr val="tx1"/>
                          </a:solidFill>
                          <a:uFill>
                            <a:solidFill/>
                          </a:uFill>
                          <a:latin typeface="Arial Unicode MS" panose="020B0604020202020204" pitchFamily="34" charset="-128"/>
                        </a:rPr>
                        <a:t>attribute </a:t>
                      </a:r>
                      <a:r>
                        <a:rPr sz="1800" dirty="0">
                          <a:solidFill>
                            <a:schemeClr val="tx1"/>
                          </a:solidFill>
                          <a:uFill>
                            <a:solidFill/>
                          </a:uFill>
                          <a:latin typeface="Arial Unicode MS" panose="020B0604020202020204" pitchFamily="34" charset="-128"/>
                        </a:rPr>
                        <a:t>value</a:t>
                      </a:r>
                      <a:r>
                        <a:rPr lang="en-US" sz="1800" dirty="0">
                          <a:solidFill>
                            <a:schemeClr val="tx1"/>
                          </a:solidFill>
                          <a:uFill>
                            <a:solidFill/>
                          </a:uFill>
                          <a:latin typeface="Arial Unicode MS" panose="020B0604020202020204" pitchFamily="34" charset="-128"/>
                        </a:rPr>
                        <a:t> in the group</a:t>
                      </a: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4513">
                <a:tc>
                  <a:txBody>
                    <a:bodyPr/>
                    <a:lstStyle/>
                    <a:p>
                      <a:pPr lvl="0" algn="l">
                        <a:defRPr sz="1800">
                          <a:solidFill>
                            <a:srgbClr val="000000"/>
                          </a:solidFill>
                          <a:uFillTx/>
                        </a:defRPr>
                      </a:pPr>
                      <a:r>
                        <a:rPr lang="en-US" sz="1800" dirty="0">
                          <a:solidFill>
                            <a:schemeClr val="tx1"/>
                          </a:solidFill>
                          <a:uFill>
                            <a:solidFill/>
                          </a:uFill>
                          <a:latin typeface="Arial Unicode MS" panose="020B0604020202020204" pitchFamily="34" charset="-128"/>
                        </a:rPr>
                        <a:t>m</a:t>
                      </a:r>
                      <a:r>
                        <a:rPr sz="1800" dirty="0">
                          <a:solidFill>
                            <a:schemeClr val="tx1"/>
                          </a:solidFill>
                          <a:uFill>
                            <a:solidFill/>
                          </a:uFill>
                          <a:latin typeface="Arial Unicode MS" panose="020B0604020202020204" pitchFamily="34" charset="-128"/>
                        </a:rPr>
                        <a:t>in</a:t>
                      </a:r>
                      <a:r>
                        <a:rPr lang="en-US" sz="1800" dirty="0">
                          <a:solidFill>
                            <a:schemeClr val="tx1"/>
                          </a:solidFill>
                          <a:uFill>
                            <a:solidFill/>
                          </a:uFill>
                          <a:latin typeface="Arial Unicode MS" panose="020B0604020202020204" pitchFamily="34" charset="-128"/>
                        </a:rPr>
                        <a:t>(</a:t>
                      </a:r>
                      <a:r>
                        <a:rPr lang="en-US" sz="1800" dirty="0" err="1">
                          <a:solidFill>
                            <a:schemeClr val="tx1"/>
                          </a:solidFill>
                          <a:uFill>
                            <a:solidFill/>
                          </a:uFill>
                          <a:latin typeface="Arial Unicode MS" panose="020B0604020202020204" pitchFamily="34" charset="-128"/>
                        </a:rPr>
                        <a:t>attr</a:t>
                      </a:r>
                      <a:r>
                        <a:rPr lang="en-US" sz="1800" dirty="0">
                          <a:solidFill>
                            <a:schemeClr val="tx1"/>
                          </a:solidFill>
                          <a:uFill>
                            <a:solidFill/>
                          </a:uFill>
                          <a:latin typeface="Arial Unicode MS" panose="020B0604020202020204" pitchFamily="34" charset="-128"/>
                        </a:rPr>
                        <a:t>)</a:t>
                      </a: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sz="1800" dirty="0">
                          <a:solidFill>
                            <a:schemeClr val="tx1"/>
                          </a:solidFill>
                          <a:uFill>
                            <a:solidFill/>
                          </a:uFill>
                          <a:latin typeface="Arial Unicode MS" panose="020B0604020202020204" pitchFamily="34" charset="-128"/>
                        </a:rPr>
                        <a:t>Row with minimum value</a:t>
                      </a:r>
                      <a:r>
                        <a:rPr lang="en-US" sz="1800" dirty="0">
                          <a:solidFill>
                            <a:schemeClr val="tx1"/>
                          </a:solidFill>
                          <a:uFill>
                            <a:solidFill/>
                          </a:uFill>
                          <a:latin typeface="Arial Unicode MS" panose="020B0604020202020204" pitchFamily="34" charset="-128"/>
                        </a:rPr>
                        <a:t> in the group</a:t>
                      </a:r>
                    </a:p>
                    <a:p>
                      <a:pPr lvl="0" algn="l">
                        <a:defRPr sz="1800">
                          <a:solidFill>
                            <a:srgbClr val="000000"/>
                          </a:solidFill>
                          <a:uFillTx/>
                        </a:defRPr>
                      </a:pP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4513">
                <a:tc>
                  <a:txBody>
                    <a:bodyPr/>
                    <a:lstStyle/>
                    <a:p>
                      <a:pPr lvl="0" algn="l">
                        <a:defRPr sz="1800">
                          <a:solidFill>
                            <a:srgbClr val="000000"/>
                          </a:solidFill>
                          <a:uFillTx/>
                        </a:defRPr>
                      </a:pPr>
                      <a:r>
                        <a:rPr lang="en-US" sz="1800" dirty="0">
                          <a:solidFill>
                            <a:schemeClr val="tx1"/>
                          </a:solidFill>
                          <a:uFill>
                            <a:solidFill/>
                          </a:uFill>
                          <a:latin typeface="Arial Unicode MS" panose="020B0604020202020204" pitchFamily="34" charset="-128"/>
                        </a:rPr>
                        <a:t>s</a:t>
                      </a:r>
                      <a:r>
                        <a:rPr sz="1800" dirty="0">
                          <a:solidFill>
                            <a:schemeClr val="tx1"/>
                          </a:solidFill>
                          <a:uFill>
                            <a:solidFill/>
                          </a:uFill>
                          <a:latin typeface="Arial Unicode MS" panose="020B0604020202020204" pitchFamily="34" charset="-128"/>
                        </a:rPr>
                        <a:t>um</a:t>
                      </a:r>
                      <a:r>
                        <a:rPr lang="en-US" sz="1800" dirty="0">
                          <a:solidFill>
                            <a:schemeClr val="tx1"/>
                          </a:solidFill>
                          <a:uFill>
                            <a:solidFill/>
                          </a:uFill>
                          <a:latin typeface="Arial Unicode MS" panose="020B0604020202020204" pitchFamily="34" charset="-128"/>
                        </a:rPr>
                        <a:t>(</a:t>
                      </a:r>
                      <a:r>
                        <a:rPr lang="en-US" sz="1800" dirty="0" err="1">
                          <a:solidFill>
                            <a:schemeClr val="tx1"/>
                          </a:solidFill>
                          <a:uFill>
                            <a:solidFill/>
                          </a:uFill>
                          <a:latin typeface="Arial Unicode MS" panose="020B0604020202020204" pitchFamily="34" charset="-128"/>
                        </a:rPr>
                        <a:t>attr</a:t>
                      </a:r>
                      <a:r>
                        <a:rPr lang="en-US" sz="1800" dirty="0">
                          <a:solidFill>
                            <a:schemeClr val="tx1"/>
                          </a:solidFill>
                          <a:uFill>
                            <a:solidFill/>
                          </a:uFill>
                          <a:latin typeface="Arial Unicode MS" panose="020B0604020202020204" pitchFamily="34" charset="-128"/>
                        </a:rPr>
                        <a:t>)</a:t>
                      </a: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sz="1800" dirty="0">
                          <a:solidFill>
                            <a:schemeClr val="tx1"/>
                          </a:solidFill>
                          <a:uFill>
                            <a:solidFill/>
                          </a:uFill>
                          <a:latin typeface="Arial Unicode MS" panose="020B0604020202020204" pitchFamily="34" charset="-128"/>
                        </a:rPr>
                        <a:t>Sums values of selected rows</a:t>
                      </a:r>
                      <a:r>
                        <a:rPr lang="en-US" sz="1800" dirty="0">
                          <a:solidFill>
                            <a:schemeClr val="tx1"/>
                          </a:solidFill>
                          <a:uFill>
                            <a:solidFill/>
                          </a:uFill>
                          <a:latin typeface="Arial Unicode MS" panose="020B0604020202020204" pitchFamily="34" charset="-128"/>
                        </a:rPr>
                        <a:t> in the group</a:t>
                      </a:r>
                    </a:p>
                    <a:p>
                      <a:pPr lvl="0" algn="l">
                        <a:defRPr sz="1800">
                          <a:solidFill>
                            <a:srgbClr val="000000"/>
                          </a:solidFill>
                          <a:uFillTx/>
                        </a:defRPr>
                      </a:pP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4513">
                <a:tc>
                  <a:txBody>
                    <a:bodyPr/>
                    <a:lstStyle/>
                    <a:p>
                      <a:pPr lvl="0" algn="l">
                        <a:defRPr sz="1800">
                          <a:solidFill>
                            <a:srgbClr val="000000"/>
                          </a:solidFill>
                          <a:uFillTx/>
                        </a:defRPr>
                      </a:pPr>
                      <a:r>
                        <a:rPr lang="en-US" sz="1800" dirty="0" err="1">
                          <a:solidFill>
                            <a:schemeClr val="tx1"/>
                          </a:solidFill>
                          <a:uFill>
                            <a:solidFill/>
                          </a:uFill>
                          <a:latin typeface="Arial Unicode MS" panose="020B0604020202020204" pitchFamily="34" charset="-128"/>
                        </a:rPr>
                        <a:t>a</a:t>
                      </a:r>
                      <a:r>
                        <a:rPr sz="1800" dirty="0" err="1">
                          <a:solidFill>
                            <a:schemeClr val="tx1"/>
                          </a:solidFill>
                          <a:uFill>
                            <a:solidFill/>
                          </a:uFill>
                          <a:latin typeface="Arial Unicode MS" panose="020B0604020202020204" pitchFamily="34" charset="-128"/>
                        </a:rPr>
                        <a:t>vg</a:t>
                      </a:r>
                      <a:r>
                        <a:rPr lang="en-US" sz="1800" dirty="0">
                          <a:solidFill>
                            <a:schemeClr val="tx1"/>
                          </a:solidFill>
                          <a:uFill>
                            <a:solidFill/>
                          </a:uFill>
                          <a:latin typeface="Arial Unicode MS" panose="020B0604020202020204" pitchFamily="34" charset="-128"/>
                        </a:rPr>
                        <a:t>(</a:t>
                      </a:r>
                      <a:r>
                        <a:rPr lang="en-US" sz="1800" dirty="0" err="1">
                          <a:solidFill>
                            <a:schemeClr val="tx1"/>
                          </a:solidFill>
                          <a:uFill>
                            <a:solidFill/>
                          </a:uFill>
                          <a:latin typeface="Arial Unicode MS" panose="020B0604020202020204" pitchFamily="34" charset="-128"/>
                        </a:rPr>
                        <a:t>attr</a:t>
                      </a:r>
                      <a:r>
                        <a:rPr lang="en-US" sz="1800" dirty="0">
                          <a:solidFill>
                            <a:schemeClr val="tx1"/>
                          </a:solidFill>
                          <a:uFill>
                            <a:solidFill/>
                          </a:uFill>
                          <a:latin typeface="Arial Unicode MS" panose="020B0604020202020204" pitchFamily="34" charset="-128"/>
                        </a:rPr>
                        <a:t>)</a:t>
                      </a: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defRPr sz="1800">
                          <a:solidFill>
                            <a:srgbClr val="000000"/>
                          </a:solidFill>
                          <a:uFillTx/>
                        </a:defRPr>
                      </a:pPr>
                      <a:r>
                        <a:rPr sz="1800" dirty="0">
                          <a:solidFill>
                            <a:schemeClr val="tx1"/>
                          </a:solidFill>
                          <a:uFill>
                            <a:solidFill/>
                          </a:uFill>
                          <a:latin typeface="Arial Unicode MS" panose="020B0604020202020204" pitchFamily="34" charset="-128"/>
                        </a:rPr>
                        <a:t>Estimates the average </a:t>
                      </a:r>
                      <a:r>
                        <a:rPr lang="en-US" sz="1800" dirty="0">
                          <a:solidFill>
                            <a:schemeClr val="tx1"/>
                          </a:solidFill>
                          <a:uFill>
                            <a:solidFill/>
                          </a:uFill>
                          <a:latin typeface="Arial Unicode MS" panose="020B0604020202020204" pitchFamily="34" charset="-128"/>
                        </a:rPr>
                        <a:t>the attribute in the group</a:t>
                      </a:r>
                      <a:endParaRPr sz="18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161069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86308" y="1179368"/>
            <a:ext cx="8700537" cy="501675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in the database</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actors in the database</a:t>
            </a:r>
          </a:p>
          <a:p>
            <a:pPr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with a rating</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roles where the role is not empty</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COUNT(DISTINCT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distinct genres in the database</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that have a genre associated with them</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MIN(</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MAX(</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AVG(</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STDEV(</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SUM(</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earliest release year and the latest release year for movies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average rating of the movies and the standard deviation</a:t>
            </a:r>
          </a:p>
          <a:p>
            <a:pPr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1916618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a:t>
            </a:r>
          </a:p>
        </p:txBody>
      </p:sp>
      <p:sp>
        <p:nvSpPr>
          <p:cNvPr id="90" name="Shape 90"/>
          <p:cNvSpPr/>
          <p:nvPr/>
        </p:nvSpPr>
        <p:spPr>
          <a:xfrm>
            <a:off x="1745377" y="2586989"/>
            <a:ext cx="5900695" cy="191590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AggFunc1(attr1), … </a:t>
            </a:r>
            <a:endPar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a:p>
            <a:pPr lvl="0">
              <a:spcBef>
                <a:spcPts val="700"/>
              </a:spcBef>
              <a:defRPr sz="1800">
                <a:solidFill>
                  <a:srgbClr val="000000"/>
                </a:solidFill>
                <a:uFillTx/>
              </a:defRPr>
            </a:pPr>
            <a:r>
              <a:rPr sz="27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Group By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91" name="Shape 91"/>
          <p:cNvSpPr/>
          <p:nvPr/>
        </p:nvSpPr>
        <p:spPr>
          <a:xfrm>
            <a:off x="4333009" y="2586989"/>
            <a:ext cx="3002859"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92" name="Shape 92"/>
          <p:cNvSpPr/>
          <p:nvPr/>
        </p:nvSpPr>
        <p:spPr>
          <a:xfrm flipH="1">
            <a:off x="5619081" y="2205698"/>
            <a:ext cx="324707" cy="324707"/>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93" name="Shape 93"/>
          <p:cNvSpPr/>
          <p:nvPr/>
        </p:nvSpPr>
        <p:spPr>
          <a:xfrm>
            <a:off x="4066699" y="1554162"/>
            <a:ext cx="4857099"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uFill>
                  <a:solidFill/>
                </a:uFill>
                <a:latin typeface="Arial Unicode MS" panose="020B0604020202020204" pitchFamily="34" charset="-128"/>
              </a:rPr>
              <a:t>count, sum, avg, min, max:</a:t>
            </a:r>
          </a:p>
          <a:p>
            <a:pPr lvl="0">
              <a:defRPr sz="1800">
                <a:solidFill>
                  <a:srgbClr val="000000"/>
                </a:solidFill>
                <a:uFillTx/>
              </a:defRPr>
            </a:pPr>
            <a:r>
              <a:rPr sz="2000" dirty="0">
                <a:uFill>
                  <a:solidFill/>
                </a:uFill>
                <a:latin typeface="Arial Unicode MS" panose="020B0604020202020204" pitchFamily="34" charset="-128"/>
              </a:rPr>
              <a:t>Applied to</a:t>
            </a:r>
            <a:r>
              <a:rPr lang="en-US" sz="2000" dirty="0">
                <a:uFill>
                  <a:solidFill/>
                </a:uFill>
                <a:latin typeface="Arial Unicode MS" panose="020B0604020202020204" pitchFamily="34" charset="-128"/>
              </a:rPr>
              <a:t> columns, split in</a:t>
            </a:r>
            <a:r>
              <a:rPr sz="2000" dirty="0">
                <a:uFill>
                  <a:solidFill/>
                </a:uFill>
                <a:latin typeface="Arial Unicode MS" panose="020B0604020202020204" pitchFamily="34" charset="-128"/>
              </a:rPr>
              <a:t> groups</a:t>
            </a:r>
            <a:r>
              <a:rPr lang="en-US" sz="2000" dirty="0">
                <a:uFill>
                  <a:solidFill/>
                </a:uFill>
                <a:latin typeface="Arial Unicode MS" panose="020B0604020202020204" pitchFamily="34" charset="-128"/>
              </a:rPr>
              <a:t> of rows</a:t>
            </a:r>
            <a:endParaRPr sz="2000" dirty="0">
              <a:uFill>
                <a:solidFill/>
              </a:uFill>
              <a:latin typeface="Arial Unicode MS" panose="020B0604020202020204" pitchFamily="34" charset="-128"/>
            </a:endParaRPr>
          </a:p>
        </p:txBody>
      </p:sp>
      <p:sp>
        <p:nvSpPr>
          <p:cNvPr id="94" name="Shape 94"/>
          <p:cNvSpPr/>
          <p:nvPr/>
        </p:nvSpPr>
        <p:spPr>
          <a:xfrm>
            <a:off x="499355" y="5214966"/>
            <a:ext cx="7816614" cy="6771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just">
              <a:defRPr sz="1800">
                <a:solidFill>
                  <a:srgbClr val="000000"/>
                </a:solidFill>
                <a:uFillTx/>
              </a:defRPr>
            </a:pPr>
            <a:r>
              <a:rPr sz="2200" dirty="0">
                <a:uFill>
                  <a:solidFill/>
                </a:uFill>
                <a:latin typeface="Arial Unicode MS" panose="020B0604020202020204" pitchFamily="34" charset="-128"/>
                <a:ea typeface="+mn-ea"/>
                <a:cs typeface="+mn-cs"/>
                <a:sym typeface="Arial"/>
              </a:rPr>
              <a:t>Note: Whatever attribute</a:t>
            </a:r>
            <a:r>
              <a:rPr lang="en-US" sz="2200" dirty="0">
                <a:uFill>
                  <a:solidFill/>
                </a:uFill>
                <a:latin typeface="Arial Unicode MS" panose="020B0604020202020204" pitchFamily="34" charset="-128"/>
                <a:ea typeface="+mn-ea"/>
                <a:cs typeface="+mn-cs"/>
                <a:sym typeface="Arial"/>
              </a:rPr>
              <a:t>s</a:t>
            </a:r>
            <a:r>
              <a:rPr sz="2200" dirty="0">
                <a:uFill>
                  <a:solidFill/>
                </a:uFill>
                <a:latin typeface="Arial Unicode MS" panose="020B0604020202020204" pitchFamily="34" charset="-128"/>
                <a:ea typeface="+mn-ea"/>
                <a:cs typeface="+mn-cs"/>
                <a:sym typeface="Arial"/>
              </a:rPr>
              <a:t> you</a:t>
            </a:r>
            <a:r>
              <a:rPr lang="en-US" sz="2200" dirty="0">
                <a:uFill>
                  <a:solidFill/>
                </a:uFill>
                <a:latin typeface="Arial Unicode MS" panose="020B0604020202020204" pitchFamily="34" charset="-128"/>
                <a:ea typeface="+mn-ea"/>
                <a:cs typeface="+mn-cs"/>
                <a:sym typeface="Arial"/>
              </a:rPr>
              <a:t> list in</a:t>
            </a:r>
            <a:r>
              <a:rPr sz="2200" dirty="0">
                <a:uFill>
                  <a:solidFill/>
                </a:uFill>
                <a:latin typeface="Arial Unicode MS" panose="020B0604020202020204" pitchFamily="34" charset="-128"/>
                <a:ea typeface="+mn-ea"/>
                <a:cs typeface="+mn-cs"/>
                <a:sym typeface="Arial"/>
              </a:rPr>
              <a:t> </a:t>
            </a:r>
            <a:r>
              <a:rPr lang="en-US" sz="2200" dirty="0">
                <a:uFill>
                  <a:solidFill/>
                </a:uFill>
                <a:latin typeface="Arial Unicode MS" panose="020B0604020202020204" pitchFamily="34" charset="-128"/>
                <a:ea typeface="+mn-ea"/>
                <a:cs typeface="+mn-cs"/>
                <a:sym typeface="Arial"/>
              </a:rPr>
              <a:t>SELECT</a:t>
            </a:r>
            <a:r>
              <a:rPr sz="2200" dirty="0">
                <a:uFill>
                  <a:solidFill/>
                </a:uFill>
                <a:latin typeface="Arial Unicode MS" panose="020B0604020202020204" pitchFamily="34" charset="-128"/>
                <a:ea typeface="+mn-ea"/>
                <a:cs typeface="+mn-cs"/>
                <a:sym typeface="Arial"/>
              </a:rPr>
              <a:t> (in this case </a:t>
            </a:r>
            <a:r>
              <a:rPr sz="2200" b="1" dirty="0">
                <a:uFill>
                  <a:solidFill/>
                </a:uFill>
                <a:latin typeface="Arial Unicode MS" panose="020B0604020202020204" pitchFamily="34" charset="-128"/>
                <a:ea typeface="+mn-ea"/>
                <a:cs typeface="+mn-cs"/>
                <a:sym typeface="Arial"/>
              </a:rPr>
              <a:t>A</a:t>
            </a:r>
            <a:r>
              <a:rPr sz="2200" b="1" baseline="-5999" dirty="0">
                <a:uFill>
                  <a:solidFill/>
                </a:uFill>
                <a:latin typeface="Arial Unicode MS" panose="020B0604020202020204" pitchFamily="34" charset="-128"/>
                <a:ea typeface="+mn-ea"/>
                <a:cs typeface="+mn-cs"/>
                <a:sym typeface="Arial"/>
              </a:rPr>
              <a:t>1</a:t>
            </a:r>
            <a:r>
              <a:rPr lang="en-US" sz="24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200" dirty="0">
                <a:uFill>
                  <a:solidFill/>
                </a:uFill>
                <a:latin typeface="Arial Unicode MS" panose="020B0604020202020204" pitchFamily="34" charset="-128"/>
                <a:ea typeface="+mn-ea"/>
                <a:cs typeface="+mn-cs"/>
                <a:sym typeface="Arial"/>
              </a:rPr>
              <a:t>)  </a:t>
            </a:r>
            <a:r>
              <a:rPr lang="en-US" sz="2200" dirty="0">
                <a:uFill>
                  <a:solidFill/>
                </a:uFill>
                <a:latin typeface="Arial Unicode MS" panose="020B0604020202020204" pitchFamily="34" charset="-128"/>
                <a:ea typeface="+mn-ea"/>
                <a:cs typeface="+mn-cs"/>
                <a:sym typeface="Arial"/>
              </a:rPr>
              <a:t>they </a:t>
            </a:r>
            <a:r>
              <a:rPr sz="2200" b="1" u="sng" dirty="0">
                <a:uFill>
                  <a:solidFill/>
                </a:uFill>
                <a:latin typeface="Arial Unicode MS" panose="020B0604020202020204" pitchFamily="34" charset="-128"/>
                <a:ea typeface="+mn-ea"/>
                <a:cs typeface="+mn-cs"/>
                <a:sym typeface="Arial"/>
              </a:rPr>
              <a:t>must</a:t>
            </a:r>
            <a:r>
              <a:rPr sz="2200" dirty="0">
                <a:uFill>
                  <a:solidFill/>
                </a:uFill>
                <a:latin typeface="Arial Unicode MS" panose="020B0604020202020204" pitchFamily="34" charset="-128"/>
                <a:ea typeface="+mn-ea"/>
                <a:cs typeface="+mn-cs"/>
                <a:sym typeface="Arial"/>
              </a:rPr>
              <a:t> appear in the </a:t>
            </a:r>
            <a:r>
              <a:rPr lang="en-US" sz="2200" dirty="0">
                <a:uFill>
                  <a:solidFill/>
                </a:uFill>
                <a:latin typeface="Arial Unicode MS" panose="020B0604020202020204" pitchFamily="34" charset="-128"/>
                <a:ea typeface="+mn-ea"/>
                <a:cs typeface="+mn-cs"/>
                <a:sym typeface="Arial"/>
              </a:rPr>
              <a:t>GROUP BY </a:t>
            </a:r>
            <a:r>
              <a:rPr sz="2200" dirty="0">
                <a:uFill>
                  <a:solidFill/>
                </a:uFill>
                <a:latin typeface="Arial Unicode MS" panose="020B0604020202020204" pitchFamily="34" charset="-128"/>
                <a:ea typeface="+mn-ea"/>
                <a:cs typeface="+mn-cs"/>
                <a:sym typeface="Arial"/>
              </a:rPr>
              <a:t>clause.</a:t>
            </a:r>
          </a:p>
        </p:txBody>
      </p:sp>
    </p:spTree>
    <p:extLst>
      <p:ext uri="{BB962C8B-B14F-4D97-AF65-F5344CB8AC3E}">
        <p14:creationId xmlns:p14="http://schemas.microsoft.com/office/powerpoint/2010/main" val="39926344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91"/>
                                        </p:tgtEl>
                                        <p:attrNameLst>
                                          <p:attrName>style.visibility</p:attrName>
                                        </p:attrNameLst>
                                      </p:cBhvr>
                                      <p:to>
                                        <p:strVal val="visible"/>
                                      </p:to>
                                    </p:set>
                                    <p:animEffect transition="in" filter="dissolve(i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92"/>
                                        </p:tgtEl>
                                        <p:attrNameLst>
                                          <p:attrName>style.visibility</p:attrName>
                                        </p:attrNameLst>
                                      </p:cBhvr>
                                      <p:to>
                                        <p:strVal val="visible"/>
                                      </p:to>
                                    </p:set>
                                    <p:animEffect transition="in" filter="dissolve(in)">
                                      <p:cBhvr>
                                        <p:cTn id="12" dur="75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93"/>
                                        </p:tgtEl>
                                        <p:attrNameLst>
                                          <p:attrName>style.visibility</p:attrName>
                                        </p:attrNameLst>
                                      </p:cBhvr>
                                      <p:to>
                                        <p:strVal val="visible"/>
                                      </p:to>
                                    </p:set>
                                    <p:animEffect transition="in" filter="dissolve(in)">
                                      <p:cBhvr>
                                        <p:cTn id="17" dur="75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94"/>
                                        </p:tgtEl>
                                        <p:attrNameLst>
                                          <p:attrName>style.visibility</p:attrName>
                                        </p:attrNameLst>
                                      </p:cBhvr>
                                      <p:to>
                                        <p:strVal val="visible"/>
                                      </p:to>
                                    </p:set>
                                    <p:animEffect transition="in" filter="dissolve(in)">
                                      <p:cBhvr>
                                        <p:cTn id="22" dur="7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dvAuto="0"/>
      <p:bldP spid="92" grpId="0" animBg="1" advAuto="0"/>
      <p:bldP spid="93" grpId="0" animBg="1" advAuto="0"/>
      <p:bldP spid="94"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98" name="Table 98"/>
          <p:cNvGraphicFramePr/>
          <p:nvPr>
            <p:extLst>
              <p:ext uri="{D42A27DB-BD31-4B8C-83A1-F6EECF244321}">
                <p14:modId xmlns:p14="http://schemas.microsoft.com/office/powerpoint/2010/main" val="2872652957"/>
              </p:ext>
            </p:extLst>
          </p:nvPr>
        </p:nvGraphicFramePr>
        <p:xfrm>
          <a:off x="340656" y="1854352"/>
          <a:ext cx="3654343" cy="3414633"/>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44791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8"/>
                  </a:ext>
                </a:extLst>
              </a:tr>
            </a:tbl>
          </a:graphicData>
        </a:graphic>
      </p:graphicFrame>
      <p:sp>
        <p:nvSpPr>
          <p:cNvPr id="99" name="Shape 99"/>
          <p:cNvSpPr/>
          <p:nvPr/>
        </p:nvSpPr>
        <p:spPr>
          <a:xfrm>
            <a:off x="4484039" y="1222019"/>
            <a:ext cx="3872855" cy="9694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err="1">
                <a:uFill>
                  <a:solidFill/>
                </a:uFill>
                <a:latin typeface="Arial Unicode MS" panose="020B0604020202020204" pitchFamily="34" charset="-128"/>
                <a:ea typeface="+mn-ea"/>
                <a:cs typeface="+mn-cs"/>
                <a:sym typeface="Arial"/>
              </a:rPr>
              <a:t>Student_id</a:t>
            </a:r>
            <a:r>
              <a:rPr dirty="0">
                <a:uFill>
                  <a:solidFill/>
                </a:uFill>
                <a:latin typeface="Arial Unicode MS" panose="020B0604020202020204" pitchFamily="34" charset="-128"/>
                <a:ea typeface="+mn-ea"/>
                <a:cs typeface="+mn-cs"/>
                <a:sym typeface="Arial"/>
              </a:rPr>
              <a:t>, count(*)</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err="1">
                <a:uFill>
                  <a:solidFill/>
                </a:uFill>
                <a:latin typeface="Arial Unicode MS" panose="020B0604020202020204" pitchFamily="34" charset="-128"/>
                <a:ea typeface="+mn-ea"/>
                <a:cs typeface="+mn-cs"/>
                <a:sym typeface="Arial"/>
              </a:rPr>
              <a:t>Student_id</a:t>
            </a:r>
            <a:endParaRPr sz="1900" dirty="0">
              <a:uFill>
                <a:solidFill/>
              </a:uFill>
              <a:latin typeface="Arial Unicode MS" panose="020B0604020202020204" pitchFamily="34" charset="-128"/>
              <a:ea typeface="+mn-ea"/>
              <a:cs typeface="+mn-cs"/>
              <a:sym typeface="Arial"/>
            </a:endParaRPr>
          </a:p>
        </p:txBody>
      </p:sp>
      <p:sp>
        <p:nvSpPr>
          <p:cNvPr id="100" name="Shape 100"/>
          <p:cNvSpPr/>
          <p:nvPr/>
        </p:nvSpPr>
        <p:spPr>
          <a:xfrm>
            <a:off x="1741517" y="1335035"/>
            <a:ext cx="877802"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01" name="Table 101"/>
          <p:cNvGraphicFramePr/>
          <p:nvPr>
            <p:extLst>
              <p:ext uri="{D42A27DB-BD31-4B8C-83A1-F6EECF244321}">
                <p14:modId xmlns:p14="http://schemas.microsoft.com/office/powerpoint/2010/main" val="563077462"/>
              </p:ext>
            </p:extLst>
          </p:nvPr>
        </p:nvGraphicFramePr>
        <p:xfrm>
          <a:off x="5313563" y="3698413"/>
          <a:ext cx="2336800" cy="1701440"/>
        </p:xfrm>
        <a:graphic>
          <a:graphicData uri="http://schemas.openxmlformats.org/drawingml/2006/table">
            <a:tbl>
              <a:tblPr firstRow="1" bandRow="1"/>
              <a:tblGrid>
                <a:gridCol w="14605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433621">
                <a:tc>
                  <a:txBody>
                    <a:bodyPr/>
                    <a:lstStyle/>
                    <a:p>
                      <a:pPr lvl="0" algn="l">
                        <a:spcBef>
                          <a:spcPts val="500"/>
                        </a:spcBef>
                        <a:defRPr sz="1800" b="0" i="0">
                          <a:solidFill>
                            <a:srgbClr val="000000"/>
                          </a:solidFill>
                          <a:uFillTx/>
                        </a:defRPr>
                      </a:pPr>
                      <a:r>
                        <a:rPr sz="2000" b="1" i="1" dirty="0" err="1">
                          <a:solidFill>
                            <a:sysClr val="windowText" lastClr="000000"/>
                          </a:solidFill>
                          <a:uFill>
                            <a:solidFill>
                              <a:srgbClr val="FFFFFF"/>
                            </a:solidFill>
                          </a:uFill>
                          <a:latin typeface="Arial Unicode MS" panose="020B0604020202020204" pitchFamily="34" charset="-128"/>
                        </a:rPr>
                        <a:t>Student_id</a:t>
                      </a:r>
                      <a:endParaRPr sz="20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ysClr val="windowText" lastClr="000000"/>
                          </a:solidFill>
                          <a:uFill>
                            <a:solidFill>
                              <a:srgbClr val="FFFFFF"/>
                            </a:solidFill>
                          </a:uFill>
                          <a:latin typeface="Arial Unicode MS" panose="020B0604020202020204" pitchFamily="34" charset="-128"/>
                        </a:rPr>
                        <a:t>Count</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0361">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418729">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418729">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2" name="Shape 102"/>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26449442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99"/>
                                        </p:tgtEl>
                                        <p:attrNameLst>
                                          <p:attrName>style.visibility</p:attrName>
                                        </p:attrNameLst>
                                      </p:cBhvr>
                                      <p:to>
                                        <p:strVal val="visible"/>
                                      </p:to>
                                    </p:set>
                                    <p:animEffect transition="in" filter="dissolve(in)">
                                      <p:cBhvr>
                                        <p:cTn id="7" dur="75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02"/>
                                        </p:tgtEl>
                                        <p:attrNameLst>
                                          <p:attrName>style.visibility</p:attrName>
                                        </p:attrNameLst>
                                      </p:cBhvr>
                                      <p:to>
                                        <p:strVal val="visible"/>
                                      </p:to>
                                    </p:set>
                                    <p:animEffect transition="in" filter="dissolve(in)">
                                      <p:cBhvr>
                                        <p:cTn id="12" dur="75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01"/>
                                        </p:tgtEl>
                                        <p:attrNameLst>
                                          <p:attrName>style.visibility</p:attrName>
                                        </p:attrNameLst>
                                      </p:cBhvr>
                                      <p:to>
                                        <p:strVal val="visible"/>
                                      </p:to>
                                    </p:set>
                                    <p:anim calcmode="lin" valueType="num">
                                      <p:cBhvr>
                                        <p:cTn id="17" dur="750" fill="hold"/>
                                        <p:tgtEl>
                                          <p:spTgt spid="101"/>
                                        </p:tgtEl>
                                        <p:attrNameLst>
                                          <p:attrName>ppt_w</p:attrName>
                                        </p:attrNameLst>
                                      </p:cBhvr>
                                      <p:tavLst>
                                        <p:tav tm="0">
                                          <p:val>
                                            <p:fltVal val="0"/>
                                          </p:val>
                                        </p:tav>
                                        <p:tav tm="100000">
                                          <p:val>
                                            <p:strVal val="#ppt_w"/>
                                          </p:val>
                                        </p:tav>
                                      </p:tavLst>
                                    </p:anim>
                                    <p:anim calcmode="lin" valueType="num">
                                      <p:cBhvr>
                                        <p:cTn id="18" dur="7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advAuto="0"/>
      <p:bldP spid="101" grpId="0" advAuto="0"/>
      <p:bldP spid="102" grpId="0"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06" name="Table 106"/>
          <p:cNvGraphicFramePr/>
          <p:nvPr>
            <p:extLst>
              <p:ext uri="{D42A27DB-BD31-4B8C-83A1-F6EECF244321}">
                <p14:modId xmlns:p14="http://schemas.microsoft.com/office/powerpoint/2010/main" val="2881878573"/>
              </p:ext>
            </p:extLst>
          </p:nvPr>
        </p:nvGraphicFramePr>
        <p:xfrm>
          <a:off x="340656" y="1854352"/>
          <a:ext cx="3654343" cy="3414633"/>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44791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8"/>
                  </a:ext>
                </a:extLst>
              </a:tr>
            </a:tbl>
          </a:graphicData>
        </a:graphic>
      </p:graphicFrame>
      <p:sp>
        <p:nvSpPr>
          <p:cNvPr id="107" name="Shape 107"/>
          <p:cNvSpPr/>
          <p:nvPr/>
        </p:nvSpPr>
        <p:spPr>
          <a:xfrm>
            <a:off x="4484039" y="1222019"/>
            <a:ext cx="4231928" cy="9694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err="1">
                <a:uFill>
                  <a:solidFill/>
                </a:uFill>
                <a:latin typeface="Arial Unicode MS" panose="020B0604020202020204" pitchFamily="34" charset="-128"/>
                <a:ea typeface="+mn-ea"/>
                <a:cs typeface="+mn-cs"/>
                <a:sym typeface="Arial"/>
              </a:rPr>
              <a:t>Student_id</a:t>
            </a:r>
            <a:r>
              <a:rPr dirty="0">
                <a:uFill>
                  <a:solidFill/>
                </a:uFill>
                <a:latin typeface="Arial Unicode MS" panose="020B0604020202020204" pitchFamily="34" charset="-128"/>
                <a:ea typeface="+mn-ea"/>
                <a:cs typeface="+mn-cs"/>
                <a:sym typeface="Arial"/>
              </a:rPr>
              <a:t>, </a:t>
            </a:r>
            <a:r>
              <a:rPr dirty="0" err="1">
                <a:uFill>
                  <a:solidFill/>
                </a:uFill>
                <a:latin typeface="Arial Unicode MS" panose="020B0604020202020204" pitchFamily="34" charset="-128"/>
                <a:ea typeface="+mn-ea"/>
                <a:cs typeface="+mn-cs"/>
                <a:sym typeface="Arial"/>
              </a:rPr>
              <a:t>avg</a:t>
            </a:r>
            <a:r>
              <a:rPr dirty="0">
                <a:uFill>
                  <a:solidFill/>
                </a:uFill>
                <a:latin typeface="Arial Unicode MS" panose="020B0604020202020204" pitchFamily="34" charset="-128"/>
                <a:ea typeface="+mn-ea"/>
                <a:cs typeface="+mn-cs"/>
                <a:sym typeface="Arial"/>
              </a:rPr>
              <a:t>(Grade)</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err="1">
                <a:uFill>
                  <a:solidFill/>
                </a:uFill>
                <a:latin typeface="Arial Unicode MS" panose="020B0604020202020204" pitchFamily="34" charset="-128"/>
                <a:ea typeface="+mn-ea"/>
                <a:cs typeface="+mn-cs"/>
                <a:sym typeface="Arial"/>
              </a:rPr>
              <a:t>Student_id</a:t>
            </a:r>
            <a:endParaRPr sz="1900" dirty="0">
              <a:uFill>
                <a:solidFill/>
              </a:uFill>
              <a:latin typeface="Arial Unicode MS" panose="020B0604020202020204" pitchFamily="34" charset="-128"/>
              <a:ea typeface="+mn-ea"/>
              <a:cs typeface="+mn-cs"/>
              <a:sym typeface="Arial"/>
            </a:endParaRPr>
          </a:p>
        </p:txBody>
      </p:sp>
      <p:sp>
        <p:nvSpPr>
          <p:cNvPr id="108" name="Shape 108"/>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09" name="Table 109"/>
          <p:cNvGraphicFramePr/>
          <p:nvPr>
            <p:extLst>
              <p:ext uri="{D42A27DB-BD31-4B8C-83A1-F6EECF244321}">
                <p14:modId xmlns:p14="http://schemas.microsoft.com/office/powerpoint/2010/main" val="2207721254"/>
              </p:ext>
            </p:extLst>
          </p:nvPr>
        </p:nvGraphicFramePr>
        <p:xfrm>
          <a:off x="4837394" y="4013303"/>
          <a:ext cx="4090034" cy="1701440"/>
        </p:xfrm>
        <a:graphic>
          <a:graphicData uri="http://schemas.openxmlformats.org/drawingml/2006/table">
            <a:tbl>
              <a:tblPr firstRow="1" bandRow="1"/>
              <a:tblGrid>
                <a:gridCol w="1638876">
                  <a:extLst>
                    <a:ext uri="{9D8B030D-6E8A-4147-A177-3AD203B41FA5}">
                      <a16:colId xmlns:a16="http://schemas.microsoft.com/office/drawing/2014/main" val="20000"/>
                    </a:ext>
                  </a:extLst>
                </a:gridCol>
                <a:gridCol w="2451158">
                  <a:extLst>
                    <a:ext uri="{9D8B030D-6E8A-4147-A177-3AD203B41FA5}">
                      <a16:colId xmlns:a16="http://schemas.microsoft.com/office/drawing/2014/main" val="20001"/>
                    </a:ext>
                  </a:extLst>
                </a:gridCol>
              </a:tblGrid>
              <a:tr h="433621">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Avg</a:t>
                      </a: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036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(19+17+19+14)/4</a:t>
                      </a:r>
                      <a:r>
                        <a:rPr lang="en-US" sz="1600" dirty="0">
                          <a:solidFill>
                            <a:schemeClr val="tx1"/>
                          </a:solidFill>
                          <a:uFill>
                            <a:solidFill/>
                          </a:uFill>
                          <a:latin typeface="Arial Unicode MS" panose="020B0604020202020204" pitchFamily="34" charset="-128"/>
                        </a:rPr>
                        <a:t> = 17.25</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418729">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(16+18+13)/3</a:t>
                      </a:r>
                      <a:r>
                        <a:rPr lang="en-US" sz="1600" dirty="0">
                          <a:solidFill>
                            <a:schemeClr val="tx1"/>
                          </a:solidFill>
                          <a:uFill>
                            <a:solidFill/>
                          </a:uFill>
                          <a:latin typeface="Arial Unicode MS" panose="020B0604020202020204" pitchFamily="34" charset="-128"/>
                        </a:rPr>
                        <a:t> = 15.67</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418729">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0" name="Shape 110"/>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258479873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07"/>
                                        </p:tgtEl>
                                        <p:attrNameLst>
                                          <p:attrName>style.visibility</p:attrName>
                                        </p:attrNameLst>
                                      </p:cBhvr>
                                      <p:to>
                                        <p:strVal val="visible"/>
                                      </p:to>
                                    </p:set>
                                    <p:animEffect transition="in" filter="dissolve(in)">
                                      <p:cBhvr>
                                        <p:cTn id="7" dur="75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10"/>
                                        </p:tgtEl>
                                        <p:attrNameLst>
                                          <p:attrName>style.visibility</p:attrName>
                                        </p:attrNameLst>
                                      </p:cBhvr>
                                      <p:to>
                                        <p:strVal val="visible"/>
                                      </p:to>
                                    </p:set>
                                    <p:animEffect transition="in" filter="dissolve(in)">
                                      <p:cBhvr>
                                        <p:cTn id="12" dur="75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09"/>
                                        </p:tgtEl>
                                        <p:attrNameLst>
                                          <p:attrName>style.visibility</p:attrName>
                                        </p:attrNameLst>
                                      </p:cBhvr>
                                      <p:to>
                                        <p:strVal val="visible"/>
                                      </p:to>
                                    </p:set>
                                    <p:anim calcmode="lin" valueType="num">
                                      <p:cBhvr>
                                        <p:cTn id="17" dur="750" fill="hold"/>
                                        <p:tgtEl>
                                          <p:spTgt spid="109"/>
                                        </p:tgtEl>
                                        <p:attrNameLst>
                                          <p:attrName>ppt_w</p:attrName>
                                        </p:attrNameLst>
                                      </p:cBhvr>
                                      <p:tavLst>
                                        <p:tav tm="0">
                                          <p:val>
                                            <p:fltVal val="0"/>
                                          </p:val>
                                        </p:tav>
                                        <p:tav tm="100000">
                                          <p:val>
                                            <p:strVal val="#ppt_w"/>
                                          </p:val>
                                        </p:tav>
                                      </p:tavLst>
                                    </p:anim>
                                    <p:anim calcmode="lin" valueType="num">
                                      <p:cBhvr>
                                        <p:cTn id="18" dur="750" fill="hold"/>
                                        <p:tgtEl>
                                          <p:spTgt spid="1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advAuto="0"/>
      <p:bldP spid="109" grpId="0" advAuto="0"/>
      <p:bldP spid="110"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14" name="Table 114"/>
          <p:cNvGraphicFramePr/>
          <p:nvPr>
            <p:extLst>
              <p:ext uri="{D42A27DB-BD31-4B8C-83A1-F6EECF244321}">
                <p14:modId xmlns:p14="http://schemas.microsoft.com/office/powerpoint/2010/main" val="826679640"/>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8"/>
                  </a:ext>
                </a:extLst>
              </a:tr>
            </a:tbl>
          </a:graphicData>
        </a:graphic>
      </p:graphicFrame>
      <p:sp>
        <p:nvSpPr>
          <p:cNvPr id="115" name="Shape 115"/>
          <p:cNvSpPr/>
          <p:nvPr/>
        </p:nvSpPr>
        <p:spPr>
          <a:xfrm>
            <a:off x="4484039" y="1222019"/>
            <a:ext cx="3718967" cy="9694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Class, </a:t>
            </a:r>
            <a:r>
              <a:rPr dirty="0" err="1">
                <a:uFill>
                  <a:solidFill/>
                </a:uFill>
                <a:latin typeface="Arial Unicode MS" panose="020B0604020202020204" pitchFamily="34" charset="-128"/>
                <a:ea typeface="+mn-ea"/>
                <a:cs typeface="+mn-cs"/>
                <a:sym typeface="Arial"/>
              </a:rPr>
              <a:t>avg</a:t>
            </a:r>
            <a:r>
              <a:rPr dirty="0">
                <a:uFill>
                  <a:solidFill/>
                </a:uFill>
                <a:latin typeface="Arial Unicode MS" panose="020B0604020202020204" pitchFamily="34" charset="-128"/>
                <a:ea typeface="+mn-ea"/>
                <a:cs typeface="+mn-cs"/>
                <a:sym typeface="Arial"/>
              </a:rPr>
              <a:t>(Grade)</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a:uFill>
                  <a:solidFill/>
                </a:uFill>
                <a:latin typeface="Arial Unicode MS" panose="020B0604020202020204" pitchFamily="34" charset="-128"/>
                <a:ea typeface="+mn-ea"/>
                <a:cs typeface="+mn-cs"/>
                <a:sym typeface="Arial"/>
              </a:rPr>
              <a:t>Class</a:t>
            </a:r>
          </a:p>
        </p:txBody>
      </p:sp>
      <p:sp>
        <p:nvSpPr>
          <p:cNvPr id="116" name="Shape 116"/>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17" name="Table 117"/>
          <p:cNvGraphicFramePr/>
          <p:nvPr>
            <p:extLst>
              <p:ext uri="{D42A27DB-BD31-4B8C-83A1-F6EECF244321}">
                <p14:modId xmlns:p14="http://schemas.microsoft.com/office/powerpoint/2010/main" val="3287184742"/>
              </p:ext>
            </p:extLst>
          </p:nvPr>
        </p:nvGraphicFramePr>
        <p:xfrm>
          <a:off x="4837393" y="4037743"/>
          <a:ext cx="3965945" cy="1985721"/>
        </p:xfrm>
        <a:graphic>
          <a:graphicData uri="http://schemas.openxmlformats.org/drawingml/2006/table">
            <a:tbl>
              <a:tblPr firstRow="1" bandRow="1"/>
              <a:tblGrid>
                <a:gridCol w="1589154">
                  <a:extLst>
                    <a:ext uri="{9D8B030D-6E8A-4147-A177-3AD203B41FA5}">
                      <a16:colId xmlns:a16="http://schemas.microsoft.com/office/drawing/2014/main" val="20000"/>
                    </a:ext>
                  </a:extLst>
                </a:gridCol>
                <a:gridCol w="2376791">
                  <a:extLst>
                    <a:ext uri="{9D8B030D-6E8A-4147-A177-3AD203B41FA5}">
                      <a16:colId xmlns:a16="http://schemas.microsoft.com/office/drawing/2014/main" val="20001"/>
                    </a:ext>
                  </a:extLst>
                </a:gridCol>
              </a:tblGrid>
              <a:tr h="407359">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Avg</a:t>
                      </a: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518">
                <a:tc>
                  <a:txBody>
                    <a:bodyPr/>
                    <a:lstStyle/>
                    <a:p>
                      <a:pPr lvl="0" algn="ctr">
                        <a:defRPr sz="1800">
                          <a:solidFill>
                            <a:srgbClr val="000000"/>
                          </a:solidFill>
                          <a:uFillTx/>
                        </a:defRPr>
                      </a:pPr>
                      <a:r>
                        <a:rPr sz="1600" dirty="0" err="1">
                          <a:solidFill>
                            <a:schemeClr val="tx1"/>
                          </a:solidFill>
                          <a:uFill>
                            <a:solidFill/>
                          </a:uFill>
                          <a:latin typeface="Arial Unicode MS" panose="020B0604020202020204" pitchFamily="34" charset="-128"/>
                        </a:rPr>
                        <a:t>Algrebra</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(19+16+20)/3</a:t>
                      </a:r>
                      <a:r>
                        <a:rPr lang="en-US" sz="1600" dirty="0">
                          <a:solidFill>
                            <a:schemeClr val="tx1"/>
                          </a:solidFill>
                          <a:uFill>
                            <a:solidFill/>
                          </a:uFill>
                          <a:latin typeface="Arial Unicode MS" panose="020B0604020202020204" pitchFamily="34" charset="-128"/>
                        </a:rPr>
                        <a:t> = 18.33</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8580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(18+17)/2</a:t>
                      </a:r>
                      <a:r>
                        <a:rPr lang="en-US" sz="1600" dirty="0">
                          <a:solidFill>
                            <a:schemeClr val="tx1"/>
                          </a:solidFill>
                          <a:uFill>
                            <a:solidFill/>
                          </a:uFill>
                          <a:latin typeface="Arial Unicode MS" panose="020B0604020202020204" pitchFamily="34" charset="-128"/>
                        </a:rPr>
                        <a:t> = 17.5</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8580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580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(19+13)/2</a:t>
                      </a:r>
                      <a:r>
                        <a:rPr lang="en-US" sz="1600" dirty="0">
                          <a:solidFill>
                            <a:schemeClr val="tx1"/>
                          </a:solidFill>
                          <a:uFill>
                            <a:solidFill/>
                          </a:uFill>
                          <a:latin typeface="Arial Unicode MS" panose="020B0604020202020204" pitchFamily="34" charset="-128"/>
                        </a:rPr>
                        <a:t> = 16</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extLst>
                  <a:ext uri="{0D108BD9-81ED-4DB2-BD59-A6C34878D82A}">
                    <a16:rowId xmlns:a16="http://schemas.microsoft.com/office/drawing/2014/main" val="10004"/>
                  </a:ext>
                </a:extLst>
              </a:tr>
            </a:tbl>
          </a:graphicData>
        </a:graphic>
      </p:graphicFrame>
      <p:sp>
        <p:nvSpPr>
          <p:cNvPr id="118" name="Shape 118"/>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27253466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15"/>
                                        </p:tgtEl>
                                        <p:attrNameLst>
                                          <p:attrName>style.visibility</p:attrName>
                                        </p:attrNameLst>
                                      </p:cBhvr>
                                      <p:to>
                                        <p:strVal val="visible"/>
                                      </p:to>
                                    </p:set>
                                    <p:animEffect transition="in" filter="dissolve(in)">
                                      <p:cBhvr>
                                        <p:cTn id="7" dur="75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18"/>
                                        </p:tgtEl>
                                        <p:attrNameLst>
                                          <p:attrName>style.visibility</p:attrName>
                                        </p:attrNameLst>
                                      </p:cBhvr>
                                      <p:to>
                                        <p:strVal val="visible"/>
                                      </p:to>
                                    </p:set>
                                    <p:animEffect transition="in" filter="dissolve(in)">
                                      <p:cBhvr>
                                        <p:cTn id="12" dur="75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17"/>
                                        </p:tgtEl>
                                        <p:attrNameLst>
                                          <p:attrName>style.visibility</p:attrName>
                                        </p:attrNameLst>
                                      </p:cBhvr>
                                      <p:to>
                                        <p:strVal val="visible"/>
                                      </p:to>
                                    </p:set>
                                    <p:anim calcmode="lin" valueType="num">
                                      <p:cBhvr>
                                        <p:cTn id="17" dur="750" fill="hold"/>
                                        <p:tgtEl>
                                          <p:spTgt spid="117"/>
                                        </p:tgtEl>
                                        <p:attrNameLst>
                                          <p:attrName>ppt_w</p:attrName>
                                        </p:attrNameLst>
                                      </p:cBhvr>
                                      <p:tavLst>
                                        <p:tav tm="0">
                                          <p:val>
                                            <p:fltVal val="0"/>
                                          </p:val>
                                        </p:tav>
                                        <p:tav tm="100000">
                                          <p:val>
                                            <p:strVal val="#ppt_w"/>
                                          </p:val>
                                        </p:tav>
                                      </p:tavLst>
                                    </p:anim>
                                    <p:anim calcmode="lin" valueType="num">
                                      <p:cBhvr>
                                        <p:cTn id="18" dur="750" fill="hold"/>
                                        <p:tgtEl>
                                          <p:spTgt spid="1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advAuto="0"/>
      <p:bldP spid="117" grpId="0" advAuto="0"/>
      <p:bldP spid="118" grpId="0"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8700537" cy="5539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a:t>
            </a:r>
            <a:r>
              <a:rPr lang="en-US" sz="3000" b="1" dirty="0">
                <a:uFill>
                  <a:solidFill>
                    <a:srgbClr val="FFFFFF"/>
                  </a:solidFill>
                </a:uFill>
                <a:latin typeface="Arial Unicode MS" panose="020B0604020202020204" pitchFamily="34" charset="-128"/>
              </a:rPr>
              <a:t>example</a:t>
            </a:r>
            <a:r>
              <a:rPr sz="3000" b="1" dirty="0">
                <a:uFill>
                  <a:solidFill>
                    <a:srgbClr val="FFFFFF"/>
                  </a:solidFill>
                </a:uFill>
                <a:latin typeface="Arial Unicode MS" panose="020B0604020202020204" pitchFamily="34" charset="-128"/>
              </a:rPr>
              <a:t> queries</a:t>
            </a:r>
            <a:r>
              <a:rPr lang="en-US" sz="3000" b="1" dirty="0">
                <a:uFill>
                  <a:solidFill>
                    <a:srgbClr val="FFFFFF"/>
                  </a:solidFill>
                </a:uFill>
                <a:latin typeface="Arial Unicode MS" panose="020B0604020202020204" pitchFamily="34" charset="-128"/>
              </a:rPr>
              <a:t>: IMDB Movies</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221731" y="1844477"/>
            <a:ext cx="8700537" cy="206210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 the number of movies that were released in each year</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Compute the average rank for the movies released in each year</a:t>
            </a:r>
          </a:p>
          <a:p>
            <a:pPr marL="800100" lvl="1" indent="-342900">
              <a:buFont typeface="Arial" panose="020B0604020202020204" pitchFamily="34" charset="0"/>
              <a:buChar char="•"/>
              <a:defRPr sz="1800">
                <a:solidFill>
                  <a:srgbClr val="000000"/>
                </a:solidFill>
                <a:uFillTx/>
              </a:defRPr>
            </a:pPr>
            <a:r>
              <a:rPr lang="en-US" sz="1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Compute the min, max, and standard deviation of the movies in each year</a:t>
            </a:r>
          </a:p>
          <a:p>
            <a:pPr marL="800100" lvl="1" indent="-342900">
              <a:buFont typeface="Arial" panose="020B0604020202020204" pitchFamily="34" charset="0"/>
              <a:buChar char="•"/>
              <a:defRPr sz="1800">
                <a:solidFill>
                  <a:srgbClr val="000000"/>
                </a:solidFill>
                <a:uFillTx/>
              </a:defRPr>
            </a:pPr>
            <a:r>
              <a:rPr lang="en-US" sz="1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Examine the difference between COUNT(*) and COUNT(rank) when reporting movies per year</a:t>
            </a: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89656377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a:t>
            </a:r>
            <a:r>
              <a:rPr lang="en-US" sz="3000" b="1" dirty="0">
                <a:uFill>
                  <a:solidFill>
                    <a:srgbClr val="FFFFFF"/>
                  </a:solidFill>
                </a:uFill>
                <a:latin typeface="Arial Unicode MS" panose="020B0604020202020204" pitchFamily="34" charset="-128"/>
              </a:rPr>
              <a:t>example</a:t>
            </a:r>
            <a:r>
              <a:rPr sz="3000" b="1" dirty="0">
                <a:uFill>
                  <a:solidFill>
                    <a:srgbClr val="FFFFFF"/>
                  </a:solidFill>
                </a:uFill>
                <a:latin typeface="Arial Unicode MS" panose="020B0604020202020204" pitchFamily="34" charset="-128"/>
              </a:rPr>
              <a:t>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221731" y="1844477"/>
            <a:ext cx="8700537" cy="360098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Compute the number of movies per director ID, </a:t>
            </a:r>
          </a:p>
          <a:p>
            <a:pPr marL="800100" lvl="1" indent="-342900">
              <a:buFont typeface="Arial" panose="020B0604020202020204" pitchFamily="34" charset="0"/>
              <a:buChar char="•"/>
              <a:defRPr sz="1800">
                <a:solidFill>
                  <a:srgbClr val="000000"/>
                </a:solidFill>
                <a:uFillTx/>
              </a:defRPr>
            </a:pPr>
            <a:r>
              <a:rPr lang="en-US" sz="1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Rank first the directors with the most movies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Compute the number of movies per actor ID, </a:t>
            </a:r>
          </a:p>
          <a:p>
            <a:pPr marL="800100" lvl="1" indent="-342900">
              <a:buFont typeface="Arial" panose="020B0604020202020204" pitchFamily="34" charset="0"/>
              <a:buChar char="•"/>
              <a:defRPr sz="1800">
                <a:solidFill>
                  <a:srgbClr val="000000"/>
                </a:solidFill>
                <a:uFillTx/>
              </a:defRPr>
            </a:pPr>
            <a:r>
              <a:rPr lang="en-US" sz="1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Ra</a:t>
            </a:r>
            <a:r>
              <a:rPr lang="en-US" sz="1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nk first the actors with the most movies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Compute the number of actors per movie ID</a:t>
            </a:r>
          </a:p>
          <a:p>
            <a:pPr marL="800100" lvl="1" indent="-342900">
              <a:buFont typeface="Arial" panose="020B0604020202020204" pitchFamily="34" charset="0"/>
              <a:buChar char="•"/>
              <a:defRPr sz="1800">
                <a:solidFill>
                  <a:srgbClr val="000000"/>
                </a:solidFill>
                <a:uFillTx/>
              </a:defRPr>
            </a:pPr>
            <a:r>
              <a:rPr lang="en-US" sz="1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Rank first the movies with the most actors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 the number of male actors and the number of female actors</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Compute the number of movies for each genre</a:t>
            </a:r>
          </a:p>
          <a:p>
            <a:pPr marL="342900" lvl="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690951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Example</a:t>
            </a:r>
            <a:r>
              <a:rPr lang="en-US" sz="3000" b="1" dirty="0">
                <a:uFill>
                  <a:solidFill>
                    <a:srgbClr val="FFFFFF"/>
                  </a:solidFill>
                </a:uFill>
                <a:latin typeface="Arial Unicode MS" panose="020B0604020202020204" pitchFamily="34" charset="-128"/>
              </a:rPr>
              <a:t> 2: Facebook</a:t>
            </a:r>
            <a:endParaRPr sz="3000" b="1" dirty="0">
              <a:uFill>
                <a:solidFill>
                  <a:srgbClr val="FFFFFF"/>
                </a:solidFill>
              </a:uFill>
              <a:latin typeface="Arial Unicode MS" panose="020B0604020202020204" pitchFamily="34" charset="-128"/>
            </a:endParaRPr>
          </a:p>
        </p:txBody>
      </p:sp>
      <p:pic>
        <p:nvPicPr>
          <p:cNvPr id="2" name="Picture 1">
            <a:extLst>
              <a:ext uri="{FF2B5EF4-FFF2-40B4-BE49-F238E27FC236}">
                <a16:creationId xmlns:a16="http://schemas.microsoft.com/office/drawing/2014/main" id="{43000517-B716-4FC9-A0DC-3CD5D3266ABB}"/>
              </a:ext>
            </a:extLst>
          </p:cNvPr>
          <p:cNvPicPr>
            <a:picLocks noChangeAspect="1"/>
          </p:cNvPicPr>
          <p:nvPr/>
        </p:nvPicPr>
        <p:blipFill>
          <a:blip r:embed="rId2"/>
          <a:stretch>
            <a:fillRect/>
          </a:stretch>
        </p:blipFill>
        <p:spPr>
          <a:xfrm>
            <a:off x="1000313" y="701494"/>
            <a:ext cx="7120395" cy="6140743"/>
          </a:xfrm>
          <a:prstGeom prst="rect">
            <a:avLst/>
          </a:prstGeom>
        </p:spPr>
      </p:pic>
    </p:spTree>
    <p:extLst>
      <p:ext uri="{BB962C8B-B14F-4D97-AF65-F5344CB8AC3E}">
        <p14:creationId xmlns:p14="http://schemas.microsoft.com/office/powerpoint/2010/main" val="107076358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practice queries</a:t>
            </a:r>
            <a:r>
              <a:rPr lang="en-US" sz="3000" b="1" dirty="0">
                <a:uFill>
                  <a:solidFill>
                    <a:srgbClr val="FFFFFF"/>
                  </a:solidFill>
                </a:uFill>
                <a:latin typeface="Arial Unicode MS" panose="020B0604020202020204" pitchFamily="34" charset="-128"/>
              </a:rPr>
              <a:t>: Facebook</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9" y="2400300"/>
            <a:ext cx="8524202" cy="409342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males and females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students for each political view</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males and female students for each political view</a:t>
            </a:r>
          </a:p>
          <a:p>
            <a:pPr marL="342900" lvl="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most popular TV Shows and Books</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students in various relationship statuses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most popular majors (concentration)</a:t>
            </a:r>
          </a:p>
          <a:p>
            <a:pPr marL="342900" lvl="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students per each birth year </a:t>
            </a:r>
          </a:p>
          <a:p>
            <a:pPr marL="800100" lvl="1" indent="-3429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 the YEAR(date) function to get the year value from a datetime column</a:t>
            </a:r>
          </a:p>
          <a:p>
            <a:pPr marL="800100" lvl="1" indent="-3429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(Try to) List only years that have at least 10 students </a:t>
            </a:r>
          </a:p>
          <a:p>
            <a:pPr marL="342900" lvl="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934139952"/>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Having</a:t>
            </a:r>
          </a:p>
        </p:txBody>
      </p:sp>
      <p:sp>
        <p:nvSpPr>
          <p:cNvPr id="122" name="Shape 122"/>
          <p:cNvSpPr/>
          <p:nvPr/>
        </p:nvSpPr>
        <p:spPr>
          <a:xfrm>
            <a:off x="1186114" y="2038350"/>
            <a:ext cx="6771772" cy="191590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Aggregation Function</a:t>
            </a:r>
            <a:endPar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GROUP BY</a:t>
            </a:r>
            <a:r>
              <a:rPr sz="27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p>
        </p:txBody>
      </p:sp>
      <p:sp>
        <p:nvSpPr>
          <p:cNvPr id="123" name="Shape 123"/>
          <p:cNvSpPr/>
          <p:nvPr/>
        </p:nvSpPr>
        <p:spPr>
          <a:xfrm>
            <a:off x="1186114" y="3954259"/>
            <a:ext cx="6287938" cy="49244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spcBef>
                <a:spcPts val="700"/>
              </a:spcBef>
              <a:defRPr sz="1800">
                <a:solidFill>
                  <a:srgbClr val="000000"/>
                </a:solidFill>
                <a:uFillTx/>
              </a:defRPr>
            </a:pP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HAVING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Aggregation Function</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Condition</a:t>
            </a:r>
          </a:p>
        </p:txBody>
      </p:sp>
    </p:spTree>
    <p:extLst>
      <p:ext uri="{BB962C8B-B14F-4D97-AF65-F5344CB8AC3E}">
        <p14:creationId xmlns:p14="http://schemas.microsoft.com/office/powerpoint/2010/main" val="398974818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23"/>
                                        </p:tgtEl>
                                        <p:attrNameLst>
                                          <p:attrName>style.visibility</p:attrName>
                                        </p:attrNameLst>
                                      </p:cBhvr>
                                      <p:to>
                                        <p:strVal val="visible"/>
                                      </p:to>
                                    </p:set>
                                    <p:animEffect transition="in" filter="dissolve(in)">
                                      <p:cBhvr>
                                        <p:cTn id="7" dur="75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27" name="Table 127"/>
          <p:cNvGraphicFramePr/>
          <p:nvPr>
            <p:extLst>
              <p:ext uri="{D42A27DB-BD31-4B8C-83A1-F6EECF244321}">
                <p14:modId xmlns:p14="http://schemas.microsoft.com/office/powerpoint/2010/main" val="1369739448"/>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8"/>
                  </a:ext>
                </a:extLst>
              </a:tr>
            </a:tbl>
          </a:graphicData>
        </a:graphic>
      </p:graphicFrame>
      <p:sp>
        <p:nvSpPr>
          <p:cNvPr id="128" name="Shape 128"/>
          <p:cNvSpPr/>
          <p:nvPr/>
        </p:nvSpPr>
        <p:spPr>
          <a:xfrm>
            <a:off x="4484039" y="1222019"/>
            <a:ext cx="3718967" cy="126188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Class, </a:t>
            </a:r>
            <a:r>
              <a:rPr dirty="0" err="1">
                <a:uFill>
                  <a:solidFill/>
                </a:uFill>
                <a:latin typeface="Arial Unicode MS" panose="020B0604020202020204" pitchFamily="34" charset="-128"/>
                <a:ea typeface="+mn-ea"/>
                <a:cs typeface="+mn-cs"/>
                <a:sym typeface="Arial"/>
              </a:rPr>
              <a:t>avg</a:t>
            </a:r>
            <a:r>
              <a:rPr dirty="0">
                <a:uFill>
                  <a:solidFill/>
                </a:uFill>
                <a:latin typeface="Arial Unicode MS" panose="020B0604020202020204" pitchFamily="34" charset="-128"/>
                <a:ea typeface="+mn-ea"/>
                <a:cs typeface="+mn-cs"/>
                <a:sym typeface="Arial"/>
              </a:rPr>
              <a:t>(Grade)</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a:uFill>
                  <a:solidFill/>
                </a:uFill>
                <a:latin typeface="Arial Unicode MS" panose="020B0604020202020204" pitchFamily="34" charset="-128"/>
                <a:ea typeface="+mn-ea"/>
                <a:cs typeface="+mn-cs"/>
                <a:sym typeface="Arial"/>
              </a:rPr>
              <a:t>Class</a:t>
            </a:r>
          </a:p>
          <a:p>
            <a:pPr lvl="0">
              <a:defRPr sz="1800">
                <a:solidFill>
                  <a:srgbClr val="000000"/>
                </a:solidFill>
                <a:uFillTx/>
              </a:defRPr>
            </a:pPr>
            <a:r>
              <a:rPr sz="1900" b="1" dirty="0">
                <a:uFill>
                  <a:solidFill/>
                </a:uFill>
                <a:latin typeface="Arial Unicode MS" panose="020B0604020202020204" pitchFamily="34" charset="-128"/>
                <a:ea typeface="+mn-ea"/>
                <a:cs typeface="+mn-cs"/>
                <a:sym typeface="Arial"/>
              </a:rPr>
              <a:t>HAVING</a:t>
            </a:r>
            <a:r>
              <a:rPr sz="1900" dirty="0">
                <a:uFill>
                  <a:solidFill/>
                </a:uFill>
                <a:latin typeface="Arial Unicode MS" panose="020B0604020202020204" pitchFamily="34" charset="-128"/>
                <a:ea typeface="+mn-ea"/>
                <a:cs typeface="+mn-cs"/>
                <a:sym typeface="Arial"/>
              </a:rPr>
              <a:t>	</a:t>
            </a:r>
            <a:r>
              <a:rPr sz="1900" dirty="0" err="1">
                <a:uFill>
                  <a:solidFill/>
                </a:uFill>
                <a:latin typeface="Arial Unicode MS" panose="020B0604020202020204" pitchFamily="34" charset="-128"/>
                <a:ea typeface="+mn-ea"/>
                <a:cs typeface="+mn-cs"/>
                <a:sym typeface="Arial"/>
              </a:rPr>
              <a:t>avg</a:t>
            </a:r>
            <a:r>
              <a:rPr sz="1900" dirty="0">
                <a:uFill>
                  <a:solidFill/>
                </a:uFill>
                <a:latin typeface="Arial Unicode MS" panose="020B0604020202020204" pitchFamily="34" charset="-128"/>
                <a:ea typeface="+mn-ea"/>
                <a:cs typeface="+mn-cs"/>
                <a:sym typeface="Arial"/>
              </a:rPr>
              <a:t>(Grade) &gt; 15</a:t>
            </a:r>
          </a:p>
        </p:txBody>
      </p:sp>
      <p:sp>
        <p:nvSpPr>
          <p:cNvPr id="129" name="Shape 129"/>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30" name="Table 130"/>
          <p:cNvGraphicFramePr/>
          <p:nvPr>
            <p:extLst>
              <p:ext uri="{D42A27DB-BD31-4B8C-83A1-F6EECF244321}">
                <p14:modId xmlns:p14="http://schemas.microsoft.com/office/powerpoint/2010/main" val="4065239951"/>
              </p:ext>
            </p:extLst>
          </p:nvPr>
        </p:nvGraphicFramePr>
        <p:xfrm>
          <a:off x="4726781" y="3626158"/>
          <a:ext cx="3667044" cy="1953443"/>
        </p:xfrm>
        <a:graphic>
          <a:graphicData uri="http://schemas.openxmlformats.org/drawingml/2006/table">
            <a:tbl>
              <a:tblPr firstRow="1" bandRow="1"/>
              <a:tblGrid>
                <a:gridCol w="1469384">
                  <a:extLst>
                    <a:ext uri="{9D8B030D-6E8A-4147-A177-3AD203B41FA5}">
                      <a16:colId xmlns:a16="http://schemas.microsoft.com/office/drawing/2014/main" val="20000"/>
                    </a:ext>
                  </a:extLst>
                </a:gridCol>
                <a:gridCol w="2197660">
                  <a:extLst>
                    <a:ext uri="{9D8B030D-6E8A-4147-A177-3AD203B41FA5}">
                      <a16:colId xmlns:a16="http://schemas.microsoft.com/office/drawing/2014/main" val="20001"/>
                    </a:ext>
                  </a:extLst>
                </a:gridCol>
              </a:tblGrid>
              <a:tr h="497845">
                <a:tc>
                  <a:txBody>
                    <a:bodyPr/>
                    <a:lstStyle/>
                    <a:p>
                      <a:pPr lvl="0" algn="l">
                        <a:spcBef>
                          <a:spcPts val="500"/>
                        </a:spcBef>
                        <a:defRPr sz="1800" b="0" i="0">
                          <a:solidFill>
                            <a:srgbClr val="000000"/>
                          </a:solidFill>
                          <a:uFillTx/>
                        </a:defRPr>
                      </a:pPr>
                      <a:r>
                        <a:rPr sz="2000" b="1" i="1" dirty="0">
                          <a:solidFill>
                            <a:sysClr val="windowText" lastClr="000000"/>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err="1">
                          <a:solidFill>
                            <a:sysClr val="windowText" lastClr="000000"/>
                          </a:solidFill>
                          <a:uFill>
                            <a:solidFill>
                              <a:srgbClr val="FFFFFF"/>
                            </a:solidFill>
                          </a:uFill>
                          <a:latin typeface="Arial Unicode MS" panose="020B0604020202020204" pitchFamily="34" charset="-128"/>
                        </a:rPr>
                        <a:t>Avg</a:t>
                      </a:r>
                      <a:r>
                        <a:rPr sz="2000" b="1" i="1" dirty="0">
                          <a:solidFill>
                            <a:sysClr val="windowText" lastClr="000000"/>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102">
                <a:tc>
                  <a:txBody>
                    <a:bodyPr/>
                    <a:lstStyle/>
                    <a:p>
                      <a:pPr lvl="0" algn="ctr">
                        <a:defRPr sz="1800">
                          <a:solidFill>
                            <a:srgbClr val="000000"/>
                          </a:solidFill>
                          <a:uFillTx/>
                        </a:defRPr>
                      </a:pPr>
                      <a:r>
                        <a:rPr sz="1600" dirty="0" err="1">
                          <a:solidFill>
                            <a:sysClr val="windowText" lastClr="000000"/>
                          </a:solidFill>
                          <a:uFill>
                            <a:solidFill/>
                          </a:uFill>
                          <a:latin typeface="Arial Unicode MS" panose="020B0604020202020204" pitchFamily="34" charset="-128"/>
                        </a:rPr>
                        <a:t>Algrebra</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(19+16+20)/3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480748">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(18+17)/2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480748">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(19+13)/2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extLst>
                  <a:ext uri="{0D108BD9-81ED-4DB2-BD59-A6C34878D82A}">
                    <a16:rowId xmlns:a16="http://schemas.microsoft.com/office/drawing/2014/main" val="10003"/>
                  </a:ext>
                </a:extLst>
              </a:tr>
            </a:tbl>
          </a:graphicData>
        </a:graphic>
      </p:graphicFrame>
      <p:sp>
        <p:nvSpPr>
          <p:cNvPr id="131" name="Shape 131"/>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32" name="Shape 132"/>
          <p:cNvSpPr/>
          <p:nvPr/>
        </p:nvSpPr>
        <p:spPr>
          <a:xfrm>
            <a:off x="0" y="6220490"/>
            <a:ext cx="9144000" cy="38472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lgn="ctr">
              <a:defRPr sz="1800">
                <a:solidFill>
                  <a:srgbClr val="000000"/>
                </a:solidFill>
                <a:uFillTx/>
              </a:defRPr>
            </a:pPr>
            <a:r>
              <a:rPr sz="1900" dirty="0">
                <a:uFill>
                  <a:solidFill/>
                </a:uFill>
                <a:latin typeface="Arial Unicode MS" panose="020B0604020202020204" pitchFamily="34" charset="-128"/>
                <a:ea typeface="+mn-ea"/>
                <a:cs typeface="+mn-cs"/>
                <a:sym typeface="Arial"/>
              </a:rPr>
              <a:t>History class is </a:t>
            </a:r>
            <a:r>
              <a:rPr sz="1900" b="1" i="1" dirty="0">
                <a:uFill>
                  <a:solidFill/>
                </a:uFill>
                <a:latin typeface="Arial Unicode MS" panose="020B0604020202020204" pitchFamily="34" charset="-128"/>
                <a:ea typeface="+mn-ea"/>
                <a:cs typeface="+mn-cs"/>
                <a:sym typeface="Arial"/>
              </a:rPr>
              <a:t>not</a:t>
            </a:r>
            <a:r>
              <a:rPr sz="1900" dirty="0">
                <a:uFill>
                  <a:solidFill/>
                </a:uFill>
                <a:latin typeface="Arial Unicode MS" panose="020B0604020202020204" pitchFamily="34" charset="-128"/>
                <a:ea typeface="+mn-ea"/>
                <a:cs typeface="+mn-cs"/>
                <a:sym typeface="Arial"/>
              </a:rPr>
              <a:t> included in the result because its average is 14 (less than 15)</a:t>
            </a:r>
          </a:p>
        </p:txBody>
      </p:sp>
    </p:spTree>
    <p:extLst>
      <p:ext uri="{BB962C8B-B14F-4D97-AF65-F5344CB8AC3E}">
        <p14:creationId xmlns:p14="http://schemas.microsoft.com/office/powerpoint/2010/main" val="3483227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28"/>
                                        </p:tgtEl>
                                        <p:attrNameLst>
                                          <p:attrName>style.visibility</p:attrName>
                                        </p:attrNameLst>
                                      </p:cBhvr>
                                      <p:to>
                                        <p:strVal val="visible"/>
                                      </p:to>
                                    </p:set>
                                    <p:animEffect transition="in" filter="dissolve(in)">
                                      <p:cBhvr>
                                        <p:cTn id="7" dur="75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31"/>
                                        </p:tgtEl>
                                        <p:attrNameLst>
                                          <p:attrName>style.visibility</p:attrName>
                                        </p:attrNameLst>
                                      </p:cBhvr>
                                      <p:to>
                                        <p:strVal val="visible"/>
                                      </p:to>
                                    </p:set>
                                    <p:animEffect transition="in" filter="dissolve(in)">
                                      <p:cBhvr>
                                        <p:cTn id="12" dur="75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30"/>
                                        </p:tgtEl>
                                        <p:attrNameLst>
                                          <p:attrName>style.visibility</p:attrName>
                                        </p:attrNameLst>
                                      </p:cBhvr>
                                      <p:to>
                                        <p:strVal val="visible"/>
                                      </p:to>
                                    </p:set>
                                    <p:anim calcmode="lin" valueType="num">
                                      <p:cBhvr>
                                        <p:cTn id="17" dur="750" fill="hold"/>
                                        <p:tgtEl>
                                          <p:spTgt spid="130"/>
                                        </p:tgtEl>
                                        <p:attrNameLst>
                                          <p:attrName>ppt_w</p:attrName>
                                        </p:attrNameLst>
                                      </p:cBhvr>
                                      <p:tavLst>
                                        <p:tav tm="0">
                                          <p:val>
                                            <p:fltVal val="0"/>
                                          </p:val>
                                        </p:tav>
                                        <p:tav tm="100000">
                                          <p:val>
                                            <p:strVal val="#ppt_w"/>
                                          </p:val>
                                        </p:tav>
                                      </p:tavLst>
                                    </p:anim>
                                    <p:anim calcmode="lin" valueType="num">
                                      <p:cBhvr>
                                        <p:cTn id="18" dur="750" fill="hold"/>
                                        <p:tgtEl>
                                          <p:spTgt spid="13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16" fill="hold" grpId="0" nodeType="clickEffect">
                                  <p:stCondLst>
                                    <p:cond delay="0"/>
                                  </p:stCondLst>
                                  <p:iterate>
                                    <p:tmAbs val="0"/>
                                  </p:iterate>
                                  <p:childTnLst>
                                    <p:set>
                                      <p:cBhvr>
                                        <p:cTn id="22" fill="hold"/>
                                        <p:tgtEl>
                                          <p:spTgt spid="132"/>
                                        </p:tgtEl>
                                        <p:attrNameLst>
                                          <p:attrName>style.visibility</p:attrName>
                                        </p:attrNameLst>
                                      </p:cBhvr>
                                      <p:to>
                                        <p:strVal val="visible"/>
                                      </p:to>
                                    </p:set>
                                    <p:animEffect transition="in" filter="dissolve(in)">
                                      <p:cBhvr>
                                        <p:cTn id="23" dur="7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advAuto="0"/>
      <p:bldP spid="130" grpId="0" advAuto="0"/>
      <p:bldP spid="131" grpId="0" animBg="1" advAuto="0"/>
      <p:bldP spid="132" grpId="0"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36" name="Table 136"/>
          <p:cNvGraphicFramePr/>
          <p:nvPr>
            <p:extLst>
              <p:ext uri="{D42A27DB-BD31-4B8C-83A1-F6EECF244321}">
                <p14:modId xmlns:p14="http://schemas.microsoft.com/office/powerpoint/2010/main" val="1084110963"/>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8"/>
                  </a:ext>
                </a:extLst>
              </a:tr>
            </a:tbl>
          </a:graphicData>
        </a:graphic>
      </p:graphicFrame>
      <p:sp>
        <p:nvSpPr>
          <p:cNvPr id="137" name="Shape 137"/>
          <p:cNvSpPr/>
          <p:nvPr/>
        </p:nvSpPr>
        <p:spPr>
          <a:xfrm>
            <a:off x="4484039" y="1222019"/>
            <a:ext cx="3872855" cy="126188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err="1">
                <a:uFill>
                  <a:solidFill/>
                </a:uFill>
                <a:latin typeface="Arial Unicode MS" panose="020B0604020202020204" pitchFamily="34" charset="-128"/>
                <a:ea typeface="+mn-ea"/>
                <a:cs typeface="+mn-cs"/>
                <a:sym typeface="Arial"/>
              </a:rPr>
              <a:t>Student_id</a:t>
            </a:r>
            <a:r>
              <a:rPr dirty="0">
                <a:uFill>
                  <a:solidFill/>
                </a:uFill>
                <a:latin typeface="Arial Unicode MS" panose="020B0604020202020204" pitchFamily="34" charset="-128"/>
                <a:ea typeface="+mn-ea"/>
                <a:cs typeface="+mn-cs"/>
                <a:sym typeface="Arial"/>
              </a:rPr>
              <a:t>, count(*)</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err="1">
                <a:uFill>
                  <a:solidFill/>
                </a:uFill>
                <a:latin typeface="Arial Unicode MS" panose="020B0604020202020204" pitchFamily="34" charset="-128"/>
                <a:ea typeface="+mn-ea"/>
                <a:cs typeface="+mn-cs"/>
                <a:sym typeface="Arial"/>
              </a:rPr>
              <a:t>Student_id</a:t>
            </a:r>
            <a:endParaRPr sz="1900"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sz="1900" dirty="0">
                <a:uFill>
                  <a:solidFill/>
                </a:uFill>
                <a:latin typeface="Arial Unicode MS" panose="020B0604020202020204" pitchFamily="34" charset="-128"/>
                <a:ea typeface="+mn-ea"/>
                <a:cs typeface="+mn-cs"/>
                <a:sym typeface="Arial"/>
              </a:rPr>
              <a:t>HAVING	</a:t>
            </a:r>
            <a:r>
              <a:rPr lang="en-US" sz="1900" dirty="0">
                <a:uFill>
                  <a:solidFill/>
                </a:uFill>
                <a:latin typeface="Arial Unicode MS" panose="020B0604020202020204" pitchFamily="34" charset="-128"/>
                <a:ea typeface="+mn-ea"/>
                <a:cs typeface="+mn-cs"/>
                <a:sym typeface="Arial"/>
              </a:rPr>
              <a:t>	</a:t>
            </a:r>
            <a:r>
              <a:rPr sz="1900" dirty="0">
                <a:uFill>
                  <a:solidFill/>
                </a:uFill>
                <a:latin typeface="Arial Unicode MS" panose="020B0604020202020204" pitchFamily="34" charset="-128"/>
                <a:ea typeface="+mn-ea"/>
                <a:cs typeface="+mn-cs"/>
                <a:sym typeface="Arial"/>
              </a:rPr>
              <a:t>count(*) &gt; 2</a:t>
            </a:r>
          </a:p>
        </p:txBody>
      </p:sp>
      <p:sp>
        <p:nvSpPr>
          <p:cNvPr id="138" name="Shape 138"/>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39" name="Table 139"/>
          <p:cNvGraphicFramePr/>
          <p:nvPr>
            <p:extLst>
              <p:ext uri="{D42A27DB-BD31-4B8C-83A1-F6EECF244321}">
                <p14:modId xmlns:p14="http://schemas.microsoft.com/office/powerpoint/2010/main" val="3626478469"/>
              </p:ext>
            </p:extLst>
          </p:nvPr>
        </p:nvGraphicFramePr>
        <p:xfrm>
          <a:off x="4837394" y="4013303"/>
          <a:ext cx="3644873" cy="1701441"/>
        </p:xfrm>
        <a:graphic>
          <a:graphicData uri="http://schemas.openxmlformats.org/drawingml/2006/table">
            <a:tbl>
              <a:tblPr firstRow="1" bandRow="1"/>
              <a:tblGrid>
                <a:gridCol w="1460500">
                  <a:extLst>
                    <a:ext uri="{9D8B030D-6E8A-4147-A177-3AD203B41FA5}">
                      <a16:colId xmlns:a16="http://schemas.microsoft.com/office/drawing/2014/main" val="20000"/>
                    </a:ext>
                  </a:extLst>
                </a:gridCol>
                <a:gridCol w="2184373">
                  <a:extLst>
                    <a:ext uri="{9D8B030D-6E8A-4147-A177-3AD203B41FA5}">
                      <a16:colId xmlns:a16="http://schemas.microsoft.com/office/drawing/2014/main" val="20001"/>
                    </a:ext>
                  </a:extLst>
                </a:gridCol>
              </a:tblGrid>
              <a:tr h="57517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count</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084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555420">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bl>
          </a:graphicData>
        </a:graphic>
      </p:graphicFrame>
      <p:sp>
        <p:nvSpPr>
          <p:cNvPr id="140" name="Shape 140"/>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41" name="Shape 141"/>
          <p:cNvSpPr/>
          <p:nvPr/>
        </p:nvSpPr>
        <p:spPr>
          <a:xfrm>
            <a:off x="1862275" y="6146112"/>
            <a:ext cx="5511916" cy="58477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ctr">
              <a:defRPr sz="1800">
                <a:solidFill>
                  <a:srgbClr val="000000"/>
                </a:solidFill>
                <a:uFillTx/>
              </a:defRPr>
            </a:pPr>
            <a:r>
              <a:rPr sz="1900" dirty="0">
                <a:uFill>
                  <a:solidFill/>
                </a:uFill>
                <a:latin typeface="Arial Unicode MS" panose="020B0604020202020204" pitchFamily="34" charset="-128"/>
                <a:ea typeface="+mn-ea"/>
                <a:cs typeface="+mn-cs"/>
                <a:sym typeface="Arial"/>
              </a:rPr>
              <a:t>Student with id=3 is not included in the results because he/she is taking only one class</a:t>
            </a:r>
          </a:p>
        </p:txBody>
      </p:sp>
    </p:spTree>
    <p:extLst>
      <p:ext uri="{BB962C8B-B14F-4D97-AF65-F5344CB8AC3E}">
        <p14:creationId xmlns:p14="http://schemas.microsoft.com/office/powerpoint/2010/main" val="31546631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37"/>
                                        </p:tgtEl>
                                        <p:attrNameLst>
                                          <p:attrName>style.visibility</p:attrName>
                                        </p:attrNameLst>
                                      </p:cBhvr>
                                      <p:to>
                                        <p:strVal val="visible"/>
                                      </p:to>
                                    </p:set>
                                    <p:animEffect transition="in" filter="dissolve(in)">
                                      <p:cBhvr>
                                        <p:cTn id="7" dur="75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40"/>
                                        </p:tgtEl>
                                        <p:attrNameLst>
                                          <p:attrName>style.visibility</p:attrName>
                                        </p:attrNameLst>
                                      </p:cBhvr>
                                      <p:to>
                                        <p:strVal val="visible"/>
                                      </p:to>
                                    </p:set>
                                    <p:animEffect transition="in" filter="dissolve(in)">
                                      <p:cBhvr>
                                        <p:cTn id="12" dur="75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39"/>
                                        </p:tgtEl>
                                        <p:attrNameLst>
                                          <p:attrName>style.visibility</p:attrName>
                                        </p:attrNameLst>
                                      </p:cBhvr>
                                      <p:to>
                                        <p:strVal val="visible"/>
                                      </p:to>
                                    </p:set>
                                    <p:anim calcmode="lin" valueType="num">
                                      <p:cBhvr>
                                        <p:cTn id="17" dur="750" fill="hold"/>
                                        <p:tgtEl>
                                          <p:spTgt spid="139"/>
                                        </p:tgtEl>
                                        <p:attrNameLst>
                                          <p:attrName>ppt_w</p:attrName>
                                        </p:attrNameLst>
                                      </p:cBhvr>
                                      <p:tavLst>
                                        <p:tav tm="0">
                                          <p:val>
                                            <p:fltVal val="0"/>
                                          </p:val>
                                        </p:tav>
                                        <p:tav tm="100000">
                                          <p:val>
                                            <p:strVal val="#ppt_w"/>
                                          </p:val>
                                        </p:tav>
                                      </p:tavLst>
                                    </p:anim>
                                    <p:anim calcmode="lin" valueType="num">
                                      <p:cBhvr>
                                        <p:cTn id="18" dur="750" fill="hold"/>
                                        <p:tgtEl>
                                          <p:spTgt spid="13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16" fill="hold" grpId="0" nodeType="clickEffect">
                                  <p:stCondLst>
                                    <p:cond delay="0"/>
                                  </p:stCondLst>
                                  <p:iterate>
                                    <p:tmAbs val="0"/>
                                  </p:iterate>
                                  <p:childTnLst>
                                    <p:set>
                                      <p:cBhvr>
                                        <p:cTn id="22" fill="hold"/>
                                        <p:tgtEl>
                                          <p:spTgt spid="141"/>
                                        </p:tgtEl>
                                        <p:attrNameLst>
                                          <p:attrName>style.visibility</p:attrName>
                                        </p:attrNameLst>
                                      </p:cBhvr>
                                      <p:to>
                                        <p:strVal val="visible"/>
                                      </p:to>
                                    </p:set>
                                    <p:animEffect transition="in" filter="dissolve(in)">
                                      <p:cBhvr>
                                        <p:cTn id="23" dur="75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advAuto="0"/>
      <p:bldP spid="139" grpId="0" advAuto="0"/>
      <p:bldP spid="140" grpId="0" animBg="1" advAuto="0"/>
      <p:bldP spid="141" grpId="0"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HAVING</a:t>
            </a:r>
            <a:r>
              <a:rPr sz="3000" b="1" dirty="0">
                <a:uFill>
                  <a:solidFill>
                    <a:srgbClr val="FFFFFF"/>
                  </a:solidFill>
                </a:uFill>
                <a:latin typeface="Arial Unicode MS" panose="020B0604020202020204" pitchFamily="34" charset="-128"/>
              </a:rPr>
              <a:t>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8" y="2400300"/>
            <a:ext cx="8700537" cy="1015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movies (just movie IDs) with more than 100 actors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first names of actors that appear more than 1000 times</a:t>
            </a: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68137757"/>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Differences of WHERE and HAVING</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9" y="2400300"/>
            <a:ext cx="8524202" cy="240065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WHERE applies to rows</a:t>
            </a:r>
          </a:p>
          <a:p>
            <a:pPr marL="342900" lvl="0" indent="-342900" algn="l">
              <a:buFont typeface="Arial" panose="020B0604020202020204" pitchFamily="34" charset="0"/>
              <a:buChar char="•"/>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HAVING applies to </a:t>
            </a:r>
            <a:r>
              <a:rPr lang="en-US"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aggregate value only</a:t>
            </a:r>
          </a:p>
          <a:p>
            <a:pPr marL="342900" lvl="0" indent="-342900" algn="l">
              <a:buFont typeface="Arial" panose="020B0604020202020204" pitchFamily="34" charset="0"/>
              <a:buChar char="•"/>
              <a:defRPr sz="1800">
                <a:solidFill>
                  <a:srgbClr val="000000"/>
                </a:solidFill>
                <a:uFillTx/>
              </a:defRPr>
            </a:pPr>
            <a:endPar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endParaRPr lang="en-US"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endPar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 a sense, HAVING is the “WHERE” for aggregate results</a:t>
            </a:r>
            <a:endParaRPr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90986860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Differences of WHERE and HAVING</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9" y="2400300"/>
            <a:ext cx="8524202" cy="37856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WHERE applies to rows, </a:t>
            </a:r>
            <a:r>
              <a:rPr lang="en-US"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before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computing the aggregate</a:t>
            </a:r>
          </a:p>
          <a:p>
            <a:pPr marL="342900" lvl="0" indent="-342900" algn="l">
              <a:buFont typeface="Arial" panose="020B0604020202020204" pitchFamily="34" charset="0"/>
              <a:buChar char="•"/>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Compare:</a:t>
            </a:r>
          </a:p>
          <a:p>
            <a:pPr lvl="0" algn="l">
              <a:defRPr sz="1800">
                <a:solidFill>
                  <a:srgbClr val="000000"/>
                </a:solidFill>
                <a:uFillTx/>
              </a:defRPr>
            </a:pPr>
            <a:endPar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SELECT COUNT(*), COUNT(rank)</a:t>
            </a:r>
            <a:b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movies</a:t>
            </a:r>
            <a:b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WHERE rank IS NOT NULL</a:t>
            </a:r>
          </a:p>
          <a:p>
            <a:pPr lvl="0" algn="l">
              <a:defRPr sz="1800">
                <a:solidFill>
                  <a:srgbClr val="000000"/>
                </a:solidFill>
                <a:uFillTx/>
              </a:defRPr>
            </a:pPr>
            <a:endParaRPr lang="en-US"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Vs</a:t>
            </a:r>
          </a:p>
          <a:p>
            <a:pPr lvl="0" algn="l">
              <a:defRPr sz="1800">
                <a:solidFill>
                  <a:srgbClr val="000000"/>
                </a:solidFill>
                <a:uFillTx/>
              </a:defRPr>
            </a:pPr>
            <a:endParaRPr lang="en-US"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SELECT COUNT(*), COUNT(rank)</a:t>
            </a:r>
            <a:b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movies</a:t>
            </a:r>
            <a:endParaRPr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0532608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Another Example</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9" y="1305341"/>
            <a:ext cx="8524202" cy="470898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SELECT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first_name</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COUNT(*)</a:t>
            </a: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actors</a:t>
            </a: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GROUP BY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first_name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HAVING COUNT(*)&gt;1000;</a:t>
            </a: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SELECT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first_name</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gender, COUNT(*)</a:t>
            </a: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actors</a:t>
            </a: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GROUP BY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first_name</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gender</a:t>
            </a: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HAVING COUNT(*)&gt;1000;</a:t>
            </a: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SELECT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first_name</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gender, COUNT(*)</a:t>
            </a: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actors</a:t>
            </a: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WHERE gender='F’</a:t>
            </a: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GROUP BY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first_name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HAVING COUNT(*)&gt;1000;</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80933885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lang="en-US" sz="3600" dirty="0">
                <a:solidFill>
                  <a:schemeClr val="tx1"/>
                </a:solidFill>
                <a:uFill>
                  <a:solidFill/>
                </a:uFill>
                <a:latin typeface="Arial Unicode MS" panose="020B0604020202020204" pitchFamily="34" charset="-128"/>
              </a:rPr>
              <a:t>Integrated Examples</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266262557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a:t>
            </a:r>
            <a:r>
              <a:rPr lang="en-US" sz="3000" b="1" dirty="0">
                <a:uFill>
                  <a:solidFill>
                    <a:srgbClr val="FFFFFF"/>
                  </a:solidFill>
                </a:uFill>
                <a:latin typeface="Arial Unicode MS" panose="020B0604020202020204" pitchFamily="34" charset="-128"/>
              </a:rPr>
              <a:t> + Group By</a:t>
            </a:r>
            <a:r>
              <a:rPr sz="3000" b="1" dirty="0">
                <a:uFill>
                  <a:solidFill>
                    <a:srgbClr val="FFFFFF"/>
                  </a:solidFill>
                </a:uFill>
                <a:latin typeface="Arial Unicode MS" panose="020B0604020202020204" pitchFamily="34" charset="-128"/>
              </a:rPr>
              <a:t> Practice Queries</a:t>
            </a: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110532" y="1478067"/>
            <a:ext cx="891288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For each movie genre, list the average rating of the movies from year 2000. Also list:</a:t>
            </a:r>
          </a:p>
          <a:p>
            <a:pPr marL="742950" lvl="1" indent="-285750">
              <a:buFont typeface="Arial" panose="020B0604020202020204" pitchFamily="34" charset="0"/>
              <a:buChar char="•"/>
            </a:pPr>
            <a:r>
              <a:rPr lang="en-US" dirty="0"/>
              <a:t>the maximum and minimum ratings</a:t>
            </a:r>
          </a:p>
          <a:p>
            <a:pPr marL="742950" lvl="1" indent="-285750">
              <a:buFont typeface="Arial" panose="020B0604020202020204" pitchFamily="34" charset="0"/>
              <a:buChar char="•"/>
            </a:pPr>
            <a:r>
              <a:rPr lang="en-US" dirty="0"/>
              <a:t>the standard deviation of the ratings</a:t>
            </a:r>
          </a:p>
          <a:p>
            <a:pPr marL="742950" lvl="1" indent="-285750">
              <a:buFont typeface="Arial" panose="020B0604020202020204" pitchFamily="34" charset="0"/>
              <a:buChar char="•"/>
            </a:pPr>
            <a:r>
              <a:rPr lang="en-US" dirty="0"/>
              <a:t>the number of </a:t>
            </a:r>
            <a:r>
              <a:rPr lang="en-US" b="1" i="1" dirty="0"/>
              <a:t>rated</a:t>
            </a:r>
            <a:r>
              <a:rPr lang="en-US" dirty="0"/>
              <a:t> movies and the </a:t>
            </a:r>
            <a:r>
              <a:rPr lang="en-US" b="1" i="1" dirty="0"/>
              <a:t>total</a:t>
            </a:r>
            <a:r>
              <a:rPr lang="en-US" dirty="0"/>
              <a:t> number of movies</a:t>
            </a:r>
          </a:p>
          <a:p>
            <a:pPr lvl="1"/>
            <a:endParaRPr lang="en-US" dirty="0"/>
          </a:p>
          <a:p>
            <a:pPr marL="285750" indent="-285750">
              <a:buFont typeface="Arial" panose="020B0604020202020204" pitchFamily="34" charset="0"/>
              <a:buChar char="•"/>
            </a:pPr>
            <a:r>
              <a:rPr lang="en-US" dirty="0"/>
              <a:t>For each director, compute:</a:t>
            </a:r>
          </a:p>
          <a:p>
            <a:pPr marL="742950" lvl="1" indent="-285750">
              <a:buFont typeface="Arial" panose="020B0604020202020204" pitchFamily="34" charset="0"/>
              <a:buChar char="•"/>
            </a:pPr>
            <a:r>
              <a:rPr lang="en-US" dirty="0"/>
              <a:t>The number of rated and total number of movies</a:t>
            </a:r>
          </a:p>
          <a:p>
            <a:pPr marL="742950" lvl="1" indent="-285750">
              <a:buFont typeface="Arial" panose="020B0604020202020204" pitchFamily="34" charset="0"/>
              <a:buChar char="•"/>
            </a:pPr>
            <a:r>
              <a:rPr lang="en-US" dirty="0"/>
              <a:t>The average, min, max, and standard deviation of the movie ratings</a:t>
            </a:r>
          </a:p>
          <a:p>
            <a:pPr marL="742950" lvl="1" indent="-285750">
              <a:buFont typeface="Arial" panose="020B0604020202020204" pitchFamily="34" charset="0"/>
              <a:buChar char="•"/>
            </a:pPr>
            <a:r>
              <a:rPr lang="en-US" dirty="0"/>
              <a:t>Limit the results to directors who directed at least 40 movies, with at least 30 rated movies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roles have the best movie ratings? </a:t>
            </a:r>
          </a:p>
          <a:p>
            <a:pPr marL="742950" lvl="1" indent="-285750">
              <a:buFont typeface="Arial" panose="020B0604020202020204" pitchFamily="34" charset="0"/>
              <a:buChar char="•"/>
            </a:pPr>
            <a:r>
              <a:rPr lang="en-US" dirty="0"/>
              <a:t>Limit to only roles that appear in at least 10 </a:t>
            </a:r>
            <a:r>
              <a:rPr lang="en-US" b="1" dirty="0"/>
              <a:t>distinct</a:t>
            </a:r>
            <a:r>
              <a:rPr lang="en-US" dirty="0"/>
              <a:t> movies</a:t>
            </a:r>
          </a:p>
          <a:p>
            <a:pPr marL="742950" lvl="1" indent="-285750">
              <a:buFont typeface="Arial" panose="020B0604020202020204" pitchFamily="34" charset="0"/>
              <a:buChar char="•"/>
            </a:pPr>
            <a:r>
              <a:rPr lang="en-US" dirty="0"/>
              <a:t>Limit only to roles played by at least 10 </a:t>
            </a:r>
            <a:r>
              <a:rPr lang="en-US" b="1" dirty="0"/>
              <a:t>distinct</a:t>
            </a:r>
            <a:r>
              <a:rPr lang="en-US" dirty="0"/>
              <a:t>  actors</a:t>
            </a:r>
          </a:p>
          <a:p>
            <a:pPr marL="742950" lvl="1" indent="-285750">
              <a:buFont typeface="Arial" panose="020B0604020202020204" pitchFamily="34" charset="0"/>
              <a:buChar char="•"/>
            </a:pPr>
            <a:r>
              <a:rPr lang="en-US" dirty="0"/>
              <a:t>Do not include movies without ratings in the calculations for number of movies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195625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p>
        </p:txBody>
      </p:sp>
      <p:sp>
        <p:nvSpPr>
          <p:cNvPr id="27" name="Shape 27"/>
          <p:cNvSpPr/>
          <p:nvPr/>
        </p:nvSpPr>
        <p:spPr>
          <a:xfrm>
            <a:off x="1674688" y="2586989"/>
            <a:ext cx="7366570" cy="251350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endPar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defRPr sz="1800">
                <a:solidFill>
                  <a:srgbClr val="000000"/>
                </a:solidFill>
                <a:uFillTx/>
              </a:defRPr>
            </a:pP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ORDER BY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8" name="Shape 28"/>
          <p:cNvSpPr/>
          <p:nvPr/>
        </p:nvSpPr>
        <p:spPr>
          <a:xfrm>
            <a:off x="3517900" y="3119564"/>
            <a:ext cx="2108200" cy="464503"/>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29" name="Shape 29"/>
          <p:cNvSpPr/>
          <p:nvPr/>
        </p:nvSpPr>
        <p:spPr>
          <a:xfrm>
            <a:off x="6273283" y="3177378"/>
            <a:ext cx="2548131"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011993"/>
                </a:solidFill>
              </a:defRPr>
            </a:lvl1pPr>
          </a:lstStyle>
          <a:p>
            <a:pPr>
              <a:defRPr sz="1800">
                <a:solidFill>
                  <a:srgbClr val="000000"/>
                </a:solidFill>
                <a:uFillTx/>
              </a:defRPr>
            </a:pPr>
            <a:r>
              <a:rPr sz="2000" dirty="0">
                <a:solidFill>
                  <a:schemeClr val="tx1"/>
                </a:solidFill>
                <a:uFill>
                  <a:solidFill/>
                </a:uFill>
                <a:latin typeface="Arial Unicode MS" panose="020B0604020202020204" pitchFamily="34" charset="-128"/>
              </a:rPr>
              <a:t>Tables</a:t>
            </a:r>
            <a:r>
              <a:rPr lang="en-US" sz="2000" dirty="0">
                <a:solidFill>
                  <a:schemeClr val="tx1"/>
                </a:solidFill>
                <a:uFill>
                  <a:solidFill/>
                </a:uFill>
                <a:latin typeface="Arial Unicode MS" panose="020B0604020202020204" pitchFamily="34" charset="-128"/>
              </a:rPr>
              <a:t> (or “relations”)</a:t>
            </a:r>
            <a:endParaRPr sz="2000" dirty="0">
              <a:solidFill>
                <a:schemeClr val="tx1"/>
              </a:solidFill>
              <a:uFill>
                <a:solidFill/>
              </a:uFill>
              <a:latin typeface="Arial Unicode MS" panose="020B0604020202020204" pitchFamily="34" charset="-128"/>
            </a:endParaRPr>
          </a:p>
        </p:txBody>
      </p:sp>
      <p:sp>
        <p:nvSpPr>
          <p:cNvPr id="30" name="Shape 30"/>
          <p:cNvSpPr/>
          <p:nvPr/>
        </p:nvSpPr>
        <p:spPr>
          <a:xfrm flipH="1">
            <a:off x="5789198" y="3369149"/>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31" name="Shape 31"/>
          <p:cNvSpPr/>
          <p:nvPr/>
        </p:nvSpPr>
        <p:spPr>
          <a:xfrm>
            <a:off x="3517900" y="3617472"/>
            <a:ext cx="1737869"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32" name="Shape 32"/>
          <p:cNvSpPr/>
          <p:nvPr/>
        </p:nvSpPr>
        <p:spPr>
          <a:xfrm>
            <a:off x="5951211" y="3769246"/>
            <a:ext cx="192520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Combines/Filters</a:t>
            </a:r>
          </a:p>
        </p:txBody>
      </p:sp>
      <p:sp>
        <p:nvSpPr>
          <p:cNvPr id="33" name="Shape 33"/>
          <p:cNvSpPr/>
          <p:nvPr/>
        </p:nvSpPr>
        <p:spPr>
          <a:xfrm flipH="1">
            <a:off x="5508275" y="3961015"/>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34" name="Shape 34"/>
          <p:cNvSpPr/>
          <p:nvPr/>
        </p:nvSpPr>
        <p:spPr>
          <a:xfrm>
            <a:off x="3517900" y="2595046"/>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35" name="Shape 35"/>
          <p:cNvSpPr/>
          <p:nvPr/>
        </p:nvSpPr>
        <p:spPr>
          <a:xfrm>
            <a:off x="6458703" y="2628993"/>
            <a:ext cx="162063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What to return</a:t>
            </a:r>
          </a:p>
        </p:txBody>
      </p:sp>
      <p:sp>
        <p:nvSpPr>
          <p:cNvPr id="36" name="Shape 36"/>
          <p:cNvSpPr/>
          <p:nvPr/>
        </p:nvSpPr>
        <p:spPr>
          <a:xfrm flipH="1">
            <a:off x="5932988" y="2820762"/>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37" name="Shape 37"/>
          <p:cNvSpPr/>
          <p:nvPr/>
        </p:nvSpPr>
        <p:spPr>
          <a:xfrm>
            <a:off x="499355" y="5214966"/>
            <a:ext cx="7816614" cy="6771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ctr">
              <a:defRPr sz="1800">
                <a:solidFill>
                  <a:srgbClr val="000000"/>
                </a:solidFill>
                <a:uFillTx/>
              </a:defRPr>
            </a:pPr>
            <a:r>
              <a:rPr sz="2200" dirty="0">
                <a:uFill>
                  <a:solidFill/>
                </a:uFill>
                <a:latin typeface="Arial Unicode MS" panose="020B0604020202020204" pitchFamily="34" charset="-128"/>
                <a:ea typeface="+mn-ea"/>
                <a:cs typeface="+mn-cs"/>
                <a:sym typeface="Arial"/>
              </a:rPr>
              <a:t>The result of </a:t>
            </a:r>
            <a:r>
              <a:rPr lang="en-US" sz="2200" dirty="0">
                <a:uFill>
                  <a:solidFill/>
                </a:uFill>
                <a:latin typeface="Arial Unicode MS" panose="020B0604020202020204" pitchFamily="34" charset="-128"/>
                <a:ea typeface="+mn-ea"/>
                <a:cs typeface="+mn-cs"/>
                <a:sym typeface="Arial"/>
              </a:rPr>
              <a:t>a </a:t>
            </a:r>
            <a:r>
              <a:rPr sz="2200" dirty="0">
                <a:uFill>
                  <a:solidFill/>
                </a:uFill>
                <a:latin typeface="Arial Unicode MS" panose="020B0604020202020204" pitchFamily="34" charset="-128"/>
                <a:ea typeface="+mn-ea"/>
                <a:cs typeface="+mn-cs"/>
                <a:sym typeface="Arial"/>
              </a:rPr>
              <a:t>query is a </a:t>
            </a:r>
            <a:r>
              <a:rPr sz="2200" b="1" u="sng" dirty="0">
                <a:uFill>
                  <a:solidFill/>
                </a:uFill>
                <a:latin typeface="Arial Unicode MS" panose="020B0604020202020204" pitchFamily="34" charset="-128"/>
                <a:ea typeface="+mn-ea"/>
                <a:cs typeface="+mn-cs"/>
                <a:sym typeface="Arial"/>
              </a:rPr>
              <a:t>relation</a:t>
            </a:r>
            <a:r>
              <a:rPr sz="2200" dirty="0">
                <a:uFill>
                  <a:solidFill/>
                </a:uFill>
                <a:latin typeface="Arial Unicode MS" panose="020B0604020202020204" pitchFamily="34" charset="-128"/>
                <a:ea typeface="+mn-ea"/>
                <a:cs typeface="+mn-cs"/>
                <a:sym typeface="Arial"/>
              </a:rPr>
              <a:t>. </a:t>
            </a:r>
          </a:p>
          <a:p>
            <a:pPr lvl="0" algn="ctr">
              <a:defRPr sz="1800">
                <a:solidFill>
                  <a:srgbClr val="000000"/>
                </a:solidFill>
                <a:uFillTx/>
              </a:defRPr>
            </a:pPr>
            <a:r>
              <a:rPr i="1" dirty="0">
                <a:uFill>
                  <a:solidFill/>
                </a:uFill>
                <a:latin typeface="Arial Unicode MS" panose="020B0604020202020204" pitchFamily="34" charset="-128"/>
                <a:ea typeface="+mn-ea"/>
                <a:cs typeface="+mn-cs"/>
                <a:sym typeface="Arial"/>
              </a:rPr>
              <a:t>Note that a table is always a relation, but not </a:t>
            </a:r>
            <a:r>
              <a:rPr lang="en-US" i="1" dirty="0">
                <a:uFill>
                  <a:solidFill/>
                </a:uFill>
                <a:latin typeface="Arial Unicode MS" panose="020B0604020202020204" pitchFamily="34" charset="-128"/>
                <a:ea typeface="+mn-ea"/>
                <a:cs typeface="+mn-cs"/>
                <a:sym typeface="Arial"/>
              </a:rPr>
              <a:t>vice </a:t>
            </a:r>
            <a:r>
              <a:rPr i="1" dirty="0">
                <a:uFill>
                  <a:solidFill/>
                </a:uFill>
                <a:latin typeface="Arial Unicode MS" panose="020B0604020202020204" pitchFamily="34" charset="-128"/>
                <a:ea typeface="+mn-ea"/>
                <a:cs typeface="+mn-cs"/>
                <a:sym typeface="Arial"/>
              </a:rPr>
              <a:t>versa</a:t>
            </a:r>
            <a:r>
              <a:rPr sz="2200" dirty="0">
                <a:uFill>
                  <a:solidFill/>
                </a:uFill>
                <a:latin typeface="Arial Unicode MS" panose="020B0604020202020204" pitchFamily="34" charset="-128"/>
                <a:ea typeface="+mn-ea"/>
                <a:cs typeface="+mn-cs"/>
                <a:sym typeface="Arial"/>
              </a:rPr>
              <a:t>.</a:t>
            </a:r>
          </a:p>
        </p:txBody>
      </p:sp>
      <p:sp>
        <p:nvSpPr>
          <p:cNvPr id="15" name="Shape 32"/>
          <p:cNvSpPr/>
          <p:nvPr/>
        </p:nvSpPr>
        <p:spPr>
          <a:xfrm>
            <a:off x="7999193" y="4191491"/>
            <a:ext cx="469680"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lang="en-US" sz="2000" dirty="0">
                <a:solidFill>
                  <a:schemeClr val="tx1"/>
                </a:solidFill>
                <a:uFill>
                  <a:solidFill/>
                </a:uFill>
                <a:latin typeface="Arial Unicode MS" panose="020B0604020202020204" pitchFamily="34" charset="-128"/>
              </a:rPr>
              <a:t>Sort</a:t>
            </a:r>
            <a:endParaRPr sz="2000" dirty="0">
              <a:solidFill>
                <a:schemeClr val="tx1"/>
              </a:solidFill>
              <a:uFill>
                <a:solidFill/>
              </a:uFill>
              <a:latin typeface="Arial Unicode MS" panose="020B0604020202020204" pitchFamily="34" charset="-128"/>
            </a:endParaRPr>
          </a:p>
        </p:txBody>
      </p:sp>
      <p:sp>
        <p:nvSpPr>
          <p:cNvPr id="16" name="Shape 33"/>
          <p:cNvSpPr/>
          <p:nvPr/>
        </p:nvSpPr>
        <p:spPr>
          <a:xfrm flipH="1">
            <a:off x="7556257" y="4383260"/>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116221937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28"/>
                                        </p:tgtEl>
                                        <p:attrNameLst>
                                          <p:attrName>style.visibility</p:attrName>
                                        </p:attrNameLst>
                                      </p:cBhvr>
                                      <p:to>
                                        <p:strVal val="visible"/>
                                      </p:to>
                                    </p:set>
                                    <p:animEffect transition="in" filter="dissolve(i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29"/>
                                        </p:tgtEl>
                                        <p:attrNameLst>
                                          <p:attrName>style.visibility</p:attrName>
                                        </p:attrNameLst>
                                      </p:cBhvr>
                                      <p:to>
                                        <p:strVal val="visible"/>
                                      </p:to>
                                    </p:set>
                                    <p:animEffect transition="in" filter="dissolve(in)">
                                      <p:cBhvr>
                                        <p:cTn id="12" dur="75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30"/>
                                        </p:tgtEl>
                                        <p:attrNameLst>
                                          <p:attrName>style.visibility</p:attrName>
                                        </p:attrNameLst>
                                      </p:cBhvr>
                                      <p:to>
                                        <p:strVal val="visible"/>
                                      </p:to>
                                    </p:set>
                                    <p:animEffect transition="in" filter="dissolve(in)">
                                      <p:cBhvr>
                                        <p:cTn id="17" dur="75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31"/>
                                        </p:tgtEl>
                                        <p:attrNameLst>
                                          <p:attrName>style.visibility</p:attrName>
                                        </p:attrNameLst>
                                      </p:cBhvr>
                                      <p:to>
                                        <p:strVal val="visible"/>
                                      </p:to>
                                    </p:set>
                                    <p:animEffect transition="in" filter="dissolve(in)">
                                      <p:cBhvr>
                                        <p:cTn id="22" dur="75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32"/>
                                        </p:tgtEl>
                                        <p:attrNameLst>
                                          <p:attrName>style.visibility</p:attrName>
                                        </p:attrNameLst>
                                      </p:cBhvr>
                                      <p:to>
                                        <p:strVal val="visible"/>
                                      </p:to>
                                    </p:set>
                                    <p:animEffect transition="in" filter="dissolve(in)">
                                      <p:cBhvr>
                                        <p:cTn id="27" dur="75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33"/>
                                        </p:tgtEl>
                                        <p:attrNameLst>
                                          <p:attrName>style.visibility</p:attrName>
                                        </p:attrNameLst>
                                      </p:cBhvr>
                                      <p:to>
                                        <p:strVal val="visible"/>
                                      </p:to>
                                    </p:set>
                                    <p:animEffect transition="in" filter="dissolve(in)">
                                      <p:cBhvr>
                                        <p:cTn id="32" dur="7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16" fill="hold" grpId="0" nodeType="clickEffect">
                                  <p:stCondLst>
                                    <p:cond delay="0"/>
                                  </p:stCondLst>
                                  <p:iterate>
                                    <p:tmAbs val="0"/>
                                  </p:iterate>
                                  <p:childTnLst>
                                    <p:set>
                                      <p:cBhvr>
                                        <p:cTn id="36" fill="hold"/>
                                        <p:tgtEl>
                                          <p:spTgt spid="34"/>
                                        </p:tgtEl>
                                        <p:attrNameLst>
                                          <p:attrName>style.visibility</p:attrName>
                                        </p:attrNameLst>
                                      </p:cBhvr>
                                      <p:to>
                                        <p:strVal val="visible"/>
                                      </p:to>
                                    </p:set>
                                    <p:animEffect transition="in" filter="dissolve(in)">
                                      <p:cBhvr>
                                        <p:cTn id="37" dur="75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16" fill="hold" grpId="0" nodeType="clickEffect">
                                  <p:stCondLst>
                                    <p:cond delay="0"/>
                                  </p:stCondLst>
                                  <p:iterate>
                                    <p:tmAbs val="0"/>
                                  </p:iterate>
                                  <p:childTnLst>
                                    <p:set>
                                      <p:cBhvr>
                                        <p:cTn id="41" fill="hold"/>
                                        <p:tgtEl>
                                          <p:spTgt spid="35"/>
                                        </p:tgtEl>
                                        <p:attrNameLst>
                                          <p:attrName>style.visibility</p:attrName>
                                        </p:attrNameLst>
                                      </p:cBhvr>
                                      <p:to>
                                        <p:strVal val="visible"/>
                                      </p:to>
                                    </p:set>
                                    <p:animEffect transition="in" filter="dissolve(in)">
                                      <p:cBhvr>
                                        <p:cTn id="42" dur="75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16" fill="hold" grpId="0" nodeType="clickEffect">
                                  <p:stCondLst>
                                    <p:cond delay="0"/>
                                  </p:stCondLst>
                                  <p:iterate>
                                    <p:tmAbs val="0"/>
                                  </p:iterate>
                                  <p:childTnLst>
                                    <p:set>
                                      <p:cBhvr>
                                        <p:cTn id="46" fill="hold"/>
                                        <p:tgtEl>
                                          <p:spTgt spid="36"/>
                                        </p:tgtEl>
                                        <p:attrNameLst>
                                          <p:attrName>style.visibility</p:attrName>
                                        </p:attrNameLst>
                                      </p:cBhvr>
                                      <p:to>
                                        <p:strVal val="visible"/>
                                      </p:to>
                                    </p:set>
                                    <p:animEffect transition="in" filter="dissolve(in)">
                                      <p:cBhvr>
                                        <p:cTn id="47" dur="75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16" fill="hold" grpId="0" nodeType="clickEffect">
                                  <p:stCondLst>
                                    <p:cond delay="0"/>
                                  </p:stCondLst>
                                  <p:iterate>
                                    <p:tmAbs val="0"/>
                                  </p:iterate>
                                  <p:childTnLst>
                                    <p:set>
                                      <p:cBhvr>
                                        <p:cTn id="51" fill="hold"/>
                                        <p:tgtEl>
                                          <p:spTgt spid="37"/>
                                        </p:tgtEl>
                                        <p:attrNameLst>
                                          <p:attrName>style.visibility</p:attrName>
                                        </p:attrNameLst>
                                      </p:cBhvr>
                                      <p:to>
                                        <p:strVal val="visible"/>
                                      </p:to>
                                    </p:set>
                                    <p:animEffect transition="in" filter="dissolve(in)">
                                      <p:cBhvr>
                                        <p:cTn id="52" dur="75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16" fill="hold" grpId="0" nodeType="clickEffect">
                                  <p:stCondLst>
                                    <p:cond delay="0"/>
                                  </p:stCondLst>
                                  <p:iterate>
                                    <p:tmAbs val="0"/>
                                  </p:iterate>
                                  <p:childTnLst>
                                    <p:set>
                                      <p:cBhvr>
                                        <p:cTn id="56" fill="hold"/>
                                        <p:tgtEl>
                                          <p:spTgt spid="15"/>
                                        </p:tgtEl>
                                        <p:attrNameLst>
                                          <p:attrName>style.visibility</p:attrName>
                                        </p:attrNameLst>
                                      </p:cBhvr>
                                      <p:to>
                                        <p:strVal val="visible"/>
                                      </p:to>
                                    </p:set>
                                    <p:animEffect transition="in" filter="dissolve(in)">
                                      <p:cBhvr>
                                        <p:cTn id="57" dur="75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16" fill="hold" grpId="0" nodeType="clickEffect">
                                  <p:stCondLst>
                                    <p:cond delay="0"/>
                                  </p:stCondLst>
                                  <p:iterate>
                                    <p:tmAbs val="0"/>
                                  </p:iterate>
                                  <p:childTnLst>
                                    <p:set>
                                      <p:cBhvr>
                                        <p:cTn id="61" fill="hold"/>
                                        <p:tgtEl>
                                          <p:spTgt spid="16"/>
                                        </p:tgtEl>
                                        <p:attrNameLst>
                                          <p:attrName>style.visibility</p:attrName>
                                        </p:attrNameLst>
                                      </p:cBhvr>
                                      <p:to>
                                        <p:strVal val="visible"/>
                                      </p:to>
                                    </p:set>
                                    <p:animEffect transition="in" filter="dissolve(in)">
                                      <p:cBhvr>
                                        <p:cTn id="6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dvAuto="0"/>
      <p:bldP spid="29" grpId="0" animBg="1" advAuto="0"/>
      <p:bldP spid="30" grpId="0" animBg="1" advAuto="0"/>
      <p:bldP spid="31" grpId="0" animBg="1" advAuto="0"/>
      <p:bldP spid="32" grpId="0" animBg="1" advAuto="0"/>
      <p:bldP spid="33" grpId="0" animBg="1" advAuto="0"/>
      <p:bldP spid="34" grpId="0" animBg="1" advAuto="0"/>
      <p:bldP spid="35" grpId="0" animBg="1" advAuto="0"/>
      <p:bldP spid="36" grpId="0" animBg="1" advAuto="0"/>
      <p:bldP spid="37" grpId="0" animBg="1" advAuto="0"/>
      <p:bldP spid="15" grpId="0" animBg="1" advAuto="0"/>
      <p:bldP spid="16" grpId="0"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a:t>
            </a:r>
            <a:r>
              <a:rPr lang="en-US" sz="3000" b="1" dirty="0">
                <a:uFill>
                  <a:solidFill>
                    <a:srgbClr val="FFFFFF"/>
                  </a:solidFill>
                </a:uFill>
                <a:latin typeface="Arial Unicode MS" panose="020B0604020202020204" pitchFamily="34" charset="-128"/>
              </a:rPr>
              <a:t> + Group By</a:t>
            </a:r>
            <a:r>
              <a:rPr sz="3000" b="1" dirty="0">
                <a:uFill>
                  <a:solidFill>
                    <a:srgbClr val="FFFFFF"/>
                  </a:solidFill>
                </a:uFill>
                <a:latin typeface="Arial Unicode MS" panose="020B0604020202020204" pitchFamily="34" charset="-128"/>
              </a:rPr>
              <a:t> Practice Queries</a:t>
            </a: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110532" y="1478067"/>
            <a:ext cx="891288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Find the movies where both Brad Pitt and George Clooney played.</a:t>
            </a:r>
          </a:p>
          <a:p>
            <a:pPr marL="742950" lvl="1" indent="-285750">
              <a:buFont typeface="Arial" panose="020B0604020202020204" pitchFamily="34" charset="0"/>
              <a:buChar char="•"/>
            </a:pPr>
            <a:r>
              <a:rPr lang="en-US" dirty="0"/>
              <a:t>Query 1: use a self-join on the roles table</a:t>
            </a:r>
          </a:p>
          <a:p>
            <a:pPr marL="742950" lvl="1" indent="-285750">
              <a:buFont typeface="Arial" panose="020B0604020202020204" pitchFamily="34" charset="0"/>
              <a:buChar char="•"/>
            </a:pPr>
            <a:r>
              <a:rPr lang="en-US" dirty="0"/>
              <a:t>Query 2: use group by and having</a:t>
            </a:r>
          </a:p>
          <a:p>
            <a:pPr lvl="1"/>
            <a:endParaRPr lang="en-US" dirty="0"/>
          </a:p>
          <a:p>
            <a:pPr marL="285750" indent="-285750">
              <a:buFont typeface="Arial" panose="020B0604020202020204" pitchFamily="34" charset="0"/>
              <a:buChar char="•"/>
            </a:pPr>
            <a:r>
              <a:rPr lang="en-US" dirty="0"/>
              <a:t>Find the most common double majors in the Facebook database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the (additional) favorite bands for students that like Radiohead?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2408156"/>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err="1">
                <a:solidFill>
                  <a:schemeClr val="tx1"/>
                </a:solidFill>
                <a:uFill>
                  <a:solidFill/>
                </a:uFill>
                <a:latin typeface="Arial Unicode MS" panose="020B0604020202020204" pitchFamily="34" charset="-128"/>
              </a:rPr>
              <a:t>Subqueries</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3579448196"/>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err="1">
                <a:uFill>
                  <a:solidFill>
                    <a:srgbClr val="FFFFFF"/>
                  </a:solidFill>
                </a:uFill>
                <a:latin typeface="Arial Unicode MS" panose="020B0604020202020204" pitchFamily="34" charset="-128"/>
              </a:rPr>
              <a:t>Subqueries</a:t>
            </a:r>
            <a:r>
              <a:rPr lang="en-US" sz="3000" b="1" dirty="0">
                <a:uFill>
                  <a:solidFill>
                    <a:srgbClr val="FFFFFF"/>
                  </a:solidFill>
                </a:uFill>
                <a:latin typeface="Arial Unicode MS" panose="020B0604020202020204" pitchFamily="34" charset="-128"/>
              </a:rPr>
              <a:t> / WHERE</a:t>
            </a:r>
            <a:endParaRPr sz="3000" b="1" dirty="0">
              <a:uFill>
                <a:solidFill>
                  <a:srgbClr val="FFFFFF"/>
                </a:solidFill>
              </a:uFill>
              <a:latin typeface="Arial Unicode MS" panose="020B0604020202020204" pitchFamily="34" charset="-128"/>
            </a:endParaRPr>
          </a:p>
        </p:txBody>
      </p:sp>
      <p:sp>
        <p:nvSpPr>
          <p:cNvPr id="52" name="Shape 52"/>
          <p:cNvSpPr/>
          <p:nvPr/>
        </p:nvSpPr>
        <p:spPr>
          <a:xfrm>
            <a:off x="1759204" y="2586989"/>
            <a:ext cx="7025200" cy="14260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j</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 IN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FROM ….)</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3" name="Shape 53"/>
          <p:cNvSpPr/>
          <p:nvPr/>
        </p:nvSpPr>
        <p:spPr>
          <a:xfrm>
            <a:off x="3552444" y="3119564"/>
            <a:ext cx="2108200" cy="378898"/>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6" name="Shape 56"/>
          <p:cNvSpPr/>
          <p:nvPr/>
        </p:nvSpPr>
        <p:spPr>
          <a:xfrm>
            <a:off x="3552444" y="3540332"/>
            <a:ext cx="5190864"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9" name="Shape 59"/>
          <p:cNvSpPr/>
          <p:nvPr/>
        </p:nvSpPr>
        <p:spPr>
          <a:xfrm>
            <a:off x="3552444" y="2603055"/>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3" name="TextBox 12"/>
          <p:cNvSpPr txBox="1"/>
          <p:nvPr/>
        </p:nvSpPr>
        <p:spPr>
          <a:xfrm>
            <a:off x="657546" y="1281380"/>
            <a:ext cx="7717309" cy="646331"/>
          </a:xfrm>
          <a:prstGeom prst="rect">
            <a:avLst/>
          </a:prstGeom>
          <a:noFill/>
        </p:spPr>
        <p:txBody>
          <a:bodyPr wrap="square" rtlCol="0">
            <a:spAutoFit/>
          </a:bodyPr>
          <a:lstStyle/>
          <a:p>
            <a:r>
              <a:rPr lang="en-US" dirty="0"/>
              <a:t>The “IN” clause allows us to check if an attribute appears within a list returned by another SQL query</a:t>
            </a:r>
          </a:p>
        </p:txBody>
      </p:sp>
    </p:spTree>
    <p:extLst>
      <p:ext uri="{BB962C8B-B14F-4D97-AF65-F5344CB8AC3E}">
        <p14:creationId xmlns:p14="http://schemas.microsoft.com/office/powerpoint/2010/main" val="232574761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53"/>
                                        </p:tgtEl>
                                        <p:attrNameLst>
                                          <p:attrName>style.visibility</p:attrName>
                                        </p:attrNameLst>
                                      </p:cBhvr>
                                      <p:to>
                                        <p:strVal val="visible"/>
                                      </p:to>
                                    </p:set>
                                    <p:animEffect transition="in" filter="dissolve(in)">
                                      <p:cBhvr>
                                        <p:cTn id="7" dur="75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56"/>
                                        </p:tgtEl>
                                        <p:attrNameLst>
                                          <p:attrName>style.visibility</p:attrName>
                                        </p:attrNameLst>
                                      </p:cBhvr>
                                      <p:to>
                                        <p:strVal val="visible"/>
                                      </p:to>
                                    </p:set>
                                    <p:animEffect transition="in" filter="dissolve(in)">
                                      <p:cBhvr>
                                        <p:cTn id="12" dur="75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59"/>
                                        </p:tgtEl>
                                        <p:attrNameLst>
                                          <p:attrName>style.visibility</p:attrName>
                                        </p:attrNameLst>
                                      </p:cBhvr>
                                      <p:to>
                                        <p:strVal val="visible"/>
                                      </p:to>
                                    </p:set>
                                    <p:animEffect transition="in" filter="dissolve(in)">
                                      <p:cBhvr>
                                        <p:cTn id="17"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advAuto="0"/>
      <p:bldP spid="56" grpId="0" animBg="1" advAuto="0"/>
      <p:bldP spid="59" grpId="0"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WHERE …. IN …. practice</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110532" y="1478067"/>
            <a:ext cx="891288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Using a WHERE…IN subquery, find the Drama movies.</a:t>
            </a:r>
          </a:p>
          <a:p>
            <a:pPr marL="742950" lvl="1" indent="-285750">
              <a:buFont typeface="Arial" panose="020B0604020202020204" pitchFamily="34" charset="0"/>
              <a:buChar char="•"/>
            </a:pPr>
            <a:r>
              <a:rPr lang="en-US" dirty="0"/>
              <a:t>Your subquery should return the IDs of Drama movies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 the movies where both Brad Pitt and George Clooney played.</a:t>
            </a:r>
          </a:p>
          <a:p>
            <a:pPr marL="742950" lvl="1" indent="-285750">
              <a:buFont typeface="Arial" panose="020B0604020202020204" pitchFamily="34" charset="0"/>
              <a:buChar char="•"/>
            </a:pPr>
            <a:r>
              <a:rPr lang="en-US" dirty="0"/>
              <a:t>Use the WHERE … IN construct</a:t>
            </a:r>
          </a:p>
          <a:p>
            <a:pPr marL="742950" lvl="1" indent="-285750">
              <a:buFont typeface="Arial" panose="020B0604020202020204" pitchFamily="34" charset="0"/>
              <a:buChar char="•"/>
            </a:pPr>
            <a:r>
              <a:rPr lang="en-US" dirty="0"/>
              <a:t>Use the movie ids for Brad Pitt as a subquery, and the movie ids by George Clooney as another subquery</a:t>
            </a:r>
          </a:p>
          <a:p>
            <a:pPr lvl="1"/>
            <a:endParaRPr lang="en-US" dirty="0"/>
          </a:p>
          <a:p>
            <a:pPr marL="285750" indent="-285750">
              <a:buFont typeface="Arial" panose="020B0604020202020204" pitchFamily="34" charset="0"/>
              <a:buChar char="•"/>
            </a:pPr>
            <a:r>
              <a:rPr lang="en-US" dirty="0"/>
              <a:t>Use a WHERE…IN subquery to find the favorite bands for students who like Radiohead?</a:t>
            </a:r>
          </a:p>
          <a:p>
            <a:pPr marL="742950" lvl="1" indent="-285750">
              <a:buFont typeface="Arial" panose="020B0604020202020204" pitchFamily="34" charset="0"/>
              <a:buChar char="•"/>
            </a:pPr>
            <a:r>
              <a:rPr lang="en-US" dirty="0"/>
              <a:t>Your subquery should return the IDs of students that like Radiohead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99789476"/>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err="1">
                <a:uFill>
                  <a:solidFill>
                    <a:srgbClr val="FFFFFF"/>
                  </a:solidFill>
                </a:uFill>
                <a:latin typeface="Arial Unicode MS" panose="020B0604020202020204" pitchFamily="34" charset="-128"/>
              </a:rPr>
              <a:t>Subqueries</a:t>
            </a:r>
            <a:r>
              <a:rPr lang="en-US" sz="3000" b="1" dirty="0">
                <a:uFill>
                  <a:solidFill>
                    <a:srgbClr val="FFFFFF"/>
                  </a:solidFill>
                </a:uFill>
                <a:latin typeface="Arial Unicode MS" panose="020B0604020202020204" pitchFamily="34" charset="-128"/>
              </a:rPr>
              <a:t> / FROM</a:t>
            </a:r>
            <a:endParaRPr sz="3000" b="1" dirty="0">
              <a:uFill>
                <a:solidFill>
                  <a:srgbClr val="FFFFFF"/>
                </a:solidFill>
              </a:uFill>
              <a:latin typeface="Arial Unicode MS" panose="020B0604020202020204" pitchFamily="34" charset="-128"/>
            </a:endParaRPr>
          </a:p>
        </p:txBody>
      </p:sp>
      <p:sp>
        <p:nvSpPr>
          <p:cNvPr id="52" name="Shape 52"/>
          <p:cNvSpPr/>
          <p:nvPr/>
        </p:nvSpPr>
        <p:spPr>
          <a:xfrm>
            <a:off x="1759204" y="1461969"/>
            <a:ext cx="4490380" cy="14106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p:txBody>
      </p:sp>
      <p:sp>
        <p:nvSpPr>
          <p:cNvPr id="53" name="Shape 53"/>
          <p:cNvSpPr/>
          <p:nvPr/>
        </p:nvSpPr>
        <p:spPr>
          <a:xfrm>
            <a:off x="3552444" y="1994544"/>
            <a:ext cx="2108200" cy="378898"/>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4" name="Shape 54"/>
          <p:cNvSpPr/>
          <p:nvPr/>
        </p:nvSpPr>
        <p:spPr>
          <a:xfrm>
            <a:off x="6273283" y="2052358"/>
            <a:ext cx="2151230"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Tables</a:t>
            </a:r>
            <a:r>
              <a:rPr lang="en-US" sz="2000" dirty="0">
                <a:solidFill>
                  <a:schemeClr val="tx1"/>
                </a:solidFill>
                <a:uFill>
                  <a:solidFill/>
                </a:uFill>
                <a:latin typeface="Arial Unicode MS" panose="020B0604020202020204" pitchFamily="34" charset="-128"/>
              </a:rPr>
              <a:t> (or queries)</a:t>
            </a:r>
            <a:endParaRPr sz="2000" dirty="0">
              <a:solidFill>
                <a:schemeClr val="tx1"/>
              </a:solidFill>
              <a:uFill>
                <a:solidFill/>
              </a:uFill>
              <a:latin typeface="Arial Unicode MS" panose="020B0604020202020204" pitchFamily="34" charset="-128"/>
            </a:endParaRPr>
          </a:p>
        </p:txBody>
      </p:sp>
      <p:sp>
        <p:nvSpPr>
          <p:cNvPr id="55" name="Shape 55"/>
          <p:cNvSpPr/>
          <p:nvPr/>
        </p:nvSpPr>
        <p:spPr>
          <a:xfrm flipH="1">
            <a:off x="5789198" y="2244129"/>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56" name="Shape 56"/>
          <p:cNvSpPr/>
          <p:nvPr/>
        </p:nvSpPr>
        <p:spPr>
          <a:xfrm>
            <a:off x="3552444" y="2415312"/>
            <a:ext cx="1737869"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7" name="Shape 57"/>
          <p:cNvSpPr/>
          <p:nvPr/>
        </p:nvSpPr>
        <p:spPr>
          <a:xfrm>
            <a:off x="5951211" y="2731555"/>
            <a:ext cx="192520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Combines/Filters</a:t>
            </a:r>
          </a:p>
        </p:txBody>
      </p:sp>
      <p:sp>
        <p:nvSpPr>
          <p:cNvPr id="58" name="Shape 58"/>
          <p:cNvSpPr/>
          <p:nvPr/>
        </p:nvSpPr>
        <p:spPr>
          <a:xfrm flipH="1">
            <a:off x="5508275" y="2923324"/>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59" name="Shape 59"/>
          <p:cNvSpPr/>
          <p:nvPr/>
        </p:nvSpPr>
        <p:spPr>
          <a:xfrm>
            <a:off x="3552444" y="1478035"/>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60" name="Shape 60"/>
          <p:cNvSpPr/>
          <p:nvPr/>
        </p:nvSpPr>
        <p:spPr>
          <a:xfrm>
            <a:off x="6458703" y="1503973"/>
            <a:ext cx="162063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What to return</a:t>
            </a:r>
          </a:p>
        </p:txBody>
      </p:sp>
      <p:sp>
        <p:nvSpPr>
          <p:cNvPr id="61" name="Shape 61"/>
          <p:cNvSpPr/>
          <p:nvPr/>
        </p:nvSpPr>
        <p:spPr>
          <a:xfrm flipH="1">
            <a:off x="5932988" y="1695742"/>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2" name="TextBox 1"/>
          <p:cNvSpPr txBox="1"/>
          <p:nvPr/>
        </p:nvSpPr>
        <p:spPr>
          <a:xfrm>
            <a:off x="960634" y="3521146"/>
            <a:ext cx="7717309" cy="369332"/>
          </a:xfrm>
          <a:prstGeom prst="rect">
            <a:avLst/>
          </a:prstGeom>
          <a:noFill/>
        </p:spPr>
        <p:txBody>
          <a:bodyPr wrap="square" rtlCol="0">
            <a:spAutoFit/>
          </a:bodyPr>
          <a:lstStyle/>
          <a:p>
            <a:r>
              <a:rPr lang="en-US" dirty="0"/>
              <a:t>The table can be directly replaced by another query, placed within parentheses</a:t>
            </a:r>
          </a:p>
        </p:txBody>
      </p:sp>
      <p:sp>
        <p:nvSpPr>
          <p:cNvPr id="14" name="Shape 52"/>
          <p:cNvSpPr/>
          <p:nvPr/>
        </p:nvSpPr>
        <p:spPr>
          <a:xfrm>
            <a:off x="1474128" y="4569675"/>
            <a:ext cx="4490380" cy="132087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2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WHERE 	condition</a:t>
            </a:r>
          </a:p>
        </p:txBody>
      </p:sp>
      <p:sp>
        <p:nvSpPr>
          <p:cNvPr id="15" name="Shape 53"/>
          <p:cNvSpPr/>
          <p:nvPr/>
        </p:nvSpPr>
        <p:spPr>
          <a:xfrm>
            <a:off x="3267368" y="5102250"/>
            <a:ext cx="2108200" cy="378898"/>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6" name="Shape 54"/>
          <p:cNvSpPr/>
          <p:nvPr/>
        </p:nvSpPr>
        <p:spPr>
          <a:xfrm>
            <a:off x="6424855" y="5160064"/>
            <a:ext cx="2151230"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Tables</a:t>
            </a:r>
            <a:r>
              <a:rPr lang="en-US" sz="2000" dirty="0">
                <a:solidFill>
                  <a:schemeClr val="tx1"/>
                </a:solidFill>
                <a:uFill>
                  <a:solidFill/>
                </a:uFill>
                <a:latin typeface="Arial Unicode MS" panose="020B0604020202020204" pitchFamily="34" charset="-128"/>
              </a:rPr>
              <a:t> (or queries)</a:t>
            </a:r>
            <a:endParaRPr sz="2000" dirty="0">
              <a:solidFill>
                <a:schemeClr val="tx1"/>
              </a:solidFill>
              <a:uFill>
                <a:solidFill/>
              </a:uFill>
              <a:latin typeface="Arial Unicode MS" panose="020B0604020202020204" pitchFamily="34" charset="-128"/>
            </a:endParaRPr>
          </a:p>
        </p:txBody>
      </p:sp>
      <p:sp>
        <p:nvSpPr>
          <p:cNvPr id="17" name="Shape 55"/>
          <p:cNvSpPr/>
          <p:nvPr/>
        </p:nvSpPr>
        <p:spPr>
          <a:xfrm flipH="1">
            <a:off x="5940770" y="5351835"/>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8" name="Shape 56"/>
          <p:cNvSpPr/>
          <p:nvPr/>
        </p:nvSpPr>
        <p:spPr>
          <a:xfrm>
            <a:off x="3267368" y="5523018"/>
            <a:ext cx="1737869"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9" name="Shape 57"/>
          <p:cNvSpPr/>
          <p:nvPr/>
        </p:nvSpPr>
        <p:spPr>
          <a:xfrm>
            <a:off x="5666135" y="5839261"/>
            <a:ext cx="192520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Combines/Filters</a:t>
            </a:r>
          </a:p>
        </p:txBody>
      </p:sp>
      <p:sp>
        <p:nvSpPr>
          <p:cNvPr id="20" name="Shape 58"/>
          <p:cNvSpPr/>
          <p:nvPr/>
        </p:nvSpPr>
        <p:spPr>
          <a:xfrm flipH="1">
            <a:off x="5223199" y="6031030"/>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21" name="Shape 59"/>
          <p:cNvSpPr/>
          <p:nvPr/>
        </p:nvSpPr>
        <p:spPr>
          <a:xfrm>
            <a:off x="3267368" y="4585741"/>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22" name="Shape 60"/>
          <p:cNvSpPr/>
          <p:nvPr/>
        </p:nvSpPr>
        <p:spPr>
          <a:xfrm>
            <a:off x="6173627" y="4611679"/>
            <a:ext cx="162063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What to return</a:t>
            </a:r>
          </a:p>
        </p:txBody>
      </p:sp>
      <p:sp>
        <p:nvSpPr>
          <p:cNvPr id="23" name="Shape 61"/>
          <p:cNvSpPr/>
          <p:nvPr/>
        </p:nvSpPr>
        <p:spPr>
          <a:xfrm flipH="1">
            <a:off x="5647912" y="4803448"/>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37347682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53"/>
                                        </p:tgtEl>
                                        <p:attrNameLst>
                                          <p:attrName>style.visibility</p:attrName>
                                        </p:attrNameLst>
                                      </p:cBhvr>
                                      <p:to>
                                        <p:strVal val="visible"/>
                                      </p:to>
                                    </p:set>
                                    <p:animEffect transition="in" filter="dissolve(in)">
                                      <p:cBhvr>
                                        <p:cTn id="7" dur="75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54"/>
                                        </p:tgtEl>
                                        <p:attrNameLst>
                                          <p:attrName>style.visibility</p:attrName>
                                        </p:attrNameLst>
                                      </p:cBhvr>
                                      <p:to>
                                        <p:strVal val="visible"/>
                                      </p:to>
                                    </p:set>
                                    <p:animEffect transition="in" filter="dissolve(in)">
                                      <p:cBhvr>
                                        <p:cTn id="12" dur="75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55"/>
                                        </p:tgtEl>
                                        <p:attrNameLst>
                                          <p:attrName>style.visibility</p:attrName>
                                        </p:attrNameLst>
                                      </p:cBhvr>
                                      <p:to>
                                        <p:strVal val="visible"/>
                                      </p:to>
                                    </p:set>
                                    <p:animEffect transition="in" filter="dissolve(in)">
                                      <p:cBhvr>
                                        <p:cTn id="17" dur="75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56"/>
                                        </p:tgtEl>
                                        <p:attrNameLst>
                                          <p:attrName>style.visibility</p:attrName>
                                        </p:attrNameLst>
                                      </p:cBhvr>
                                      <p:to>
                                        <p:strVal val="visible"/>
                                      </p:to>
                                    </p:set>
                                    <p:animEffect transition="in" filter="dissolve(in)">
                                      <p:cBhvr>
                                        <p:cTn id="22" dur="75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57"/>
                                        </p:tgtEl>
                                        <p:attrNameLst>
                                          <p:attrName>style.visibility</p:attrName>
                                        </p:attrNameLst>
                                      </p:cBhvr>
                                      <p:to>
                                        <p:strVal val="visible"/>
                                      </p:to>
                                    </p:set>
                                    <p:animEffect transition="in" filter="dissolve(in)">
                                      <p:cBhvr>
                                        <p:cTn id="27" dur="75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58"/>
                                        </p:tgtEl>
                                        <p:attrNameLst>
                                          <p:attrName>style.visibility</p:attrName>
                                        </p:attrNameLst>
                                      </p:cBhvr>
                                      <p:to>
                                        <p:strVal val="visible"/>
                                      </p:to>
                                    </p:set>
                                    <p:animEffect transition="in" filter="dissolve(in)">
                                      <p:cBhvr>
                                        <p:cTn id="32" dur="75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16" fill="hold" grpId="0" nodeType="clickEffect">
                                  <p:stCondLst>
                                    <p:cond delay="0"/>
                                  </p:stCondLst>
                                  <p:iterate>
                                    <p:tmAbs val="0"/>
                                  </p:iterate>
                                  <p:childTnLst>
                                    <p:set>
                                      <p:cBhvr>
                                        <p:cTn id="36" fill="hold"/>
                                        <p:tgtEl>
                                          <p:spTgt spid="59"/>
                                        </p:tgtEl>
                                        <p:attrNameLst>
                                          <p:attrName>style.visibility</p:attrName>
                                        </p:attrNameLst>
                                      </p:cBhvr>
                                      <p:to>
                                        <p:strVal val="visible"/>
                                      </p:to>
                                    </p:set>
                                    <p:animEffect transition="in" filter="dissolve(in)">
                                      <p:cBhvr>
                                        <p:cTn id="37" dur="75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16" fill="hold" grpId="0" nodeType="clickEffect">
                                  <p:stCondLst>
                                    <p:cond delay="0"/>
                                  </p:stCondLst>
                                  <p:iterate>
                                    <p:tmAbs val="0"/>
                                  </p:iterate>
                                  <p:childTnLst>
                                    <p:set>
                                      <p:cBhvr>
                                        <p:cTn id="41" fill="hold"/>
                                        <p:tgtEl>
                                          <p:spTgt spid="60"/>
                                        </p:tgtEl>
                                        <p:attrNameLst>
                                          <p:attrName>style.visibility</p:attrName>
                                        </p:attrNameLst>
                                      </p:cBhvr>
                                      <p:to>
                                        <p:strVal val="visible"/>
                                      </p:to>
                                    </p:set>
                                    <p:animEffect transition="in" filter="dissolve(in)">
                                      <p:cBhvr>
                                        <p:cTn id="42" dur="75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16" fill="hold" grpId="0" nodeType="clickEffect">
                                  <p:stCondLst>
                                    <p:cond delay="0"/>
                                  </p:stCondLst>
                                  <p:iterate>
                                    <p:tmAbs val="0"/>
                                  </p:iterate>
                                  <p:childTnLst>
                                    <p:set>
                                      <p:cBhvr>
                                        <p:cTn id="46" fill="hold"/>
                                        <p:tgtEl>
                                          <p:spTgt spid="61"/>
                                        </p:tgtEl>
                                        <p:attrNameLst>
                                          <p:attrName>style.visibility</p:attrName>
                                        </p:attrNameLst>
                                      </p:cBhvr>
                                      <p:to>
                                        <p:strVal val="visible"/>
                                      </p:to>
                                    </p:set>
                                    <p:animEffect transition="in" filter="dissolve(in)">
                                      <p:cBhvr>
                                        <p:cTn id="47" dur="75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16" fill="hold" grpId="0" nodeType="clickEffect">
                                  <p:stCondLst>
                                    <p:cond delay="0"/>
                                  </p:stCondLst>
                                  <p:iterate>
                                    <p:tmAbs val="0"/>
                                  </p:iterate>
                                  <p:childTnLst>
                                    <p:set>
                                      <p:cBhvr>
                                        <p:cTn id="51" fill="hold"/>
                                        <p:tgtEl>
                                          <p:spTgt spid="15"/>
                                        </p:tgtEl>
                                        <p:attrNameLst>
                                          <p:attrName>style.visibility</p:attrName>
                                        </p:attrNameLst>
                                      </p:cBhvr>
                                      <p:to>
                                        <p:strVal val="visible"/>
                                      </p:to>
                                    </p:set>
                                    <p:animEffect transition="in" filter="dissolve(in)">
                                      <p:cBhvr>
                                        <p:cTn id="52" dur="7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16" fill="hold" grpId="0" nodeType="clickEffect">
                                  <p:stCondLst>
                                    <p:cond delay="0"/>
                                  </p:stCondLst>
                                  <p:iterate>
                                    <p:tmAbs val="0"/>
                                  </p:iterate>
                                  <p:childTnLst>
                                    <p:set>
                                      <p:cBhvr>
                                        <p:cTn id="56" fill="hold"/>
                                        <p:tgtEl>
                                          <p:spTgt spid="16"/>
                                        </p:tgtEl>
                                        <p:attrNameLst>
                                          <p:attrName>style.visibility</p:attrName>
                                        </p:attrNameLst>
                                      </p:cBhvr>
                                      <p:to>
                                        <p:strVal val="visible"/>
                                      </p:to>
                                    </p:set>
                                    <p:animEffect transition="in" filter="dissolve(in)">
                                      <p:cBhvr>
                                        <p:cTn id="57" dur="75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16" fill="hold" grpId="0" nodeType="clickEffect">
                                  <p:stCondLst>
                                    <p:cond delay="0"/>
                                  </p:stCondLst>
                                  <p:iterate>
                                    <p:tmAbs val="0"/>
                                  </p:iterate>
                                  <p:childTnLst>
                                    <p:set>
                                      <p:cBhvr>
                                        <p:cTn id="61" fill="hold"/>
                                        <p:tgtEl>
                                          <p:spTgt spid="17"/>
                                        </p:tgtEl>
                                        <p:attrNameLst>
                                          <p:attrName>style.visibility</p:attrName>
                                        </p:attrNameLst>
                                      </p:cBhvr>
                                      <p:to>
                                        <p:strVal val="visible"/>
                                      </p:to>
                                    </p:set>
                                    <p:animEffect transition="in" filter="dissolve(in)">
                                      <p:cBhvr>
                                        <p:cTn id="62" dur="75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16" fill="hold" grpId="0" nodeType="clickEffect">
                                  <p:stCondLst>
                                    <p:cond delay="0"/>
                                  </p:stCondLst>
                                  <p:iterate>
                                    <p:tmAbs val="0"/>
                                  </p:iterate>
                                  <p:childTnLst>
                                    <p:set>
                                      <p:cBhvr>
                                        <p:cTn id="66" fill="hold"/>
                                        <p:tgtEl>
                                          <p:spTgt spid="18"/>
                                        </p:tgtEl>
                                        <p:attrNameLst>
                                          <p:attrName>style.visibility</p:attrName>
                                        </p:attrNameLst>
                                      </p:cBhvr>
                                      <p:to>
                                        <p:strVal val="visible"/>
                                      </p:to>
                                    </p:set>
                                    <p:animEffect transition="in" filter="dissolve(in)">
                                      <p:cBhvr>
                                        <p:cTn id="67" dur="75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16" fill="hold" grpId="0" nodeType="clickEffect">
                                  <p:stCondLst>
                                    <p:cond delay="0"/>
                                  </p:stCondLst>
                                  <p:iterate>
                                    <p:tmAbs val="0"/>
                                  </p:iterate>
                                  <p:childTnLst>
                                    <p:set>
                                      <p:cBhvr>
                                        <p:cTn id="71" fill="hold"/>
                                        <p:tgtEl>
                                          <p:spTgt spid="19"/>
                                        </p:tgtEl>
                                        <p:attrNameLst>
                                          <p:attrName>style.visibility</p:attrName>
                                        </p:attrNameLst>
                                      </p:cBhvr>
                                      <p:to>
                                        <p:strVal val="visible"/>
                                      </p:to>
                                    </p:set>
                                    <p:animEffect transition="in" filter="dissolve(in)">
                                      <p:cBhvr>
                                        <p:cTn id="72" dur="75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16" fill="hold" grpId="0" nodeType="clickEffect">
                                  <p:stCondLst>
                                    <p:cond delay="0"/>
                                  </p:stCondLst>
                                  <p:iterate>
                                    <p:tmAbs val="0"/>
                                  </p:iterate>
                                  <p:childTnLst>
                                    <p:set>
                                      <p:cBhvr>
                                        <p:cTn id="76" fill="hold"/>
                                        <p:tgtEl>
                                          <p:spTgt spid="20"/>
                                        </p:tgtEl>
                                        <p:attrNameLst>
                                          <p:attrName>style.visibility</p:attrName>
                                        </p:attrNameLst>
                                      </p:cBhvr>
                                      <p:to>
                                        <p:strVal val="visible"/>
                                      </p:to>
                                    </p:set>
                                    <p:animEffect transition="in" filter="dissolve(in)">
                                      <p:cBhvr>
                                        <p:cTn id="77" dur="75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16" fill="hold" grpId="0" nodeType="clickEffect">
                                  <p:stCondLst>
                                    <p:cond delay="0"/>
                                  </p:stCondLst>
                                  <p:iterate>
                                    <p:tmAbs val="0"/>
                                  </p:iterate>
                                  <p:childTnLst>
                                    <p:set>
                                      <p:cBhvr>
                                        <p:cTn id="81" fill="hold"/>
                                        <p:tgtEl>
                                          <p:spTgt spid="21"/>
                                        </p:tgtEl>
                                        <p:attrNameLst>
                                          <p:attrName>style.visibility</p:attrName>
                                        </p:attrNameLst>
                                      </p:cBhvr>
                                      <p:to>
                                        <p:strVal val="visible"/>
                                      </p:to>
                                    </p:set>
                                    <p:animEffect transition="in" filter="dissolve(in)">
                                      <p:cBhvr>
                                        <p:cTn id="82" dur="75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16" fill="hold" grpId="0" nodeType="clickEffect">
                                  <p:stCondLst>
                                    <p:cond delay="0"/>
                                  </p:stCondLst>
                                  <p:iterate>
                                    <p:tmAbs val="0"/>
                                  </p:iterate>
                                  <p:childTnLst>
                                    <p:set>
                                      <p:cBhvr>
                                        <p:cTn id="86" fill="hold"/>
                                        <p:tgtEl>
                                          <p:spTgt spid="22"/>
                                        </p:tgtEl>
                                        <p:attrNameLst>
                                          <p:attrName>style.visibility</p:attrName>
                                        </p:attrNameLst>
                                      </p:cBhvr>
                                      <p:to>
                                        <p:strVal val="visible"/>
                                      </p:to>
                                    </p:set>
                                    <p:animEffect transition="in" filter="dissolve(in)">
                                      <p:cBhvr>
                                        <p:cTn id="87" dur="75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16" fill="hold" grpId="0" nodeType="clickEffect">
                                  <p:stCondLst>
                                    <p:cond delay="0"/>
                                  </p:stCondLst>
                                  <p:iterate>
                                    <p:tmAbs val="0"/>
                                  </p:iterate>
                                  <p:childTnLst>
                                    <p:set>
                                      <p:cBhvr>
                                        <p:cTn id="91" fill="hold"/>
                                        <p:tgtEl>
                                          <p:spTgt spid="23"/>
                                        </p:tgtEl>
                                        <p:attrNameLst>
                                          <p:attrName>style.visibility</p:attrName>
                                        </p:attrNameLst>
                                      </p:cBhvr>
                                      <p:to>
                                        <p:strVal val="visible"/>
                                      </p:to>
                                    </p:set>
                                    <p:animEffect transition="in" filter="dissolve(in)">
                                      <p:cBhvr>
                                        <p:cTn id="92"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advAuto="0"/>
      <p:bldP spid="54" grpId="0" animBg="1" advAuto="0"/>
      <p:bldP spid="55" grpId="0" animBg="1" advAuto="0"/>
      <p:bldP spid="56" grpId="0" animBg="1" advAuto="0"/>
      <p:bldP spid="57" grpId="0" animBg="1" advAuto="0"/>
      <p:bldP spid="58" grpId="0" animBg="1" advAuto="0"/>
      <p:bldP spid="59" grpId="0" animBg="1" advAuto="0"/>
      <p:bldP spid="60" grpId="0" animBg="1" advAuto="0"/>
      <p:bldP spid="61" grpId="0" animBg="1" advAuto="0"/>
      <p:bldP spid="15" grpId="0" animBg="1" advAuto="0"/>
      <p:bldP spid="16" grpId="0" animBg="1" advAuto="0"/>
      <p:bldP spid="17" grpId="0" animBg="1" advAuto="0"/>
      <p:bldP spid="18" grpId="0" animBg="1" advAuto="0"/>
      <p:bldP spid="19" grpId="0" animBg="1" advAuto="0"/>
      <p:bldP spid="20" grpId="0" animBg="1" advAuto="0"/>
      <p:bldP spid="21" grpId="0" animBg="1" advAuto="0"/>
      <p:bldP spid="22" grpId="0" animBg="1" advAuto="0"/>
      <p:bldP spid="23" grpId="0"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err="1">
                <a:uFill>
                  <a:solidFill>
                    <a:srgbClr val="FFFFFF"/>
                  </a:solidFill>
                </a:uFill>
                <a:latin typeface="Arial Unicode MS" panose="020B0604020202020204" pitchFamily="34" charset="-128"/>
              </a:rPr>
              <a:t>Subqueries</a:t>
            </a:r>
            <a:r>
              <a:rPr sz="3000" b="1" dirty="0">
                <a:uFill>
                  <a:solidFill>
                    <a:srgbClr val="FFFFFF"/>
                  </a:solidFill>
                </a:uFill>
                <a:latin typeface="Arial Unicode MS" panose="020B0604020202020204" pitchFamily="34" charset="-128"/>
              </a:rPr>
              <a:t>  Practice Queries</a:t>
            </a: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TextBox 3"/>
          <p:cNvSpPr txBox="1"/>
          <p:nvPr/>
        </p:nvSpPr>
        <p:spPr>
          <a:xfrm>
            <a:off x="529119" y="1376737"/>
            <a:ext cx="821122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Write a query that returns how many actors played in just one movie, how many actors played in just two movies, and so on</a:t>
            </a:r>
          </a:p>
          <a:p>
            <a:pPr marL="285750" indent="-285750">
              <a:buFont typeface="Arial" panose="020B0604020202020204" pitchFamily="34" charset="0"/>
              <a:buChar char="•"/>
            </a:pPr>
            <a:endParaRPr lang="en-US" dirty="0"/>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2591440849"/>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8508310" cy="147732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Saving Queries: </a:t>
            </a:r>
            <a:br>
              <a:rPr lang="en-US" sz="3000" b="1" dirty="0">
                <a:uFill>
                  <a:solidFill>
                    <a:srgbClr val="FFFFFF"/>
                  </a:solidFill>
                </a:uFill>
                <a:latin typeface="Arial Unicode MS" panose="020B0604020202020204" pitchFamily="34" charset="-128"/>
              </a:rPr>
            </a:br>
            <a:r>
              <a:rPr lang="en-US" sz="3000" b="1" dirty="0">
                <a:uFill>
                  <a:solidFill>
                    <a:srgbClr val="FFFFFF"/>
                  </a:solidFill>
                </a:uFill>
                <a:latin typeface="Arial Unicode MS" panose="020B0604020202020204" pitchFamily="34" charset="-128"/>
              </a:rPr>
              <a:t>CREATE TEMPORARY TABLE</a:t>
            </a:r>
            <a:br>
              <a:rPr lang="en-US" sz="3000" b="1" dirty="0">
                <a:uFill>
                  <a:solidFill>
                    <a:srgbClr val="FFFFFF"/>
                  </a:solidFill>
                </a:uFill>
                <a:latin typeface="Arial Unicode MS" panose="020B0604020202020204" pitchFamily="34" charset="-128"/>
              </a:rPr>
            </a:br>
            <a:r>
              <a:rPr lang="en-US" sz="3000" b="1" dirty="0">
                <a:uFill>
                  <a:solidFill>
                    <a:srgbClr val="FFFFFF"/>
                  </a:solidFill>
                </a:uFill>
                <a:latin typeface="Arial Unicode MS" panose="020B0604020202020204" pitchFamily="34" charset="-128"/>
              </a:rPr>
              <a:t>CREATE VIEW</a:t>
            </a:r>
            <a:endParaRPr sz="3000" b="1" dirty="0">
              <a:uFill>
                <a:solidFill>
                  <a:srgbClr val="FFFFFF"/>
                </a:solidFill>
              </a:uFill>
              <a:latin typeface="Arial Unicode MS" panose="020B0604020202020204" pitchFamily="34" charset="-128"/>
            </a:endParaRP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 name="Rectangle 2"/>
          <p:cNvSpPr/>
          <p:nvPr/>
        </p:nvSpPr>
        <p:spPr>
          <a:xfrm>
            <a:off x="469900" y="1590477"/>
            <a:ext cx="8044665" cy="5078313"/>
          </a:xfrm>
          <a:prstGeom prst="rect">
            <a:avLst/>
          </a:prstGeom>
        </p:spPr>
        <p:txBody>
          <a:bodyPr wrap="square">
            <a:spAutoFit/>
          </a:bodyPr>
          <a:lstStyle/>
          <a:p>
            <a:r>
              <a:rPr lang="en-US" dirty="0"/>
              <a:t>We can save the results of a query in order to reuse the results easier, without having to always rewrite the subquery using the “CREATE TEMPORARY TABLE” command (or “CREATE VIEW” if you want to save the alias permanently)</a:t>
            </a:r>
          </a:p>
          <a:p>
            <a:endParaRPr lang="en-US" b="1" dirty="0"/>
          </a:p>
          <a:p>
            <a:endParaRPr lang="en-US" b="1" dirty="0"/>
          </a:p>
          <a:p>
            <a:r>
              <a:rPr lang="en-US" b="1" dirty="0"/>
              <a:t>Example: </a:t>
            </a:r>
          </a:p>
          <a:p>
            <a:endParaRPr lang="en-US" dirty="0"/>
          </a:p>
          <a:p>
            <a:r>
              <a:rPr lang="en-US" b="1" dirty="0"/>
              <a:t>CREATE TEMPORARY TABLE </a:t>
            </a:r>
            <a:r>
              <a:rPr lang="en-US" dirty="0" err="1"/>
              <a:t>movies_all</a:t>
            </a:r>
            <a:r>
              <a:rPr lang="en-US" dirty="0"/>
              <a:t> </a:t>
            </a:r>
            <a:r>
              <a:rPr lang="en-US" b="1" dirty="0"/>
              <a:t>AS</a:t>
            </a:r>
          </a:p>
          <a:p>
            <a:pPr lvl="1"/>
            <a:r>
              <a:rPr lang="en-US" b="1" dirty="0"/>
              <a:t>SELECT</a:t>
            </a:r>
            <a:r>
              <a:rPr lang="en-US" dirty="0"/>
              <a:t> 	R.*, </a:t>
            </a:r>
          </a:p>
          <a:p>
            <a:pPr lvl="1"/>
            <a:r>
              <a:rPr lang="en-US" dirty="0"/>
              <a:t>		M.name AS title, </a:t>
            </a:r>
            <a:r>
              <a:rPr lang="en-US" dirty="0" err="1"/>
              <a:t>M.year</a:t>
            </a:r>
            <a:r>
              <a:rPr lang="en-US" dirty="0"/>
              <a:t>, </a:t>
            </a:r>
            <a:r>
              <a:rPr lang="en-US" dirty="0" err="1"/>
              <a:t>M.rank</a:t>
            </a:r>
            <a:r>
              <a:rPr lang="en-US" dirty="0"/>
              <a:t> AS rating, </a:t>
            </a:r>
          </a:p>
          <a:p>
            <a:pPr lvl="1"/>
            <a:r>
              <a:rPr lang="en-US" dirty="0"/>
              <a:t>		</a:t>
            </a:r>
            <a:r>
              <a:rPr lang="en-US" dirty="0" err="1"/>
              <a:t>A.first_name</a:t>
            </a:r>
            <a:r>
              <a:rPr lang="en-US" dirty="0"/>
              <a:t>, </a:t>
            </a:r>
            <a:r>
              <a:rPr lang="en-US" dirty="0" err="1"/>
              <a:t>A.last_name</a:t>
            </a:r>
            <a:r>
              <a:rPr lang="en-US" dirty="0"/>
              <a:t>, </a:t>
            </a:r>
            <a:r>
              <a:rPr lang="en-US" dirty="0" err="1"/>
              <a:t>A.gender</a:t>
            </a:r>
            <a:endParaRPr lang="en-US" dirty="0"/>
          </a:p>
          <a:p>
            <a:pPr lvl="1"/>
            <a:r>
              <a:rPr lang="en-US" b="1" dirty="0"/>
              <a:t>FROM</a:t>
            </a:r>
            <a:r>
              <a:rPr lang="en-US" dirty="0"/>
              <a:t> 	roles R </a:t>
            </a:r>
          </a:p>
          <a:p>
            <a:pPr lvl="1"/>
            <a:r>
              <a:rPr lang="en-US" dirty="0"/>
              <a:t>		JOIN actors A ON A.id = </a:t>
            </a:r>
            <a:r>
              <a:rPr lang="en-US" dirty="0" err="1"/>
              <a:t>R.actor_id</a:t>
            </a:r>
            <a:r>
              <a:rPr lang="en-US" dirty="0"/>
              <a:t>    </a:t>
            </a:r>
          </a:p>
          <a:p>
            <a:pPr lvl="1"/>
            <a:r>
              <a:rPr lang="en-US" dirty="0"/>
              <a:t>		JOIN movies M ON M.id = </a:t>
            </a:r>
            <a:r>
              <a:rPr lang="en-US" dirty="0" err="1"/>
              <a:t>R.movie_id</a:t>
            </a:r>
            <a:endParaRPr lang="en-US" dirty="0"/>
          </a:p>
          <a:p>
            <a:pPr lvl="1"/>
            <a:r>
              <a:rPr lang="en-US" dirty="0"/>
              <a:t>	</a:t>
            </a:r>
          </a:p>
          <a:p>
            <a:endParaRPr lang="en-US" dirty="0"/>
          </a:p>
          <a:p>
            <a:r>
              <a:rPr lang="en-US" dirty="0"/>
              <a:t>If you want to “store permanently” the results</a:t>
            </a:r>
          </a:p>
          <a:p>
            <a:r>
              <a:rPr lang="en-US" b="1" dirty="0"/>
              <a:t>CREATE TABLE </a:t>
            </a:r>
            <a:r>
              <a:rPr lang="en-US" dirty="0" err="1"/>
              <a:t>movies_all</a:t>
            </a:r>
            <a:r>
              <a:rPr lang="en-US" dirty="0"/>
              <a:t> AS ….</a:t>
            </a:r>
          </a:p>
        </p:txBody>
      </p:sp>
    </p:spTree>
    <p:extLst>
      <p:ext uri="{BB962C8B-B14F-4D97-AF65-F5344CB8AC3E}">
        <p14:creationId xmlns:p14="http://schemas.microsoft.com/office/powerpoint/2010/main" val="3966474531"/>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F8E41D-CF41-4BBE-BF30-2C6EBA824B8E}"/>
              </a:ext>
            </a:extLst>
          </p:cNvPr>
          <p:cNvSpPr/>
          <p:nvPr/>
        </p:nvSpPr>
        <p:spPr>
          <a:xfrm>
            <a:off x="1298863" y="1870362"/>
            <a:ext cx="7424304" cy="2862322"/>
          </a:xfrm>
          <a:prstGeom prst="rect">
            <a:avLst/>
          </a:prstGeom>
        </p:spPr>
        <p:txBody>
          <a:bodyPr wrap="square">
            <a:spAutoFit/>
          </a:bodyPr>
          <a:lstStyle/>
          <a:p>
            <a:r>
              <a:rPr lang="en-US" b="1" dirty="0"/>
              <a:t>CREATE VIEW </a:t>
            </a:r>
            <a:r>
              <a:rPr lang="en-US" dirty="0" err="1"/>
              <a:t>actor_stats</a:t>
            </a:r>
            <a:r>
              <a:rPr lang="en-US" dirty="0"/>
              <a:t> AS	</a:t>
            </a:r>
          </a:p>
          <a:p>
            <a:r>
              <a:rPr lang="en-US" dirty="0"/>
              <a:t>	</a:t>
            </a:r>
            <a:r>
              <a:rPr lang="en-US" b="1" dirty="0"/>
              <a:t>SELECT</a:t>
            </a:r>
            <a:r>
              <a:rPr lang="en-US" dirty="0"/>
              <a:t> 	</a:t>
            </a:r>
            <a:r>
              <a:rPr lang="en-US" dirty="0" err="1"/>
              <a:t>actor_id</a:t>
            </a:r>
            <a:r>
              <a:rPr lang="en-US" dirty="0"/>
              <a:t>, </a:t>
            </a:r>
          </a:p>
          <a:p>
            <a:r>
              <a:rPr lang="en-US" dirty="0"/>
              <a:t>		ROUND(AVG(rating),2) AS rating, </a:t>
            </a:r>
          </a:p>
          <a:p>
            <a:r>
              <a:rPr lang="en-US" dirty="0"/>
              <a:t>		COUNT(*) AS </a:t>
            </a:r>
            <a:r>
              <a:rPr lang="en-US" dirty="0" err="1"/>
              <a:t>num_movies</a:t>
            </a:r>
            <a:r>
              <a:rPr lang="en-US" dirty="0"/>
              <a:t>, </a:t>
            </a:r>
          </a:p>
          <a:p>
            <a:r>
              <a:rPr lang="en-US" dirty="0"/>
              <a:t>		COUNT(rating) AS </a:t>
            </a:r>
            <a:r>
              <a:rPr lang="en-US" dirty="0" err="1"/>
              <a:t>rated_movies</a:t>
            </a:r>
            <a:r>
              <a:rPr lang="en-US" dirty="0"/>
              <a:t>	</a:t>
            </a:r>
          </a:p>
          <a:p>
            <a:r>
              <a:rPr lang="en-US" dirty="0"/>
              <a:t>	</a:t>
            </a:r>
            <a:r>
              <a:rPr lang="en-US" b="1" dirty="0"/>
              <a:t>FROM</a:t>
            </a:r>
            <a:r>
              <a:rPr lang="en-US" dirty="0"/>
              <a:t> 	</a:t>
            </a:r>
            <a:r>
              <a:rPr lang="en-US" dirty="0" err="1"/>
              <a:t>movies_all</a:t>
            </a:r>
            <a:r>
              <a:rPr lang="en-US" dirty="0"/>
              <a:t>	</a:t>
            </a:r>
          </a:p>
          <a:p>
            <a:r>
              <a:rPr lang="en-US" dirty="0"/>
              <a:t>	</a:t>
            </a:r>
            <a:r>
              <a:rPr lang="en-US" b="1" dirty="0"/>
              <a:t>GROUP BY </a:t>
            </a:r>
            <a:r>
              <a:rPr lang="en-US" dirty="0" err="1"/>
              <a:t>actor_id</a:t>
            </a:r>
            <a:endParaRPr lang="en-US" dirty="0"/>
          </a:p>
          <a:p>
            <a:endParaRPr lang="en-US" dirty="0"/>
          </a:p>
          <a:p>
            <a:r>
              <a:rPr lang="en-US" b="1" dirty="0"/>
              <a:t>Practice</a:t>
            </a:r>
            <a:r>
              <a:rPr lang="en-US" dirty="0"/>
              <a:t>: Find the great actors. A “great actor” has a an average rating of 6.5 and above, and starred in at least 40 rated movies.</a:t>
            </a:r>
          </a:p>
        </p:txBody>
      </p:sp>
      <p:sp>
        <p:nvSpPr>
          <p:cNvPr id="3" name="Shape 78">
            <a:extLst>
              <a:ext uri="{FF2B5EF4-FFF2-40B4-BE49-F238E27FC236}">
                <a16:creationId xmlns:a16="http://schemas.microsoft.com/office/drawing/2014/main" id="{005BE6A0-62B3-4E90-85CF-0ECEBC21EBC6}"/>
              </a:ext>
            </a:extLst>
          </p:cNvPr>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Saving Queries: CREATE VIEW</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225399707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Practice</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110532" y="1478067"/>
            <a:ext cx="8912888" cy="3416320"/>
          </a:xfrm>
          <a:prstGeom prst="rect">
            <a:avLst/>
          </a:prstGeom>
          <a:noFill/>
        </p:spPr>
        <p:txBody>
          <a:bodyPr wrap="square" rtlCol="0">
            <a:spAutoFit/>
          </a:bodyPr>
          <a:lstStyle/>
          <a:p>
            <a:r>
              <a:rPr lang="en-US" dirty="0"/>
              <a:t>Longer example:</a:t>
            </a:r>
          </a:p>
          <a:p>
            <a:pPr marL="285750" indent="-285750">
              <a:buFont typeface="Arial" panose="020B0604020202020204" pitchFamily="34" charset="0"/>
              <a:buChar char="•"/>
            </a:pPr>
            <a:r>
              <a:rPr lang="en-US" b="1" dirty="0"/>
              <a:t>Find the movies with at least 5 “great actors”. </a:t>
            </a:r>
          </a:p>
          <a:p>
            <a:pPr marL="742950" lvl="1" indent="-285750">
              <a:buFont typeface="Arial" panose="020B0604020202020204" pitchFamily="34" charset="0"/>
              <a:buChar char="•"/>
            </a:pPr>
            <a:r>
              <a:rPr lang="en-US" dirty="0"/>
              <a:t>A “great actor” has a an average rating of 6.5 and above, and starred in at least 40 rated movies.</a:t>
            </a:r>
          </a:p>
          <a:p>
            <a:pPr marL="742950" lvl="1" indent="-285750">
              <a:buFont typeface="Arial" panose="020B0604020202020204" pitchFamily="34" charset="0"/>
              <a:buChar char="•"/>
            </a:pPr>
            <a:r>
              <a:rPr lang="en-US" i="1" dirty="0"/>
              <a:t>Hints: </a:t>
            </a:r>
          </a:p>
          <a:p>
            <a:pPr marL="1200150" lvl="2" indent="-285750">
              <a:buFont typeface="Arial" panose="020B0604020202020204" pitchFamily="34" charset="0"/>
              <a:buChar char="•"/>
            </a:pPr>
            <a:r>
              <a:rPr lang="en-US" i="1" dirty="0"/>
              <a:t>Write a query that retrieves the “great actors” (there are 221 of them), and return their actor ids.</a:t>
            </a:r>
          </a:p>
          <a:p>
            <a:pPr marL="1200150" lvl="2" indent="-285750">
              <a:buFont typeface="Arial" panose="020B0604020202020204" pitchFamily="34" charset="0"/>
              <a:buChar char="•"/>
            </a:pPr>
            <a:r>
              <a:rPr lang="en-US" i="1" dirty="0"/>
              <a:t>Then write a query on roles, limiting your query to only include actors with ids in the list of “great actors” ids.</a:t>
            </a:r>
          </a:p>
          <a:p>
            <a:pPr marL="1200150" lvl="2" indent="-285750">
              <a:buFont typeface="Arial" panose="020B0604020202020204" pitchFamily="34" charset="0"/>
              <a:buChar char="•"/>
            </a:pPr>
            <a:r>
              <a:rPr lang="en-US" i="1" dirty="0"/>
              <a:t>Use GROUP BY to count the number of “great actors” for each movie and use HAVING to limit the results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0781564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Subqueries</a:t>
            </a:r>
            <a:r>
              <a:rPr lang="en-US" sz="3000" b="1" dirty="0">
                <a:uFill>
                  <a:solidFill>
                    <a:srgbClr val="FFFFFF"/>
                  </a:solidFill>
                </a:uFill>
                <a:latin typeface="Arial Unicode MS" panose="020B0604020202020204" pitchFamily="34" charset="-128"/>
              </a:rPr>
              <a:t> w/Views</a:t>
            </a:r>
            <a:r>
              <a:rPr sz="3000" b="1" dirty="0">
                <a:uFill>
                  <a:solidFill>
                    <a:srgbClr val="FFFFFF"/>
                  </a:solidFill>
                </a:uFill>
                <a:latin typeface="Arial Unicode MS" panose="020B0604020202020204" pitchFamily="34" charset="-128"/>
              </a:rPr>
              <a:t>  Practice </a:t>
            </a:r>
            <a:r>
              <a:rPr lang="en-US" sz="3000" b="1" dirty="0">
                <a:uFill>
                  <a:solidFill>
                    <a:srgbClr val="FFFFFF"/>
                  </a:solidFill>
                </a:uFill>
                <a:latin typeface="Arial Unicode MS" panose="020B0604020202020204" pitchFamily="34" charset="-128"/>
              </a:rPr>
              <a:t>Query</a:t>
            </a:r>
            <a:endParaRPr sz="3000" b="1" dirty="0">
              <a:uFill>
                <a:solidFill>
                  <a:srgbClr val="FFFFFF"/>
                </a:solidFill>
              </a:uFill>
              <a:latin typeface="Arial Unicode MS" panose="020B0604020202020204" pitchFamily="34" charset="-128"/>
            </a:endParaRP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TextBox 3"/>
          <p:cNvSpPr txBox="1"/>
          <p:nvPr/>
        </p:nvSpPr>
        <p:spPr>
          <a:xfrm>
            <a:off x="529119" y="1376737"/>
            <a:ext cx="8211227"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Compare the favorite books of liberal and conservative students</a:t>
            </a:r>
          </a:p>
          <a:p>
            <a:pPr marL="742950" lvl="1" indent="-285750">
              <a:buFont typeface="Arial" panose="020B0604020202020204" pitchFamily="34" charset="0"/>
              <a:buChar char="•"/>
            </a:pPr>
            <a:r>
              <a:rPr lang="en-US" dirty="0" err="1"/>
              <a:t>Subquery</a:t>
            </a:r>
            <a:r>
              <a:rPr lang="en-US" dirty="0"/>
              <a:t> 1: Get the list of books (with counts) of all liberal students</a:t>
            </a:r>
          </a:p>
          <a:p>
            <a:pPr marL="742950" lvl="1" indent="-285750">
              <a:buFont typeface="Arial" panose="020B0604020202020204" pitchFamily="34" charset="0"/>
              <a:buChar char="•"/>
            </a:pPr>
            <a:r>
              <a:rPr lang="en-US" dirty="0" err="1"/>
              <a:t>Subquery</a:t>
            </a:r>
            <a:r>
              <a:rPr lang="en-US" dirty="0"/>
              <a:t> 2: Get the list of books (with counts) of all conservative students</a:t>
            </a:r>
          </a:p>
          <a:p>
            <a:pPr marL="742950" lvl="1" indent="-285750">
              <a:buFont typeface="Arial" panose="020B0604020202020204" pitchFamily="34" charset="0"/>
              <a:buChar char="•"/>
            </a:pPr>
            <a:r>
              <a:rPr lang="en-US" dirty="0"/>
              <a:t>Join the two on book name and compare counts</a:t>
            </a:r>
          </a:p>
          <a:p>
            <a:pPr marL="1200150" lvl="2" indent="-285750">
              <a:buFont typeface="Arial" panose="020B0604020202020204" pitchFamily="34" charset="0"/>
              <a:buChar char="•"/>
            </a:pPr>
            <a:r>
              <a:rPr lang="en-US" dirty="0"/>
              <a:t>What is the difference between inner and outer join?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Add-on: Consider only books that have at least 5 likes </a:t>
            </a:r>
          </a:p>
          <a:p>
            <a:pPr marL="742950" lvl="1"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810961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p>
        </p:txBody>
      </p:sp>
      <p:sp>
        <p:nvSpPr>
          <p:cNvPr id="27" name="Shape 27"/>
          <p:cNvSpPr/>
          <p:nvPr/>
        </p:nvSpPr>
        <p:spPr>
          <a:xfrm>
            <a:off x="1674688" y="2586989"/>
            <a:ext cx="7366570" cy="15183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927596376"/>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939986"/>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Variables</a:t>
            </a:r>
            <a:endParaRPr sz="3000" b="1" dirty="0">
              <a:uFill>
                <a:solidFill>
                  <a:srgbClr val="FFFFFF"/>
                </a:solidFill>
              </a:uFill>
              <a:latin typeface="Arial Unicode MS" panose="020B0604020202020204" pitchFamily="34" charset="-128"/>
            </a:endParaRP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TextBox 3"/>
          <p:cNvSpPr txBox="1"/>
          <p:nvPr/>
        </p:nvSpPr>
        <p:spPr>
          <a:xfrm>
            <a:off x="211619" y="1378168"/>
            <a:ext cx="865806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Variables in SQL allow us to store values in generic names and reuse the generic names instead of the literal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we want to make our queries generic, and have placeholders</a:t>
            </a:r>
          </a:p>
          <a:p>
            <a:pPr marL="742950" lvl="1" indent="-285750">
              <a:buFont typeface="Arial" panose="020B0604020202020204" pitchFamily="34" charset="0"/>
              <a:buChar char="•"/>
            </a:pPr>
            <a:r>
              <a:rPr lang="en-US" b="1" dirty="0"/>
              <a:t>SET @band = ‘Radiohead’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 times we want to store the (single value) result of a query in a variable to use later.</a:t>
            </a:r>
          </a:p>
          <a:p>
            <a:pPr marL="742950" lvl="1" indent="-285750">
              <a:buFont typeface="Arial" panose="020B0604020202020204" pitchFamily="34" charset="0"/>
              <a:buChar char="•"/>
            </a:pPr>
            <a:r>
              <a:rPr lang="en-US" dirty="0"/>
              <a:t>Number of liberal students</a:t>
            </a:r>
          </a:p>
          <a:p>
            <a:pPr marL="742950" lvl="1" indent="-285750">
              <a:buFont typeface="Arial" panose="020B0604020202020204" pitchFamily="34" charset="0"/>
              <a:buChar char="•"/>
            </a:pPr>
            <a:r>
              <a:rPr lang="en-US" b="1" dirty="0"/>
              <a:t>SET @liberal = (SELECT COUNT(*) FROM Profiles WHERE </a:t>
            </a:r>
            <a:r>
              <a:rPr lang="en-US" b="1" dirty="0" err="1"/>
              <a:t>PoliticalViews</a:t>
            </a:r>
            <a:r>
              <a:rPr lang="en-US" b="1" dirty="0"/>
              <a:t>=‘Liberal’)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Variables are especially useful when we execute a sequence of SQL statements and we want to reuse results from previous queries.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3413416"/>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Subquerie</a:t>
            </a:r>
            <a:r>
              <a:rPr lang="en-US" sz="3000" b="1" dirty="0">
                <a:uFill>
                  <a:solidFill>
                    <a:srgbClr val="FFFFFF"/>
                  </a:solidFill>
                </a:uFill>
                <a:latin typeface="Arial Unicode MS" panose="020B0604020202020204" pitchFamily="34" charset="-128"/>
              </a:rPr>
              <a:t>s, Variables, and so on</a:t>
            </a:r>
            <a:endParaRPr sz="3000" b="1" dirty="0">
              <a:uFill>
                <a:solidFill>
                  <a:srgbClr val="FFFFFF"/>
                </a:solidFill>
              </a:uFill>
              <a:latin typeface="Arial Unicode MS" panose="020B0604020202020204" pitchFamily="34" charset="-128"/>
            </a:endParaRP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TextBox 3"/>
          <p:cNvSpPr txBox="1"/>
          <p:nvPr/>
        </p:nvSpPr>
        <p:spPr>
          <a:xfrm>
            <a:off x="529119" y="1376737"/>
            <a:ext cx="8211227" cy="313932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 the Music that people that like Radiohead tend to like.</a:t>
            </a:r>
          </a:p>
          <a:p>
            <a:pPr marL="285750" indent="-285750">
              <a:buFont typeface="Arial" panose="020B0604020202020204" pitchFamily="34" charset="0"/>
              <a:buChar char="•"/>
            </a:pPr>
            <a:r>
              <a:rPr lang="en-US" dirty="0"/>
              <a:t>Repeat the query above for Jay Z</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your query generic, by using a @band variable and then set it appropriately:</a:t>
            </a:r>
          </a:p>
          <a:p>
            <a:endParaRPr lang="en-US" dirty="0"/>
          </a:p>
          <a:p>
            <a:pPr lvl="2"/>
            <a:r>
              <a:rPr lang="en-US" dirty="0"/>
              <a:t>SET @band = ‘Radiohead’ </a:t>
            </a:r>
          </a:p>
          <a:p>
            <a:pPr lvl="2"/>
            <a:r>
              <a:rPr lang="en-US" dirty="0"/>
              <a:t>	vs</a:t>
            </a:r>
          </a:p>
          <a:p>
            <a:pPr lvl="2"/>
            <a:r>
              <a:rPr lang="en-US" dirty="0"/>
              <a:t>SET @band = ‘Jay Z’ </a:t>
            </a:r>
          </a:p>
          <a:p>
            <a:endParaRPr lang="en-US" dirty="0"/>
          </a:p>
        </p:txBody>
      </p:sp>
    </p:spTree>
    <p:extLst>
      <p:ext uri="{BB962C8B-B14F-4D97-AF65-F5344CB8AC3E}">
        <p14:creationId xmlns:p14="http://schemas.microsoft.com/office/powerpoint/2010/main" val="4205112615"/>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lang="en-US" sz="3600" dirty="0">
                <a:solidFill>
                  <a:schemeClr val="tx1"/>
                </a:solidFill>
                <a:uFill>
                  <a:solidFill/>
                </a:uFill>
                <a:latin typeface="Arial Unicode MS" panose="020B0604020202020204" pitchFamily="34" charset="-128"/>
              </a:rPr>
              <a:t>Functions</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32572140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a:t>
            </a:r>
            <a:r>
              <a:rPr lang="en-US" sz="3000" b="1" dirty="0">
                <a:uFill>
                  <a:solidFill>
                    <a:srgbClr val="FFFFFF"/>
                  </a:solidFill>
                </a:uFill>
                <a:latin typeface="Arial Unicode MS" panose="020B0604020202020204" pitchFamily="34" charset="-128"/>
              </a:rPr>
              <a:t>vs ‘regular’ functions</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86308" y="1179368"/>
            <a:ext cx="8700537" cy="575542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SQL also has functions that apply on the attribute level</a:t>
            </a: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Date functions</a:t>
            </a:r>
          </a:p>
          <a:p>
            <a:pPr marL="800100" lvl="1" indent="-342900">
              <a:buFont typeface="Arial" panose="020B0604020202020204" pitchFamily="34" charset="0"/>
              <a:buChar char="•"/>
              <a:defRPr sz="1800">
                <a:solidFill>
                  <a:srgbClr val="000000"/>
                </a:solidFill>
                <a:uFillTx/>
              </a:defRPr>
            </a:pPr>
            <a:r>
              <a:rPr lang="en-US" sz="1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YEAR(), MONTH(), DAY(), MONTHNAME(), DAYNAME()….</a:t>
            </a:r>
          </a:p>
          <a:p>
            <a:pPr marL="800100" lvl="1" indent="-342900">
              <a:buFont typeface="Arial" panose="020B0604020202020204" pitchFamily="34" charset="0"/>
              <a:buChar char="•"/>
              <a:defRPr sz="1800">
                <a:solidFill>
                  <a:srgbClr val="000000"/>
                </a:solidFill>
                <a:uFillTx/>
              </a:defRPr>
            </a:pPr>
            <a:r>
              <a:rPr lang="en-US" sz="1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CURRENT_DATE()</a:t>
            </a:r>
            <a:endParaRPr lang="en-US" sz="1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Math functions</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ROUND(), CEIL(), FLOOR()</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EXP(), LN(), LOG2(), LOG10()…</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POWER(), SQRT(),….</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String functions</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UPPER, LOWER</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TRIM, LTRIM, RTRIM, SUBSTRING</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CONCAT</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NULL</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CASE, IF, COALESCE, IFNULL, </a:t>
            </a:r>
          </a:p>
        </p:txBody>
      </p:sp>
    </p:spTree>
    <p:extLst>
      <p:ext uri="{BB962C8B-B14F-4D97-AF65-F5344CB8AC3E}">
        <p14:creationId xmlns:p14="http://schemas.microsoft.com/office/powerpoint/2010/main" val="2330915511"/>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lang="en-US" sz="3600" dirty="0">
                <a:solidFill>
                  <a:schemeClr val="tx1"/>
                </a:solidFill>
                <a:uFill>
                  <a:solidFill/>
                </a:uFill>
                <a:latin typeface="Arial Unicode MS" panose="020B0604020202020204" pitchFamily="34" charset="-128"/>
              </a:rPr>
              <a:t>Conditional Construct: CASE</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1524365267"/>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Conditional Construct: CASE</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2031325"/>
          </a:xfrm>
          <a:prstGeom prst="rect">
            <a:avLst/>
          </a:prstGeom>
          <a:noFill/>
        </p:spPr>
        <p:txBody>
          <a:bodyPr wrap="square" rtlCol="0">
            <a:spAutoFit/>
          </a:bodyPr>
          <a:lstStyle/>
          <a:p>
            <a:r>
              <a:rPr lang="en-US" b="1" dirty="0"/>
              <a:t>Syntax </a:t>
            </a:r>
          </a:p>
          <a:p>
            <a:endParaRPr lang="en-US" b="1" dirty="0"/>
          </a:p>
          <a:p>
            <a:r>
              <a:rPr lang="en-US" b="1" dirty="0"/>
              <a:t>CASE </a:t>
            </a:r>
          </a:p>
          <a:p>
            <a:r>
              <a:rPr lang="en-US" b="1" dirty="0"/>
              <a:t>	WHEN </a:t>
            </a:r>
            <a:r>
              <a:rPr lang="en-US" b="1" i="1" dirty="0"/>
              <a:t>condition</a:t>
            </a:r>
            <a:r>
              <a:rPr lang="en-US" b="1" dirty="0"/>
              <a:t> THEN </a:t>
            </a:r>
            <a:r>
              <a:rPr lang="en-US" b="1" i="1" dirty="0"/>
              <a:t>result</a:t>
            </a:r>
            <a:r>
              <a:rPr lang="en-US" b="1" dirty="0"/>
              <a:t> </a:t>
            </a:r>
          </a:p>
          <a:p>
            <a:r>
              <a:rPr lang="en-US" b="1" dirty="0"/>
              <a:t>	[WHEN </a:t>
            </a:r>
            <a:r>
              <a:rPr lang="en-US" b="1" i="1" dirty="0"/>
              <a:t>condition</a:t>
            </a:r>
            <a:r>
              <a:rPr lang="en-US" b="1" dirty="0"/>
              <a:t> THEN </a:t>
            </a:r>
            <a:r>
              <a:rPr lang="en-US" b="1" i="1" dirty="0"/>
              <a:t>result</a:t>
            </a:r>
            <a:r>
              <a:rPr lang="en-US" b="1" dirty="0"/>
              <a:t>] ... </a:t>
            </a:r>
          </a:p>
          <a:p>
            <a:r>
              <a:rPr lang="en-US" b="1" dirty="0"/>
              <a:t>	[ELSE </a:t>
            </a:r>
            <a:r>
              <a:rPr lang="en-US" b="1" i="1" dirty="0"/>
              <a:t>result</a:t>
            </a:r>
            <a:r>
              <a:rPr lang="en-US" b="1" dirty="0"/>
              <a:t>] </a:t>
            </a:r>
          </a:p>
          <a:p>
            <a:r>
              <a:rPr lang="en-US" b="1" dirty="0"/>
              <a:t>END</a:t>
            </a:r>
          </a:p>
        </p:txBody>
      </p:sp>
      <p:sp>
        <p:nvSpPr>
          <p:cNvPr id="5" name="TextBox 4">
            <a:extLst>
              <a:ext uri="{FF2B5EF4-FFF2-40B4-BE49-F238E27FC236}">
                <a16:creationId xmlns:a16="http://schemas.microsoft.com/office/drawing/2014/main" id="{4D386248-2CE1-40E5-A7F3-AB625F7D29C7}"/>
              </a:ext>
            </a:extLst>
          </p:cNvPr>
          <p:cNvSpPr txBox="1"/>
          <p:nvPr/>
        </p:nvSpPr>
        <p:spPr>
          <a:xfrm>
            <a:off x="202623" y="3773573"/>
            <a:ext cx="8738753" cy="2585323"/>
          </a:xfrm>
          <a:prstGeom prst="rect">
            <a:avLst/>
          </a:prstGeom>
          <a:noFill/>
        </p:spPr>
        <p:txBody>
          <a:bodyPr wrap="square" rtlCol="0">
            <a:spAutoFit/>
          </a:bodyPr>
          <a:lstStyle/>
          <a:p>
            <a:r>
              <a:rPr lang="en-US" dirty="0"/>
              <a:t>Example: Send targeted ads to Single Females. Do not show ads to Males. Others TBD</a:t>
            </a:r>
          </a:p>
          <a:p>
            <a:endParaRPr lang="en-US" dirty="0"/>
          </a:p>
          <a:p>
            <a:r>
              <a:rPr lang="en-US" dirty="0"/>
              <a:t>SELECT 	</a:t>
            </a:r>
            <a:r>
              <a:rPr lang="en-US" dirty="0" err="1"/>
              <a:t>P.ProfileID</a:t>
            </a:r>
            <a:r>
              <a:rPr lang="en-US" dirty="0"/>
              <a:t>, </a:t>
            </a:r>
            <a:r>
              <a:rPr lang="en-US" dirty="0" err="1"/>
              <a:t>P.Name</a:t>
            </a:r>
            <a:r>
              <a:rPr lang="en-US" dirty="0"/>
              <a:t>, </a:t>
            </a:r>
            <a:r>
              <a:rPr lang="en-US" dirty="0" err="1"/>
              <a:t>P.Sex</a:t>
            </a:r>
            <a:r>
              <a:rPr lang="en-US" dirty="0"/>
              <a:t>, </a:t>
            </a:r>
            <a:r>
              <a:rPr lang="en-US" dirty="0" err="1"/>
              <a:t>R.Status</a:t>
            </a:r>
            <a:r>
              <a:rPr lang="en-US" dirty="0"/>
              <a:t>,	</a:t>
            </a:r>
          </a:p>
          <a:p>
            <a:r>
              <a:rPr lang="en-US" dirty="0"/>
              <a:t>	</a:t>
            </a:r>
            <a:r>
              <a:rPr lang="en-US" b="1" dirty="0"/>
              <a:t>CASE		</a:t>
            </a:r>
          </a:p>
          <a:p>
            <a:r>
              <a:rPr lang="en-US" b="1" dirty="0"/>
              <a:t>	WHEN </a:t>
            </a:r>
            <a:r>
              <a:rPr lang="en-US" b="1" dirty="0" err="1"/>
              <a:t>P.Sex</a:t>
            </a:r>
            <a:r>
              <a:rPr lang="en-US" b="1" dirty="0"/>
              <a:t> = 'Female' AND </a:t>
            </a:r>
            <a:r>
              <a:rPr lang="en-US" b="1" dirty="0" err="1"/>
              <a:t>R.Status</a:t>
            </a:r>
            <a:r>
              <a:rPr lang="en-US" b="1" dirty="0"/>
              <a:t> = 'Single' THEN `</a:t>
            </a:r>
            <a:r>
              <a:rPr lang="en-US" b="1" dirty="0" err="1"/>
              <a:t>TargetAd</a:t>
            </a:r>
            <a:r>
              <a:rPr lang="en-US" b="1" dirty="0"/>
              <a:t>’</a:t>
            </a:r>
          </a:p>
          <a:p>
            <a:r>
              <a:rPr lang="en-US" b="1" dirty="0"/>
              <a:t>	WHEN </a:t>
            </a:r>
            <a:r>
              <a:rPr lang="en-US" b="1" dirty="0" err="1"/>
              <a:t>P.Sex</a:t>
            </a:r>
            <a:r>
              <a:rPr lang="en-US" b="1" dirty="0"/>
              <a:t> = 'Male' THEN ‘</a:t>
            </a:r>
            <a:r>
              <a:rPr lang="en-US" b="1" dirty="0" err="1"/>
              <a:t>NoAd</a:t>
            </a:r>
            <a:r>
              <a:rPr lang="en-US" b="1" dirty="0"/>
              <a:t>’        </a:t>
            </a:r>
          </a:p>
          <a:p>
            <a:r>
              <a:rPr lang="en-US" b="1" dirty="0"/>
              <a:t>	ELSE 'TBD'    </a:t>
            </a:r>
          </a:p>
          <a:p>
            <a:r>
              <a:rPr lang="en-US" b="1" dirty="0"/>
              <a:t>	END AS </a:t>
            </a:r>
            <a:r>
              <a:rPr lang="en-US" b="1" dirty="0" err="1"/>
              <a:t>AdTargeting</a:t>
            </a:r>
            <a:endParaRPr lang="en-US" b="1" dirty="0"/>
          </a:p>
          <a:p>
            <a:r>
              <a:rPr lang="en-US" dirty="0"/>
              <a:t>FROM 	Profiles P JOIN Relationship R ON </a:t>
            </a:r>
            <a:r>
              <a:rPr lang="en-US" dirty="0" err="1"/>
              <a:t>R.ProfileID</a:t>
            </a:r>
            <a:r>
              <a:rPr lang="en-US" dirty="0"/>
              <a:t> = </a:t>
            </a:r>
            <a:r>
              <a:rPr lang="en-US" dirty="0" err="1"/>
              <a:t>P.ProfileID</a:t>
            </a:r>
            <a:endParaRPr lang="en-US" dirty="0"/>
          </a:p>
        </p:txBody>
      </p:sp>
    </p:spTree>
    <p:extLst>
      <p:ext uri="{BB962C8B-B14F-4D97-AF65-F5344CB8AC3E}">
        <p14:creationId xmlns:p14="http://schemas.microsoft.com/office/powerpoint/2010/main" val="3097890677"/>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CASE, alternatives</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2031325"/>
          </a:xfrm>
          <a:prstGeom prst="rect">
            <a:avLst/>
          </a:prstGeom>
          <a:noFill/>
        </p:spPr>
        <p:txBody>
          <a:bodyPr wrap="square" rtlCol="0">
            <a:spAutoFit/>
          </a:bodyPr>
          <a:lstStyle/>
          <a:p>
            <a:r>
              <a:rPr lang="en-US" dirty="0"/>
              <a:t>Syntax </a:t>
            </a:r>
          </a:p>
          <a:p>
            <a:endParaRPr lang="en-US" dirty="0"/>
          </a:p>
          <a:p>
            <a:r>
              <a:rPr lang="en-US" b="1" dirty="0"/>
              <a:t>CASE value</a:t>
            </a:r>
          </a:p>
          <a:p>
            <a:r>
              <a:rPr lang="en-US" b="1" dirty="0"/>
              <a:t>	WHEN </a:t>
            </a:r>
            <a:r>
              <a:rPr lang="en-US" b="1" i="1" dirty="0" err="1"/>
              <a:t>compare_value</a:t>
            </a:r>
            <a:r>
              <a:rPr lang="en-US" b="1" dirty="0"/>
              <a:t> THEN </a:t>
            </a:r>
            <a:r>
              <a:rPr lang="en-US" b="1" i="1" dirty="0"/>
              <a:t>result</a:t>
            </a:r>
            <a:r>
              <a:rPr lang="en-US" b="1" dirty="0"/>
              <a:t> </a:t>
            </a:r>
          </a:p>
          <a:p>
            <a:r>
              <a:rPr lang="en-US" b="1" dirty="0"/>
              <a:t>	[WHEN </a:t>
            </a:r>
            <a:r>
              <a:rPr lang="en-US" b="1" i="1" dirty="0" err="1"/>
              <a:t>compare_value</a:t>
            </a:r>
            <a:r>
              <a:rPr lang="en-US" b="1" dirty="0"/>
              <a:t> THEN </a:t>
            </a:r>
            <a:r>
              <a:rPr lang="en-US" b="1" i="1" dirty="0"/>
              <a:t>result</a:t>
            </a:r>
            <a:r>
              <a:rPr lang="en-US" b="1" dirty="0"/>
              <a:t>] ... </a:t>
            </a:r>
          </a:p>
          <a:p>
            <a:r>
              <a:rPr lang="en-US" b="1" dirty="0"/>
              <a:t>	[ELSE </a:t>
            </a:r>
            <a:r>
              <a:rPr lang="en-US" b="1" i="1" dirty="0"/>
              <a:t>result</a:t>
            </a:r>
            <a:r>
              <a:rPr lang="en-US" b="1" dirty="0"/>
              <a:t>] </a:t>
            </a:r>
          </a:p>
          <a:p>
            <a:r>
              <a:rPr lang="en-US" b="1" dirty="0"/>
              <a:t>END</a:t>
            </a:r>
          </a:p>
        </p:txBody>
      </p:sp>
      <p:sp>
        <p:nvSpPr>
          <p:cNvPr id="5" name="TextBox 4">
            <a:extLst>
              <a:ext uri="{FF2B5EF4-FFF2-40B4-BE49-F238E27FC236}">
                <a16:creationId xmlns:a16="http://schemas.microsoft.com/office/drawing/2014/main" id="{4D386248-2CE1-40E5-A7F3-AB625F7D29C7}"/>
              </a:ext>
            </a:extLst>
          </p:cNvPr>
          <p:cNvSpPr txBox="1"/>
          <p:nvPr/>
        </p:nvSpPr>
        <p:spPr>
          <a:xfrm>
            <a:off x="432137" y="3763182"/>
            <a:ext cx="8241963" cy="2862322"/>
          </a:xfrm>
          <a:prstGeom prst="rect">
            <a:avLst/>
          </a:prstGeom>
          <a:noFill/>
        </p:spPr>
        <p:txBody>
          <a:bodyPr wrap="square" rtlCol="0">
            <a:spAutoFit/>
          </a:bodyPr>
          <a:lstStyle/>
          <a:p>
            <a:r>
              <a:rPr lang="en-US" dirty="0"/>
              <a:t>Example: Is the student at Stern or not?</a:t>
            </a:r>
          </a:p>
          <a:p>
            <a:endParaRPr lang="en-US" dirty="0"/>
          </a:p>
          <a:p>
            <a:r>
              <a:rPr lang="en-US" dirty="0"/>
              <a:t>SELECT 	</a:t>
            </a:r>
            <a:r>
              <a:rPr lang="en-US" dirty="0" err="1"/>
              <a:t>P.ProfileID</a:t>
            </a:r>
            <a:r>
              <a:rPr lang="en-US" dirty="0"/>
              <a:t>, </a:t>
            </a:r>
            <a:r>
              <a:rPr lang="en-US" dirty="0" err="1"/>
              <a:t>P.Name</a:t>
            </a:r>
            <a:r>
              <a:rPr lang="en-US" dirty="0"/>
              <a:t>, </a:t>
            </a:r>
            <a:r>
              <a:rPr lang="en-US" dirty="0" err="1"/>
              <a:t>P.Sex</a:t>
            </a:r>
            <a:r>
              <a:rPr lang="en-US" dirty="0"/>
              <a:t>, </a:t>
            </a:r>
            <a:r>
              <a:rPr lang="en-US" dirty="0" err="1"/>
              <a:t>C.Concentration</a:t>
            </a:r>
            <a:r>
              <a:rPr lang="en-US" dirty="0"/>
              <a:t>,		</a:t>
            </a:r>
          </a:p>
          <a:p>
            <a:r>
              <a:rPr lang="en-US" dirty="0"/>
              <a:t>	</a:t>
            </a:r>
            <a:r>
              <a:rPr lang="en-US" b="1" dirty="0"/>
              <a:t>CASE </a:t>
            </a:r>
            <a:r>
              <a:rPr lang="en-US" b="1" dirty="0" err="1"/>
              <a:t>C.Concentration</a:t>
            </a:r>
            <a:r>
              <a:rPr lang="en-US" b="1" dirty="0"/>
              <a:t> 			</a:t>
            </a:r>
          </a:p>
          <a:p>
            <a:r>
              <a:rPr lang="en-US" b="1" dirty="0"/>
              <a:t>	WHEN 'Finance' THEN '</a:t>
            </a:r>
            <a:r>
              <a:rPr lang="en-US" b="1" dirty="0" err="1"/>
              <a:t>Sternie</a:t>
            </a:r>
            <a:r>
              <a:rPr lang="en-US" b="1" dirty="0"/>
              <a:t>’	</a:t>
            </a:r>
          </a:p>
          <a:p>
            <a:r>
              <a:rPr lang="en-US" b="1" dirty="0"/>
              <a:t>	WHEN 'Accounting' THEN '</a:t>
            </a:r>
            <a:r>
              <a:rPr lang="en-US" b="1" dirty="0" err="1"/>
              <a:t>Sternie</a:t>
            </a:r>
            <a:r>
              <a:rPr lang="en-US" b="1" dirty="0"/>
              <a:t>'    </a:t>
            </a:r>
          </a:p>
          <a:p>
            <a:r>
              <a:rPr lang="en-US" b="1" dirty="0"/>
              <a:t>	WHEN 'Marketing' THEN '</a:t>
            </a:r>
            <a:r>
              <a:rPr lang="en-US" b="1" dirty="0" err="1"/>
              <a:t>Sternie</a:t>
            </a:r>
            <a:r>
              <a:rPr lang="en-US" b="1" dirty="0"/>
              <a:t>’	</a:t>
            </a:r>
          </a:p>
          <a:p>
            <a:r>
              <a:rPr lang="en-US" b="1" dirty="0"/>
              <a:t>	ELSE 'Not a </a:t>
            </a:r>
            <a:r>
              <a:rPr lang="en-US" b="1" dirty="0" err="1"/>
              <a:t>Sternie</a:t>
            </a:r>
            <a:r>
              <a:rPr lang="en-US" b="1" dirty="0"/>
              <a:t>'    	</a:t>
            </a:r>
          </a:p>
          <a:p>
            <a:r>
              <a:rPr lang="en-US" b="1" dirty="0"/>
              <a:t>	END AS </a:t>
            </a:r>
            <a:r>
              <a:rPr lang="en-US" b="1" dirty="0" err="1"/>
              <a:t>SternieOrNot</a:t>
            </a:r>
            <a:endParaRPr lang="en-US" b="1" dirty="0"/>
          </a:p>
          <a:p>
            <a:r>
              <a:rPr lang="en-US" dirty="0"/>
              <a:t>FROM 	Profiles P JOIN Concentration C ON </a:t>
            </a:r>
            <a:r>
              <a:rPr lang="en-US" dirty="0" err="1"/>
              <a:t>C.ProfileID</a:t>
            </a:r>
            <a:r>
              <a:rPr lang="en-US" dirty="0"/>
              <a:t> = </a:t>
            </a:r>
            <a:r>
              <a:rPr lang="en-US" dirty="0" err="1"/>
              <a:t>P.ProfileID</a:t>
            </a:r>
            <a:endParaRPr lang="en-US" dirty="0"/>
          </a:p>
        </p:txBody>
      </p:sp>
    </p:spTree>
    <p:extLst>
      <p:ext uri="{BB962C8B-B14F-4D97-AF65-F5344CB8AC3E}">
        <p14:creationId xmlns:p14="http://schemas.microsoft.com/office/powerpoint/2010/main" val="2749116236"/>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Practice Query</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 name="TextBox 4">
            <a:extLst>
              <a:ext uri="{FF2B5EF4-FFF2-40B4-BE49-F238E27FC236}">
                <a16:creationId xmlns:a16="http://schemas.microsoft.com/office/drawing/2014/main" id="{F908DE15-B168-446F-B989-63CBCBAA3954}"/>
              </a:ext>
            </a:extLst>
          </p:cNvPr>
          <p:cNvSpPr txBox="1"/>
          <p:nvPr/>
        </p:nvSpPr>
        <p:spPr>
          <a:xfrm>
            <a:off x="529119" y="1376737"/>
            <a:ext cx="7870005"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Mark the “Very Liberal” and “Liberal” students as “Left” and mark the “Conservative”, “Very Conservative”, and “Libertarian” students as “Right”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80064897"/>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120032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Subqueries</a:t>
            </a:r>
            <a:r>
              <a:rPr lang="en-US" sz="3600" dirty="0">
                <a:solidFill>
                  <a:schemeClr val="tx1"/>
                </a:solidFill>
                <a:uFill>
                  <a:solidFill/>
                </a:uFill>
                <a:latin typeface="Arial Unicode MS" panose="020B0604020202020204" pitchFamily="34" charset="-128"/>
              </a:rPr>
              <a:t>: </a:t>
            </a:r>
            <a:br>
              <a:rPr lang="en-US" sz="3600" dirty="0">
                <a:solidFill>
                  <a:schemeClr val="tx1"/>
                </a:solidFill>
                <a:uFill>
                  <a:solidFill/>
                </a:uFill>
                <a:latin typeface="Arial Unicode MS" panose="020B0604020202020204" pitchFamily="34" charset="-128"/>
              </a:rPr>
            </a:br>
            <a:r>
              <a:rPr lang="en-US" sz="3600" dirty="0">
                <a:solidFill>
                  <a:schemeClr val="tx1"/>
                </a:solidFill>
                <a:uFill>
                  <a:solidFill/>
                </a:uFill>
                <a:latin typeface="Arial Unicode MS" panose="020B0604020202020204" pitchFamily="34" charset="-128"/>
              </a:rPr>
              <a:t>ANY, ALL</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95390812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517064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all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directors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actors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roles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genres for the movies</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students</a:t>
            </a:r>
          </a:p>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14298152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ANY / ALL</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194925" y="1376737"/>
            <a:ext cx="82041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ANY and ALL operators are used with a WHERE or HAVING clause.</a:t>
            </a:r>
          </a:p>
          <a:p>
            <a:pPr marL="285750" indent="-285750">
              <a:buFont typeface="Arial" panose="020B0604020202020204" pitchFamily="34" charset="0"/>
              <a:buChar char="•"/>
            </a:pPr>
            <a:r>
              <a:rPr lang="en-US" dirty="0"/>
              <a:t>The ANY operator returns true if any of the subquery values meet the condition.</a:t>
            </a:r>
          </a:p>
          <a:p>
            <a:pPr marL="285750" indent="-285750">
              <a:buFont typeface="Arial" panose="020B0604020202020204" pitchFamily="34" charset="0"/>
              <a:buChar char="•"/>
            </a:pPr>
            <a:r>
              <a:rPr lang="en-US" dirty="0"/>
              <a:t>The ALL operator returns true if all of the subquery values meet the condition</a:t>
            </a:r>
          </a:p>
          <a:p>
            <a:endParaRPr lang="en-US" b="1" dirty="0"/>
          </a:p>
        </p:txBody>
      </p:sp>
      <p:sp>
        <p:nvSpPr>
          <p:cNvPr id="5" name="TextBox 4">
            <a:extLst>
              <a:ext uri="{FF2B5EF4-FFF2-40B4-BE49-F238E27FC236}">
                <a16:creationId xmlns:a16="http://schemas.microsoft.com/office/drawing/2014/main" id="{4D386248-2CE1-40E5-A7F3-AB625F7D29C7}"/>
              </a:ext>
            </a:extLst>
          </p:cNvPr>
          <p:cNvSpPr txBox="1"/>
          <p:nvPr/>
        </p:nvSpPr>
        <p:spPr>
          <a:xfrm>
            <a:off x="194925" y="2890346"/>
            <a:ext cx="8241963" cy="1200329"/>
          </a:xfrm>
          <a:prstGeom prst="rect">
            <a:avLst/>
          </a:prstGeom>
          <a:noFill/>
        </p:spPr>
        <p:txBody>
          <a:bodyPr wrap="square" rtlCol="0">
            <a:spAutoFit/>
          </a:bodyPr>
          <a:lstStyle/>
          <a:p>
            <a:r>
              <a:rPr lang="en-US" dirty="0"/>
              <a:t>Find </a:t>
            </a:r>
            <a:r>
              <a:rPr lang="en-US" b="1" dirty="0">
                <a:solidFill>
                  <a:schemeClr val="accent1"/>
                </a:solidFill>
              </a:rPr>
              <a:t>movies that have rating higher </a:t>
            </a:r>
            <a:r>
              <a:rPr lang="en-US" dirty="0"/>
              <a:t>than </a:t>
            </a:r>
            <a:r>
              <a:rPr lang="en-US" b="1" dirty="0">
                <a:solidFill>
                  <a:srgbClr val="C00000"/>
                </a:solidFill>
              </a:rPr>
              <a:t>the average rating of ALL the actors that play in that movie</a:t>
            </a:r>
          </a:p>
          <a:p>
            <a:endParaRPr lang="en-US" dirty="0"/>
          </a:p>
          <a:p>
            <a:endParaRPr lang="en-US" dirty="0"/>
          </a:p>
        </p:txBody>
      </p:sp>
      <p:sp>
        <p:nvSpPr>
          <p:cNvPr id="3" name="Rectangle 2">
            <a:extLst>
              <a:ext uri="{FF2B5EF4-FFF2-40B4-BE49-F238E27FC236}">
                <a16:creationId xmlns:a16="http://schemas.microsoft.com/office/drawing/2014/main" id="{2978BAE2-869E-4631-B65B-A827FD1C4CF7}"/>
              </a:ext>
            </a:extLst>
          </p:cNvPr>
          <p:cNvSpPr/>
          <p:nvPr/>
        </p:nvSpPr>
        <p:spPr>
          <a:xfrm>
            <a:off x="194925" y="3786574"/>
            <a:ext cx="8881534" cy="2585323"/>
          </a:xfrm>
          <a:prstGeom prst="rect">
            <a:avLst/>
          </a:prstGeom>
        </p:spPr>
        <p:txBody>
          <a:bodyPr wrap="square">
            <a:spAutoFit/>
          </a:bodyPr>
          <a:lstStyle/>
          <a:p>
            <a:r>
              <a:rPr lang="en-US" dirty="0"/>
              <a:t>SELECT * </a:t>
            </a:r>
          </a:p>
          <a:p>
            <a:r>
              <a:rPr lang="en-US" dirty="0"/>
              <a:t>FROM 	roles R JOIN movies M ON </a:t>
            </a:r>
            <a:r>
              <a:rPr lang="en-US" dirty="0" err="1"/>
              <a:t>R.movie_id</a:t>
            </a:r>
            <a:r>
              <a:rPr lang="en-US" dirty="0"/>
              <a:t>  = M.id</a:t>
            </a:r>
          </a:p>
          <a:p>
            <a:r>
              <a:rPr lang="en-US" dirty="0"/>
              <a:t>WHERE 	M.id &lt; 1000 AND </a:t>
            </a:r>
            <a:r>
              <a:rPr lang="en-US" dirty="0" err="1"/>
              <a:t>M.rank</a:t>
            </a:r>
            <a:r>
              <a:rPr lang="en-US" dirty="0"/>
              <a:t> IS NOT NULL 	</a:t>
            </a:r>
          </a:p>
          <a:p>
            <a:r>
              <a:rPr lang="en-US" dirty="0"/>
              <a:t>	</a:t>
            </a:r>
            <a:r>
              <a:rPr lang="en-US" b="1" dirty="0">
                <a:solidFill>
                  <a:schemeClr val="accent1"/>
                </a:solidFill>
              </a:rPr>
              <a:t>AND </a:t>
            </a:r>
            <a:r>
              <a:rPr lang="en-US" b="1" dirty="0" err="1">
                <a:solidFill>
                  <a:schemeClr val="accent1"/>
                </a:solidFill>
              </a:rPr>
              <a:t>M.rank</a:t>
            </a:r>
            <a:r>
              <a:rPr lang="en-US" b="1" dirty="0">
                <a:solidFill>
                  <a:schemeClr val="accent1"/>
                </a:solidFill>
              </a:rPr>
              <a:t> &gt;= ALL </a:t>
            </a:r>
            <a:r>
              <a:rPr lang="en-US" dirty="0"/>
              <a:t>(</a:t>
            </a:r>
          </a:p>
          <a:p>
            <a:r>
              <a:rPr lang="en-US" b="1" dirty="0">
                <a:solidFill>
                  <a:srgbClr val="C00000"/>
                </a:solidFill>
              </a:rPr>
              <a:t>		SELECT rating FROM </a:t>
            </a:r>
            <a:r>
              <a:rPr lang="en-US" b="1" dirty="0" err="1">
                <a:solidFill>
                  <a:srgbClr val="C00000"/>
                </a:solidFill>
              </a:rPr>
              <a:t>actor_stats</a:t>
            </a:r>
            <a:r>
              <a:rPr lang="en-US" b="1" dirty="0">
                <a:solidFill>
                  <a:srgbClr val="C00000"/>
                </a:solidFill>
              </a:rPr>
              <a:t> A WHERE </a:t>
            </a:r>
            <a:r>
              <a:rPr lang="en-US" b="1" dirty="0" err="1">
                <a:solidFill>
                  <a:srgbClr val="C00000"/>
                </a:solidFill>
              </a:rPr>
              <a:t>A.actor_id</a:t>
            </a:r>
            <a:r>
              <a:rPr lang="en-US" b="1" dirty="0">
                <a:solidFill>
                  <a:srgbClr val="C00000"/>
                </a:solidFill>
              </a:rPr>
              <a:t> = </a:t>
            </a:r>
            <a:r>
              <a:rPr lang="en-US" b="1" dirty="0" err="1">
                <a:solidFill>
                  <a:srgbClr val="C00000"/>
                </a:solidFill>
              </a:rPr>
              <a:t>R.actor_id</a:t>
            </a:r>
            <a:endParaRPr lang="en-US" b="1" dirty="0">
              <a:solidFill>
                <a:srgbClr val="C00000"/>
              </a:solidFill>
            </a:endParaRPr>
          </a:p>
          <a:p>
            <a:r>
              <a:rPr lang="en-US" b="1" dirty="0">
                <a:solidFill>
                  <a:srgbClr val="C00000"/>
                </a:solidFill>
              </a:rPr>
              <a:t>	</a:t>
            </a:r>
            <a:r>
              <a:rPr lang="en-US" dirty="0"/>
              <a:t>)</a:t>
            </a:r>
          </a:p>
          <a:p>
            <a:endParaRPr lang="en-US" dirty="0"/>
          </a:p>
          <a:p>
            <a:endParaRPr lang="en-US" dirty="0"/>
          </a:p>
          <a:p>
            <a:r>
              <a:rPr lang="en-US" dirty="0"/>
              <a:t>Similarly for ANY (find movies with rating higher than the average rating of ANY of the actors)</a:t>
            </a:r>
          </a:p>
        </p:txBody>
      </p:sp>
    </p:spTree>
    <p:extLst>
      <p:ext uri="{BB962C8B-B14F-4D97-AF65-F5344CB8AC3E}">
        <p14:creationId xmlns:p14="http://schemas.microsoft.com/office/powerpoint/2010/main" val="137709420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120032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Subqueries</a:t>
            </a:r>
            <a:r>
              <a:rPr lang="en-US" sz="3600" dirty="0">
                <a:solidFill>
                  <a:schemeClr val="tx1"/>
                </a:solidFill>
                <a:uFill>
                  <a:solidFill/>
                </a:uFill>
                <a:latin typeface="Arial Unicode MS" panose="020B0604020202020204" pitchFamily="34" charset="-128"/>
              </a:rPr>
              <a:t>: </a:t>
            </a:r>
            <a:br>
              <a:rPr lang="en-US" sz="3600" dirty="0">
                <a:solidFill>
                  <a:schemeClr val="tx1"/>
                </a:solidFill>
                <a:uFill>
                  <a:solidFill/>
                </a:uFill>
                <a:latin typeface="Arial Unicode MS" panose="020B0604020202020204" pitchFamily="34" charset="-128"/>
              </a:rPr>
            </a:br>
            <a:r>
              <a:rPr lang="en-US" sz="3600" dirty="0">
                <a:solidFill>
                  <a:schemeClr val="tx1"/>
                </a:solidFill>
                <a:uFill>
                  <a:solidFill/>
                </a:uFill>
                <a:latin typeface="Arial Unicode MS" panose="020B0604020202020204" pitchFamily="34" charset="-128"/>
              </a:rPr>
              <a:t>UNION</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1947656207"/>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UNION / UNION ALL</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194925" y="1376737"/>
            <a:ext cx="82041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UNION operator is used to combine the result-set of two or more SELECT statements.</a:t>
            </a:r>
          </a:p>
          <a:p>
            <a:pPr marL="742950" lvl="1" indent="-285750">
              <a:buFont typeface="Arial" panose="020B0604020202020204" pitchFamily="34" charset="0"/>
              <a:buChar char="•"/>
            </a:pPr>
            <a:r>
              <a:rPr lang="en-US" dirty="0"/>
              <a:t>Each SELECT statement within UNION must have the same number of columns</a:t>
            </a:r>
          </a:p>
          <a:p>
            <a:pPr marL="742950" lvl="1" indent="-285750">
              <a:buFont typeface="Arial" panose="020B0604020202020204" pitchFamily="34" charset="0"/>
              <a:buChar char="•"/>
            </a:pPr>
            <a:r>
              <a:rPr lang="en-US" dirty="0"/>
              <a:t>The columns must also have similar data types</a:t>
            </a:r>
          </a:p>
          <a:p>
            <a:pPr marL="742950" lvl="1" indent="-285750">
              <a:buFont typeface="Arial" panose="020B0604020202020204" pitchFamily="34" charset="0"/>
              <a:buChar char="•"/>
            </a:pPr>
            <a:r>
              <a:rPr lang="en-US" dirty="0"/>
              <a:t>The columns in each SELECT statement must also be in the same order</a:t>
            </a:r>
            <a:endParaRPr lang="en-US" b="1" dirty="0"/>
          </a:p>
        </p:txBody>
      </p:sp>
      <p:sp>
        <p:nvSpPr>
          <p:cNvPr id="5" name="TextBox 4">
            <a:extLst>
              <a:ext uri="{FF2B5EF4-FFF2-40B4-BE49-F238E27FC236}">
                <a16:creationId xmlns:a16="http://schemas.microsoft.com/office/drawing/2014/main" id="{4D386248-2CE1-40E5-A7F3-AB625F7D29C7}"/>
              </a:ext>
            </a:extLst>
          </p:cNvPr>
          <p:cNvSpPr txBox="1"/>
          <p:nvPr/>
        </p:nvSpPr>
        <p:spPr>
          <a:xfrm>
            <a:off x="194925" y="2890346"/>
            <a:ext cx="8241963" cy="1477328"/>
          </a:xfrm>
          <a:prstGeom prst="rect">
            <a:avLst/>
          </a:prstGeom>
          <a:noFill/>
        </p:spPr>
        <p:txBody>
          <a:bodyPr wrap="square" rtlCol="0">
            <a:spAutoFit/>
          </a:bodyPr>
          <a:lstStyle/>
          <a:p>
            <a:r>
              <a:rPr lang="en-US" dirty="0"/>
              <a:t>List the first names and last names of actors and directors</a:t>
            </a:r>
          </a:p>
          <a:p>
            <a:pPr marL="285750" indent="-285750">
              <a:buFont typeface="Arial" panose="020B0604020202020204" pitchFamily="34" charset="0"/>
              <a:buChar char="•"/>
            </a:pPr>
            <a:r>
              <a:rPr lang="en-US" dirty="0"/>
              <a:t>Append ‘A’ in front of the actor id and ‘D’ in front of a director ID</a:t>
            </a:r>
          </a:p>
          <a:p>
            <a:pPr marL="285750" indent="-285750">
              <a:buFont typeface="Arial" panose="020B0604020202020204" pitchFamily="34" charset="0"/>
              <a:buChar char="•"/>
            </a:pPr>
            <a:r>
              <a:rPr lang="en-US" dirty="0"/>
              <a:t>Since directors do not have gender listed, put NULL as the value for that column</a:t>
            </a:r>
          </a:p>
          <a:p>
            <a:pPr marL="285750" indent="-285750">
              <a:buFont typeface="Arial" panose="020B0604020202020204" pitchFamily="34" charset="0"/>
              <a:buChar char="•"/>
            </a:pPr>
            <a:endParaRPr lang="en-US" dirty="0"/>
          </a:p>
          <a:p>
            <a:endParaRPr lang="en-US" dirty="0"/>
          </a:p>
        </p:txBody>
      </p:sp>
      <p:sp>
        <p:nvSpPr>
          <p:cNvPr id="3" name="Rectangle 2">
            <a:extLst>
              <a:ext uri="{FF2B5EF4-FFF2-40B4-BE49-F238E27FC236}">
                <a16:creationId xmlns:a16="http://schemas.microsoft.com/office/drawing/2014/main" id="{2978BAE2-869E-4631-B65B-A827FD1C4CF7}"/>
              </a:ext>
            </a:extLst>
          </p:cNvPr>
          <p:cNvSpPr/>
          <p:nvPr/>
        </p:nvSpPr>
        <p:spPr>
          <a:xfrm>
            <a:off x="194925" y="4604100"/>
            <a:ext cx="8881534" cy="1477328"/>
          </a:xfrm>
          <a:prstGeom prst="rect">
            <a:avLst/>
          </a:prstGeom>
        </p:spPr>
        <p:txBody>
          <a:bodyPr wrap="square">
            <a:spAutoFit/>
          </a:bodyPr>
          <a:lstStyle/>
          <a:p>
            <a:r>
              <a:rPr lang="en-US" dirty="0"/>
              <a:t>SELECT CONCAT('</a:t>
            </a:r>
            <a:r>
              <a:rPr lang="en-US" dirty="0" err="1"/>
              <a:t>A',id</a:t>
            </a:r>
            <a:r>
              <a:rPr lang="en-US" dirty="0"/>
              <a:t>) AS id, </a:t>
            </a:r>
            <a:r>
              <a:rPr lang="en-US" dirty="0" err="1"/>
              <a:t>first_name</a:t>
            </a:r>
            <a:r>
              <a:rPr lang="en-US" dirty="0"/>
              <a:t>, </a:t>
            </a:r>
            <a:r>
              <a:rPr lang="en-US" dirty="0" err="1"/>
              <a:t>last_name</a:t>
            </a:r>
            <a:r>
              <a:rPr lang="en-US" dirty="0"/>
              <a:t>, gender</a:t>
            </a:r>
          </a:p>
          <a:p>
            <a:r>
              <a:rPr lang="en-US" dirty="0"/>
              <a:t>FROM actors</a:t>
            </a:r>
          </a:p>
          <a:p>
            <a:r>
              <a:rPr lang="en-US" dirty="0"/>
              <a:t>UNION ALL</a:t>
            </a:r>
          </a:p>
          <a:p>
            <a:r>
              <a:rPr lang="en-US" dirty="0"/>
              <a:t>SELECT CONCAT('D', id) AS id, </a:t>
            </a:r>
            <a:r>
              <a:rPr lang="en-US" dirty="0" err="1"/>
              <a:t>first_name</a:t>
            </a:r>
            <a:r>
              <a:rPr lang="en-US" dirty="0"/>
              <a:t>, </a:t>
            </a:r>
            <a:r>
              <a:rPr lang="en-US" dirty="0" err="1"/>
              <a:t>last_name</a:t>
            </a:r>
            <a:r>
              <a:rPr lang="en-US" dirty="0"/>
              <a:t>, NULL AS gender</a:t>
            </a:r>
          </a:p>
          <a:p>
            <a:r>
              <a:rPr lang="en-US" dirty="0"/>
              <a:t>FROM directors</a:t>
            </a:r>
          </a:p>
        </p:txBody>
      </p:sp>
    </p:spTree>
    <p:extLst>
      <p:ext uri="{BB962C8B-B14F-4D97-AF65-F5344CB8AC3E}">
        <p14:creationId xmlns:p14="http://schemas.microsoft.com/office/powerpoint/2010/main" val="4119206706"/>
      </p:ext>
    </p:extLst>
  </p:cSld>
  <p:clrMapOvr>
    <a:masterClrMapping/>
  </p:clrMapOvr>
  <p:transition spd="me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38579</TotalTime>
  <Words>4676</Words>
  <Application>Microsoft Office PowerPoint</Application>
  <PresentationFormat>On-screen Show (4:3)</PresentationFormat>
  <Paragraphs>1108</Paragraphs>
  <Slides>92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Arial Unicode MS</vt:lpstr>
      <vt:lpstr>Calibri</vt:lpstr>
      <vt:lpstr>Symbol</vt:lpstr>
      <vt:lpstr>Office Theme</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Panos Ipeirotis</dc:creator>
  <cp:lastModifiedBy>Panos Ipeirotis</cp:lastModifiedBy>
  <cp:revision>179</cp:revision>
  <cp:lastPrinted>2014-10-22T17:34:37Z</cp:lastPrinted>
  <dcterms:created xsi:type="dcterms:W3CDTF">2014-10-20T14:52:46Z</dcterms:created>
  <dcterms:modified xsi:type="dcterms:W3CDTF">2019-04-10T14:23:00Z</dcterms:modified>
</cp:coreProperties>
</file>