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6"/>
  </p:notesMasterIdLst>
  <p:handoutMasterIdLst>
    <p:handoutMasterId r:id="rId27"/>
  </p:handoutMasterIdLst>
  <p:sldIdLst>
    <p:sldId id="256" r:id="rId2"/>
    <p:sldId id="312" r:id="rId3"/>
    <p:sldId id="317" r:id="rId4"/>
    <p:sldId id="318" r:id="rId5"/>
    <p:sldId id="319" r:id="rId6"/>
    <p:sldId id="320" r:id="rId7"/>
    <p:sldId id="274" r:id="rId8"/>
    <p:sldId id="414" r:id="rId9"/>
    <p:sldId id="321" r:id="rId10"/>
    <p:sldId id="323" r:id="rId11"/>
    <p:sldId id="367" r:id="rId12"/>
    <p:sldId id="277" r:id="rId13"/>
    <p:sldId id="279" r:id="rId14"/>
    <p:sldId id="283" r:id="rId15"/>
    <p:sldId id="286" r:id="rId16"/>
    <p:sldId id="287" r:id="rId17"/>
    <p:sldId id="288" r:id="rId18"/>
    <p:sldId id="289" r:id="rId19"/>
    <p:sldId id="290" r:id="rId20"/>
    <p:sldId id="291" r:id="rId21"/>
    <p:sldId id="292" r:id="rId22"/>
    <p:sldId id="296" r:id="rId23"/>
    <p:sldId id="410" r:id="rId24"/>
    <p:sldId id="415" r:id="rId25"/>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5" d="100"/>
          <a:sy n="175" d="100"/>
        </p:scale>
        <p:origin x="13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5/16/2018</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01750" y="733425"/>
            <a:ext cx="4876800" cy="3657600"/>
          </a:xfrm>
          <a:ln/>
        </p:spPr>
      </p:sp>
      <p:sp>
        <p:nvSpPr>
          <p:cNvPr id="63492" name="Rectangle 3"/>
          <p:cNvSpPr>
            <a:spLocks noGrp="1" noChangeArrowheads="1"/>
          </p:cNvSpPr>
          <p:nvPr>
            <p:ph type="body" idx="1"/>
          </p:nvPr>
        </p:nvSpPr>
        <p:spPr>
          <a:xfrm>
            <a:off x="748102" y="4636903"/>
            <a:ext cx="5981559" cy="4391580"/>
          </a:xfrm>
          <a:noFill/>
          <a:ln/>
        </p:spPr>
        <p:txBody>
          <a:bodyPr lIns="95427" tIns="47714" rIns="95427" bIns="47714"/>
          <a:lstStyle/>
          <a:p>
            <a:pPr eaLnBrk="1" hangingPunct="1"/>
            <a:endParaRPr lang="el-GR"/>
          </a:p>
        </p:txBody>
      </p:sp>
    </p:spTree>
    <p:extLst>
      <p:ext uri="{BB962C8B-B14F-4D97-AF65-F5344CB8AC3E}">
        <p14:creationId xmlns:p14="http://schemas.microsoft.com/office/powerpoint/2010/main" val="3037899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pPr lvl="0"/>
            <a:endParaRPr/>
          </a:p>
        </p:txBody>
      </p:sp>
      <p:sp>
        <p:nvSpPr>
          <p:cNvPr id="311" name="Shape 311"/>
          <p:cNvSpPr>
            <a:spLocks noGrp="1"/>
          </p:cNvSpPr>
          <p:nvPr>
            <p:ph type="body" sz="quarter" idx="1"/>
          </p:nvPr>
        </p:nvSpPr>
        <p:spPr>
          <a:prstGeom prst="rect">
            <a:avLst/>
          </a:prstGeom>
        </p:spPr>
        <p:txBody>
          <a:bodyPr/>
          <a:lstStyle/>
          <a:p>
            <a:pPr lvl="0">
              <a:defRPr sz="1800"/>
            </a:pPr>
            <a:r>
              <a:t>Stop at 4 minutes.</a:t>
            </a:r>
          </a:p>
        </p:txBody>
      </p:sp>
    </p:spTree>
    <p:extLst>
      <p:ext uri="{BB962C8B-B14F-4D97-AF65-F5344CB8AC3E}">
        <p14:creationId xmlns:p14="http://schemas.microsoft.com/office/powerpoint/2010/main" val="3173819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275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18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hape 392"/>
          <p:cNvSpPr>
            <a:spLocks noGrp="1" noRot="1" noChangeAspect="1"/>
          </p:cNvSpPr>
          <p:nvPr>
            <p:ph type="sldImg"/>
          </p:nvPr>
        </p:nvSpPr>
        <p:spPr>
          <a:prstGeom prst="rect">
            <a:avLst/>
          </a:prstGeom>
        </p:spPr>
        <p:txBody>
          <a:bodyPr/>
          <a:lstStyle/>
          <a:p>
            <a:pPr lvl="0"/>
            <a:endParaRPr/>
          </a:p>
        </p:txBody>
      </p:sp>
      <p:sp>
        <p:nvSpPr>
          <p:cNvPr id="393" name="Shape 393"/>
          <p:cNvSpPr>
            <a:spLocks noGrp="1"/>
          </p:cNvSpPr>
          <p:nvPr>
            <p:ph type="body" sz="quarter" idx="1"/>
          </p:nvPr>
        </p:nvSpPr>
        <p:spPr>
          <a:prstGeom prst="rect">
            <a:avLst/>
          </a:prstGeom>
        </p:spPr>
        <p:txBody>
          <a:bodyPr/>
          <a:lstStyle/>
          <a:p>
            <a:pPr lvl="0">
              <a:defRPr sz="1800"/>
            </a:pPr>
            <a:r>
              <a:t>For example, assume that we have these two entities, Students and courses. A student can take 0, 1, 2 or more courses, </a:t>
            </a:r>
          </a:p>
        </p:txBody>
      </p:sp>
    </p:spTree>
    <p:extLst>
      <p:ext uri="{BB962C8B-B14F-4D97-AF65-F5344CB8AC3E}">
        <p14:creationId xmlns:p14="http://schemas.microsoft.com/office/powerpoint/2010/main" val="2182866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1698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pPr lvl="0"/>
            <a:endParaRPr/>
          </a:p>
        </p:txBody>
      </p:sp>
      <p:sp>
        <p:nvSpPr>
          <p:cNvPr id="422" name="Shape 422"/>
          <p:cNvSpPr>
            <a:spLocks noGrp="1"/>
          </p:cNvSpPr>
          <p:nvPr>
            <p:ph type="body" sz="quarter" idx="1"/>
          </p:nvPr>
        </p:nvSpPr>
        <p:spPr>
          <a:prstGeom prst="rect">
            <a:avLst/>
          </a:prstGeom>
        </p:spPr>
        <p:txBody>
          <a:bodyPr/>
          <a:lstStyle/>
          <a:p>
            <a:pPr lvl="0">
              <a:defRPr sz="1800"/>
            </a:pPr>
            <a:r>
              <a:t>Here is another example, where we have two entities, the course enticing with attributes…and the offering entity with ….and the relationship that shows that a course has an offering (or is offered) we can see the cardinality represntation, </a:t>
            </a:r>
          </a:p>
        </p:txBody>
      </p:sp>
    </p:spTree>
    <p:extLst>
      <p:ext uri="{BB962C8B-B14F-4D97-AF65-F5344CB8AC3E}">
        <p14:creationId xmlns:p14="http://schemas.microsoft.com/office/powerpoint/2010/main" val="1269861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5297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651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086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l-GR"/>
          </a:p>
        </p:txBody>
      </p:sp>
    </p:spTree>
    <p:extLst>
      <p:ext uri="{BB962C8B-B14F-4D97-AF65-F5344CB8AC3E}">
        <p14:creationId xmlns:p14="http://schemas.microsoft.com/office/powerpoint/2010/main" val="2684628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0524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9394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21401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43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buFontTx/>
              <a:buChar char="•"/>
            </a:pPr>
            <a:r>
              <a:rPr lang="en-US"/>
              <a:t>Talk about the anomalies</a:t>
            </a:r>
          </a:p>
          <a:p>
            <a:pPr eaLnBrk="1" hangingPunct="1">
              <a:buFontTx/>
              <a:buChar char="•"/>
            </a:pPr>
            <a:endParaRPr lang="en-US"/>
          </a:p>
          <a:p>
            <a:pPr eaLnBrk="1" hangingPunct="1">
              <a:buFontTx/>
              <a:buChar char="•"/>
            </a:pPr>
            <a:r>
              <a:rPr lang="en-US"/>
              <a:t>Then show how to organize in separate tables</a:t>
            </a:r>
          </a:p>
        </p:txBody>
      </p:sp>
    </p:spTree>
    <p:extLst>
      <p:ext uri="{BB962C8B-B14F-4D97-AF65-F5344CB8AC3E}">
        <p14:creationId xmlns:p14="http://schemas.microsoft.com/office/powerpoint/2010/main" val="3461407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xfrm>
            <a:off x="1300163" y="733425"/>
            <a:ext cx="4878387" cy="3659188"/>
          </a:xfrm>
          <a:ln/>
        </p:spPr>
      </p:sp>
      <p:sp>
        <p:nvSpPr>
          <p:cNvPr id="59396"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100051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xfrm>
            <a:off x="1300163" y="733425"/>
            <a:ext cx="4878387" cy="3659188"/>
          </a:xfrm>
          <a:ln/>
        </p:spPr>
      </p:sp>
      <p:sp>
        <p:nvSpPr>
          <p:cNvPr id="60420"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81462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xfrm>
            <a:off x="1300163" y="733425"/>
            <a:ext cx="4878387" cy="3659188"/>
          </a:xfrm>
          <a:ln/>
        </p:spPr>
      </p:sp>
      <p:sp>
        <p:nvSpPr>
          <p:cNvPr id="61444"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13610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pPr lvl="0"/>
            <a:endParaRPr/>
          </a:p>
        </p:txBody>
      </p:sp>
      <p:sp>
        <p:nvSpPr>
          <p:cNvPr id="270" name="Shape 270"/>
          <p:cNvSpPr>
            <a:spLocks noGrp="1"/>
          </p:cNvSpPr>
          <p:nvPr>
            <p:ph type="body" sz="quarter" idx="1"/>
          </p:nvPr>
        </p:nvSpPr>
        <p:spPr>
          <a:prstGeom prst="rect">
            <a:avLst/>
          </a:prstGeom>
        </p:spPr>
        <p:txBody>
          <a:bodyPr/>
          <a:lstStyle/>
          <a:p>
            <a:pPr lvl="0">
              <a:defRPr sz="1800"/>
            </a:pPr>
            <a:r>
              <a:t>Now we will move forward and discuss the entity relationship diagram, which is a methodology that help us understand what data we have, and what is the best way to structure our database. </a:t>
            </a:r>
          </a:p>
        </p:txBody>
      </p:sp>
    </p:spTree>
    <p:extLst>
      <p:ext uri="{BB962C8B-B14F-4D97-AF65-F5344CB8AC3E}">
        <p14:creationId xmlns:p14="http://schemas.microsoft.com/office/powerpoint/2010/main" val="97087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xfrm>
            <a:off x="1300163" y="733425"/>
            <a:ext cx="4878387" cy="3659188"/>
          </a:xfrm>
          <a:ln/>
        </p:spPr>
      </p:sp>
      <p:sp>
        <p:nvSpPr>
          <p:cNvPr id="62468"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1484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xfrm>
            <a:off x="1301750" y="733425"/>
            <a:ext cx="4876800" cy="3657600"/>
          </a:xfrm>
          <a:ln/>
        </p:spPr>
      </p:sp>
      <p:sp>
        <p:nvSpPr>
          <p:cNvPr id="64516" name="Rectangle 3"/>
          <p:cNvSpPr>
            <a:spLocks noGrp="1" noChangeArrowheads="1"/>
          </p:cNvSpPr>
          <p:nvPr>
            <p:ph type="body" idx="1"/>
          </p:nvPr>
        </p:nvSpPr>
        <p:spPr>
          <a:xfrm>
            <a:off x="748102" y="4636903"/>
            <a:ext cx="5981559" cy="4391580"/>
          </a:xfrm>
          <a:noFill/>
          <a:ln/>
        </p:spPr>
        <p:txBody>
          <a:bodyPr lIns="95427" tIns="47714" rIns="95427" bIns="47714"/>
          <a:lstStyle/>
          <a:p>
            <a:pPr eaLnBrk="1" hangingPunct="1"/>
            <a:endParaRPr lang="el-GR"/>
          </a:p>
        </p:txBody>
      </p:sp>
    </p:spTree>
    <p:extLst>
      <p:ext uri="{BB962C8B-B14F-4D97-AF65-F5344CB8AC3E}">
        <p14:creationId xmlns:p14="http://schemas.microsoft.com/office/powerpoint/2010/main" val="309665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5/16/2018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Introduction to Database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a:xfrm>
            <a:off x="484414" y="142565"/>
            <a:ext cx="8027908" cy="585871"/>
          </a:xfrm>
        </p:spPr>
        <p:txBody>
          <a:bodyPr/>
          <a:lstStyle/>
          <a:p>
            <a:pPr eaLnBrk="1" hangingPunct="1">
              <a:defRPr/>
            </a:pPr>
            <a:r>
              <a:rPr lang="en-US" dirty="0">
                <a:solidFill>
                  <a:srgbClr val="57068C"/>
                </a:solidFill>
              </a:rPr>
              <a:t>Database schema</a:t>
            </a:r>
          </a:p>
        </p:txBody>
      </p:sp>
      <p:pic>
        <p:nvPicPr>
          <p:cNvPr id="15363" name="Picture 3" descr="book"/>
          <p:cNvPicPr>
            <a:picLocks noChangeAspect="1" noChangeArrowheads="1"/>
          </p:cNvPicPr>
          <p:nvPr/>
        </p:nvPicPr>
        <p:blipFill>
          <a:blip r:embed="rId3" cstate="print"/>
          <a:srcRect/>
          <a:stretch>
            <a:fillRect/>
          </a:stretch>
        </p:blipFill>
        <p:spPr bwMode="auto">
          <a:xfrm>
            <a:off x="685800" y="3048000"/>
            <a:ext cx="2760663" cy="1482725"/>
          </a:xfrm>
          <a:prstGeom prst="rect">
            <a:avLst/>
          </a:prstGeom>
          <a:noFill/>
          <a:ln w="9525">
            <a:noFill/>
            <a:miter lim="800000"/>
            <a:headEnd/>
            <a:tailEnd/>
          </a:ln>
        </p:spPr>
      </p:pic>
      <p:pic>
        <p:nvPicPr>
          <p:cNvPr id="15364" name="Picture 4" descr="customer"/>
          <p:cNvPicPr>
            <a:picLocks noChangeAspect="1" noChangeArrowheads="1"/>
          </p:cNvPicPr>
          <p:nvPr/>
        </p:nvPicPr>
        <p:blipFill>
          <a:blip r:embed="rId4" cstate="print"/>
          <a:srcRect/>
          <a:stretch>
            <a:fillRect/>
          </a:stretch>
        </p:blipFill>
        <p:spPr bwMode="auto">
          <a:xfrm>
            <a:off x="4343400" y="3022600"/>
            <a:ext cx="2778125" cy="1485900"/>
          </a:xfrm>
          <a:prstGeom prst="rect">
            <a:avLst/>
          </a:prstGeom>
          <a:noFill/>
          <a:ln w="9525">
            <a:noFill/>
            <a:miter lim="800000"/>
            <a:headEnd/>
            <a:tailEnd/>
          </a:ln>
        </p:spPr>
      </p:pic>
      <p:pic>
        <p:nvPicPr>
          <p:cNvPr id="15365" name="Picture 5" descr="orders"/>
          <p:cNvPicPr>
            <a:picLocks noChangeAspect="1" noChangeArrowheads="1"/>
          </p:cNvPicPr>
          <p:nvPr/>
        </p:nvPicPr>
        <p:blipFill>
          <a:blip r:embed="rId5" cstate="print"/>
          <a:srcRect/>
          <a:stretch>
            <a:fillRect/>
          </a:stretch>
        </p:blipFill>
        <p:spPr bwMode="auto">
          <a:xfrm>
            <a:off x="2381250" y="4953000"/>
            <a:ext cx="2724150" cy="1482725"/>
          </a:xfrm>
          <a:prstGeom prst="rect">
            <a:avLst/>
          </a:prstGeom>
          <a:noFill/>
          <a:ln w="9525">
            <a:noFill/>
            <a:miter lim="800000"/>
            <a:headEnd/>
            <a:tailEnd/>
          </a:ln>
        </p:spPr>
      </p:pic>
      <p:grpSp>
        <p:nvGrpSpPr>
          <p:cNvPr id="15366" name="Group 6"/>
          <p:cNvGrpSpPr>
            <a:grpSpLocks/>
          </p:cNvGrpSpPr>
          <p:nvPr/>
        </p:nvGrpSpPr>
        <p:grpSpPr bwMode="auto">
          <a:xfrm>
            <a:off x="152400" y="3708400"/>
            <a:ext cx="2514600" cy="2324100"/>
            <a:chOff x="144" y="1488"/>
            <a:chExt cx="1776" cy="2016"/>
          </a:xfrm>
        </p:grpSpPr>
        <p:sp>
          <p:nvSpPr>
            <p:cNvPr id="15393"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4"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5"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7" name="Group 10"/>
          <p:cNvGrpSpPr>
            <a:grpSpLocks/>
          </p:cNvGrpSpPr>
          <p:nvPr/>
        </p:nvGrpSpPr>
        <p:grpSpPr bwMode="auto">
          <a:xfrm>
            <a:off x="1676400" y="3695700"/>
            <a:ext cx="2921000" cy="2133600"/>
            <a:chOff x="1048" y="1504"/>
            <a:chExt cx="2368" cy="1808"/>
          </a:xfrm>
        </p:grpSpPr>
        <p:sp>
          <p:nvSpPr>
            <p:cNvPr id="15388"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9"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0"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1"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2"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8" name="Group 16"/>
          <p:cNvGrpSpPr>
            <a:grpSpLocks/>
          </p:cNvGrpSpPr>
          <p:nvPr/>
        </p:nvGrpSpPr>
        <p:grpSpPr bwMode="auto">
          <a:xfrm>
            <a:off x="609600" y="1143000"/>
            <a:ext cx="8305800" cy="1295400"/>
            <a:chOff x="384" y="768"/>
            <a:chExt cx="5184" cy="816"/>
          </a:xfrm>
        </p:grpSpPr>
        <p:grpSp>
          <p:nvGrpSpPr>
            <p:cNvPr id="15384" name="Group 17"/>
            <p:cNvGrpSpPr>
              <a:grpSpLocks/>
            </p:cNvGrpSpPr>
            <p:nvPr/>
          </p:nvGrpSpPr>
          <p:grpSpPr bwMode="auto">
            <a:xfrm>
              <a:off x="384" y="768"/>
              <a:ext cx="5184" cy="284"/>
              <a:chOff x="384" y="768"/>
              <a:chExt cx="5184" cy="284"/>
            </a:xfrm>
          </p:grpSpPr>
          <p:sp>
            <p:nvSpPr>
              <p:cNvPr id="15386"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keys, foreign keys, relationships, oh my…</a:t>
                </a:r>
                <a:endPar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7"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5385"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tables in your database, along with each of their fields, keys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relationships</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between the tables</a:t>
              </a:r>
              <a:endPar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6" name="Group 21"/>
          <p:cNvGrpSpPr>
            <a:grpSpLocks/>
          </p:cNvGrpSpPr>
          <p:nvPr/>
        </p:nvGrpSpPr>
        <p:grpSpPr bwMode="auto">
          <a:xfrm>
            <a:off x="152400" y="2590800"/>
            <a:ext cx="1981200" cy="1066800"/>
            <a:chOff x="96" y="1632"/>
            <a:chExt cx="1248" cy="672"/>
          </a:xfrm>
        </p:grpSpPr>
        <p:sp>
          <p:nvSpPr>
            <p:cNvPr id="15382" name="Rectangle 22"/>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3" name="Line 23"/>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7" name="Group 24"/>
          <p:cNvGrpSpPr>
            <a:grpSpLocks/>
          </p:cNvGrpSpPr>
          <p:nvPr/>
        </p:nvGrpSpPr>
        <p:grpSpPr bwMode="auto">
          <a:xfrm>
            <a:off x="3035300" y="2603500"/>
            <a:ext cx="1981200" cy="1066800"/>
            <a:chOff x="96" y="1632"/>
            <a:chExt cx="1248" cy="672"/>
          </a:xfrm>
        </p:grpSpPr>
        <p:sp>
          <p:nvSpPr>
            <p:cNvPr id="15380" name="Rectangle 25"/>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1" name="Line 26"/>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8" name="Group 27"/>
          <p:cNvGrpSpPr>
            <a:grpSpLocks/>
          </p:cNvGrpSpPr>
          <p:nvPr/>
        </p:nvGrpSpPr>
        <p:grpSpPr bwMode="auto">
          <a:xfrm>
            <a:off x="3352800" y="4800600"/>
            <a:ext cx="3886200" cy="838200"/>
            <a:chOff x="2592" y="3024"/>
            <a:chExt cx="2448" cy="528"/>
          </a:xfrm>
        </p:grpSpPr>
        <p:sp>
          <p:nvSpPr>
            <p:cNvPr id="15378" name="Rectangle 28"/>
            <p:cNvSpPr>
              <a:spLocks noChangeArrowheads="1"/>
            </p:cNvSpPr>
            <p:nvPr/>
          </p:nvSpPr>
          <p:spPr bwMode="auto">
            <a:xfrm flipH="1">
              <a:off x="3792" y="3024"/>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79" name="Line 29"/>
            <p:cNvSpPr>
              <a:spLocks noChangeShapeType="1"/>
            </p:cNvSpPr>
            <p:nvPr/>
          </p:nvSpPr>
          <p:spPr bwMode="auto">
            <a:xfrm flipH="1">
              <a:off x="2592" y="3264"/>
              <a:ext cx="1824" cy="288"/>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9" name="Group 30"/>
          <p:cNvGrpSpPr>
            <a:grpSpLocks/>
          </p:cNvGrpSpPr>
          <p:nvPr/>
        </p:nvGrpSpPr>
        <p:grpSpPr bwMode="auto">
          <a:xfrm>
            <a:off x="3124200" y="5956300"/>
            <a:ext cx="4114800" cy="376238"/>
            <a:chOff x="2448" y="3752"/>
            <a:chExt cx="2592" cy="237"/>
          </a:xfrm>
        </p:grpSpPr>
        <p:sp>
          <p:nvSpPr>
            <p:cNvPr id="15376" name="Rectangle 31"/>
            <p:cNvSpPr>
              <a:spLocks noChangeArrowheads="1"/>
            </p:cNvSpPr>
            <p:nvPr/>
          </p:nvSpPr>
          <p:spPr bwMode="auto">
            <a:xfrm flipH="1">
              <a:off x="3792" y="375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7" name="Line 32"/>
            <p:cNvSpPr>
              <a:spLocks noChangeShapeType="1"/>
            </p:cNvSpPr>
            <p:nvPr/>
          </p:nvSpPr>
          <p:spPr bwMode="auto">
            <a:xfrm flipH="1" flipV="1">
              <a:off x="2448" y="3800"/>
              <a:ext cx="1344"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0" name="Group 33"/>
          <p:cNvGrpSpPr>
            <a:grpSpLocks/>
          </p:cNvGrpSpPr>
          <p:nvPr/>
        </p:nvGrpSpPr>
        <p:grpSpPr bwMode="auto">
          <a:xfrm>
            <a:off x="3657600" y="5511800"/>
            <a:ext cx="3581400" cy="376238"/>
            <a:chOff x="2784" y="3472"/>
            <a:chExt cx="2256" cy="237"/>
          </a:xfrm>
        </p:grpSpPr>
        <p:sp>
          <p:nvSpPr>
            <p:cNvPr id="15374" name="Rectangle 34"/>
            <p:cNvSpPr>
              <a:spLocks noChangeArrowheads="1"/>
            </p:cNvSpPr>
            <p:nvPr/>
          </p:nvSpPr>
          <p:spPr bwMode="auto">
            <a:xfrm flipH="1">
              <a:off x="3792" y="347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5" name="Line 35"/>
            <p:cNvSpPr>
              <a:spLocks noChangeShapeType="1"/>
            </p:cNvSpPr>
            <p:nvPr/>
          </p:nvSpPr>
          <p:spPr bwMode="auto">
            <a:xfrm flipH="1">
              <a:off x="2784" y="3584"/>
              <a:ext cx="1008"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278233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500"/>
                            </p:stCondLst>
                            <p:childTnLst>
                              <p:par>
                                <p:cTn id="9" presetID="9" presetClass="entr" presetSubtype="0" fill="hold" nodeType="afterEffect">
                                  <p:stCondLst>
                                    <p:cond delay="5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1000"/>
                            </p:stCondLst>
                            <p:childTnLst>
                              <p:par>
                                <p:cTn id="13" presetID="9" presetClass="entr" presetSubtype="0" fill="hold" nodeType="afterEffect">
                                  <p:stCondLst>
                                    <p:cond delay="500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6500"/>
                            </p:stCondLst>
                            <p:childTnLst>
                              <p:par>
                                <p:cTn id="17" presetID="9" presetClass="entr" presetSubtype="0" fill="hold" nodeType="afterEffect">
                                  <p:stCondLst>
                                    <p:cond delay="500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2000"/>
                            </p:stCondLst>
                            <p:childTnLst>
                              <p:par>
                                <p:cTn id="21" presetID="9" presetClass="entr" presetSubtype="0" fill="hold" nodeType="afterEffect">
                                  <p:stCondLst>
                                    <p:cond delay="500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a:xfrm>
            <a:off x="625181" y="220663"/>
            <a:ext cx="7886700" cy="473074"/>
          </a:xfrm>
        </p:spPr>
        <p:txBody>
          <a:bodyPr>
            <a:normAutofit fontScale="90000"/>
          </a:bodyPr>
          <a:lstStyle/>
          <a:p>
            <a:pPr eaLnBrk="1" hangingPunct="1">
              <a:defRPr/>
            </a:pPr>
            <a:r>
              <a:rPr lang="en-US" dirty="0">
                <a:solidFill>
                  <a:srgbClr val="57068C"/>
                </a:solidFill>
              </a:rPr>
              <a:t>Key Question: How do we design the tables?</a:t>
            </a:r>
          </a:p>
        </p:txBody>
      </p:sp>
      <p:grpSp>
        <p:nvGrpSpPr>
          <p:cNvPr id="14339" name="Group 3"/>
          <p:cNvGrpSpPr>
            <a:grpSpLocks/>
          </p:cNvGrpSpPr>
          <p:nvPr/>
        </p:nvGrpSpPr>
        <p:grpSpPr bwMode="auto">
          <a:xfrm>
            <a:off x="609600" y="1143000"/>
            <a:ext cx="8077200" cy="1295400"/>
            <a:chOff x="384" y="768"/>
            <a:chExt cx="5184" cy="816"/>
          </a:xfrm>
        </p:grpSpPr>
        <p:grpSp>
          <p:nvGrpSpPr>
            <p:cNvPr id="14351" name="Group 4"/>
            <p:cNvGrpSpPr>
              <a:grpSpLocks/>
            </p:cNvGrpSpPr>
            <p:nvPr/>
          </p:nvGrpSpPr>
          <p:grpSpPr bwMode="auto">
            <a:xfrm>
              <a:off x="384" y="768"/>
              <a:ext cx="5184" cy="284"/>
              <a:chOff x="384" y="768"/>
              <a:chExt cx="5184" cy="284"/>
            </a:xfrm>
          </p:grpSpPr>
          <p:sp>
            <p:nvSpPr>
              <p:cNvPr id="14353"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key questions of database design</a:t>
                </a:r>
              </a:p>
            </p:txBody>
          </p:sp>
          <p:sp>
            <p:nvSpPr>
              <p:cNvPr id="14354"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4352" name="Rectangle 7"/>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 tables to create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 fields to put in each table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to ensure no duplication of data</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to ensure that database has no “multi valued” cells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to select primary and foreign keys</a:t>
              </a:r>
            </a:p>
          </p:txBody>
        </p:sp>
      </p:grpSp>
    </p:spTree>
    <p:extLst>
      <p:ext uri="{BB962C8B-B14F-4D97-AF65-F5344CB8AC3E}">
        <p14:creationId xmlns:p14="http://schemas.microsoft.com/office/powerpoint/2010/main" val="355669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p>
        </p:txBody>
      </p:sp>
      <p:sp>
        <p:nvSpPr>
          <p:cNvPr id="305" name="Shape 305"/>
          <p:cNvSpPr/>
          <p:nvPr/>
        </p:nvSpPr>
        <p:spPr>
          <a:xfrm>
            <a:off x="507961" y="1224234"/>
            <a:ext cx="8478871" cy="114903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84284" lvl="0" indent="-246184">
              <a:spcBef>
                <a:spcPts val="700"/>
              </a:spcBef>
              <a:buSzPct val="50000"/>
              <a:buBlip>
                <a:blip r:embed="rId3"/>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21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collection of objects with </a:t>
            </a:r>
            <a:r>
              <a:rPr sz="21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27184" lvl="1" indent="-246184">
              <a:spcBef>
                <a:spcPts val="700"/>
              </a:spcBef>
              <a:buSzPct val="100000"/>
              <a:buChar char="•"/>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age, sex ) </a:t>
            </a:r>
          </a:p>
          <a:p>
            <a:pPr marL="627184" lvl="1" indent="-246184">
              <a:spcBef>
                <a:spcPts val="700"/>
              </a:spcBef>
              <a:buSzPct val="100000"/>
              <a:buChar char="•"/>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a:t>
            </a:r>
          </a:p>
        </p:txBody>
      </p:sp>
      <p:sp>
        <p:nvSpPr>
          <p:cNvPr id="306" name="Shape 306"/>
          <p:cNvSpPr/>
          <p:nvPr/>
        </p:nvSpPr>
        <p:spPr>
          <a:xfrm>
            <a:off x="2201387" y="1556392"/>
            <a:ext cx="5459701" cy="485141"/>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7" name="Shape 307"/>
          <p:cNvSpPr/>
          <p:nvPr/>
        </p:nvSpPr>
        <p:spPr>
          <a:xfrm>
            <a:off x="2201387" y="2030940"/>
            <a:ext cx="6710863" cy="485141"/>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8" name="Shape 308"/>
          <p:cNvSpPr/>
          <p:nvPr/>
        </p:nvSpPr>
        <p:spPr>
          <a:xfrm>
            <a:off x="7545050" y="2647455"/>
            <a:ext cx="159895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FF2600"/>
                </a:solidFill>
              </a:defRPr>
            </a:lvl1pPr>
          </a:lstStyle>
          <a:p>
            <a:pPr lvl="0">
              <a:defRPr sz="1800">
                <a:solidFill>
                  <a:srgbClr val="000000"/>
                </a:solidFill>
                <a:uFillTx/>
              </a:defRPr>
            </a:pPr>
            <a:r>
              <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a:t>
            </a:r>
          </a:p>
        </p:txBody>
      </p:sp>
      <p:sp>
        <p:nvSpPr>
          <p:cNvPr id="309" name="Shape 309"/>
          <p:cNvSpPr/>
          <p:nvPr/>
        </p:nvSpPr>
        <p:spPr>
          <a:xfrm>
            <a:off x="391030" y="3805567"/>
            <a:ext cx="8361940" cy="18723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96007" lvl="0" indent="-257907">
              <a:spcBef>
                <a:spcPts val="700"/>
              </a:spcBef>
              <a:buSzPct val="50000"/>
              <a:buBlip>
                <a:blip r:embed="rId3"/>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Entities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are description of </a:t>
            </a:r>
            <a:r>
              <a:rPr sz="22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01578" lvl="1" indent="-220578">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instance of entity “Students” might be: (“Joe Doe”, “N12897”, “20”, “M”)</a:t>
            </a:r>
          </a:p>
          <a:p>
            <a:pPr marL="601578" lvl="1" indent="-220578">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instance of entity “Cour</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es” might be: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INFO.2346</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“0</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”,“Dealing with Data” ,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Tisch</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UC2</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5”)</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1" nodeType="clickEffect">
                                  <p:stCondLst>
                                    <p:cond delay="0"/>
                                  </p:stCondLst>
                                  <p:iterate>
                                    <p:tmAbs val="0"/>
                                  </p:iterate>
                                  <p:childTnLst>
                                    <p:set>
                                      <p:cBhvr>
                                        <p:cTn id="6" fill="hold"/>
                                        <p:tgtEl>
                                          <p:spTgt spid="306"/>
                                        </p:tgtEl>
                                        <p:attrNameLst>
                                          <p:attrName>style.visibility</p:attrName>
                                        </p:attrNameLst>
                                      </p:cBhvr>
                                      <p:to>
                                        <p:strVal val="visible"/>
                                      </p:to>
                                    </p:set>
                                    <p:animEffect transition="in" filter="dissolve(in)">
                                      <p:cBhvr>
                                        <p:cTn id="7" dur="75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2" nodeType="clickEffect">
                                  <p:stCondLst>
                                    <p:cond delay="0"/>
                                  </p:stCondLst>
                                  <p:iterate>
                                    <p:tmAbs val="0"/>
                                  </p:iterate>
                                  <p:childTnLst>
                                    <p:set>
                                      <p:cBhvr>
                                        <p:cTn id="11" fill="hold"/>
                                        <p:tgtEl>
                                          <p:spTgt spid="307"/>
                                        </p:tgtEl>
                                        <p:attrNameLst>
                                          <p:attrName>style.visibility</p:attrName>
                                        </p:attrNameLst>
                                      </p:cBhvr>
                                      <p:to>
                                        <p:strVal val="visible"/>
                                      </p:to>
                                    </p:set>
                                    <p:animEffect transition="in" filter="dissolve(in)">
                                      <p:cBhvr>
                                        <p:cTn id="12" dur="750"/>
                                        <p:tgtEl>
                                          <p:spTgt spid="3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3" nodeType="clickEffect">
                                  <p:stCondLst>
                                    <p:cond delay="0"/>
                                  </p:stCondLst>
                                  <p:iterate>
                                    <p:tmAbs val="0"/>
                                  </p:iterate>
                                  <p:childTnLst>
                                    <p:set>
                                      <p:cBhvr>
                                        <p:cTn id="16" fill="hold"/>
                                        <p:tgtEl>
                                          <p:spTgt spid="308"/>
                                        </p:tgtEl>
                                        <p:attrNameLst>
                                          <p:attrName>style.visibility</p:attrName>
                                        </p:attrNameLst>
                                      </p:cBhvr>
                                      <p:to>
                                        <p:strVal val="visible"/>
                                      </p:to>
                                    </p:set>
                                    <p:animEffect transition="in" filter="dissolve(in)">
                                      <p:cBhvr>
                                        <p:cTn id="17" dur="750"/>
                                        <p:tgtEl>
                                          <p:spTgt spid="3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4" nodeType="clickEffect">
                                  <p:stCondLst>
                                    <p:cond delay="0"/>
                                  </p:stCondLst>
                                  <p:iterate>
                                    <p:tmAbs val="0"/>
                                  </p:iterate>
                                  <p:childTnLst>
                                    <p:set>
                                      <p:cBhvr>
                                        <p:cTn id="21" fill="hold"/>
                                        <p:tgtEl>
                                          <p:spTgt spid="309"/>
                                        </p:tgtEl>
                                        <p:attrNameLst>
                                          <p:attrName>style.visibility</p:attrName>
                                        </p:attrNameLst>
                                      </p:cBhvr>
                                      <p:to>
                                        <p:strVal val="visible"/>
                                      </p:to>
                                    </p:set>
                                    <p:animEffect transition="in" filter="dissolve(in)">
                                      <p:cBhvr>
                                        <p:cTn id="22" dur="75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1" animBg="1" advAuto="0"/>
      <p:bldP spid="307" grpId="2" animBg="1" advAuto="0"/>
      <p:bldP spid="308" grpId="3" animBg="1" advAuto="0"/>
      <p:bldP spid="309" grpId="4"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Primary Key (PK) </a:t>
            </a:r>
          </a:p>
        </p:txBody>
      </p:sp>
      <p:sp>
        <p:nvSpPr>
          <p:cNvPr id="319" name="Shape 319"/>
          <p:cNvSpPr/>
          <p:nvPr/>
        </p:nvSpPr>
        <p:spPr>
          <a:xfrm>
            <a:off x="245637" y="895059"/>
            <a:ext cx="5480249" cy="589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attribute whose value is unique in each instance: </a:t>
            </a:r>
          </a:p>
          <a:p>
            <a:pPr marL="685800" lvl="1" indent="-304800">
              <a:spcBef>
                <a:spcPts val="700"/>
              </a:spcBef>
              <a:buSzPct val="100000"/>
              <a:buChar char="•"/>
              <a:defRPr sz="1800">
                <a:solidFill>
                  <a:srgbClr val="000000"/>
                </a:solidFill>
                <a:uFillTx/>
              </a:defRPr>
            </a:pP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3"/>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Composite primary key: A primary key that consists of two or more attributes, whose values together (but not separately) are unique for each instance in an entity:</a:t>
            </a:r>
          </a:p>
          <a:p>
            <a:pPr marL="685800" lvl="1" indent="-304800">
              <a:spcBef>
                <a:spcPts val="700"/>
              </a:spcBef>
              <a:buSzPct val="100000"/>
              <a:buChar char="•"/>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 id  and section id </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courses entity </a:t>
            </a:r>
          </a:p>
          <a:p>
            <a:pPr marL="685800" lvl="1" indent="-304800">
              <a:spcBef>
                <a:spcPts val="700"/>
              </a:spcBef>
              <a:buSzPct val="100000"/>
              <a:buChar char="•"/>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0" algn="ctr">
              <a:spcBef>
                <a:spcPts val="700"/>
              </a:spcBef>
              <a:buSzPct val="100000"/>
              <a:defRPr sz="1800">
                <a:solidFill>
                  <a:srgbClr val="000000"/>
                </a:solidFill>
                <a:uFillTx/>
              </a:defRPr>
            </a:pPr>
            <a:r>
              <a:rPr lang="en-US" sz="36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Other Examples?</a:t>
            </a:r>
          </a:p>
        </p:txBody>
      </p:sp>
      <p:sp>
        <p:nvSpPr>
          <p:cNvPr id="320" name="Shape 320"/>
          <p:cNvSpPr/>
          <p:nvPr/>
        </p:nvSpPr>
        <p:spPr>
          <a:xfrm>
            <a:off x="245638" y="3459567"/>
            <a:ext cx="4850145" cy="40011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 name="Shape 330"/>
          <p:cNvSpPr/>
          <p:nvPr/>
        </p:nvSpPr>
        <p:spPr>
          <a:xfrm>
            <a:off x="6401482" y="2229082"/>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6" name="Shape 331"/>
          <p:cNvSpPr/>
          <p:nvPr/>
        </p:nvSpPr>
        <p:spPr>
          <a:xfrm>
            <a:off x="6401482" y="1878289"/>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7" name="Shape 332"/>
          <p:cNvSpPr/>
          <p:nvPr/>
        </p:nvSpPr>
        <p:spPr>
          <a:xfrm>
            <a:off x="6299882" y="4781374"/>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8" name="Shape 333"/>
          <p:cNvSpPr/>
          <p:nvPr/>
        </p:nvSpPr>
        <p:spPr>
          <a:xfrm>
            <a:off x="6299882" y="4430581"/>
            <a:ext cx="21082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11" name="Shape 339"/>
          <p:cNvSpPr/>
          <p:nvPr/>
        </p:nvSpPr>
        <p:spPr>
          <a:xfrm flipH="1" flipV="1">
            <a:off x="7608374" y="5273335"/>
            <a:ext cx="621225" cy="874444"/>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40"/>
          <p:cNvSpPr/>
          <p:nvPr/>
        </p:nvSpPr>
        <p:spPr>
          <a:xfrm>
            <a:off x="7608375" y="6147780"/>
            <a:ext cx="1396216"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Composite </a:t>
            </a:r>
          </a:p>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Primary Key</a:t>
            </a:r>
          </a:p>
        </p:txBody>
      </p:sp>
      <p:sp>
        <p:nvSpPr>
          <p:cNvPr id="13" name="Shape 341"/>
          <p:cNvSpPr/>
          <p:nvPr/>
        </p:nvSpPr>
        <p:spPr>
          <a:xfrm>
            <a:off x="5956917" y="4764797"/>
            <a:ext cx="1674886" cy="64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1"/>
                                        </p:tgtEl>
                                        <p:attrNameLst>
                                          <p:attrName>style.visibility</p:attrName>
                                        </p:attrNameLst>
                                      </p:cBhvr>
                                      <p:to>
                                        <p:strVal val="visible"/>
                                      </p:to>
                                    </p:set>
                                    <p:animEffect transition="in" filter="dissolve(in)">
                                      <p:cBhvr>
                                        <p:cTn id="7" dur="7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2"/>
                                        </p:tgtEl>
                                        <p:attrNameLst>
                                          <p:attrName>style.visibility</p:attrName>
                                        </p:attrNameLst>
                                      </p:cBhvr>
                                      <p:to>
                                        <p:strVal val="visible"/>
                                      </p:to>
                                    </p:set>
                                    <p:animEffect transition="in" filter="dissolve(in)">
                                      <p:cBhvr>
                                        <p:cTn id="12" dur="7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13"/>
                                        </p:tgtEl>
                                        <p:attrNameLst>
                                          <p:attrName>style.visibility</p:attrName>
                                        </p:attrNameLst>
                                      </p:cBhvr>
                                      <p:to>
                                        <p:strVal val="visible"/>
                                      </p:to>
                                    </p:set>
                                    <p:animEffect transition="in" filter="dissolve(in)">
                                      <p:cBhvr>
                                        <p:cTn id="1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dvAuto="0"/>
      <p:bldP spid="12" grpId="0" animBg="1" advAuto="0"/>
      <p:bldP spid="1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p>
        </p:txBody>
      </p:sp>
      <p:sp>
        <p:nvSpPr>
          <p:cNvPr id="355" name="Shape 355"/>
          <p:cNvSpPr/>
          <p:nvPr/>
        </p:nvSpPr>
        <p:spPr>
          <a:xfrm>
            <a:off x="469900" y="1306086"/>
            <a:ext cx="7590195" cy="8899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an association among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56" name="Shape 356"/>
          <p:cNvSpPr/>
          <p:nvPr/>
        </p:nvSpPr>
        <p:spPr>
          <a:xfrm>
            <a:off x="689340" y="3004868"/>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357" name="Shape 357"/>
          <p:cNvSpPr/>
          <p:nvPr/>
        </p:nvSpPr>
        <p:spPr>
          <a:xfrm>
            <a:off x="689340" y="2654075"/>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358" name="Shape 358"/>
          <p:cNvSpPr/>
          <p:nvPr/>
        </p:nvSpPr>
        <p:spPr>
          <a:xfrm>
            <a:off x="5054502" y="2971376"/>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359" name="Shape 359"/>
          <p:cNvSpPr/>
          <p:nvPr/>
        </p:nvSpPr>
        <p:spPr>
          <a:xfrm>
            <a:off x="5054502" y="2620583"/>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360" name="Shape 360"/>
          <p:cNvSpPr/>
          <p:nvPr/>
        </p:nvSpPr>
        <p:spPr>
          <a:xfrm>
            <a:off x="2941300" y="342509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1" name="Shape 361"/>
          <p:cNvSpPr/>
          <p:nvPr/>
        </p:nvSpPr>
        <p:spPr>
          <a:xfrm>
            <a:off x="4706957" y="332430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2" name="Shape 362"/>
          <p:cNvSpPr/>
          <p:nvPr/>
        </p:nvSpPr>
        <p:spPr>
          <a:xfrm>
            <a:off x="4868030" y="342509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3" name="Shape 363"/>
          <p:cNvSpPr/>
          <p:nvPr/>
        </p:nvSpPr>
        <p:spPr>
          <a:xfrm flipV="1">
            <a:off x="4865301" y="324117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4" name="Shape 364"/>
          <p:cNvSpPr/>
          <p:nvPr/>
        </p:nvSpPr>
        <p:spPr>
          <a:xfrm flipH="1" flipV="1">
            <a:off x="4861729" y="341964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5" name="Shape 365"/>
          <p:cNvSpPr/>
          <p:nvPr/>
        </p:nvSpPr>
        <p:spPr>
          <a:xfrm>
            <a:off x="3411567" y="2932554"/>
            <a:ext cx="57066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9411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Take</a:t>
            </a:r>
          </a:p>
        </p:txBody>
      </p:sp>
      <p:sp>
        <p:nvSpPr>
          <p:cNvPr id="366" name="Shape 366"/>
          <p:cNvSpPr/>
          <p:nvPr/>
        </p:nvSpPr>
        <p:spPr>
          <a:xfrm>
            <a:off x="2789257" y="332430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7" name="Shape 367"/>
          <p:cNvSpPr/>
          <p:nvPr/>
        </p:nvSpPr>
        <p:spPr>
          <a:xfrm flipV="1">
            <a:off x="2598060" y="3423216"/>
            <a:ext cx="170200"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8" name="Shape 368"/>
          <p:cNvSpPr/>
          <p:nvPr/>
        </p:nvSpPr>
        <p:spPr>
          <a:xfrm>
            <a:off x="2609427" y="342509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9" name="Shape 369"/>
          <p:cNvSpPr/>
          <p:nvPr/>
        </p:nvSpPr>
        <p:spPr>
          <a:xfrm flipH="1" flipV="1">
            <a:off x="2594487" y="324117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Shape 373"/>
          <p:cNvSpPr/>
          <p:nvPr/>
        </p:nvSpPr>
        <p:spPr>
          <a:xfrm>
            <a:off x="502908" y="5005465"/>
            <a:ext cx="8204200" cy="156709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shown as a line connecting the associated entities, labeled with the name of the relationship</a:t>
            </a:r>
          </a:p>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name is usually a verb (e.g., takes)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a:t>
            </a:r>
          </a:p>
        </p:txBody>
      </p:sp>
      <p:sp>
        <p:nvSpPr>
          <p:cNvPr id="385" name="Shape 385"/>
          <p:cNvSpPr/>
          <p:nvPr/>
        </p:nvSpPr>
        <p:spPr>
          <a:xfrm>
            <a:off x="469899" y="944759"/>
            <a:ext cx="7590195" cy="8002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p:txBody>
      </p:sp>
      <p:graphicFrame>
        <p:nvGraphicFramePr>
          <p:cNvPr id="386" name="Table 386"/>
          <p:cNvGraphicFramePr/>
          <p:nvPr>
            <p:extLst>
              <p:ext uri="{D42A27DB-BD31-4B8C-83A1-F6EECF244321}">
                <p14:modId xmlns:p14="http://schemas.microsoft.com/office/powerpoint/2010/main" val="3825583684"/>
              </p:ext>
            </p:extLst>
          </p:nvPr>
        </p:nvGraphicFramePr>
        <p:xfrm>
          <a:off x="1612900" y="2941637"/>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ext uri="{D42A27DB-BD31-4B8C-83A1-F6EECF244321}">
                <p14:modId xmlns:p14="http://schemas.microsoft.com/office/powerpoint/2010/main" val="3844898810"/>
              </p:ext>
            </p:extLst>
          </p:nvPr>
        </p:nvGraphicFramePr>
        <p:xfrm>
          <a:off x="6210300" y="2801937"/>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flipV="1">
            <a:off x="2971998" y="3506755"/>
            <a:ext cx="3200004" cy="201645"/>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2971998" y="3708399"/>
            <a:ext cx="3200004" cy="119535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2971998" y="4597399"/>
            <a:ext cx="3200004" cy="33175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1088635" y="5452494"/>
            <a:ext cx="6727687" cy="83099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just">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can take 0,1, or more courses (many). A course can be taken by 0,1, or more students (many). This example,</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 the relationship</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 has a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many to many</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 cardinality.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1"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dissolve(in)">
                                      <p:cBhvr>
                                        <p:cTn id="7" dur="750"/>
                                        <p:tgtEl>
                                          <p:spTgt spid="3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2" nodeType="clickEffect">
                                  <p:stCondLst>
                                    <p:cond delay="0"/>
                                  </p:stCondLst>
                                  <p:iterate>
                                    <p:tmAbs val="0"/>
                                  </p:iterate>
                                  <p:childTnLst>
                                    <p:set>
                                      <p:cBhvr>
                                        <p:cTn id="11" fill="hold"/>
                                        <p:tgtEl>
                                          <p:spTgt spid="389"/>
                                        </p:tgtEl>
                                        <p:attrNameLst>
                                          <p:attrName>style.visibility</p:attrName>
                                        </p:attrNameLst>
                                      </p:cBhvr>
                                      <p:to>
                                        <p:strVal val="visible"/>
                                      </p:to>
                                    </p:set>
                                    <p:animEffect transition="in" filter="dissolve(in)">
                                      <p:cBhvr>
                                        <p:cTn id="12" dur="750"/>
                                        <p:tgtEl>
                                          <p:spTgt spid="38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3" nodeType="clickEffect">
                                  <p:stCondLst>
                                    <p:cond delay="0"/>
                                  </p:stCondLst>
                                  <p:iterate>
                                    <p:tmAbs val="0"/>
                                  </p:iterate>
                                  <p:childTnLst>
                                    <p:set>
                                      <p:cBhvr>
                                        <p:cTn id="16" fill="hold"/>
                                        <p:tgtEl>
                                          <p:spTgt spid="390"/>
                                        </p:tgtEl>
                                        <p:attrNameLst>
                                          <p:attrName>style.visibility</p:attrName>
                                        </p:attrNameLst>
                                      </p:cBhvr>
                                      <p:to>
                                        <p:strVal val="visible"/>
                                      </p:to>
                                    </p:set>
                                    <p:animEffect transition="in" filter="dissolve(in)">
                                      <p:cBhvr>
                                        <p:cTn id="17" dur="750"/>
                                        <p:tgtEl>
                                          <p:spTgt spid="39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4" nodeType="clickEffect">
                                  <p:stCondLst>
                                    <p:cond delay="0"/>
                                  </p:stCondLst>
                                  <p:iterate>
                                    <p:tmAbs val="0"/>
                                  </p:iterate>
                                  <p:childTnLst>
                                    <p:set>
                                      <p:cBhvr>
                                        <p:cTn id="21" fill="hold"/>
                                        <p:tgtEl>
                                          <p:spTgt spid="391"/>
                                        </p:tgtEl>
                                        <p:attrNameLst>
                                          <p:attrName>style.visibility</p:attrName>
                                        </p:attrNameLst>
                                      </p:cBhvr>
                                      <p:to>
                                        <p:strVal val="visible"/>
                                      </p:to>
                                    </p:set>
                                    <p:animEffect transition="in" filter="dissolve(in)">
                                      <p:cBhvr>
                                        <p:cTn id="22" dur="75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389" grpId="2" animBg="1" advAuto="0"/>
      <p:bldP spid="390" grpId="3" animBg="1" advAuto="0"/>
      <p:bldP spid="391" grpId="4"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Notation</a:t>
            </a:r>
          </a:p>
        </p:txBody>
      </p:sp>
      <p:graphicFrame>
        <p:nvGraphicFramePr>
          <p:cNvPr id="397" name="Table 397"/>
          <p:cNvGraphicFramePr/>
          <p:nvPr>
            <p:extLst>
              <p:ext uri="{D42A27DB-BD31-4B8C-83A1-F6EECF244321}">
                <p14:modId xmlns:p14="http://schemas.microsoft.com/office/powerpoint/2010/main" val="3114352780"/>
              </p:ext>
            </p:extLst>
          </p:nvPr>
        </p:nvGraphicFramePr>
        <p:xfrm>
          <a:off x="1945535" y="1862590"/>
          <a:ext cx="4638922" cy="3619485"/>
        </p:xfrm>
        <a:graphic>
          <a:graphicData uri="http://schemas.openxmlformats.org/drawingml/2006/table">
            <a:tbl>
              <a:tblPr firstRow="1" bandRow="1">
                <a:tableStyleId>{4C3C2611-4C71-4FC5-86AE-919BDF0F9419}</a:tableStyleId>
              </a:tblPr>
              <a:tblGrid>
                <a:gridCol w="2488604">
                  <a:extLst>
                    <a:ext uri="{9D8B030D-6E8A-4147-A177-3AD203B41FA5}">
                      <a16:colId xmlns:a16="http://schemas.microsoft.com/office/drawing/2014/main" val="20000"/>
                    </a:ext>
                  </a:extLst>
                </a:gridCol>
                <a:gridCol w="2150318">
                  <a:extLst>
                    <a:ext uri="{9D8B030D-6E8A-4147-A177-3AD203B41FA5}">
                      <a16:colId xmlns:a16="http://schemas.microsoft.com/office/drawing/2014/main" val="20001"/>
                    </a:ext>
                  </a:extLst>
                </a:gridCol>
              </a:tblGrid>
              <a:tr h="646794">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Symbol</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Meaning</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73808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740419">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744686">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74949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98" name="Shape 398"/>
          <p:cNvSpPr/>
          <p:nvPr/>
        </p:nvSpPr>
        <p:spPr>
          <a:xfrm>
            <a:off x="2068324" y="514849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9" name="Shape 399"/>
          <p:cNvSpPr/>
          <p:nvPr/>
        </p:nvSpPr>
        <p:spPr>
          <a:xfrm>
            <a:off x="3833981" y="504770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0" name="Shape 400"/>
          <p:cNvSpPr/>
          <p:nvPr/>
        </p:nvSpPr>
        <p:spPr>
          <a:xfrm>
            <a:off x="3995054" y="5148497"/>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1" name="Shape 401"/>
          <p:cNvSpPr/>
          <p:nvPr/>
        </p:nvSpPr>
        <p:spPr>
          <a:xfrm flipV="1">
            <a:off x="3992325" y="496457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2" name="Shape 402"/>
          <p:cNvSpPr/>
          <p:nvPr/>
        </p:nvSpPr>
        <p:spPr>
          <a:xfrm flipH="1" flipV="1">
            <a:off x="3988752" y="5143044"/>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3" name="Shape 403"/>
          <p:cNvSpPr/>
          <p:nvPr/>
        </p:nvSpPr>
        <p:spPr>
          <a:xfrm>
            <a:off x="2093724" y="434839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4" name="Shape 404"/>
          <p:cNvSpPr/>
          <p:nvPr/>
        </p:nvSpPr>
        <p:spPr>
          <a:xfrm>
            <a:off x="3884781" y="424760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5" name="Shape 405"/>
          <p:cNvSpPr/>
          <p:nvPr/>
        </p:nvSpPr>
        <p:spPr>
          <a:xfrm>
            <a:off x="4045854" y="4348397"/>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6" name="Shape 406"/>
          <p:cNvSpPr/>
          <p:nvPr/>
        </p:nvSpPr>
        <p:spPr>
          <a:xfrm flipV="1">
            <a:off x="4128225" y="4234904"/>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7" name="Shape 407"/>
          <p:cNvSpPr/>
          <p:nvPr/>
        </p:nvSpPr>
        <p:spPr>
          <a:xfrm>
            <a:off x="2081024" y="3627707"/>
            <a:ext cx="19694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8" name="Shape 408"/>
          <p:cNvSpPr/>
          <p:nvPr/>
        </p:nvSpPr>
        <p:spPr>
          <a:xfrm>
            <a:off x="4033154" y="3627707"/>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 name="Shape 409"/>
          <p:cNvSpPr/>
          <p:nvPr/>
        </p:nvSpPr>
        <p:spPr>
          <a:xfrm flipV="1">
            <a:off x="3952910" y="3514214"/>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0" name="Shape 410"/>
          <p:cNvSpPr/>
          <p:nvPr/>
        </p:nvSpPr>
        <p:spPr>
          <a:xfrm>
            <a:off x="2042144" y="2946400"/>
            <a:ext cx="213360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1" name="Shape 411"/>
          <p:cNvSpPr/>
          <p:nvPr/>
        </p:nvSpPr>
        <p:spPr>
          <a:xfrm flipV="1">
            <a:off x="4076646" y="2832907"/>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2" name="Shape 412"/>
          <p:cNvSpPr/>
          <p:nvPr/>
        </p:nvSpPr>
        <p:spPr>
          <a:xfrm flipV="1">
            <a:off x="3914030" y="2832907"/>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3" name="Shape 413"/>
          <p:cNvSpPr/>
          <p:nvPr/>
        </p:nvSpPr>
        <p:spPr>
          <a:xfrm flipV="1">
            <a:off x="4043125" y="3449799"/>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4" name="Shape 414"/>
          <p:cNvSpPr/>
          <p:nvPr/>
        </p:nvSpPr>
        <p:spPr>
          <a:xfrm flipH="1" flipV="1">
            <a:off x="4039552" y="3628269"/>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Notation Example</a:t>
            </a:r>
          </a:p>
        </p:txBody>
      </p:sp>
      <p:grpSp>
        <p:nvGrpSpPr>
          <p:cNvPr id="420" name="Group 420"/>
          <p:cNvGrpSpPr/>
          <p:nvPr/>
        </p:nvGrpSpPr>
        <p:grpSpPr>
          <a:xfrm>
            <a:off x="810986" y="881743"/>
            <a:ext cx="7467600" cy="3411539"/>
            <a:chOff x="0" y="0"/>
            <a:chExt cx="7467600" cy="3411538"/>
          </a:xfrm>
        </p:grpSpPr>
        <p:sp>
          <p:nvSpPr>
            <p:cNvPr id="418" name="Shape 418"/>
            <p:cNvSpPr/>
            <p:nvPr/>
          </p:nvSpPr>
          <p:spPr>
            <a:xfrm>
              <a:off x="0" y="0"/>
              <a:ext cx="7467600" cy="3411538"/>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19" name="image.pdf"/>
            <p:cNvPicPr/>
            <p:nvPr/>
          </p:nvPicPr>
          <p:blipFill>
            <a:blip r:embed="rId3">
              <a:extLst/>
            </a:blip>
            <a:stretch>
              <a:fillRect/>
            </a:stretch>
          </p:blipFill>
          <p:spPr>
            <a:xfrm>
              <a:off x="0" y="0"/>
              <a:ext cx="7467600" cy="3411538"/>
            </a:xfrm>
            <a:prstGeom prst="rect">
              <a:avLst/>
            </a:prstGeom>
            <a:ln w="12700" cap="flat">
              <a:noFill/>
              <a:miter lim="400000"/>
            </a:ln>
            <a:effectLst/>
          </p:spPr>
        </p:pic>
      </p:grpSp>
      <p:sp>
        <p:nvSpPr>
          <p:cNvPr id="2" name="TextBox 1"/>
          <p:cNvSpPr txBox="1"/>
          <p:nvPr/>
        </p:nvSpPr>
        <p:spPr>
          <a:xfrm>
            <a:off x="92529" y="5176158"/>
            <a:ext cx="8904514" cy="1631216"/>
          </a:xfrm>
          <a:prstGeom prst="rect">
            <a:avLst/>
          </a:prstGeom>
          <a:noFill/>
        </p:spPr>
        <p:txBody>
          <a:bodyPr wrap="square" rtlCol="0">
            <a:spAutoFit/>
          </a:bodyPr>
          <a:lstStyle/>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Notice that </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“1-1” cardinality next to the Course means that “Each Offering has at least one and at most one Course”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“0-many” cardinality next to the Offering means that “Each Course may have zero offerings and may have many offerings”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Examples of Cardinality Signs</a:t>
            </a:r>
          </a:p>
        </p:txBody>
      </p:sp>
      <p:sp>
        <p:nvSpPr>
          <p:cNvPr id="426" name="Shape 426"/>
          <p:cNvSpPr/>
          <p:nvPr/>
        </p:nvSpPr>
        <p:spPr>
          <a:xfrm>
            <a:off x="461021" y="839198"/>
            <a:ext cx="7590195" cy="58708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lgn="just">
              <a:spcBef>
                <a:spcPts val="700"/>
              </a:spcBef>
              <a:buSzPct val="50000"/>
              <a:buBlip>
                <a:blip r:embed="rId3"/>
              </a:buBlip>
              <a:defRPr sz="1800">
                <a:solidFill>
                  <a:srgbClr val="000000"/>
                </a:solidFill>
                <a:uFillTx/>
              </a:defRPr>
            </a:pPr>
            <a:r>
              <a:rPr lang="en-US"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lang="en-US"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there must be exactly 1 relationship.  e.g., a professor must have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office (minimum one) and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exactly </a:t>
            </a:r>
            <a:r>
              <a:rPr lang="en-US" sz="2600" dirty="0">
                <a:solidFill>
                  <a:schemeClr val="tx1"/>
                </a:solidFill>
                <a:uFillTx/>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office</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 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342900" lvl="0" indent="-304800" algn="just">
              <a:spcBef>
                <a:spcPts val="700"/>
              </a:spcBef>
              <a:buSzPct val="50000"/>
              <a:buBlip>
                <a:blip r:embed="rId3"/>
              </a:buBlip>
              <a:defRPr sz="1800">
                <a:solidFill>
                  <a:srgbClr val="000000"/>
                </a:solidFill>
                <a:uFillTx/>
              </a:defRPr>
            </a:pPr>
            <a:r>
              <a:rPr lang="en-US" sz="26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Minimum-o</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a:t>
            </a:r>
            <a:r>
              <a:rPr lang="en-US"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 e.g., each department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must have at least one instructor (minimum-one) but may also have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many instructors (but at least one!)</a:t>
            </a:r>
          </a:p>
          <a:p>
            <a:pPr marL="342900" lvl="0" indent="-304800" algn="just">
              <a:spcBef>
                <a:spcPts val="700"/>
              </a:spcBef>
              <a:buSzPct val="50000"/>
              <a:buBlip>
                <a:blip r:embed="rId3"/>
              </a:buBlip>
              <a:defRPr sz="1800">
                <a:solidFill>
                  <a:srgbClr val="000000"/>
                </a:solidFill>
                <a:uFillTx/>
              </a:defRPr>
            </a:pPr>
            <a:r>
              <a:rPr lang="en-US"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ero</a:t>
            </a:r>
            <a:r>
              <a:rPr lang="en-US"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e.g., each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person can have a maximum of many phones (maximum-many) but may also have no phone number (minimum-zero)</a:t>
            </a:r>
          </a:p>
          <a:p>
            <a:pPr marL="342900" lvl="0" indent="-304800" algn="just">
              <a:spcBef>
                <a:spcPts val="700"/>
              </a:spcBef>
              <a:buSzPct val="50000"/>
              <a:buBlip>
                <a:blip r:embed="rId3"/>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Minimum-zero, Maximum-one (0 ): </a:t>
            </a:r>
            <a:r>
              <a:rPr lang="en-US" sz="2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 student may have 0 or 1 university email accounts</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27" name="Shape 427"/>
          <p:cNvSpPr/>
          <p:nvPr/>
        </p:nvSpPr>
        <p:spPr>
          <a:xfrm>
            <a:off x="5800776" y="4348075"/>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8" name="Shape 428"/>
          <p:cNvSpPr/>
          <p:nvPr/>
        </p:nvSpPr>
        <p:spPr>
          <a:xfrm>
            <a:off x="5968259" y="4442183"/>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9" name="Shape 429"/>
          <p:cNvSpPr/>
          <p:nvPr/>
        </p:nvSpPr>
        <p:spPr>
          <a:xfrm flipV="1">
            <a:off x="5965530" y="4270961"/>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 name="Shape 430"/>
          <p:cNvSpPr/>
          <p:nvPr/>
        </p:nvSpPr>
        <p:spPr>
          <a:xfrm flipH="1" flipV="1">
            <a:off x="5961958" y="4436730"/>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1" name="Shape 431"/>
          <p:cNvSpPr/>
          <p:nvPr/>
        </p:nvSpPr>
        <p:spPr>
          <a:xfrm>
            <a:off x="5791807" y="274048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2" name="Shape 432"/>
          <p:cNvSpPr/>
          <p:nvPr/>
        </p:nvSpPr>
        <p:spPr>
          <a:xfrm flipV="1">
            <a:off x="5780197" y="256926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3" name="Shape 433"/>
          <p:cNvSpPr/>
          <p:nvPr/>
        </p:nvSpPr>
        <p:spPr>
          <a:xfrm flipH="1" flipV="1">
            <a:off x="5785497" y="273503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428"/>
          <p:cNvSpPr/>
          <p:nvPr/>
        </p:nvSpPr>
        <p:spPr>
          <a:xfrm>
            <a:off x="5650149" y="6059402"/>
            <a:ext cx="15585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430"/>
          <p:cNvSpPr/>
          <p:nvPr/>
        </p:nvSpPr>
        <p:spPr>
          <a:xfrm flipV="1">
            <a:off x="5727054" y="5940968"/>
            <a:ext cx="2" cy="260545"/>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One-to-one Relationships</a:t>
            </a:r>
          </a:p>
        </p:txBody>
      </p:sp>
      <p:sp>
        <p:nvSpPr>
          <p:cNvPr id="437" name="Shape 437"/>
          <p:cNvSpPr/>
          <p:nvPr/>
        </p:nvSpPr>
        <p:spPr>
          <a:xfrm>
            <a:off x="469899" y="3924300"/>
            <a:ext cx="7590196" cy="17184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72561" indent="-234461" algn="just">
              <a:spcBef>
                <a:spcPts val="700"/>
              </a:spcBef>
              <a:buSzPct val="50000"/>
              <a:buBlip>
                <a:blip r:embed="rId3"/>
              </a:buBlip>
              <a:defRPr>
                <a:solidFill>
                  <a:srgbClr val="01106D"/>
                </a:solidFill>
                <a:latin typeface="Iowan Old Style Roman"/>
                <a:ea typeface="Iowan Old Style Roman"/>
                <a:cs typeface="Iowan Old Style Roman"/>
                <a:sym typeface="Iowan Old Style Roman"/>
              </a:defRPr>
            </a:lvl1pPr>
            <a:lvl2pPr marL="615461" indent="-234461" algn="just">
              <a:spcBef>
                <a:spcPts val="700"/>
              </a:spcBef>
              <a:buSzPct val="100000"/>
              <a:buChar char="•"/>
              <a:defRPr>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The maximum number involved in a 1 to 1 relationship is one</a:t>
            </a:r>
          </a:p>
          <a:p>
            <a:pPr lvl="1">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own zero or one (expressed as “0 |”) account</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account is owned by exactly one (expressed as “||”) student</a:t>
            </a:r>
          </a:p>
        </p:txBody>
      </p:sp>
      <p:grpSp>
        <p:nvGrpSpPr>
          <p:cNvPr id="455" name="Group 455"/>
          <p:cNvGrpSpPr/>
          <p:nvPr/>
        </p:nvGrpSpPr>
        <p:grpSpPr>
          <a:xfrm>
            <a:off x="1140797" y="1691005"/>
            <a:ext cx="6248401" cy="1603178"/>
            <a:chOff x="0" y="0"/>
            <a:chExt cx="6248400" cy="1603177"/>
          </a:xfrm>
        </p:grpSpPr>
        <p:grpSp>
          <p:nvGrpSpPr>
            <p:cNvPr id="442" name="Group 442"/>
            <p:cNvGrpSpPr/>
            <p:nvPr/>
          </p:nvGrpSpPr>
          <p:grpSpPr>
            <a:xfrm>
              <a:off x="0" y="0"/>
              <a:ext cx="1295400" cy="1219200"/>
              <a:chOff x="0" y="0"/>
              <a:chExt cx="1295400" cy="1219200"/>
            </a:xfrm>
          </p:grpSpPr>
          <p:sp>
            <p:nvSpPr>
              <p:cNvPr id="438" name="Shape 438"/>
              <p:cNvSpPr/>
              <p:nvPr/>
            </p:nvSpPr>
            <p:spPr>
              <a:xfrm>
                <a:off x="0" y="0"/>
                <a:ext cx="12954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9" name="Shape 439"/>
              <p:cNvSpPr/>
              <p:nvPr/>
            </p:nvSpPr>
            <p:spPr>
              <a:xfrm>
                <a:off x="249237" y="49212"/>
                <a:ext cx="883255"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t>
                </a:r>
              </a:p>
            </p:txBody>
          </p:sp>
          <p:sp>
            <p:nvSpPr>
              <p:cNvPr id="440" name="Shape 440"/>
              <p:cNvSpPr/>
              <p:nvPr/>
            </p:nvSpPr>
            <p:spPr>
              <a:xfrm>
                <a:off x="0" y="457200"/>
                <a:ext cx="1295400" cy="7620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1" name="Shape 441"/>
              <p:cNvSpPr/>
              <p:nvPr/>
            </p:nvSpPr>
            <p:spPr>
              <a:xfrm>
                <a:off x="76200" y="609600"/>
                <a:ext cx="109645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43" name="Shape 443"/>
            <p:cNvSpPr/>
            <p:nvPr/>
          </p:nvSpPr>
          <p:spPr>
            <a:xfrm>
              <a:off x="1346200" y="381000"/>
              <a:ext cx="2895600" cy="0"/>
            </a:xfrm>
            <a:prstGeom prst="line">
              <a:avLst/>
            </a:prstGeom>
            <a:noFill/>
            <a:ln w="4826" cap="flat">
              <a:solidFill>
                <a:srgbClr val="000000"/>
              </a:solidFill>
              <a:prstDash val="dash"/>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4" name="Shape 444"/>
            <p:cNvSpPr/>
            <p:nvPr/>
          </p:nvSpPr>
          <p:spPr>
            <a:xfrm>
              <a:off x="2590800" y="225425"/>
              <a:ext cx="914400" cy="304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Owns</a:t>
              </a:r>
            </a:p>
          </p:txBody>
        </p:sp>
        <p:grpSp>
          <p:nvGrpSpPr>
            <p:cNvPr id="449" name="Group 449"/>
            <p:cNvGrpSpPr/>
            <p:nvPr/>
          </p:nvGrpSpPr>
          <p:grpSpPr>
            <a:xfrm>
              <a:off x="4267200" y="76200"/>
              <a:ext cx="1981200" cy="1143000"/>
              <a:chOff x="0" y="0"/>
              <a:chExt cx="1981200" cy="1143000"/>
            </a:xfrm>
          </p:grpSpPr>
          <p:sp>
            <p:nvSpPr>
              <p:cNvPr id="445" name="Shape 445"/>
              <p:cNvSpPr/>
              <p:nvPr/>
            </p:nvSpPr>
            <p:spPr>
              <a:xfrm>
                <a:off x="0" y="0"/>
                <a:ext cx="19812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6" name="Shape 446"/>
              <p:cNvSpPr/>
              <p:nvPr/>
            </p:nvSpPr>
            <p:spPr>
              <a:xfrm>
                <a:off x="58737" y="49212"/>
                <a:ext cx="1809791"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StudentAccount</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7" name="Shape 447"/>
              <p:cNvSpPr/>
              <p:nvPr/>
            </p:nvSpPr>
            <p:spPr>
              <a:xfrm>
                <a:off x="0" y="457200"/>
                <a:ext cx="1981200" cy="6858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8" name="Shape 448"/>
              <p:cNvSpPr/>
              <p:nvPr/>
            </p:nvSpPr>
            <p:spPr>
              <a:xfrm>
                <a:off x="152400" y="533400"/>
                <a:ext cx="1611313" cy="304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userID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50" name="Shape 450"/>
            <p:cNvSpPr/>
            <p:nvPr/>
          </p:nvSpPr>
          <p:spPr>
            <a:xfrm>
              <a:off x="1371600" y="239712"/>
              <a:ext cx="182742"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51" name="Shape 451"/>
            <p:cNvSpPr/>
            <p:nvPr/>
          </p:nvSpPr>
          <p:spPr>
            <a:xfrm>
              <a:off x="2057400" y="1295400"/>
              <a:ext cx="121347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52" name="Shape 452"/>
            <p:cNvSpPr/>
            <p:nvPr/>
          </p:nvSpPr>
          <p:spPr>
            <a:xfrm>
              <a:off x="3886200" y="228600"/>
              <a:ext cx="338138"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 |</a:t>
              </a:r>
            </a:p>
          </p:txBody>
        </p:sp>
        <p:sp>
          <p:nvSpPr>
            <p:cNvPr id="453" name="Shape 453"/>
            <p:cNvSpPr/>
            <p:nvPr/>
          </p:nvSpPr>
          <p:spPr>
            <a:xfrm flipH="1" flipV="1">
              <a:off x="1447799" y="533399"/>
              <a:ext cx="9144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54" name="Shape 454"/>
            <p:cNvSpPr/>
            <p:nvPr/>
          </p:nvSpPr>
          <p:spPr>
            <a:xfrm flipV="1">
              <a:off x="2971800" y="533399"/>
              <a:ext cx="11430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title"/>
          </p:nvPr>
        </p:nvSpPr>
        <p:spPr>
          <a:xfrm>
            <a:off x="228600" y="76200"/>
            <a:ext cx="8458200" cy="990600"/>
          </a:xfrm>
        </p:spPr>
        <p:txBody>
          <a:bodyPr/>
          <a:lstStyle/>
          <a:p>
            <a:pPr eaLnBrk="1" hangingPunct="1">
              <a:defRPr/>
            </a:pPr>
            <a:r>
              <a:rPr lang="en-US" dirty="0">
                <a:solidFill>
                  <a:srgbClr val="57068C"/>
                </a:solidFill>
              </a:rPr>
              <a:t>Why do we need databases?</a:t>
            </a:r>
          </a:p>
        </p:txBody>
      </p:sp>
      <p:pic>
        <p:nvPicPr>
          <p:cNvPr id="4100" name="Picture 8"/>
          <p:cNvPicPr>
            <a:picLocks noChangeAspect="1" noChangeArrowheads="1"/>
          </p:cNvPicPr>
          <p:nvPr/>
        </p:nvPicPr>
        <p:blipFill>
          <a:blip r:embed="rId3" cstate="print"/>
          <a:srcRect/>
          <a:stretch>
            <a:fillRect/>
          </a:stretch>
        </p:blipFill>
        <p:spPr bwMode="auto">
          <a:xfrm>
            <a:off x="0" y="1828800"/>
            <a:ext cx="9144000" cy="2911475"/>
          </a:xfrm>
          <a:prstGeom prst="rect">
            <a:avLst/>
          </a:prstGeom>
          <a:noFill/>
          <a:ln w="38100">
            <a:noFill/>
            <a:miter lim="800000"/>
            <a:headEnd/>
            <a:tailEnd/>
          </a:ln>
        </p:spPr>
      </p:pic>
    </p:spTree>
    <p:extLst>
      <p:ext uri="{BB962C8B-B14F-4D97-AF65-F5344CB8AC3E}">
        <p14:creationId xmlns:p14="http://schemas.microsoft.com/office/powerpoint/2010/main" val="331363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Relationships</a:t>
            </a:r>
          </a:p>
        </p:txBody>
      </p:sp>
      <p:sp>
        <p:nvSpPr>
          <p:cNvPr id="459" name="Shape 459"/>
          <p:cNvSpPr/>
          <p:nvPr/>
        </p:nvSpPr>
        <p:spPr>
          <a:xfrm>
            <a:off x="442118" y="4104855"/>
            <a:ext cx="8034696" cy="17953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84284" indent="-246184">
              <a:spcBef>
                <a:spcPts val="700"/>
              </a:spcBef>
              <a:buSzPct val="50000"/>
              <a:buBlip>
                <a:blip r:embed="rId3"/>
              </a:buBlip>
              <a:defRPr sz="2100">
                <a:solidFill>
                  <a:srgbClr val="01106D"/>
                </a:solidFill>
                <a:latin typeface="Iowan Old Style Roman"/>
                <a:ea typeface="Iowan Old Style Roman"/>
                <a:cs typeface="Iowan Old Style Roman"/>
                <a:sym typeface="Iowan Old Style Roman"/>
              </a:defRPr>
            </a:lvl1pPr>
            <a:lvl2pPr marL="627184" indent="-246184">
              <a:spcBef>
                <a:spcPts val="700"/>
              </a:spcBef>
              <a:buSzPct val="100000"/>
              <a:buChar char="•"/>
              <a:defRPr sz="21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 e.g., each department has many professors:</a:t>
            </a:r>
          </a:p>
          <a:p>
            <a:pPr lvl="1">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department can have one or more (expressed as “ |   ”) professors </a:t>
            </a:r>
            <a:endPar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professor is affiliated with one and only one (expressed as “| |”) department.</a:t>
            </a:r>
          </a:p>
        </p:txBody>
      </p:sp>
      <p:sp>
        <p:nvSpPr>
          <p:cNvPr id="460" name="Shape 460"/>
          <p:cNvSpPr/>
          <p:nvPr/>
        </p:nvSpPr>
        <p:spPr>
          <a:xfrm>
            <a:off x="7852529" y="469554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1" name="Shape 461"/>
          <p:cNvSpPr/>
          <p:nvPr/>
        </p:nvSpPr>
        <p:spPr>
          <a:xfrm flipV="1">
            <a:off x="7849801" y="452432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2" name="Shape 462"/>
          <p:cNvSpPr/>
          <p:nvPr/>
        </p:nvSpPr>
        <p:spPr>
          <a:xfrm flipH="1" flipV="1">
            <a:off x="7846229" y="469009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67" name="Group 467"/>
          <p:cNvGrpSpPr/>
          <p:nvPr/>
        </p:nvGrpSpPr>
        <p:grpSpPr>
          <a:xfrm>
            <a:off x="1690866" y="1821268"/>
            <a:ext cx="1600201" cy="1196976"/>
            <a:chOff x="0" y="0"/>
            <a:chExt cx="1600200" cy="1196974"/>
          </a:xfrm>
        </p:grpSpPr>
        <p:sp>
          <p:nvSpPr>
            <p:cNvPr id="463" name="Shape 463"/>
            <p:cNvSpPr/>
            <p:nvPr/>
          </p:nvSpPr>
          <p:spPr>
            <a:xfrm>
              <a:off x="0" y="0"/>
              <a:ext cx="1600200" cy="36952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4" name="Shape 464"/>
            <p:cNvSpPr/>
            <p:nvPr/>
          </p:nvSpPr>
          <p:spPr>
            <a:xfrm>
              <a:off x="76200" y="70276"/>
              <a:ext cx="1511300"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Department</a:t>
              </a:r>
            </a:p>
          </p:txBody>
        </p:sp>
        <p:sp>
          <p:nvSpPr>
            <p:cNvPr id="465" name="Shape 465"/>
            <p:cNvSpPr/>
            <p:nvPr/>
          </p:nvSpPr>
          <p:spPr>
            <a:xfrm>
              <a:off x="0" y="369520"/>
              <a:ext cx="1600200" cy="827455"/>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6" name="Shape 466"/>
            <p:cNvSpPr/>
            <p:nvPr/>
          </p:nvSpPr>
          <p:spPr>
            <a:xfrm>
              <a:off x="185737" y="491938"/>
              <a:ext cx="1338263"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DeptNo</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68" name="Shape 468"/>
          <p:cNvSpPr/>
          <p:nvPr/>
        </p:nvSpPr>
        <p:spPr>
          <a:xfrm>
            <a:off x="3291066" y="2126068"/>
            <a:ext cx="2336801" cy="1"/>
          </a:xfrm>
          <a:prstGeom prst="line">
            <a:avLst/>
          </a:prstGeom>
          <a:ln w="4826">
            <a:solidFill/>
            <a:prstDash val="dash"/>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9" name="Shape 469"/>
          <p:cNvSpPr/>
          <p:nvPr/>
        </p:nvSpPr>
        <p:spPr>
          <a:xfrm>
            <a:off x="4129266" y="1973668"/>
            <a:ext cx="457201" cy="304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Has</a:t>
            </a:r>
          </a:p>
        </p:txBody>
      </p:sp>
      <p:grpSp>
        <p:nvGrpSpPr>
          <p:cNvPr id="474" name="Group 474"/>
          <p:cNvGrpSpPr/>
          <p:nvPr/>
        </p:nvGrpSpPr>
        <p:grpSpPr>
          <a:xfrm>
            <a:off x="5653266" y="1821267"/>
            <a:ext cx="1185864" cy="990602"/>
            <a:chOff x="0" y="-1"/>
            <a:chExt cx="1185863" cy="990601"/>
          </a:xfrm>
        </p:grpSpPr>
        <p:sp>
          <p:nvSpPr>
            <p:cNvPr id="470" name="Shape 470"/>
            <p:cNvSpPr/>
            <p:nvPr/>
          </p:nvSpPr>
          <p:spPr>
            <a:xfrm>
              <a:off x="0" y="-1"/>
              <a:ext cx="1185863" cy="43289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1" name="Shape 471"/>
            <p:cNvSpPr/>
            <p:nvPr/>
          </p:nvSpPr>
          <p:spPr>
            <a:xfrm>
              <a:off x="58737" y="82328"/>
              <a:ext cx="1096453"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Professor</a:t>
              </a:r>
            </a:p>
          </p:txBody>
        </p:sp>
        <p:sp>
          <p:nvSpPr>
            <p:cNvPr id="472" name="Shape 472"/>
            <p:cNvSpPr/>
            <p:nvPr/>
          </p:nvSpPr>
          <p:spPr>
            <a:xfrm>
              <a:off x="0" y="432889"/>
              <a:ext cx="1185863" cy="55771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3" name="Shape 473"/>
            <p:cNvSpPr/>
            <p:nvPr/>
          </p:nvSpPr>
          <p:spPr>
            <a:xfrm>
              <a:off x="369887" y="576300"/>
              <a:ext cx="72616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75" name="Shape 475"/>
          <p:cNvSpPr/>
          <p:nvPr/>
        </p:nvSpPr>
        <p:spPr>
          <a:xfrm>
            <a:off x="3367266" y="2005418"/>
            <a:ext cx="3048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6" name="Shape 476"/>
          <p:cNvSpPr/>
          <p:nvPr/>
        </p:nvSpPr>
        <p:spPr>
          <a:xfrm>
            <a:off x="3824466" y="2964268"/>
            <a:ext cx="1213474"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77" name="Shape 477"/>
          <p:cNvSpPr/>
          <p:nvPr/>
        </p:nvSpPr>
        <p:spPr>
          <a:xfrm>
            <a:off x="5415141" y="1916518"/>
            <a:ext cx="2286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8" name="Shape 478"/>
          <p:cNvSpPr/>
          <p:nvPr/>
        </p:nvSpPr>
        <p:spPr>
          <a:xfrm flipH="1" flipV="1">
            <a:off x="3443466" y="2202268"/>
            <a:ext cx="838201" cy="6858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9" name="Shape 479"/>
          <p:cNvSpPr/>
          <p:nvPr/>
        </p:nvSpPr>
        <p:spPr>
          <a:xfrm flipV="1">
            <a:off x="4586466" y="2278468"/>
            <a:ext cx="914401" cy="6096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4" name="Group 484"/>
          <p:cNvGrpSpPr/>
          <p:nvPr/>
        </p:nvGrpSpPr>
        <p:grpSpPr>
          <a:xfrm>
            <a:off x="5500866" y="2030818"/>
            <a:ext cx="144463" cy="152401"/>
            <a:chOff x="0" y="0"/>
            <a:chExt cx="144462" cy="152400"/>
          </a:xfrm>
        </p:grpSpPr>
        <p:sp>
          <p:nvSpPr>
            <p:cNvPr id="480" name="Shape 480"/>
            <p:cNvSpPr/>
            <p:nvPr/>
          </p:nvSpPr>
          <p:spPr>
            <a:xfrm>
              <a:off x="0" y="76200"/>
              <a:ext cx="144463"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3" name="Group 483"/>
            <p:cNvGrpSpPr/>
            <p:nvPr/>
          </p:nvGrpSpPr>
          <p:grpSpPr>
            <a:xfrm>
              <a:off x="0" y="0"/>
              <a:ext cx="125413" cy="152400"/>
              <a:chOff x="0" y="0"/>
              <a:chExt cx="125412" cy="152400"/>
            </a:xfrm>
          </p:grpSpPr>
          <p:sp>
            <p:nvSpPr>
              <p:cNvPr id="481" name="Shape 481"/>
              <p:cNvSpPr/>
              <p:nvPr/>
            </p:nvSpPr>
            <p:spPr>
              <a:xfrm flipV="1">
                <a:off x="-1" y="-1"/>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2" name="Shape 482"/>
              <p:cNvSpPr/>
              <p:nvPr/>
            </p:nvSpPr>
            <p:spPr>
              <a:xfrm>
                <a:off x="-1" y="76199"/>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Shape 48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Relationships</a:t>
            </a:r>
          </a:p>
        </p:txBody>
      </p:sp>
      <p:sp>
        <p:nvSpPr>
          <p:cNvPr id="488" name="Shape 488"/>
          <p:cNvSpPr/>
          <p:nvPr/>
        </p:nvSpPr>
        <p:spPr>
          <a:xfrm>
            <a:off x="776902" y="4211232"/>
            <a:ext cx="7590196" cy="12413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307730" indent="-269630">
              <a:spcBef>
                <a:spcPts val="700"/>
              </a:spcBef>
              <a:buSzPct val="50000"/>
              <a:buBlip>
                <a:blip r:embed="rId3"/>
              </a:buBlip>
              <a:defRPr sz="2300">
                <a:solidFill>
                  <a:srgbClr val="01106D"/>
                </a:solidFill>
                <a:latin typeface="Iowan Old Style Roman"/>
                <a:ea typeface="Iowan Old Style Roman"/>
                <a:cs typeface="Iowan Old Style Roman"/>
                <a:sym typeface="Iowan Old Style Roman"/>
              </a:defRPr>
            </a:lvl1pPr>
            <a:lvl2pPr marL="650630" indent="-269630">
              <a:spcBef>
                <a:spcPts val="700"/>
              </a:spcBef>
              <a:buSzPct val="100000"/>
              <a:buChar char="•"/>
              <a:defRPr sz="23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e.g., many students take many courses:</a:t>
            </a:r>
          </a:p>
          <a:p>
            <a:pPr lvl="1">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take </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or more courses</a:t>
            </a:r>
            <a:endPar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course can enroll</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0 to</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many students.</a:t>
            </a:r>
          </a:p>
        </p:txBody>
      </p:sp>
      <p:sp>
        <p:nvSpPr>
          <p:cNvPr id="489" name="Shape 489"/>
          <p:cNvSpPr/>
          <p:nvPr/>
        </p:nvSpPr>
        <p:spPr>
          <a:xfrm>
            <a:off x="1159240" y="2166028"/>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490" name="Shape 490"/>
          <p:cNvSpPr/>
          <p:nvPr/>
        </p:nvSpPr>
        <p:spPr>
          <a:xfrm>
            <a:off x="1159240" y="1815235"/>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491" name="Shape 491"/>
          <p:cNvSpPr/>
          <p:nvPr/>
        </p:nvSpPr>
        <p:spPr>
          <a:xfrm>
            <a:off x="5524402" y="2132536"/>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492" name="Shape 492"/>
          <p:cNvSpPr/>
          <p:nvPr/>
        </p:nvSpPr>
        <p:spPr>
          <a:xfrm>
            <a:off x="5524402" y="1781743"/>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493" name="Shape 493"/>
          <p:cNvSpPr/>
          <p:nvPr/>
        </p:nvSpPr>
        <p:spPr>
          <a:xfrm flipV="1">
            <a:off x="3411200" y="258625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4" name="Shape 494"/>
          <p:cNvSpPr/>
          <p:nvPr/>
        </p:nvSpPr>
        <p:spPr>
          <a:xfrm>
            <a:off x="51768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5" name="Shape 495"/>
          <p:cNvSpPr/>
          <p:nvPr/>
        </p:nvSpPr>
        <p:spPr>
          <a:xfrm>
            <a:off x="5337930"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6" name="Shape 496"/>
          <p:cNvSpPr/>
          <p:nvPr/>
        </p:nvSpPr>
        <p:spPr>
          <a:xfrm flipV="1">
            <a:off x="5335201" y="240233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7" name="Shape 497"/>
          <p:cNvSpPr/>
          <p:nvPr/>
        </p:nvSpPr>
        <p:spPr>
          <a:xfrm flipH="1" flipV="1">
            <a:off x="5331629" y="2580803"/>
            <a:ext cx="177346" cy="177347"/>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8" name="Shape 498"/>
          <p:cNvSpPr/>
          <p:nvPr/>
        </p:nvSpPr>
        <p:spPr>
          <a:xfrm>
            <a:off x="3881467" y="2093714"/>
            <a:ext cx="57066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9411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Take</a:t>
            </a:r>
          </a:p>
        </p:txBody>
      </p:sp>
      <p:sp>
        <p:nvSpPr>
          <p:cNvPr id="499" name="Shape 499"/>
          <p:cNvSpPr/>
          <p:nvPr/>
        </p:nvSpPr>
        <p:spPr>
          <a:xfrm>
            <a:off x="32591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0" name="Shape 500"/>
          <p:cNvSpPr/>
          <p:nvPr/>
        </p:nvSpPr>
        <p:spPr>
          <a:xfrm flipV="1">
            <a:off x="3067960" y="2584376"/>
            <a:ext cx="170200"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1" name="Shape 501"/>
          <p:cNvSpPr/>
          <p:nvPr/>
        </p:nvSpPr>
        <p:spPr>
          <a:xfrm>
            <a:off x="3079327"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2" name="Shape 502"/>
          <p:cNvSpPr/>
          <p:nvPr/>
        </p:nvSpPr>
        <p:spPr>
          <a:xfrm flipH="1" flipV="1">
            <a:off x="3064387" y="240233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Shape 539"/>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Relationships can also have attributes</a:t>
            </a:r>
          </a:p>
        </p:txBody>
      </p:sp>
      <p:sp>
        <p:nvSpPr>
          <p:cNvPr id="540" name="Shape 540"/>
          <p:cNvSpPr/>
          <p:nvPr/>
        </p:nvSpPr>
        <p:spPr>
          <a:xfrm>
            <a:off x="2019597" y="4999813"/>
            <a:ext cx="1231901" cy="358776"/>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1" name="Shape 541"/>
          <p:cNvSpPr/>
          <p:nvPr/>
        </p:nvSpPr>
        <p:spPr>
          <a:xfrm>
            <a:off x="2321222" y="5069663"/>
            <a:ext cx="663643"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Student</a:t>
            </a:r>
          </a:p>
        </p:txBody>
      </p:sp>
      <p:sp>
        <p:nvSpPr>
          <p:cNvPr id="542" name="Shape 542"/>
          <p:cNvSpPr/>
          <p:nvPr/>
        </p:nvSpPr>
        <p:spPr>
          <a:xfrm>
            <a:off x="2019597" y="5358588"/>
            <a:ext cx="1231901" cy="463551"/>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3" name="Shape 543"/>
          <p:cNvSpPr/>
          <p:nvPr/>
        </p:nvSpPr>
        <p:spPr>
          <a:xfrm>
            <a:off x="2243435" y="5480826"/>
            <a:ext cx="823944"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err="1">
                <a:solidFill>
                  <a:schemeClr val="tx1"/>
                </a:solidFill>
                <a:uFill>
                  <a:solidFill/>
                </a:uFill>
                <a:latin typeface="Arial Unicode MS" panose="020B0604020202020204" pitchFamily="34" charset="-128"/>
              </a:rPr>
              <a:t>studentID</a:t>
            </a:r>
            <a:endParaRPr sz="1500" dirty="0">
              <a:solidFill>
                <a:schemeClr val="tx1"/>
              </a:solidFill>
              <a:uFill>
                <a:solidFill/>
              </a:uFill>
              <a:latin typeface="Arial Unicode MS" panose="020B0604020202020204" pitchFamily="34" charset="-128"/>
            </a:endParaRPr>
          </a:p>
        </p:txBody>
      </p:sp>
      <p:sp>
        <p:nvSpPr>
          <p:cNvPr id="544" name="Shape 544"/>
          <p:cNvSpPr/>
          <p:nvPr/>
        </p:nvSpPr>
        <p:spPr>
          <a:xfrm>
            <a:off x="4483397" y="4999813"/>
            <a:ext cx="1231901" cy="204789"/>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5" name="Shape 545"/>
          <p:cNvSpPr/>
          <p:nvPr/>
        </p:nvSpPr>
        <p:spPr>
          <a:xfrm>
            <a:off x="4807247" y="4993463"/>
            <a:ext cx="621965"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Course</a:t>
            </a:r>
          </a:p>
        </p:txBody>
      </p:sp>
      <p:sp>
        <p:nvSpPr>
          <p:cNvPr id="546" name="Shape 546"/>
          <p:cNvSpPr/>
          <p:nvPr/>
        </p:nvSpPr>
        <p:spPr>
          <a:xfrm>
            <a:off x="4483397" y="5204601"/>
            <a:ext cx="1231901" cy="617538"/>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7" name="Shape 547"/>
          <p:cNvSpPr/>
          <p:nvPr/>
        </p:nvSpPr>
        <p:spPr>
          <a:xfrm>
            <a:off x="4551660" y="5295088"/>
            <a:ext cx="1037143"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    </a:t>
            </a:r>
            <a:r>
              <a:rPr sz="1500" dirty="0" err="1">
                <a:solidFill>
                  <a:schemeClr val="tx1"/>
                </a:solidFill>
                <a:uFill>
                  <a:solidFill/>
                </a:uFill>
                <a:latin typeface="Arial Unicode MS" panose="020B0604020202020204" pitchFamily="34" charset="-128"/>
              </a:rPr>
              <a:t>courseNo</a:t>
            </a:r>
            <a:endParaRPr sz="1500" dirty="0">
              <a:solidFill>
                <a:schemeClr val="tx1"/>
              </a:solidFill>
              <a:uFill>
                <a:solidFill/>
              </a:uFill>
              <a:latin typeface="Arial Unicode MS" panose="020B0604020202020204" pitchFamily="34" charset="-128"/>
            </a:endParaRPr>
          </a:p>
        </p:txBody>
      </p:sp>
      <p:sp>
        <p:nvSpPr>
          <p:cNvPr id="548" name="Shape 548"/>
          <p:cNvSpPr/>
          <p:nvPr/>
        </p:nvSpPr>
        <p:spPr>
          <a:xfrm>
            <a:off x="4551660" y="5514163"/>
            <a:ext cx="1069203"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    </a:t>
            </a:r>
            <a:r>
              <a:rPr sz="1500" dirty="0" err="1">
                <a:solidFill>
                  <a:schemeClr val="tx1"/>
                </a:solidFill>
                <a:uFill>
                  <a:solidFill/>
                </a:uFill>
                <a:latin typeface="Arial Unicode MS" panose="020B0604020202020204" pitchFamily="34" charset="-128"/>
              </a:rPr>
              <a:t>sectionNo</a:t>
            </a:r>
            <a:endParaRPr sz="1500" dirty="0">
              <a:solidFill>
                <a:schemeClr val="tx1"/>
              </a:solidFill>
              <a:uFill>
                <a:solidFill/>
              </a:uFill>
              <a:latin typeface="Arial Unicode MS" panose="020B0604020202020204" pitchFamily="34" charset="-128"/>
            </a:endParaRPr>
          </a:p>
        </p:txBody>
      </p:sp>
      <p:sp>
        <p:nvSpPr>
          <p:cNvPr id="549" name="Shape 549"/>
          <p:cNvSpPr/>
          <p:nvPr/>
        </p:nvSpPr>
        <p:spPr>
          <a:xfrm>
            <a:off x="3251497" y="5410976"/>
            <a:ext cx="1231901" cy="1588"/>
          </a:xfrm>
          <a:prstGeom prst="line">
            <a:avLst/>
          </a:prstGeom>
          <a:ln w="4826">
            <a:solidFill/>
            <a:prstDash val="dash"/>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0" name="Shape 550"/>
          <p:cNvSpPr/>
          <p:nvPr/>
        </p:nvSpPr>
        <p:spPr>
          <a:xfrm>
            <a:off x="3578522" y="5141101"/>
            <a:ext cx="524182"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Takes</a:t>
            </a:r>
          </a:p>
        </p:txBody>
      </p:sp>
      <p:sp>
        <p:nvSpPr>
          <p:cNvPr id="551" name="Shape 551"/>
          <p:cNvSpPr/>
          <p:nvPr/>
        </p:nvSpPr>
        <p:spPr>
          <a:xfrm>
            <a:off x="3221335" y="6055501"/>
            <a:ext cx="1360950"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err="1">
                <a:solidFill>
                  <a:schemeClr val="tx1"/>
                </a:solidFill>
                <a:uFill>
                  <a:solidFill/>
                </a:uFill>
                <a:latin typeface="Arial Unicode MS" panose="020B0604020202020204" pitchFamily="34" charset="-128"/>
              </a:rPr>
              <a:t>registrationDate</a:t>
            </a:r>
            <a:endParaRPr sz="1500" dirty="0">
              <a:solidFill>
                <a:schemeClr val="tx1"/>
              </a:solidFill>
              <a:uFill>
                <a:solidFill/>
              </a:uFill>
              <a:latin typeface="Arial Unicode MS" panose="020B0604020202020204" pitchFamily="34" charset="-128"/>
            </a:endParaRPr>
          </a:p>
        </p:txBody>
      </p:sp>
      <p:sp>
        <p:nvSpPr>
          <p:cNvPr id="552" name="Shape 552"/>
          <p:cNvSpPr/>
          <p:nvPr/>
        </p:nvSpPr>
        <p:spPr>
          <a:xfrm>
            <a:off x="3867447" y="541097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3" name="Shape 553"/>
          <p:cNvSpPr/>
          <p:nvPr/>
        </p:nvSpPr>
        <p:spPr>
          <a:xfrm>
            <a:off x="3867447" y="5433201"/>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4" name="Shape 554"/>
          <p:cNvSpPr/>
          <p:nvPr/>
        </p:nvSpPr>
        <p:spPr>
          <a:xfrm>
            <a:off x="3867447" y="545383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5" name="Shape 555"/>
          <p:cNvSpPr/>
          <p:nvPr/>
        </p:nvSpPr>
        <p:spPr>
          <a:xfrm>
            <a:off x="3867447" y="547606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6" name="Shape 556"/>
          <p:cNvSpPr/>
          <p:nvPr/>
        </p:nvSpPr>
        <p:spPr>
          <a:xfrm>
            <a:off x="3867447" y="549828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7" name="Shape 557"/>
          <p:cNvSpPr/>
          <p:nvPr/>
        </p:nvSpPr>
        <p:spPr>
          <a:xfrm>
            <a:off x="3867447" y="552051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8" name="Shape 558"/>
          <p:cNvSpPr/>
          <p:nvPr/>
        </p:nvSpPr>
        <p:spPr>
          <a:xfrm>
            <a:off x="3867447" y="5542738"/>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9" name="Shape 559"/>
          <p:cNvSpPr/>
          <p:nvPr/>
        </p:nvSpPr>
        <p:spPr>
          <a:xfrm>
            <a:off x="3867447" y="556337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0" name="Shape 560"/>
          <p:cNvSpPr/>
          <p:nvPr/>
        </p:nvSpPr>
        <p:spPr>
          <a:xfrm>
            <a:off x="3867447" y="558560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1" name="Shape 561"/>
          <p:cNvSpPr/>
          <p:nvPr/>
        </p:nvSpPr>
        <p:spPr>
          <a:xfrm>
            <a:off x="3867447" y="560782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2" name="Shape 562"/>
          <p:cNvSpPr/>
          <p:nvPr/>
        </p:nvSpPr>
        <p:spPr>
          <a:xfrm>
            <a:off x="3867447" y="563005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3" name="Shape 563"/>
          <p:cNvSpPr/>
          <p:nvPr/>
        </p:nvSpPr>
        <p:spPr>
          <a:xfrm>
            <a:off x="3867447" y="5652276"/>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4" name="Shape 564"/>
          <p:cNvSpPr/>
          <p:nvPr/>
        </p:nvSpPr>
        <p:spPr>
          <a:xfrm>
            <a:off x="3867447" y="567291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5" name="Shape 565"/>
          <p:cNvSpPr/>
          <p:nvPr/>
        </p:nvSpPr>
        <p:spPr>
          <a:xfrm>
            <a:off x="3867447" y="569513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6" name="Shape 566"/>
          <p:cNvSpPr/>
          <p:nvPr/>
        </p:nvSpPr>
        <p:spPr>
          <a:xfrm>
            <a:off x="3867447" y="571736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7" name="Shape 567"/>
          <p:cNvSpPr/>
          <p:nvPr/>
        </p:nvSpPr>
        <p:spPr>
          <a:xfrm>
            <a:off x="3867447" y="573958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8" name="Shape 568"/>
          <p:cNvSpPr/>
          <p:nvPr/>
        </p:nvSpPr>
        <p:spPr>
          <a:xfrm>
            <a:off x="3867447" y="5761813"/>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9" name="Shape 569"/>
          <p:cNvSpPr/>
          <p:nvPr/>
        </p:nvSpPr>
        <p:spPr>
          <a:xfrm>
            <a:off x="3867447" y="578245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0" name="Shape 570"/>
          <p:cNvSpPr/>
          <p:nvPr/>
        </p:nvSpPr>
        <p:spPr>
          <a:xfrm>
            <a:off x="3867447" y="580467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1" name="Shape 571"/>
          <p:cNvSpPr/>
          <p:nvPr/>
        </p:nvSpPr>
        <p:spPr>
          <a:xfrm>
            <a:off x="3867447" y="582690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2" name="Shape 572"/>
          <p:cNvSpPr/>
          <p:nvPr/>
        </p:nvSpPr>
        <p:spPr>
          <a:xfrm>
            <a:off x="4172862" y="5572125"/>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3" name="Shape 573"/>
          <p:cNvSpPr/>
          <p:nvPr/>
        </p:nvSpPr>
        <p:spPr>
          <a:xfrm>
            <a:off x="4172862" y="5594349"/>
            <a:ext cx="1589" cy="9527"/>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4" name="Shape 574"/>
          <p:cNvSpPr/>
          <p:nvPr/>
        </p:nvSpPr>
        <p:spPr>
          <a:xfrm>
            <a:off x="4172862" y="5614987"/>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5" name="Shape 575"/>
          <p:cNvSpPr/>
          <p:nvPr/>
        </p:nvSpPr>
        <p:spPr>
          <a:xfrm>
            <a:off x="4172862" y="5637212"/>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6" name="Shape 576"/>
          <p:cNvSpPr/>
          <p:nvPr/>
        </p:nvSpPr>
        <p:spPr>
          <a:xfrm>
            <a:off x="4172862" y="5659437"/>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7" name="Shape 577"/>
          <p:cNvSpPr/>
          <p:nvPr/>
        </p:nvSpPr>
        <p:spPr>
          <a:xfrm>
            <a:off x="4172862" y="5681662"/>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8" name="Shape 578"/>
          <p:cNvSpPr/>
          <p:nvPr/>
        </p:nvSpPr>
        <p:spPr>
          <a:xfrm>
            <a:off x="4172862" y="5703887"/>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9" name="Shape 579"/>
          <p:cNvSpPr/>
          <p:nvPr/>
        </p:nvSpPr>
        <p:spPr>
          <a:xfrm>
            <a:off x="4172862" y="5724525"/>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80" name="Shape 580"/>
          <p:cNvSpPr/>
          <p:nvPr/>
        </p:nvSpPr>
        <p:spPr>
          <a:xfrm>
            <a:off x="4172862" y="5746750"/>
            <a:ext cx="1589" cy="3175"/>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85" name="Group 585"/>
          <p:cNvGrpSpPr/>
          <p:nvPr/>
        </p:nvGrpSpPr>
        <p:grpSpPr>
          <a:xfrm>
            <a:off x="4300835" y="5331601"/>
            <a:ext cx="144463" cy="152401"/>
            <a:chOff x="0" y="0"/>
            <a:chExt cx="144462" cy="152400"/>
          </a:xfrm>
        </p:grpSpPr>
        <p:sp>
          <p:nvSpPr>
            <p:cNvPr id="581" name="Shape 581"/>
            <p:cNvSpPr/>
            <p:nvPr/>
          </p:nvSpPr>
          <p:spPr>
            <a:xfrm>
              <a:off x="0" y="76200"/>
              <a:ext cx="144463"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84" name="Group 584"/>
            <p:cNvGrpSpPr/>
            <p:nvPr/>
          </p:nvGrpSpPr>
          <p:grpSpPr>
            <a:xfrm>
              <a:off x="0" y="0"/>
              <a:ext cx="125413" cy="152400"/>
              <a:chOff x="0" y="0"/>
              <a:chExt cx="125412" cy="152400"/>
            </a:xfrm>
          </p:grpSpPr>
          <p:sp>
            <p:nvSpPr>
              <p:cNvPr id="582" name="Shape 582"/>
              <p:cNvSpPr/>
              <p:nvPr/>
            </p:nvSpPr>
            <p:spPr>
              <a:xfrm flipV="1">
                <a:off x="-1" y="-1"/>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83" name="Shape 583"/>
              <p:cNvSpPr/>
              <p:nvPr/>
            </p:nvSpPr>
            <p:spPr>
              <a:xfrm>
                <a:off x="-1" y="76199"/>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grpSp>
        <p:nvGrpSpPr>
          <p:cNvPr id="590" name="Group 590"/>
          <p:cNvGrpSpPr/>
          <p:nvPr/>
        </p:nvGrpSpPr>
        <p:grpSpPr>
          <a:xfrm>
            <a:off x="3246735" y="5306201"/>
            <a:ext cx="190501" cy="165101"/>
            <a:chOff x="0" y="0"/>
            <a:chExt cx="190500" cy="165100"/>
          </a:xfrm>
        </p:grpSpPr>
        <p:sp>
          <p:nvSpPr>
            <p:cNvPr id="586" name="Shape 586"/>
            <p:cNvSpPr/>
            <p:nvPr/>
          </p:nvSpPr>
          <p:spPr>
            <a:xfrm>
              <a:off x="0" y="88900"/>
              <a:ext cx="152400"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89" name="Group 589"/>
            <p:cNvGrpSpPr/>
            <p:nvPr/>
          </p:nvGrpSpPr>
          <p:grpSpPr>
            <a:xfrm>
              <a:off x="38099" y="0"/>
              <a:ext cx="152402" cy="165100"/>
              <a:chOff x="0" y="0"/>
              <a:chExt cx="152400" cy="165099"/>
            </a:xfrm>
          </p:grpSpPr>
          <p:sp>
            <p:nvSpPr>
              <p:cNvPr id="587" name="Shape 587"/>
              <p:cNvSpPr/>
              <p:nvPr/>
            </p:nvSpPr>
            <p:spPr>
              <a:xfrm flipH="1">
                <a:off x="-1" y="88900"/>
                <a:ext cx="152402" cy="7620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88" name="Shape 588"/>
              <p:cNvSpPr/>
              <p:nvPr/>
            </p:nvSpPr>
            <p:spPr>
              <a:xfrm flipH="1" flipV="1">
                <a:off x="-1" y="0"/>
                <a:ext cx="152402" cy="7620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sp>
        <p:nvSpPr>
          <p:cNvPr id="591" name="Shape 591"/>
          <p:cNvSpPr/>
          <p:nvPr/>
        </p:nvSpPr>
        <p:spPr>
          <a:xfrm>
            <a:off x="3488035" y="5293501"/>
            <a:ext cx="1" cy="228601"/>
          </a:xfrm>
          <a:prstGeom prst="line">
            <a:avLst/>
          </a:prstGeom>
          <a:ln w="25400">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92" name="Shape 592"/>
          <p:cNvSpPr/>
          <p:nvPr/>
        </p:nvSpPr>
        <p:spPr>
          <a:xfrm>
            <a:off x="4275435" y="5318901"/>
            <a:ext cx="1" cy="228601"/>
          </a:xfrm>
          <a:prstGeom prst="line">
            <a:avLst/>
          </a:prstGeom>
          <a:ln w="25400">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99" name="Group 599"/>
          <p:cNvGrpSpPr/>
          <p:nvPr/>
        </p:nvGrpSpPr>
        <p:grpSpPr>
          <a:xfrm>
            <a:off x="987425" y="1168399"/>
            <a:ext cx="5760046" cy="3327402"/>
            <a:chOff x="-536575" y="-50800"/>
            <a:chExt cx="5760045" cy="3327400"/>
          </a:xfrm>
        </p:grpSpPr>
        <p:grpSp>
          <p:nvGrpSpPr>
            <p:cNvPr id="595" name="Group 595"/>
            <p:cNvGrpSpPr/>
            <p:nvPr/>
          </p:nvGrpSpPr>
          <p:grpSpPr>
            <a:xfrm>
              <a:off x="-491530" y="1792945"/>
              <a:ext cx="5715001" cy="1483656"/>
              <a:chOff x="0" y="0"/>
              <a:chExt cx="5715000" cy="1483654"/>
            </a:xfrm>
          </p:grpSpPr>
          <p:sp>
            <p:nvSpPr>
              <p:cNvPr id="593" name="Shape 593"/>
              <p:cNvSpPr/>
              <p:nvPr/>
            </p:nvSpPr>
            <p:spPr>
              <a:xfrm>
                <a:off x="0" y="0"/>
                <a:ext cx="5715000" cy="1483655"/>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94" name="image.pdf"/>
              <p:cNvPicPr/>
              <p:nvPr/>
            </p:nvPicPr>
            <p:blipFill>
              <a:blip r:embed="rId3">
                <a:extLst/>
              </a:blip>
              <a:srcRect/>
              <a:stretch>
                <a:fillRect/>
              </a:stretch>
            </p:blipFill>
            <p:spPr>
              <a:xfrm>
                <a:off x="0" y="0"/>
                <a:ext cx="5715000" cy="1483655"/>
              </a:xfrm>
              <a:prstGeom prst="rect">
                <a:avLst/>
              </a:prstGeom>
              <a:ln w="12700" cap="flat">
                <a:noFill/>
                <a:miter lim="400000"/>
              </a:ln>
              <a:effectLst/>
            </p:spPr>
          </p:pic>
        </p:grpSp>
        <p:grpSp>
          <p:nvGrpSpPr>
            <p:cNvPr id="598" name="Group 598"/>
            <p:cNvGrpSpPr/>
            <p:nvPr/>
          </p:nvGrpSpPr>
          <p:grpSpPr>
            <a:xfrm>
              <a:off x="-536575" y="-50801"/>
              <a:ext cx="5068491" cy="1397271"/>
              <a:chOff x="0" y="0"/>
              <a:chExt cx="5068490" cy="1397269"/>
            </a:xfrm>
          </p:grpSpPr>
          <p:sp>
            <p:nvSpPr>
              <p:cNvPr id="596" name="Shape 596"/>
              <p:cNvSpPr/>
              <p:nvPr/>
            </p:nvSpPr>
            <p:spPr>
              <a:xfrm>
                <a:off x="0" y="0"/>
                <a:ext cx="5068491" cy="1397270"/>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97" name="image.pdf"/>
              <p:cNvPicPr/>
              <p:nvPr/>
            </p:nvPicPr>
            <p:blipFill>
              <a:blip r:embed="rId4">
                <a:extLst/>
              </a:blip>
              <a:stretch>
                <a:fillRect/>
              </a:stretch>
            </p:blipFill>
            <p:spPr>
              <a:xfrm>
                <a:off x="0" y="0"/>
                <a:ext cx="5068491" cy="1397270"/>
              </a:xfrm>
              <a:prstGeom prst="rect">
                <a:avLst/>
              </a:prstGeom>
              <a:ln w="12700" cap="flat">
                <a:noFill/>
                <a:miter lim="400000"/>
              </a:ln>
              <a:effectLst/>
            </p:spPr>
          </p:pic>
        </p:gr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Review</a:t>
            </a:r>
          </a:p>
        </p:txBody>
      </p:sp>
      <p:sp>
        <p:nvSpPr>
          <p:cNvPr id="31" name="Shape 31"/>
          <p:cNvSpPr/>
          <p:nvPr/>
        </p:nvSpPr>
        <p:spPr>
          <a:xfrm>
            <a:off x="338007" y="1242377"/>
            <a:ext cx="8478871" cy="10567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collection of objects with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lang="en-US"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age, sex, etc. ) </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 etc..)</a:t>
            </a:r>
          </a:p>
        </p:txBody>
      </p:sp>
      <p:sp>
        <p:nvSpPr>
          <p:cNvPr id="32" name="Shape 32"/>
          <p:cNvSpPr/>
          <p:nvPr/>
        </p:nvSpPr>
        <p:spPr>
          <a:xfrm>
            <a:off x="310243" y="2785790"/>
            <a:ext cx="7590195" cy="9669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primary key is 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whose value is unique in each instance: </a:t>
            </a:r>
          </a:p>
          <a:p>
            <a:pPr marL="603738" lvl="1" indent="-222738">
              <a:spcBef>
                <a:spcPts val="700"/>
              </a:spcBef>
              <a:buSzPct val="100000"/>
              <a:buChar char="•"/>
              <a:defRPr sz="1800">
                <a:solidFill>
                  <a:srgbClr val="000000"/>
                </a:solidFill>
                <a:uFillTx/>
              </a:defRPr>
            </a:pP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p>
        </p:txBody>
      </p:sp>
      <p:sp>
        <p:nvSpPr>
          <p:cNvPr id="33" name="Shape 33"/>
          <p:cNvSpPr/>
          <p:nvPr/>
        </p:nvSpPr>
        <p:spPr>
          <a:xfrm>
            <a:off x="310243" y="4037738"/>
            <a:ext cx="7590195" cy="6745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association among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4" name="Shape 34"/>
          <p:cNvSpPr/>
          <p:nvPr/>
        </p:nvSpPr>
        <p:spPr>
          <a:xfrm>
            <a:off x="310243" y="5172460"/>
            <a:ext cx="7590195" cy="58477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Cardinalities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describe the number of instances that participate in a relationship</a:t>
            </a:r>
          </a:p>
        </p:txBody>
      </p:sp>
    </p:spTree>
    <p:extLst>
      <p:ext uri="{BB962C8B-B14F-4D97-AF65-F5344CB8AC3E}">
        <p14:creationId xmlns:p14="http://schemas.microsoft.com/office/powerpoint/2010/main" val="127866975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p:nvPr/>
        </p:nvSpPr>
        <p:spPr>
          <a:xfrm>
            <a:off x="386307" y="44081"/>
            <a:ext cx="7757379" cy="9233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In-class (simple) example: </a:t>
            </a:r>
            <a:b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Create the following ERD</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9" name="Shape 609"/>
          <p:cNvSpPr/>
          <p:nvPr/>
        </p:nvSpPr>
        <p:spPr>
          <a:xfrm>
            <a:off x="469900" y="1282700"/>
            <a:ext cx="7590195" cy="33804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painter can paint many paintings; each painting is painted by one painter. A gallery can have many paintings. A painting can be exhibited by a gallery.</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variations in the cardinalities among the entities, and see the resulting differences in semantics.</a:t>
            </a:r>
            <a:endParaRPr sz="26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522185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a:xfrm>
            <a:off x="228600" y="76200"/>
            <a:ext cx="8458200" cy="990600"/>
          </a:xfrm>
        </p:spPr>
        <p:txBody>
          <a:bodyPr/>
          <a:lstStyle/>
          <a:p>
            <a:pPr eaLnBrk="1" hangingPunct="1">
              <a:defRPr/>
            </a:pPr>
            <a:r>
              <a:rPr lang="en-US" dirty="0">
                <a:solidFill>
                  <a:srgbClr val="57068C"/>
                </a:solidFill>
              </a:rPr>
              <a:t>Databases vs. Spreadsheets</a:t>
            </a:r>
          </a:p>
        </p:txBody>
      </p:sp>
      <p:grpSp>
        <p:nvGrpSpPr>
          <p:cNvPr id="2" name="Group 3"/>
          <p:cNvGrpSpPr>
            <a:grpSpLocks/>
          </p:cNvGrpSpPr>
          <p:nvPr/>
        </p:nvGrpSpPr>
        <p:grpSpPr bwMode="auto">
          <a:xfrm>
            <a:off x="533400" y="1447800"/>
            <a:ext cx="8229600" cy="1295400"/>
            <a:chOff x="384" y="768"/>
            <a:chExt cx="5184" cy="816"/>
          </a:xfrm>
        </p:grpSpPr>
        <p:grpSp>
          <p:nvGrpSpPr>
            <p:cNvPr id="9220" name="Group 4"/>
            <p:cNvGrpSpPr>
              <a:grpSpLocks/>
            </p:cNvGrpSpPr>
            <p:nvPr/>
          </p:nvGrpSpPr>
          <p:grpSpPr bwMode="auto">
            <a:xfrm>
              <a:off x="384" y="768"/>
              <a:ext cx="5184" cy="284"/>
              <a:chOff x="384" y="768"/>
              <a:chExt cx="5184" cy="284"/>
            </a:xfrm>
          </p:grpSpPr>
          <p:sp>
            <p:nvSpPr>
              <p:cNvPr id="9222"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should you use a database instead of Excel?</a:t>
                </a:r>
                <a:endParaRPr lang="en-US" sz="18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223"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9221" name="Rectangle 7"/>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grpSp>
    </p:spTree>
    <p:extLst>
      <p:ext uri="{BB962C8B-B14F-4D97-AF65-F5344CB8AC3E}">
        <p14:creationId xmlns:p14="http://schemas.microsoft.com/office/powerpoint/2010/main" val="4189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704851" y="57717"/>
            <a:ext cx="7886700" cy="720158"/>
          </a:xfrm>
        </p:spPr>
        <p:txBody>
          <a:bodyPr/>
          <a:lstStyle/>
          <a:p>
            <a:pPr eaLnBrk="1" hangingPunct="1">
              <a:defRPr/>
            </a:pPr>
            <a:r>
              <a:rPr lang="en-US" dirty="0">
                <a:solidFill>
                  <a:srgbClr val="57068C"/>
                </a:solidFill>
              </a:rPr>
              <a:t>Anomalies in un-normalized data</a:t>
            </a:r>
          </a:p>
        </p:txBody>
      </p:sp>
      <p:grpSp>
        <p:nvGrpSpPr>
          <p:cNvPr id="10243" name="Group 4"/>
          <p:cNvGrpSpPr>
            <a:grpSpLocks/>
          </p:cNvGrpSpPr>
          <p:nvPr/>
        </p:nvGrpSpPr>
        <p:grpSpPr bwMode="auto">
          <a:xfrm>
            <a:off x="381000" y="1143000"/>
            <a:ext cx="8534400" cy="450850"/>
            <a:chOff x="384" y="768"/>
            <a:chExt cx="5184" cy="284"/>
          </a:xfrm>
        </p:grpSpPr>
        <p:sp>
          <p:nvSpPr>
            <p:cNvPr id="10246"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p:txBody>
        </p:sp>
        <p:sp>
          <p:nvSpPr>
            <p:cNvPr id="10247"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2135" name="Rectangle 7"/>
          <p:cNvSpPr>
            <a:spLocks noChangeArrowheads="1"/>
          </p:cNvSpPr>
          <p:nvPr/>
        </p:nvSpPr>
        <p:spPr bwMode="auto">
          <a:xfrm>
            <a:off x="228600" y="1752600"/>
            <a:ext cx="87630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Inability to insert a piece of information about an object without having to insert a (bogus) piece of information about something else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Adding a new customer/book before it is ordered</a:t>
            </a:r>
            <a:b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can you add the book “Harry Potter” in the file below?</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45"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83491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21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704850" y="32543"/>
            <a:ext cx="7886700" cy="832871"/>
          </a:xfrm>
        </p:spPr>
        <p:txBody>
          <a:bodyPr/>
          <a:lstStyle/>
          <a:p>
            <a:pPr eaLnBrk="1" hangingPunct="1">
              <a:defRPr/>
            </a:pPr>
            <a:r>
              <a:rPr lang="en-US" dirty="0">
                <a:solidFill>
                  <a:srgbClr val="57068C"/>
                </a:solidFill>
              </a:rPr>
              <a:t>Anomalies in un-normalized data</a:t>
            </a:r>
          </a:p>
        </p:txBody>
      </p:sp>
      <p:grpSp>
        <p:nvGrpSpPr>
          <p:cNvPr id="11267" name="Group 8"/>
          <p:cNvGrpSpPr>
            <a:grpSpLocks/>
          </p:cNvGrpSpPr>
          <p:nvPr/>
        </p:nvGrpSpPr>
        <p:grpSpPr bwMode="auto">
          <a:xfrm>
            <a:off x="609600" y="1219200"/>
            <a:ext cx="8077200" cy="1295400"/>
            <a:chOff x="384" y="768"/>
            <a:chExt cx="5184" cy="816"/>
          </a:xfrm>
        </p:grpSpPr>
        <p:grpSp>
          <p:nvGrpSpPr>
            <p:cNvPr id="11270" name="Group 9"/>
            <p:cNvGrpSpPr>
              <a:grpSpLocks/>
            </p:cNvGrpSpPr>
            <p:nvPr/>
          </p:nvGrpSpPr>
          <p:grpSpPr bwMode="auto">
            <a:xfrm>
              <a:off x="384" y="768"/>
              <a:ext cx="5184" cy="284"/>
              <a:chOff x="384" y="768"/>
              <a:chExt cx="5184" cy="284"/>
            </a:xfrm>
          </p:grpSpPr>
          <p:sp>
            <p:nvSpPr>
              <p:cNvPr id="11272" name="Text Box 10"/>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p:txBody>
          </p:sp>
          <p:sp>
            <p:nvSpPr>
              <p:cNvPr id="11273" name="Line 11"/>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1271" name="Rectangle 12"/>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loss of a piece of information about one object when a piece of information about a different object is deleted</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4195" name="Rectangle 19"/>
          <p:cNvSpPr>
            <a:spLocks noChangeArrowheads="1"/>
          </p:cNvSpPr>
          <p:nvPr/>
        </p:nvSpPr>
        <p:spPr bwMode="auto">
          <a:xfrm>
            <a:off x="914400" y="2455863"/>
            <a:ext cx="6415209" cy="782259"/>
          </a:xfrm>
          <a:prstGeom prst="rect">
            <a:avLst/>
          </a:prstGeom>
          <a:noFill/>
          <a:ln w="38100">
            <a:noFill/>
            <a:miter lim="800000"/>
            <a:headEnd/>
            <a:tailEnd/>
          </a:ln>
        </p:spPr>
        <p:txBody>
          <a:bodyPr wrap="none" lIns="90483" tIns="44447" rIns="90483" bIns="44447">
            <a:spAutoFit/>
          </a:bodyPr>
          <a:lstStyle/>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2 =&gt; deleting customer Lee </a:t>
            </a:r>
            <a:r>
              <a:rPr lang="en-US" sz="18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Sproull</a:t>
            </a: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1 =&gt; deleting book “Code…”</a:t>
            </a:r>
          </a:p>
        </p:txBody>
      </p:sp>
      <p:pic>
        <p:nvPicPr>
          <p:cNvPr id="11269"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12161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4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9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628650" y="0"/>
            <a:ext cx="7886700" cy="755641"/>
          </a:xfrm>
        </p:spPr>
        <p:txBody>
          <a:bodyPr/>
          <a:lstStyle/>
          <a:p>
            <a:pPr eaLnBrk="1" hangingPunct="1">
              <a:defRPr/>
            </a:pPr>
            <a:r>
              <a:rPr lang="en-US" dirty="0">
                <a:solidFill>
                  <a:srgbClr val="57068C"/>
                </a:solidFill>
              </a:rPr>
              <a:t>Anomalies in un-normalized data</a:t>
            </a:r>
          </a:p>
        </p:txBody>
      </p:sp>
      <p:grpSp>
        <p:nvGrpSpPr>
          <p:cNvPr id="12294" name="Group 14"/>
          <p:cNvGrpSpPr>
            <a:grpSpLocks/>
          </p:cNvGrpSpPr>
          <p:nvPr/>
        </p:nvGrpSpPr>
        <p:grpSpPr bwMode="auto">
          <a:xfrm>
            <a:off x="685800" y="1143000"/>
            <a:ext cx="8077200" cy="450850"/>
            <a:chOff x="384" y="768"/>
            <a:chExt cx="5184" cy="284"/>
          </a:xfrm>
        </p:grpSpPr>
        <p:sp>
          <p:nvSpPr>
            <p:cNvPr id="12296" name="Text Box 1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sp>
          <p:nvSpPr>
            <p:cNvPr id="12297" name="Line 1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2295" name="Rectangle 17"/>
          <p:cNvSpPr>
            <a:spLocks noChangeArrowheads="1"/>
          </p:cNvSpPr>
          <p:nvPr/>
        </p:nvSpPr>
        <p:spPr bwMode="auto">
          <a:xfrm>
            <a:off x="685800" y="1676400"/>
            <a:ext cx="80772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Need to change multiple times the same piece of information about an object</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Changing Jeff Bezos address in order 1 leaves orders 6 and 8 unchanged…</a:t>
            </a:r>
          </a:p>
        </p:txBody>
      </p:sp>
      <p:pic>
        <p:nvPicPr>
          <p:cNvPr id="12293"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352717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nvSpPr>
        <p:spPr>
          <a:xfrm>
            <a:off x="0" y="2757715"/>
            <a:ext cx="9144000"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Relationship Diagram</a:t>
            </a: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(ERD)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7068C"/>
                </a:solidFill>
              </a:rPr>
              <a:t>Basic Concepts</a:t>
            </a:r>
          </a:p>
        </p:txBody>
      </p:sp>
      <p:sp>
        <p:nvSpPr>
          <p:cNvPr id="3" name="Content Placeholder 2"/>
          <p:cNvSpPr>
            <a:spLocks noGrp="1"/>
          </p:cNvSpPr>
          <p:nvPr>
            <p:ph idx="1"/>
          </p:nvPr>
        </p:nvSpPr>
        <p:spPr/>
        <p:txBody>
          <a:bodyPr>
            <a:normAutofit/>
          </a:bodyPr>
          <a:lstStyle/>
          <a:p>
            <a:r>
              <a:rPr lang="en-US" sz="2400" dirty="0"/>
              <a:t>Entities</a:t>
            </a:r>
          </a:p>
          <a:p>
            <a:pPr lvl="1"/>
            <a:r>
              <a:rPr lang="en-US" sz="2000" dirty="0"/>
              <a:t>Attributes</a:t>
            </a:r>
          </a:p>
          <a:p>
            <a:pPr lvl="1"/>
            <a:r>
              <a:rPr lang="en-US" sz="2000" dirty="0"/>
              <a:t>Primary keys</a:t>
            </a:r>
          </a:p>
          <a:p>
            <a:r>
              <a:rPr lang="en-US" sz="2400" dirty="0"/>
              <a:t>Relationships</a:t>
            </a:r>
          </a:p>
          <a:p>
            <a:pPr lvl="1"/>
            <a:r>
              <a:rPr lang="en-US" sz="2000" dirty="0"/>
              <a:t>Foreign keys</a:t>
            </a:r>
          </a:p>
          <a:p>
            <a:r>
              <a:rPr lang="en-US" sz="2400" dirty="0"/>
              <a:t>Cardinalities</a:t>
            </a:r>
          </a:p>
        </p:txBody>
      </p:sp>
    </p:spTree>
    <p:extLst>
      <p:ext uri="{BB962C8B-B14F-4D97-AF65-F5344CB8AC3E}">
        <p14:creationId xmlns:p14="http://schemas.microsoft.com/office/powerpoint/2010/main" val="145277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95668" y="133806"/>
            <a:ext cx="7886700" cy="619124"/>
          </a:xfrm>
        </p:spPr>
        <p:txBody>
          <a:bodyPr>
            <a:normAutofit fontScale="90000"/>
          </a:bodyPr>
          <a:lstStyle/>
          <a:p>
            <a:pPr eaLnBrk="1" hangingPunct="1">
              <a:defRPr/>
            </a:pPr>
            <a:r>
              <a:rPr lang="en-US" dirty="0">
                <a:solidFill>
                  <a:srgbClr val="57068C"/>
                </a:solidFill>
              </a:rPr>
              <a:t>A “normalized” version of the spreadsheet</a:t>
            </a:r>
          </a:p>
        </p:txBody>
      </p:sp>
      <p:pic>
        <p:nvPicPr>
          <p:cNvPr id="13315" name="Picture 3" descr="book"/>
          <p:cNvPicPr>
            <a:picLocks noChangeAspect="1" noChangeArrowheads="1"/>
          </p:cNvPicPr>
          <p:nvPr/>
        </p:nvPicPr>
        <p:blipFill>
          <a:blip r:embed="rId3" cstate="print"/>
          <a:srcRect/>
          <a:stretch>
            <a:fillRect/>
          </a:stretch>
        </p:blipFill>
        <p:spPr bwMode="auto">
          <a:xfrm>
            <a:off x="1447800" y="3048000"/>
            <a:ext cx="2760663" cy="1482725"/>
          </a:xfrm>
          <a:prstGeom prst="rect">
            <a:avLst/>
          </a:prstGeom>
          <a:noFill/>
          <a:ln w="9525">
            <a:noFill/>
            <a:miter lim="800000"/>
            <a:headEnd/>
            <a:tailEnd/>
          </a:ln>
        </p:spPr>
      </p:pic>
      <p:pic>
        <p:nvPicPr>
          <p:cNvPr id="13316" name="Picture 4" descr="customer"/>
          <p:cNvPicPr>
            <a:picLocks noChangeAspect="1" noChangeArrowheads="1"/>
          </p:cNvPicPr>
          <p:nvPr/>
        </p:nvPicPr>
        <p:blipFill>
          <a:blip r:embed="rId4" cstate="print"/>
          <a:srcRect/>
          <a:stretch>
            <a:fillRect/>
          </a:stretch>
        </p:blipFill>
        <p:spPr bwMode="auto">
          <a:xfrm>
            <a:off x="5105400" y="3022600"/>
            <a:ext cx="2778125" cy="1485900"/>
          </a:xfrm>
          <a:prstGeom prst="rect">
            <a:avLst/>
          </a:prstGeom>
          <a:noFill/>
          <a:ln w="9525">
            <a:noFill/>
            <a:miter lim="800000"/>
            <a:headEnd/>
            <a:tailEnd/>
          </a:ln>
        </p:spPr>
      </p:pic>
      <p:pic>
        <p:nvPicPr>
          <p:cNvPr id="13317" name="Picture 5" descr="orders"/>
          <p:cNvPicPr>
            <a:picLocks noChangeAspect="1" noChangeArrowheads="1"/>
          </p:cNvPicPr>
          <p:nvPr/>
        </p:nvPicPr>
        <p:blipFill>
          <a:blip r:embed="rId5" cstate="print"/>
          <a:srcRect/>
          <a:stretch>
            <a:fillRect/>
          </a:stretch>
        </p:blipFill>
        <p:spPr bwMode="auto">
          <a:xfrm>
            <a:off x="3143250" y="4953000"/>
            <a:ext cx="2724150" cy="1482725"/>
          </a:xfrm>
          <a:prstGeom prst="rect">
            <a:avLst/>
          </a:prstGeom>
          <a:noFill/>
          <a:ln w="9525">
            <a:noFill/>
            <a:miter lim="800000"/>
            <a:headEnd/>
            <a:tailEnd/>
          </a:ln>
        </p:spPr>
      </p:pic>
      <p:grpSp>
        <p:nvGrpSpPr>
          <p:cNvPr id="2" name="Group 6"/>
          <p:cNvGrpSpPr>
            <a:grpSpLocks/>
          </p:cNvGrpSpPr>
          <p:nvPr/>
        </p:nvGrpSpPr>
        <p:grpSpPr bwMode="auto">
          <a:xfrm>
            <a:off x="914400" y="3708400"/>
            <a:ext cx="2514600" cy="2324100"/>
            <a:chOff x="144" y="1488"/>
            <a:chExt cx="1776" cy="2016"/>
          </a:xfrm>
        </p:grpSpPr>
        <p:sp>
          <p:nvSpPr>
            <p:cNvPr id="13330"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1"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2"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3" name="Group 10"/>
          <p:cNvGrpSpPr>
            <a:grpSpLocks/>
          </p:cNvGrpSpPr>
          <p:nvPr/>
        </p:nvGrpSpPr>
        <p:grpSpPr bwMode="auto">
          <a:xfrm>
            <a:off x="2438400" y="3695700"/>
            <a:ext cx="2921000" cy="2133600"/>
            <a:chOff x="1048" y="1504"/>
            <a:chExt cx="2368" cy="1808"/>
          </a:xfrm>
        </p:grpSpPr>
        <p:sp>
          <p:nvSpPr>
            <p:cNvPr id="13325"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6"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7"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8"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9"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3320" name="Group 16"/>
          <p:cNvGrpSpPr>
            <a:grpSpLocks/>
          </p:cNvGrpSpPr>
          <p:nvPr/>
        </p:nvGrpSpPr>
        <p:grpSpPr bwMode="auto">
          <a:xfrm>
            <a:off x="136071" y="1142999"/>
            <a:ext cx="8779329" cy="1676401"/>
            <a:chOff x="384" y="768"/>
            <a:chExt cx="5184" cy="816"/>
          </a:xfrm>
        </p:grpSpPr>
        <p:grpSp>
          <p:nvGrpSpPr>
            <p:cNvPr id="13321" name="Group 17"/>
            <p:cNvGrpSpPr>
              <a:grpSpLocks/>
            </p:cNvGrpSpPr>
            <p:nvPr/>
          </p:nvGrpSpPr>
          <p:grpSpPr bwMode="auto">
            <a:xfrm>
              <a:off x="384" y="768"/>
              <a:ext cx="5184" cy="284"/>
              <a:chOff x="384" y="768"/>
              <a:chExt cx="5184" cy="284"/>
            </a:xfrm>
          </p:grpSpPr>
          <p:sp>
            <p:nvSpPr>
              <p:cNvPr id="13323"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Normalization</a:t>
                </a:r>
              </a:p>
            </p:txBody>
          </p:sp>
          <p:sp>
            <p:nvSpPr>
              <p:cNvPr id="13324"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3322"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All data stored in “tables” (similar to spreadsheet “worksheets” but more rigid)</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Each cell contains a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single</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value (e.g., no list of “orders” in cell)</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Prevents insertion, deletion and update anomalies</a:t>
              </a:r>
            </a:p>
          </p:txBody>
        </p:sp>
      </p:grpSp>
    </p:spTree>
    <p:extLst>
      <p:ext uri="{BB962C8B-B14F-4D97-AF65-F5344CB8AC3E}">
        <p14:creationId xmlns:p14="http://schemas.microsoft.com/office/powerpoint/2010/main" val="164521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3814</TotalTime>
  <Words>1570</Words>
  <Application>Microsoft Office PowerPoint</Application>
  <PresentationFormat>On-screen Show (4:3)</PresentationFormat>
  <Paragraphs>202</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Rounded MT Bold</vt:lpstr>
      <vt:lpstr>Arial Unicode MS</vt:lpstr>
      <vt:lpstr>Avenir Roman</vt:lpstr>
      <vt:lpstr>Helvetica</vt:lpstr>
      <vt:lpstr>Iowan Old Style Roman</vt:lpstr>
      <vt:lpstr>Palatino Linotype</vt:lpstr>
      <vt:lpstr>Office Theme</vt:lpstr>
      <vt:lpstr>PowerPoint Presentation</vt:lpstr>
      <vt:lpstr>Why do we need databases?</vt:lpstr>
      <vt:lpstr>Databases vs. Spreadsheets</vt:lpstr>
      <vt:lpstr>Anomalies in un-normalized data</vt:lpstr>
      <vt:lpstr>Anomalies in un-normalized data</vt:lpstr>
      <vt:lpstr>Anomalies in un-normalized data</vt:lpstr>
      <vt:lpstr>PowerPoint Presentation</vt:lpstr>
      <vt:lpstr>Basic Concepts</vt:lpstr>
      <vt:lpstr>A “normalized” version of the spreadsheet</vt:lpstr>
      <vt:lpstr>Database schema</vt:lpstr>
      <vt:lpstr>Key Question: How do we design the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43</cp:revision>
  <cp:lastPrinted>2014-10-08T16:54:15Z</cp:lastPrinted>
  <dcterms:modified xsi:type="dcterms:W3CDTF">2018-05-16T16:44:34Z</dcterms:modified>
</cp:coreProperties>
</file>