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42"/>
  </p:notesMasterIdLst>
  <p:handoutMasterIdLst>
    <p:handoutMasterId r:id="rId43"/>
  </p:handoutMasterIdLst>
  <p:sldIdLst>
    <p:sldId id="365" r:id="rId2"/>
    <p:sldId id="409" r:id="rId3"/>
    <p:sldId id="369" r:id="rId4"/>
    <p:sldId id="370" r:id="rId5"/>
    <p:sldId id="417" r:id="rId6"/>
    <p:sldId id="418" r:id="rId7"/>
    <p:sldId id="371" r:id="rId8"/>
    <p:sldId id="372" r:id="rId9"/>
    <p:sldId id="373" r:id="rId10"/>
    <p:sldId id="374" r:id="rId11"/>
    <p:sldId id="375" r:id="rId12"/>
    <p:sldId id="376" r:id="rId13"/>
    <p:sldId id="378" r:id="rId14"/>
    <p:sldId id="379" r:id="rId15"/>
    <p:sldId id="380" r:id="rId16"/>
    <p:sldId id="381" r:id="rId17"/>
    <p:sldId id="382" r:id="rId18"/>
    <p:sldId id="384" r:id="rId19"/>
    <p:sldId id="413" r:id="rId20"/>
    <p:sldId id="388" r:id="rId21"/>
    <p:sldId id="389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11" r:id="rId32"/>
    <p:sldId id="400" r:id="rId33"/>
    <p:sldId id="401" r:id="rId34"/>
    <p:sldId id="402" r:id="rId35"/>
    <p:sldId id="403" r:id="rId36"/>
    <p:sldId id="404" r:id="rId37"/>
    <p:sldId id="416" r:id="rId38"/>
    <p:sldId id="405" r:id="rId39"/>
    <p:sldId id="407" r:id="rId40"/>
    <p:sldId id="406" r:id="rId41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5" d="100"/>
          <a:sy n="175" d="100"/>
        </p:scale>
        <p:origin x="13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5/16/2018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Last time we discussed ER diagrams. </a:t>
            </a:r>
          </a:p>
        </p:txBody>
      </p:sp>
    </p:spTree>
    <p:extLst>
      <p:ext uri="{BB962C8B-B14F-4D97-AF65-F5344CB8AC3E}">
        <p14:creationId xmlns:p14="http://schemas.microsoft.com/office/powerpoint/2010/main" val="189702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298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For example, which one of the two should we choose?</a:t>
            </a:r>
          </a:p>
        </p:txBody>
      </p:sp>
    </p:spTree>
    <p:extLst>
      <p:ext uri="{BB962C8B-B14F-4D97-AF65-F5344CB8AC3E}">
        <p14:creationId xmlns:p14="http://schemas.microsoft.com/office/powerpoint/2010/main" val="368736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SSN: immigrants (outside US) don’t have one.  PPl lose it . PPl don’t want to share their SSN. </a:t>
            </a:r>
          </a:p>
        </p:txBody>
      </p:sp>
    </p:spTree>
    <p:extLst>
      <p:ext uri="{BB962C8B-B14F-4D97-AF65-F5344CB8AC3E}">
        <p14:creationId xmlns:p14="http://schemas.microsoft.com/office/powerpoint/2010/main" val="349967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381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1734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69666" y="1799772"/>
            <a:ext cx="8604668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 business narrative </a:t>
            </a:r>
            <a:b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Entity - Relationship Model</a:t>
            </a: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b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4404446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 DB: Entities &amp; attributes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7590195" cy="36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has number, name, billing address, type, applicable rate, collection of meters.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Available meter data is number, address, size, model.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 periodically reads each meter. Reading has meter reading number, timestamp, consumption level, and employee number.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 are based on most recent meter readings and applicable rates.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 has rate number, description, fixed and variable dollar amounts, consumption threshold.</a:t>
            </a:r>
          </a:p>
        </p:txBody>
      </p:sp>
      <p:sp>
        <p:nvSpPr>
          <p:cNvPr id="80" name="Shape 80"/>
          <p:cNvSpPr/>
          <p:nvPr/>
        </p:nvSpPr>
        <p:spPr>
          <a:xfrm>
            <a:off x="752855" y="1248410"/>
            <a:ext cx="1290996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916009" y="1985996"/>
            <a:ext cx="797220" cy="485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711962" y="2410585"/>
            <a:ext cx="1331890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604110" y="2400343"/>
            <a:ext cx="1140120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11961" y="3406269"/>
            <a:ext cx="646343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636522" y="4165449"/>
            <a:ext cx="797220" cy="485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494788" y="1316989"/>
            <a:ext cx="972312" cy="36068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3571611" y="2048225"/>
            <a:ext cx="972313" cy="36068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752855" y="2780693"/>
            <a:ext cx="1932433" cy="36068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904999" y="4234028"/>
            <a:ext cx="1562101" cy="34798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9663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&amp; Attributes</a:t>
            </a:r>
          </a:p>
        </p:txBody>
      </p:sp>
      <p:pic>
        <p:nvPicPr>
          <p:cNvPr id="93" name="Screen Shot 2014-02-19 at 3.32.3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787" y="1303647"/>
            <a:ext cx="7757380" cy="49093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65327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3: Identify Relationships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determine cardinalities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69899" y="2105660"/>
            <a:ext cx="7590196" cy="3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  <a:lvl2pPr marL="685800" indent="-304800">
              <a:spcBef>
                <a:spcPts val="700"/>
              </a:spcBef>
              <a:buSzPct val="100000"/>
              <a:buChar char="•"/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2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 connecting previously identified entity types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Relationships = associations among nouns representing entity types</a:t>
            </a:r>
            <a:endParaRPr lang="en-US"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maximum cardinalities and minimum cardinalities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1985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</a:t>
            </a:r>
          </a:p>
        </p:txBody>
      </p:sp>
      <p:sp>
        <p:nvSpPr>
          <p:cNvPr id="105" name="Shape 105"/>
          <p:cNvSpPr/>
          <p:nvPr/>
        </p:nvSpPr>
        <p:spPr>
          <a:xfrm>
            <a:off x="469900" y="1282700"/>
            <a:ext cx="7590195" cy="36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has number, name, billing address, type, applicable rate, collection of meters.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Available meter data is number, address, size, model.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 periodically reads each meter. Reading has meter reading number, timestamp, consumption level, and employee number.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 are based on most recent meter readings and applicable rates.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 has rate number, description, fixed and variable dollar amounts, consumption threshold</a:t>
            </a:r>
            <a:r>
              <a:rPr lang="en-US" sz="21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1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21436" y="1316989"/>
            <a:ext cx="1644396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130258" y="1658765"/>
            <a:ext cx="889427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18819" y="2371342"/>
            <a:ext cx="1321817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779516" y="2469442"/>
            <a:ext cx="766573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18819" y="3461511"/>
            <a:ext cx="588264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162802" y="3464450"/>
            <a:ext cx="1081506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18820" y="4142994"/>
            <a:ext cx="734424" cy="485140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035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  <p:bldP spid="107" grpId="0" animBg="1" advAuto="0"/>
      <p:bldP spid="108" grpId="0" animBg="1" advAuto="0"/>
      <p:bldP spid="109" grpId="0" animBg="1" advAuto="0"/>
      <p:bldP spid="110" grpId="0" animBg="1" advAuto="0"/>
      <p:bldP spid="111" grpId="0" animBg="1" advAuto="0"/>
      <p:bldP spid="11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86308" y="190817"/>
            <a:ext cx="813892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Utility: Relationships &amp; Cardinalities</a:t>
            </a:r>
          </a:p>
        </p:txBody>
      </p:sp>
      <p:pic>
        <p:nvPicPr>
          <p:cNvPr id="118" name="Screen Shot 2014-02-19 at 3.53.34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17" y="1514717"/>
            <a:ext cx="7765106" cy="44884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53103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ERD refinements</a:t>
            </a:r>
          </a:p>
        </p:txBody>
      </p:sp>
      <p:sp>
        <p:nvSpPr>
          <p:cNvPr id="122" name="Shape 122"/>
          <p:cNvSpPr/>
          <p:nvPr/>
        </p:nvSpPr>
        <p:spPr>
          <a:xfrm>
            <a:off x="469900" y="1282700"/>
            <a:ext cx="7590195" cy="245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constructed initial ERD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However, several refinements can be made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Typical list of refinements: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Attributes -&gt; Entities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Splitting compound attributes</a:t>
            </a:r>
          </a:p>
        </p:txBody>
      </p:sp>
    </p:spTree>
    <p:extLst>
      <p:ext uri="{BB962C8B-B14F-4D97-AF65-F5344CB8AC3E}">
        <p14:creationId xmlns:p14="http://schemas.microsoft.com/office/powerpoint/2010/main" val="10770501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Splitting attributes</a:t>
            </a:r>
          </a:p>
        </p:txBody>
      </p:sp>
      <p:sp>
        <p:nvSpPr>
          <p:cNvPr id="131" name="Shape 131"/>
          <p:cNvSpPr/>
          <p:nvPr/>
        </p:nvSpPr>
        <p:spPr>
          <a:xfrm>
            <a:off x="469900" y="1282700"/>
            <a:ext cx="759019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Address is a compound attribute. Maybe we need to search by city?</a:t>
            </a:r>
          </a:p>
        </p:txBody>
      </p:sp>
      <p:pic>
        <p:nvPicPr>
          <p:cNvPr id="13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447" y="2900503"/>
            <a:ext cx="6515101" cy="3162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13800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2270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17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Attributes -&gt; Entities</a:t>
            </a:r>
          </a:p>
        </p:txBody>
      </p:sp>
      <p:sp>
        <p:nvSpPr>
          <p:cNvPr id="126" name="Shape 126"/>
          <p:cNvSpPr/>
          <p:nvPr/>
        </p:nvSpPr>
        <p:spPr>
          <a:xfrm>
            <a:off x="469900" y="1282700"/>
            <a:ext cx="759019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Readings are done by employees. What if we know something about them (e.g. name, title)?</a:t>
            </a:r>
          </a:p>
        </p:txBody>
      </p:sp>
      <p:pic>
        <p:nvPicPr>
          <p:cNvPr id="12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050" y="2666364"/>
            <a:ext cx="5245031" cy="35368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32601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2270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18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ERD</a:t>
            </a:r>
          </a:p>
        </p:txBody>
      </p:sp>
      <p:pic>
        <p:nvPicPr>
          <p:cNvPr id="140" name="Screen Shot 2014-02-19 at 3.58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884" y="1091671"/>
            <a:ext cx="6704232" cy="49699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28339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1122363"/>
            <a:ext cx="8548255" cy="2387600"/>
          </a:xfrm>
        </p:spPr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From ER diagrams to Tables</a:t>
            </a:r>
          </a:p>
        </p:txBody>
      </p:sp>
    </p:spTree>
    <p:extLst>
      <p:ext uri="{BB962C8B-B14F-4D97-AF65-F5344CB8AC3E}">
        <p14:creationId xmlns:p14="http://schemas.microsoft.com/office/powerpoint/2010/main" val="17576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91751" y="158160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</a:t>
            </a:r>
            <a:r>
              <a:rPr lang="en-US"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38007" y="1242377"/>
            <a:ext cx="8478871" cy="3375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create an ER diagram from scratch?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go from an ER diagram to a design for a database?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use SQL to create the database in a relational database?</a:t>
            </a:r>
            <a:endParaRPr sz="28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69426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Relational 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469900" y="1282700"/>
            <a:ext cx="7590195" cy="376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0: Identify: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Entities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 (many-to-many, one-to-many, one-to-one)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Special attributes (primary key)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1: Entities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2: Many-to-many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3: One-to-many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4: One-to-one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1826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- Water Utility</a:t>
            </a:r>
          </a:p>
        </p:txBody>
      </p:sp>
      <p:pic>
        <p:nvPicPr>
          <p:cNvPr id="131" name="Screen Shot 2014-02-19 at 3.58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884" y="1258562"/>
            <a:ext cx="6704232" cy="49699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80041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0: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map to Tables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9899" y="2133687"/>
            <a:ext cx="7590196" cy="236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maps to a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attribute maps to a column in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 entity maps to the primary key of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keys are </a:t>
            </a:r>
            <a:r>
              <a:rPr sz="2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underlined</a:t>
            </a:r>
          </a:p>
        </p:txBody>
      </p:sp>
    </p:spTree>
    <p:extLst>
      <p:ext uri="{BB962C8B-B14F-4D97-AF65-F5344CB8AC3E}">
        <p14:creationId xmlns:p14="http://schemas.microsoft.com/office/powerpoint/2010/main" val="21075931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Water Utility Entities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200" y="2070100"/>
            <a:ext cx="2637195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78069" lvl="0" indent="-3399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</a:t>
            </a:r>
          </a:p>
        </p:txBody>
      </p:sp>
      <p:graphicFrame>
        <p:nvGraphicFramePr>
          <p:cNvPr id="144" name="Table 144"/>
          <p:cNvGraphicFramePr/>
          <p:nvPr>
            <p:extLst/>
          </p:nvPr>
        </p:nvGraphicFramePr>
        <p:xfrm>
          <a:off x="3162302" y="3619462"/>
          <a:ext cx="5492747" cy="24996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2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8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Rate_no</a:t>
                      </a:r>
                      <a:endParaRPr sz="12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1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Fixed
amount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Variable
amount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Consumption
Threshold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R1278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1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0.7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R982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3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70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0.7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R1908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5460312" y="3176743"/>
            <a:ext cx="5251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Rate</a:t>
            </a:r>
          </a:p>
        </p:txBody>
      </p:sp>
      <p:sp>
        <p:nvSpPr>
          <p:cNvPr id="146" name="Shape 146"/>
          <p:cNvSpPr/>
          <p:nvPr/>
        </p:nvSpPr>
        <p:spPr>
          <a:xfrm flipH="1" flipV="1">
            <a:off x="1892300" y="2887980"/>
            <a:ext cx="1270000" cy="2979421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7" name="Shape 147"/>
          <p:cNvSpPr/>
          <p:nvPr/>
        </p:nvSpPr>
        <p:spPr>
          <a:xfrm flipH="1">
            <a:off x="1917699" y="1332411"/>
            <a:ext cx="1504770" cy="1504770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48" name="Screen Shot 2014-02-24 at 7.36.1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925830"/>
            <a:ext cx="2360682" cy="179832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5726993" y="2380667"/>
            <a:ext cx="1" cy="673101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331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many relationships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899" y="2286000"/>
            <a:ext cx="7590196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7730" lvl="0" indent="-26963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each One-to-Many relationship </a:t>
            </a:r>
          </a:p>
          <a:p>
            <a:pPr marL="650630" lvl="1" indent="-26963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 a foreign key (FK)</a:t>
            </a:r>
            <a:r>
              <a:rPr lang="en-US"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the table corresponding to the “many” entity</a:t>
            </a:r>
          </a:p>
        </p:txBody>
      </p:sp>
    </p:spTree>
    <p:extLst>
      <p:ext uri="{BB962C8B-B14F-4D97-AF65-F5344CB8AC3E}">
        <p14:creationId xmlns:p14="http://schemas.microsoft.com/office/powerpoint/2010/main" val="29559828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pic>
        <p:nvPicPr>
          <p:cNvPr id="172" name="Screen Shot 2014-02-24 at 2.42.5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630" y="1595418"/>
            <a:ext cx="6091052" cy="372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4818757" y="3525147"/>
            <a:ext cx="18669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985906" y="3538204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4690461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one Relationships</a:t>
            </a:r>
          </a:p>
        </p:txBody>
      </p:sp>
      <p:sp>
        <p:nvSpPr>
          <p:cNvPr id="178" name="Shape 178"/>
          <p:cNvSpPr/>
          <p:nvPr/>
        </p:nvSpPr>
        <p:spPr>
          <a:xfrm>
            <a:off x="469899" y="1852386"/>
            <a:ext cx="7590196" cy="19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treat One-to-One relationship similarly as we treat One-to-Many relationship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A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dd a Foreign Key to either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the two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Merge the two tables (sometimes ok, sometimes bad style)</a:t>
            </a:r>
            <a:endParaRPr sz="22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5586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pic>
        <p:nvPicPr>
          <p:cNvPr id="182" name="Screen Shot 2014-02-24 at 2.51.3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94" y="1302636"/>
            <a:ext cx="7907012" cy="344805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932557" y="3246754"/>
            <a:ext cx="14224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439306" y="3259811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2755877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84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Many to many relationships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9899" y="2171700"/>
            <a:ext cx="7590196" cy="285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introduce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bridge table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Many-to-Many relationship becomes a separate table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bridge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 is the </a:t>
            </a:r>
            <a:r>
              <a:rPr sz="24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combination of the primary keys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the entity types participating in the relationship</a:t>
            </a: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of the primary keys stored in the bridge table is a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pointing to the original entity table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3172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69899" y="1131197"/>
            <a:ext cx="7590196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Lets assume that a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can be done by many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employees</a:t>
            </a:r>
          </a:p>
        </p:txBody>
      </p:sp>
      <p:pic>
        <p:nvPicPr>
          <p:cNvPr id="158" name="Screen Shot 2014-02-24 at 2.27.3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5471" y="1661685"/>
            <a:ext cx="5673481" cy="24278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9" name="Table 159"/>
          <p:cNvGraphicFramePr/>
          <p:nvPr>
            <p:extLst/>
          </p:nvPr>
        </p:nvGraphicFramePr>
        <p:xfrm>
          <a:off x="4824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Timestamp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Table 160"/>
          <p:cNvGraphicFramePr/>
          <p:nvPr>
            <p:extLst/>
          </p:nvPr>
        </p:nvGraphicFramePr>
        <p:xfrm>
          <a:off x="3071663" y="4160319"/>
          <a:ext cx="2460723" cy="10955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7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Table 161"/>
          <p:cNvGraphicFramePr/>
          <p:nvPr>
            <p:extLst/>
          </p:nvPr>
        </p:nvGraphicFramePr>
        <p:xfrm>
          <a:off x="51306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Name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 flipH="1">
            <a:off x="1478128" y="3370987"/>
            <a:ext cx="630515" cy="1976715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302025" y="3507613"/>
            <a:ext cx="1" cy="523241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299641" y="3722624"/>
            <a:ext cx="1" cy="1469019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926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3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4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5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dvAuto="0"/>
      <p:bldP spid="160" grpId="0" advAuto="0"/>
      <p:bldP spid="161" grpId="0" advAuto="0"/>
      <p:bldP spid="162" grpId="0" animBg="1" advAuto="0"/>
      <p:bldP spid="163" grpId="0" animBg="1" advAuto="0"/>
      <p:bldP spid="16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Outline</a:t>
            </a:r>
          </a:p>
        </p:txBody>
      </p:sp>
      <p:sp>
        <p:nvSpPr>
          <p:cNvPr id="40" name="Shape 40"/>
          <p:cNvSpPr/>
          <p:nvPr/>
        </p:nvSpPr>
        <p:spPr>
          <a:xfrm>
            <a:off x="469899" y="1886204"/>
            <a:ext cx="7590196" cy="374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Step-by-step procedure for converting narrative data into Entity-Relationship Diagram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Application of the procedure for designing a DB for water-utility company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Common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problems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during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Design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93338199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Results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30200" y="1130300"/>
            <a:ext cx="7590195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address, size, model,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street, type,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city)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description,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fixed_amount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variable_amount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consumption_threshold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,timestamp,consumption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Reading_has_Employee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address, city,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dept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age)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end_date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due_date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17480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Creating Tables in SQL</a:t>
            </a:r>
          </a:p>
        </p:txBody>
      </p:sp>
    </p:spTree>
    <p:extLst>
      <p:ext uri="{BB962C8B-B14F-4D97-AF65-F5344CB8AC3E}">
        <p14:creationId xmlns:p14="http://schemas.microsoft.com/office/powerpoint/2010/main" val="4102345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3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table_name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column_name1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column_name2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column_name3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....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609014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86014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primary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167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FOREIGN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36071" y="2022157"/>
            <a:ext cx="8746672" cy="436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b="1" dirty="0" err="1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67102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participation”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607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minimum cardinality of one, we specify that the attribute cannot be NULL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empty)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5850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1-1”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59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maximum cardinality of one, we specify that the foreign key is UNIQUE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customer, and a customer can be assigned with only one rate (due to the UNIQUE)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UNIQUE</a:t>
            </a:r>
            <a:r>
              <a:rPr lang="en-US" sz="2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4560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Facilitating the process i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practice</a:t>
            </a: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25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MySQL Workbench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 of these steps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you: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the ER diagram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Go to Database -&gt; Forward E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gineer -&gt; Follow the instructions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Your database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schema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(almost)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ready!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85800" lvl="2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Often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you need  to fine-tune the output based on 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330399251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Summary of ER modeling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469900" y="1282700"/>
            <a:ext cx="7590195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 is popular for conceptual design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Constructs are expressive, intuitive and graphical. 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Basic constructs: entity types, relationships (cardinalities), and attributes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subjective! 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There are often many ways to model a given scenario!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Analyzing alternatives is key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iterative!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Resulting diagram should be analyzed and refined further. </a:t>
            </a:r>
          </a:p>
        </p:txBody>
      </p:sp>
    </p:spTree>
    <p:extLst>
      <p:ext uri="{BB962C8B-B14F-4D97-AF65-F5344CB8AC3E}">
        <p14:creationId xmlns:p14="http://schemas.microsoft.com/office/powerpoint/2010/main" val="5996779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Narrative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ER diagram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69899" y="1508760"/>
            <a:ext cx="7590196" cy="2941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procedure for analysis: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entities and attributes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primary keys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relationships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relationship cardinalities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Refine the ERD </a:t>
            </a:r>
          </a:p>
        </p:txBody>
      </p:sp>
    </p:spTree>
    <p:extLst>
      <p:ext uri="{BB962C8B-B14F-4D97-AF65-F5344CB8AC3E}">
        <p14:creationId xmlns:p14="http://schemas.microsoft.com/office/powerpoint/2010/main" val="232115516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86308" y="147496"/>
            <a:ext cx="775737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In-class exercise: (if we have time)</a:t>
            </a:r>
            <a:b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the following ERDs and tables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1538949"/>
            <a:ext cx="8921183" cy="524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5669" lvl="0" indent="-1875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Records has decided to store information about musicians who perform on its albums (as well as other company data) in a database. 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that records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an SSN, a name, an address, and a phone number. Poorly paid musicians often share the same address, and no address has more than one phone.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instrument used in songs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unique identification number, a name (e.g., guitar, synthesizer, ﬂute) and a musical key (e.g., C, B-ﬂat, E-ﬂat).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recorded on the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label has a unique identification  number, a title, a copyright date, a format, and an album identifier.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title and an author.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may play several instruments, and a given instrument may be played by several musicians.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a number of songs on it, but no song may appear on more than one album.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is performed by one or more musicians, and a musician may perform a number of songs.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exactly one musician who acts as its producer. A musician may produce several albums.</a:t>
            </a:r>
          </a:p>
        </p:txBody>
      </p:sp>
    </p:spTree>
    <p:extLst>
      <p:ext uri="{BB962C8B-B14F-4D97-AF65-F5344CB8AC3E}">
        <p14:creationId xmlns:p14="http://schemas.microsoft.com/office/powerpoint/2010/main" val="32145415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57068C"/>
                </a:solidFill>
              </a:rPr>
              <a:t>Defining Entity Classes and Primary Keys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763000" cy="1524000"/>
          </a:xfrm>
        </p:spPr>
        <p:txBody>
          <a:bodyPr/>
          <a:lstStyle/>
          <a:p>
            <a:pPr marL="609600" indent="-609600" eaLnBrk="1" hangingPunct="1"/>
            <a:r>
              <a:rPr lang="en-US" sz="1800"/>
              <a:t>What are the entity classes and primary keys for the report below?</a:t>
            </a:r>
          </a:p>
          <a:p>
            <a:pPr marL="609600" indent="-609600" eaLnBrk="1" hangingPunct="1"/>
            <a:r>
              <a:rPr lang="en-US" sz="1800"/>
              <a:t>What entities/tables should we create?</a:t>
            </a:r>
          </a:p>
          <a:p>
            <a:pPr marL="609600" indent="-609600" eaLnBrk="1" hangingPunct="1"/>
            <a:r>
              <a:rPr lang="en-US" sz="1800"/>
              <a:t>Are there fields that are redundant once you create the tables?</a:t>
            </a:r>
          </a:p>
          <a:p>
            <a:pPr marL="609600" indent="-609600" eaLnBrk="1" hangingPunct="1"/>
            <a:endParaRPr lang="en-US" sz="1800"/>
          </a:p>
          <a:p>
            <a:pPr marL="609600" indent="-609600" eaLnBrk="1" hangingPunct="1">
              <a:buFontTx/>
              <a:buNone/>
            </a:pPr>
            <a:endParaRPr lang="en-US" sz="1800"/>
          </a:p>
        </p:txBody>
      </p:sp>
      <p:pic>
        <p:nvPicPr>
          <p:cNvPr id="16388" name="Picture 4" descr="haa19472_c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3276600"/>
            <a:ext cx="8610600" cy="2278063"/>
          </a:xfrm>
        </p:spPr>
      </p:pic>
    </p:spTree>
    <p:extLst>
      <p:ext uri="{BB962C8B-B14F-4D97-AF65-F5344CB8AC3E}">
        <p14:creationId xmlns:p14="http://schemas.microsoft.com/office/powerpoint/2010/main" val="67140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advanced example…</a:t>
            </a:r>
          </a:p>
        </p:txBody>
      </p:sp>
    </p:spTree>
    <p:extLst>
      <p:ext uri="{BB962C8B-B14F-4D97-AF65-F5344CB8AC3E}">
        <p14:creationId xmlns:p14="http://schemas.microsoft.com/office/powerpoint/2010/main" val="7387001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Water-Utility Database</a:t>
            </a:r>
          </a:p>
        </p:txBody>
      </p:sp>
      <p:sp>
        <p:nvSpPr>
          <p:cNvPr id="60" name="Shape 60"/>
          <p:cNvSpPr/>
          <p:nvPr/>
        </p:nvSpPr>
        <p:spPr>
          <a:xfrm>
            <a:off x="469900" y="1282700"/>
            <a:ext cx="7590195" cy="4508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database for a municipal water utility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Business Narrative: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has number, name, billing address, type, applicable rate, collection of meters.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Available meter data is number, address, size, model.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 periodically reads each meter. Reading has meter reading number, timestamp, consumption level, and employee number.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 are based on most recent meter readings and applicable rates.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 has rate number, description, fixed and variable dollar amounts, consumption threshold.</a:t>
            </a:r>
          </a:p>
        </p:txBody>
      </p:sp>
    </p:spTree>
    <p:extLst>
      <p:ext uri="{BB962C8B-B14F-4D97-AF65-F5344CB8AC3E}">
        <p14:creationId xmlns:p14="http://schemas.microsoft.com/office/powerpoint/2010/main" val="21616053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Identify Entities and Attributes</a:t>
            </a:r>
          </a:p>
        </p:txBody>
      </p:sp>
      <p:sp>
        <p:nvSpPr>
          <p:cNvPr id="64" name="Shape 64"/>
          <p:cNvSpPr/>
          <p:nvPr/>
        </p:nvSpPr>
        <p:spPr>
          <a:xfrm>
            <a:off x="469900" y="1282700"/>
            <a:ext cx="7590195" cy="2790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entities, find nouns that describe people, places, things, and events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attributes, look for details about the entities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Difficult decision: Attributes vs. Entities</a:t>
            </a:r>
          </a:p>
          <a:p>
            <a:pPr marL="603738" lvl="1" indent="-222738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Simplicity principal: consider as an attribute unless other details are presented.</a:t>
            </a:r>
          </a:p>
          <a:p>
            <a:pPr marL="260838" lvl="6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 : Should an address be an attribute or a separate entity? Advantages and disadvantages?</a:t>
            </a:r>
            <a:endParaRPr sz="1900" i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7692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2: Determine primary keys</a:t>
            </a:r>
          </a:p>
        </p:txBody>
      </p:sp>
      <p:sp>
        <p:nvSpPr>
          <p:cNvPr id="73" name="Shape 73"/>
          <p:cNvSpPr/>
          <p:nvPr/>
        </p:nvSpPr>
        <p:spPr>
          <a:xfrm>
            <a:off x="469900" y="1282700"/>
            <a:ext cx="7590195" cy="5211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Stable: never change after assigned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should have one and only one (g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ood choice: automatically generated values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eg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StudentId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CourseId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What about the following PKs for a person?</a:t>
            </a: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Credit card</a:t>
            </a: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Phone number</a:t>
            </a: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PassportID</a:t>
            </a:r>
            <a:endParaRPr lang="en-US" sz="2600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SSN</a:t>
            </a:r>
          </a:p>
        </p:txBody>
      </p:sp>
    </p:spTree>
    <p:extLst>
      <p:ext uri="{BB962C8B-B14F-4D97-AF65-F5344CB8AC3E}">
        <p14:creationId xmlns:p14="http://schemas.microsoft.com/office/powerpoint/2010/main" val="1412505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1638</Words>
  <Application>Microsoft Office PowerPoint</Application>
  <PresentationFormat>On-screen Show (4:3)</PresentationFormat>
  <Paragraphs>226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Rounded MT Bold</vt:lpstr>
      <vt:lpstr>Arial Unicode MS</vt:lpstr>
      <vt:lpstr>Avenir Roman</vt:lpstr>
      <vt:lpstr>Helvetica</vt:lpstr>
      <vt:lpstr>Iowan Old Style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Defining Entity Classes and Primary Keys</vt:lpstr>
      <vt:lpstr>More advanced example…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ER diagrams to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Tables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36</cp:revision>
  <cp:lastPrinted>2014-10-08T16:54:15Z</cp:lastPrinted>
  <dcterms:modified xsi:type="dcterms:W3CDTF">2018-05-16T16:39:19Z</dcterms:modified>
</cp:coreProperties>
</file>