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85" r:id="rId21"/>
    <p:sldId id="261" r:id="rId22"/>
    <p:sldId id="287" r:id="rId23"/>
    <p:sldId id="334" r:id="rId24"/>
    <p:sldId id="288" r:id="rId25"/>
    <p:sldId id="303" r:id="rId26"/>
    <p:sldId id="336" r:id="rId27"/>
    <p:sldId id="335" r:id="rId28"/>
    <p:sldId id="296" r:id="rId29"/>
    <p:sldId id="320" r:id="rId30"/>
    <p:sldId id="321" r:id="rId31"/>
    <p:sldId id="322" r:id="rId32"/>
    <p:sldId id="323" r:id="rId33"/>
    <p:sldId id="330" r:id="rId34"/>
    <p:sldId id="325" r:id="rId35"/>
    <p:sldId id="326" r:id="rId36"/>
    <p:sldId id="327" r:id="rId37"/>
    <p:sldId id="266" r:id="rId38"/>
    <p:sldId id="268" r:id="rId39"/>
    <p:sldId id="267" r:id="rId40"/>
    <p:sldId id="269" r:id="rId41"/>
    <p:sldId id="270" r:id="rId42"/>
    <p:sldId id="271" r:id="rId43"/>
    <p:sldId id="331" r:id="rId44"/>
    <p:sldId id="332" r:id="rId45"/>
    <p:sldId id="272" r:id="rId46"/>
    <p:sldId id="300" r:id="rId47"/>
    <p:sldId id="273" r:id="rId48"/>
    <p:sldId id="274" r:id="rId49"/>
    <p:sldId id="275" r:id="rId50"/>
    <p:sldId id="328" r:id="rId51"/>
    <p:sldId id="338" r:id="rId52"/>
    <p:sldId id="344" r:id="rId53"/>
    <p:sldId id="342" r:id="rId54"/>
    <p:sldId id="343" r:id="rId55"/>
    <p:sldId id="346" r:id="rId56"/>
    <p:sldId id="290" r:id="rId57"/>
    <p:sldId id="291" r:id="rId58"/>
    <p:sldId id="293" r:id="rId59"/>
    <p:sldId id="333" r:id="rId60"/>
    <p:sldId id="298" r:id="rId61"/>
    <p:sldId id="348" r:id="rId62"/>
    <p:sldId id="292" r:id="rId63"/>
    <p:sldId id="340" r:id="rId64"/>
    <p:sldId id="347" r:id="rId65"/>
    <p:sldId id="349" r:id="rId66"/>
    <p:sldId id="282" r:id="rId67"/>
    <p:sldId id="283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movie. Rename Ranking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Political Views of all students. Rename “Political Views” into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Sex to Gender</a:t>
            </a: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Political Views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InterestedIn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466220"/>
            <a:ext cx="9041258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	N   </a:t>
            </a:r>
          </a:p>
        </p:txBody>
      </p:sp>
      <p:sp>
        <p:nvSpPr>
          <p:cNvPr id="37" name="Shape 37"/>
          <p:cNvSpPr/>
          <p:nvPr/>
        </p:nvSpPr>
        <p:spPr>
          <a:xfrm>
            <a:off x="58615" y="920966"/>
            <a:ext cx="879230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Conditions for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353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IDs and the first and last names of directors with the last name Spielberg 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the results by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of 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300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with exactly 10 characters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‘__________';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29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 (use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the 7th floor of Palladium (use the “_” in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088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202301736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/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where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/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/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/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born in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born in 1985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/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/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/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/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39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118331841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Drama movies with more than 100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from year 2000 and their average rating broken down by genre. Also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 (COUNT(*) vs 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average ratings for the movies broken down by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Additional Practice: Joins + Group By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(additional)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include movies without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419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can be directly replaced by another query, placed within parentheses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a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an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 an average rating of 6.5 and above,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them),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8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without having to always rewrite the </a:t>
            </a:r>
            <a:r>
              <a:rPr lang="en-US" dirty="0" err="1"/>
              <a:t>subquery</a:t>
            </a:r>
            <a:r>
              <a:rPr lang="en-US" dirty="0"/>
              <a:t> using the “CREATE VIEW” command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VIEW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</a:t>
            </a:r>
            <a:r>
              <a:rPr lang="en-US" dirty="0" err="1"/>
              <a:t>M.rank</a:t>
            </a:r>
            <a:r>
              <a:rPr lang="en-US" dirty="0"/>
              <a:t> AS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If you want to “store” the results</a:t>
            </a:r>
          </a:p>
          <a:p>
            <a:r>
              <a:rPr lang="en-US" b="1" dirty="0"/>
              <a:t>CREATE TABLE </a:t>
            </a:r>
            <a:r>
              <a:rPr lang="en-US" dirty="0" err="1"/>
              <a:t>movies_all</a:t>
            </a:r>
            <a:r>
              <a:rPr lang="en-US" dirty="0"/>
              <a:t> AS ….</a:t>
            </a:r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BF16C-2F62-4974-8684-CBF1CACBD3ED}"/>
              </a:ext>
            </a:extLst>
          </p:cNvPr>
          <p:cNvSpPr/>
          <p:nvPr/>
        </p:nvSpPr>
        <p:spPr>
          <a:xfrm>
            <a:off x="1298863" y="4394446"/>
            <a:ext cx="6956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</a:t>
            </a:r>
            <a:r>
              <a:rPr lang="en-US" dirty="0" err="1"/>
              <a:t>movie_stats</a:t>
            </a:r>
            <a:r>
              <a:rPr lang="en-US" dirty="0"/>
              <a:t> AS 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 M.*, </a:t>
            </a:r>
          </a:p>
          <a:p>
            <a:r>
              <a:rPr lang="en-US" dirty="0"/>
              <a:t>		COUNT(</a:t>
            </a:r>
            <a:r>
              <a:rPr lang="en-US" dirty="0" err="1"/>
              <a:t>R.actor_id</a:t>
            </a:r>
            <a:r>
              <a:rPr lang="en-US" dirty="0"/>
              <a:t>) AS actors, 				COUNT(DISTINCT </a:t>
            </a:r>
            <a:r>
              <a:rPr lang="en-US" dirty="0" err="1"/>
              <a:t>R.actor_id</a:t>
            </a:r>
            <a:r>
              <a:rPr lang="en-US" dirty="0"/>
              <a:t>) AS </a:t>
            </a:r>
            <a:r>
              <a:rPr lang="en-US" dirty="0" err="1"/>
              <a:t>distinct_actors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r>
              <a:rPr lang="en-US" dirty="0"/>
              <a:t>		JOIN movies M ON </a:t>
            </a:r>
            <a:r>
              <a:rPr lang="en-US" dirty="0" err="1"/>
              <a:t>R.movie_id</a:t>
            </a:r>
            <a:r>
              <a:rPr lang="en-US" dirty="0"/>
              <a:t> = M.id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/>
              <a:t>M.id</a:t>
            </a:r>
          </a:p>
        </p:txBody>
      </p:sp>
    </p:spTree>
    <p:extLst>
      <p:ext uri="{BB962C8B-B14F-4D97-AF65-F5344CB8AC3E}">
        <p14:creationId xmlns:p14="http://schemas.microsoft.com/office/powerpoint/2010/main" val="225399707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w/Views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difference between inner and outer join?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Add-on: Consider only books that have at least 5 likes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UNION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65620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10416</TotalTime>
  <Words>3332</Words>
  <Application>Microsoft Office PowerPoint</Application>
  <PresentationFormat>On-screen Show (4:3)</PresentationFormat>
  <Paragraphs>908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Arial Bold</vt:lpstr>
      <vt:lpstr>Arial Unicode MS</vt:lpstr>
      <vt:lpstr>Calibri</vt:lpstr>
      <vt:lpstr>Helvetica</vt:lpstr>
      <vt:lpstr>Iowan Old Style Roman</vt:lpstr>
      <vt:lpstr>Symbol</vt:lpstr>
      <vt:lpstr>Wingdings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80</cp:revision>
  <cp:lastPrinted>2014-10-22T17:34:37Z</cp:lastPrinted>
  <dcterms:created xsi:type="dcterms:W3CDTF">2014-10-20T14:52:46Z</dcterms:created>
  <dcterms:modified xsi:type="dcterms:W3CDTF">2018-06-01T18:18:54Z</dcterms:modified>
</cp:coreProperties>
</file>