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7.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8.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9.xml" ContentType="application/vnd.openxmlformats-officedocument.themeOverride+xml"/>
  <Override PartName="/ppt/theme/themeOverride10.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12.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13.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4.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31" r:id="rId7"/>
    <p:sldId id="311" r:id="rId8"/>
    <p:sldId id="332" r:id="rId9"/>
    <p:sldId id="328" r:id="rId10"/>
    <p:sldId id="339" r:id="rId11"/>
    <p:sldId id="329" r:id="rId12"/>
    <p:sldId id="327" r:id="rId13"/>
    <p:sldId id="325" r:id="rId14"/>
    <p:sldId id="336" r:id="rId15"/>
    <p:sldId id="338" r:id="rId16"/>
    <p:sldId id="334" r:id="rId17"/>
    <p:sldId id="322" r:id="rId18"/>
    <p:sldId id="321" r:id="rId19"/>
    <p:sldId id="320" r:id="rId20"/>
    <p:sldId id="33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19" autoAdjust="0"/>
  </p:normalViewPr>
  <p:slideViewPr>
    <p:cSldViewPr snapToGrid="0">
      <p:cViewPr>
        <p:scale>
          <a:sx n="85" d="100"/>
          <a:sy n="85" d="100"/>
        </p:scale>
        <p:origin x="5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hyperlink" Target="https://arxiv.org/abs/1608.01041"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Title Lorem Ipsum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Sit Dolor Amet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useBgFill="1">
        <p:nvSpPr>
          <p:cNvPr id="4" name="Rectangle 3">
            <a:extLst>
              <a:ext uri="{FF2B5EF4-FFF2-40B4-BE49-F238E27FC236}">
                <a16:creationId xmlns:a16="http://schemas.microsoft.com/office/drawing/2014/main" id="{42D9EEBB-31F2-93EC-C43F-BDBE64167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5" name="Title 1">
            <a:extLst>
              <a:ext uri="{FF2B5EF4-FFF2-40B4-BE49-F238E27FC236}">
                <a16:creationId xmlns:a16="http://schemas.microsoft.com/office/drawing/2014/main" id="{B860A58A-D1CD-077D-726B-091A01F42C0F}"/>
              </a:ext>
            </a:extLst>
          </p:cNvPr>
          <p:cNvSpPr txBox="1">
            <a:spLocks/>
          </p:cNvSpPr>
          <p:nvPr/>
        </p:nvSpPr>
        <p:spPr>
          <a:xfrm>
            <a:off x="435573" y="2332416"/>
            <a:ext cx="6253317" cy="20054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400" dirty="0"/>
              <a:t>Minor Project</a:t>
            </a:r>
            <a:br>
              <a:rPr lang="en-US" sz="4000" dirty="0"/>
            </a:br>
            <a:r>
              <a:rPr lang="en-US" sz="3200" dirty="0"/>
              <a:t>Under the guidance of-</a:t>
            </a:r>
          </a:p>
          <a:p>
            <a:pPr algn="ctr"/>
            <a:r>
              <a:rPr lang="en-US" sz="3200" dirty="0"/>
              <a:t>Dr. P. Majumdar</a:t>
            </a:r>
            <a:endParaRPr lang="en-US" sz="4000" dirty="0"/>
          </a:p>
        </p:txBody>
      </p:sp>
      <p:sp>
        <p:nvSpPr>
          <p:cNvPr id="7" name="Subtitle 2">
            <a:extLst>
              <a:ext uri="{FF2B5EF4-FFF2-40B4-BE49-F238E27FC236}">
                <a16:creationId xmlns:a16="http://schemas.microsoft.com/office/drawing/2014/main" id="{FE419C1D-50A2-C55B-2F90-7B9FBCFF93F8}"/>
              </a:ext>
            </a:extLst>
          </p:cNvPr>
          <p:cNvSpPr txBox="1">
            <a:spLocks/>
          </p:cNvSpPr>
          <p:nvPr/>
        </p:nvSpPr>
        <p:spPr>
          <a:xfrm>
            <a:off x="419543" y="4659944"/>
            <a:ext cx="6269347" cy="1021498"/>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a:solidFill>
                  <a:schemeClr val="tx1">
                    <a:lumMod val="85000"/>
                    <a:lumOff val="15000"/>
                  </a:schemeClr>
                </a:solidFill>
              </a:rPr>
              <a:t>Presented By-</a:t>
            </a:r>
          </a:p>
          <a:p>
            <a:pPr algn="ctr"/>
            <a:r>
              <a:rPr lang="en-US" dirty="0">
                <a:solidFill>
                  <a:schemeClr val="tx1">
                    <a:lumMod val="85000"/>
                    <a:lumOff val="15000"/>
                  </a:schemeClr>
                </a:solidFill>
              </a:rPr>
              <a:t> Md </a:t>
            </a:r>
            <a:r>
              <a:rPr lang="en-US" dirty="0" err="1">
                <a:solidFill>
                  <a:schemeClr val="tx1">
                    <a:lumMod val="85000"/>
                    <a:lumOff val="15000"/>
                  </a:schemeClr>
                </a:solidFill>
              </a:rPr>
              <a:t>salim</a:t>
            </a:r>
            <a:r>
              <a:rPr lang="en-US" dirty="0">
                <a:solidFill>
                  <a:schemeClr val="tx1">
                    <a:lumMod val="85000"/>
                    <a:lumOff val="15000"/>
                  </a:schemeClr>
                </a:solidFill>
              </a:rPr>
              <a:t> &amp; Aditya </a:t>
            </a:r>
            <a:r>
              <a:rPr lang="en-US" dirty="0" err="1">
                <a:solidFill>
                  <a:schemeClr val="tx1">
                    <a:lumMod val="85000"/>
                    <a:lumOff val="15000"/>
                  </a:schemeClr>
                </a:solidFill>
              </a:rPr>
              <a:t>RAj</a:t>
            </a:r>
            <a:endParaRPr lang="en-US" dirty="0">
              <a:solidFill>
                <a:schemeClr val="tx1">
                  <a:lumMod val="85000"/>
                  <a:lumOff val="15000"/>
                </a:schemeClr>
              </a:solidFill>
            </a:endParaRPr>
          </a:p>
        </p:txBody>
      </p:sp>
      <p:cxnSp>
        <p:nvCxnSpPr>
          <p:cNvPr id="8" name="Straight Connector 7">
            <a:extLst>
              <a:ext uri="{FF2B5EF4-FFF2-40B4-BE49-F238E27FC236}">
                <a16:creationId xmlns:a16="http://schemas.microsoft.com/office/drawing/2014/main" id="{A8CC1CD0-7FC0-4649-7452-6ACFDA931B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4" descr="Emotional AI: Detecting facial expressions and emotions using CoreML  [Tutorial] | Packt Hub">
            <a:extLst>
              <a:ext uri="{FF2B5EF4-FFF2-40B4-BE49-F238E27FC236}">
                <a16:creationId xmlns:a16="http://schemas.microsoft.com/office/drawing/2014/main" id="{998A35AE-A568-315A-1FF1-2FBA4EE2F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107" y="753037"/>
            <a:ext cx="5271246" cy="51347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3C5471-31F9-D843-1CE0-5FCD17555591}"/>
              </a:ext>
            </a:extLst>
          </p:cNvPr>
          <p:cNvPicPr>
            <a:picLocks noChangeAspect="1"/>
          </p:cNvPicPr>
          <p:nvPr/>
        </p:nvPicPr>
        <p:blipFill>
          <a:blip r:embed="rId5"/>
          <a:stretch>
            <a:fillRect/>
          </a:stretch>
        </p:blipFill>
        <p:spPr>
          <a:xfrm>
            <a:off x="2428392" y="509607"/>
            <a:ext cx="2170502" cy="1661791"/>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177962" y="914133"/>
            <a:ext cx="10058400" cy="686802"/>
          </a:xfrm>
        </p:spPr>
        <p:txBody>
          <a:bodyPr>
            <a:normAutofit fontScale="90000"/>
          </a:bodyPr>
          <a:lstStyle/>
          <a:p>
            <a:r>
              <a:rPr lang="en-US" dirty="0"/>
              <a:t>Results </a:t>
            </a:r>
          </a:p>
        </p:txBody>
      </p:sp>
      <p:pic>
        <p:nvPicPr>
          <p:cNvPr id="7" name="Content Placeholder 6">
            <a:extLst>
              <a:ext uri="{FF2B5EF4-FFF2-40B4-BE49-F238E27FC236}">
                <a16:creationId xmlns:a16="http://schemas.microsoft.com/office/drawing/2014/main" id="{88B03FD7-2E12-8D38-8A34-1E4731044384}"/>
              </a:ext>
            </a:extLst>
          </p:cNvPr>
          <p:cNvPicPr>
            <a:picLocks noGrp="1" noChangeAspect="1"/>
          </p:cNvPicPr>
          <p:nvPr>
            <p:ph idx="1"/>
          </p:nvPr>
        </p:nvPicPr>
        <p:blipFill rotWithShape="1">
          <a:blip r:embed="rId3"/>
          <a:srcRect l="41167" t="13358" r="17436" b="26174"/>
          <a:stretch/>
        </p:blipFill>
        <p:spPr>
          <a:xfrm>
            <a:off x="1550895" y="2554940"/>
            <a:ext cx="3999188" cy="3285957"/>
          </a:xfrm>
        </p:spPr>
      </p:pic>
      <p:pic>
        <p:nvPicPr>
          <p:cNvPr id="9" name="Picture 8">
            <a:extLst>
              <a:ext uri="{FF2B5EF4-FFF2-40B4-BE49-F238E27FC236}">
                <a16:creationId xmlns:a16="http://schemas.microsoft.com/office/drawing/2014/main" id="{4E66B6F1-6CA4-D1E9-B7B6-979379648EF2}"/>
              </a:ext>
            </a:extLst>
          </p:cNvPr>
          <p:cNvPicPr>
            <a:picLocks noChangeAspect="1"/>
          </p:cNvPicPr>
          <p:nvPr/>
        </p:nvPicPr>
        <p:blipFill rotWithShape="1">
          <a:blip r:embed="rId4"/>
          <a:srcRect l="40771" t="14407" r="17161" b="25211"/>
          <a:stretch/>
        </p:blipFill>
        <p:spPr>
          <a:xfrm>
            <a:off x="6840071" y="2554941"/>
            <a:ext cx="4069976" cy="3285958"/>
          </a:xfrm>
          <a:prstGeom prst="rect">
            <a:avLst/>
          </a:prstGeom>
        </p:spPr>
      </p:pic>
    </p:spTree>
    <p:extLst>
      <p:ext uri="{BB962C8B-B14F-4D97-AF65-F5344CB8AC3E}">
        <p14:creationId xmlns:p14="http://schemas.microsoft.com/office/powerpoint/2010/main" val="97156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Results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8839D6B-D828-3857-E3F0-3D031A20F5E7}"/>
              </a:ext>
            </a:extLst>
          </p:cNvPr>
          <p:cNvPicPr>
            <a:picLocks noChangeAspect="1"/>
          </p:cNvPicPr>
          <p:nvPr/>
        </p:nvPicPr>
        <p:blipFill rotWithShape="1">
          <a:blip r:embed="rId8"/>
          <a:srcRect l="40752" t="13343" r="16667" b="26124"/>
          <a:stretch/>
        </p:blipFill>
        <p:spPr>
          <a:xfrm>
            <a:off x="7109012" y="2456330"/>
            <a:ext cx="4222375" cy="3376438"/>
          </a:xfrm>
          <a:prstGeom prst="rect">
            <a:avLst/>
          </a:prstGeom>
        </p:spPr>
      </p:pic>
      <p:pic>
        <p:nvPicPr>
          <p:cNvPr id="8" name="Picture 7">
            <a:extLst>
              <a:ext uri="{FF2B5EF4-FFF2-40B4-BE49-F238E27FC236}">
                <a16:creationId xmlns:a16="http://schemas.microsoft.com/office/drawing/2014/main" id="{8111508E-1C26-ED01-BEF8-947DC6F27FDB}"/>
              </a:ext>
            </a:extLst>
          </p:cNvPr>
          <p:cNvPicPr>
            <a:picLocks noChangeAspect="1"/>
          </p:cNvPicPr>
          <p:nvPr/>
        </p:nvPicPr>
        <p:blipFill>
          <a:blip r:embed="rId9"/>
          <a:stretch>
            <a:fillRect/>
          </a:stretch>
        </p:blipFill>
        <p:spPr>
          <a:xfrm>
            <a:off x="1036637" y="2456330"/>
            <a:ext cx="4144963" cy="3391812"/>
          </a:xfrm>
          <a:prstGeom prst="rect">
            <a:avLst/>
          </a:prstGeom>
        </p:spPr>
      </p:pic>
    </p:spTree>
    <p:extLst>
      <p:ext uri="{BB962C8B-B14F-4D97-AF65-F5344CB8AC3E}">
        <p14:creationId xmlns:p14="http://schemas.microsoft.com/office/powerpoint/2010/main" val="386391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B1257-CF5E-EBDD-2959-7E8975063F49}"/>
              </a:ext>
            </a:extLst>
          </p:cNvPr>
          <p:cNvPicPr>
            <a:picLocks noChangeAspect="1"/>
          </p:cNvPicPr>
          <p:nvPr/>
        </p:nvPicPr>
        <p:blipFill>
          <a:blip r:embed="rId2"/>
          <a:stretch>
            <a:fillRect/>
          </a:stretch>
        </p:blipFill>
        <p:spPr>
          <a:xfrm>
            <a:off x="2964236" y="574862"/>
            <a:ext cx="6048375" cy="4991100"/>
          </a:xfrm>
          <a:prstGeom prst="rect">
            <a:avLst/>
          </a:prstGeom>
        </p:spPr>
      </p:pic>
    </p:spTree>
    <p:extLst>
      <p:ext uri="{BB962C8B-B14F-4D97-AF65-F5344CB8AC3E}">
        <p14:creationId xmlns:p14="http://schemas.microsoft.com/office/powerpoint/2010/main" val="158375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Conclusion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8260833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660D331-1694-F96A-1C25-A79306099DA3}"/>
              </a:ext>
            </a:extLst>
          </p:cNvPr>
          <p:cNvSpPr txBox="1"/>
          <p:nvPr/>
        </p:nvSpPr>
        <p:spPr>
          <a:xfrm>
            <a:off x="1174377" y="1981320"/>
            <a:ext cx="9654988" cy="3293209"/>
          </a:xfrm>
          <a:prstGeom prst="rect">
            <a:avLst/>
          </a:prstGeom>
          <a:noFill/>
        </p:spPr>
        <p:txBody>
          <a:bodyPr wrap="square" rtlCol="0">
            <a:spAutoFit/>
          </a:bodyPr>
          <a:lstStyle/>
          <a:p>
            <a:r>
              <a:rPr lang="en-US" sz="2000" b="1" dirty="0"/>
              <a:t>Achievements</a:t>
            </a:r>
            <a:r>
              <a:rPr lang="en-US" dirty="0"/>
              <a:t>:</a:t>
            </a:r>
          </a:p>
          <a:p>
            <a:r>
              <a:rPr lang="en-US" dirty="0"/>
              <a:t>	Successfully implemented a real-time facial emotion recognition system. </a:t>
            </a:r>
          </a:p>
          <a:p>
            <a:r>
              <a:rPr lang="en-US" sz="2000" b="1" dirty="0"/>
              <a:t>User Engagement:</a:t>
            </a:r>
          </a:p>
          <a:p>
            <a:r>
              <a:rPr lang="en-US" dirty="0"/>
              <a:t>	Positive user feedback indicates the system's potential for practical applications.</a:t>
            </a:r>
          </a:p>
          <a:p>
            <a:r>
              <a:rPr lang="en-US" sz="2000" b="1" dirty="0"/>
              <a:t>Challenges Overcome:</a:t>
            </a:r>
          </a:p>
          <a:p>
            <a:r>
              <a:rPr lang="en-US" dirty="0"/>
              <a:t>	Overcame challenges in real-time processing, ensuring robust performance.</a:t>
            </a:r>
          </a:p>
          <a:p>
            <a:r>
              <a:rPr lang="en-US" sz="2000" b="1" dirty="0"/>
              <a:t>Future Enhancements:</a:t>
            </a:r>
          </a:p>
          <a:p>
            <a:r>
              <a:rPr lang="en-US" dirty="0"/>
              <a:t>	Identified areas for improvement, paving the way for future enhancements.</a:t>
            </a:r>
          </a:p>
          <a:p>
            <a:r>
              <a:rPr lang="en-US" sz="2000" b="1" dirty="0"/>
              <a:t>Deployment Prospects:</a:t>
            </a:r>
          </a:p>
          <a:p>
            <a:r>
              <a:rPr lang="en-US" dirty="0"/>
              <a:t>	System shows promise for deployment in diverse scenarios, contributing to various 	applications.</a:t>
            </a:r>
            <a:endParaRPr lang="en-IN" dirty="0"/>
          </a:p>
        </p:txBody>
      </p:sp>
    </p:spTree>
    <p:extLst>
      <p:ext uri="{BB962C8B-B14F-4D97-AF65-F5344CB8AC3E}">
        <p14:creationId xmlns:p14="http://schemas.microsoft.com/office/powerpoint/2010/main" val="326490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Future Work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699484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CBCECCB-F44C-57D7-67D2-5672674B54C5}"/>
              </a:ext>
            </a:extLst>
          </p:cNvPr>
          <p:cNvSpPr txBox="1"/>
          <p:nvPr/>
        </p:nvSpPr>
        <p:spPr>
          <a:xfrm>
            <a:off x="1178859" y="2107480"/>
            <a:ext cx="9852212" cy="3508653"/>
          </a:xfrm>
          <a:prstGeom prst="rect">
            <a:avLst/>
          </a:prstGeom>
          <a:noFill/>
        </p:spPr>
        <p:txBody>
          <a:bodyPr wrap="square" rtlCol="0">
            <a:spAutoFit/>
          </a:bodyPr>
          <a:lstStyle/>
          <a:p>
            <a:r>
              <a:rPr lang="en-US" dirty="0"/>
              <a:t>1.</a:t>
            </a:r>
            <a:r>
              <a:rPr lang="en-US" sz="2000" b="1" dirty="0"/>
              <a:t>Real-Time Optimization</a:t>
            </a:r>
          </a:p>
          <a:p>
            <a:r>
              <a:rPr lang="en-US" sz="2000" b="1" dirty="0"/>
              <a:t>	</a:t>
            </a:r>
            <a:r>
              <a:rPr lang="en-US" u="sng" dirty="0" err="1"/>
              <a:t>Explanation</a:t>
            </a:r>
            <a:r>
              <a:rPr lang="en-US" sz="2000" b="1" dirty="0" err="1"/>
              <a:t>:</a:t>
            </a:r>
            <a:r>
              <a:rPr lang="en-US" dirty="0" err="1"/>
              <a:t>Further</a:t>
            </a:r>
            <a:r>
              <a:rPr lang="en-US" dirty="0"/>
              <a:t> optimize the system for real-time performance on diverse hardware.</a:t>
            </a:r>
          </a:p>
          <a:p>
            <a:r>
              <a:rPr lang="en-US" dirty="0"/>
              <a:t>	</a:t>
            </a:r>
            <a:r>
              <a:rPr lang="en-US" u="sng" dirty="0"/>
              <a:t>Approach: </a:t>
            </a:r>
            <a:r>
              <a:rPr lang="en-US" dirty="0"/>
              <a:t>Investigate hardware-specific optimizations, parallel processing, and model 	quantization.</a:t>
            </a:r>
            <a:br>
              <a:rPr lang="en-US" dirty="0"/>
            </a:br>
            <a:r>
              <a:rPr lang="en-US" dirty="0"/>
              <a:t>	</a:t>
            </a:r>
            <a:r>
              <a:rPr lang="en-US" u="sng" dirty="0"/>
              <a:t>Libraries/Tools</a:t>
            </a:r>
            <a:r>
              <a:rPr lang="en-US" dirty="0"/>
              <a:t>: </a:t>
            </a:r>
            <a:r>
              <a:rPr lang="en-US" dirty="0" err="1"/>
              <a:t>OpenVINO</a:t>
            </a:r>
            <a:r>
              <a:rPr lang="en-US" dirty="0"/>
              <a:t>, TensorFlow Lite, ONNX Runtime.</a:t>
            </a:r>
          </a:p>
          <a:p>
            <a:r>
              <a:rPr lang="en-US" dirty="0"/>
              <a:t>2. </a:t>
            </a:r>
            <a:r>
              <a:rPr lang="en-US" sz="2000" b="1" dirty="0"/>
              <a:t>Expand Emotion Categories</a:t>
            </a:r>
            <a:endParaRPr lang="en-US" b="1" dirty="0"/>
          </a:p>
          <a:p>
            <a:r>
              <a:rPr lang="en-US" dirty="0"/>
              <a:t>	</a:t>
            </a:r>
            <a:r>
              <a:rPr lang="en-US" u="sng" dirty="0"/>
              <a:t>Explanation</a:t>
            </a:r>
            <a:r>
              <a:rPr lang="en-US" dirty="0"/>
              <a:t>: Extend emotion categories for a more nuanced understanding of facial 	expressions.</a:t>
            </a:r>
          </a:p>
          <a:p>
            <a:r>
              <a:rPr lang="en-US" dirty="0"/>
              <a:t>	</a:t>
            </a:r>
            <a:r>
              <a:rPr lang="en-US" u="sng" dirty="0"/>
              <a:t>Approach</a:t>
            </a:r>
            <a:r>
              <a:rPr lang="en-US" dirty="0"/>
              <a:t>: Collect and label additional training data, retrain the model, and fine-tune for 	new emotions.</a:t>
            </a:r>
          </a:p>
          <a:p>
            <a:r>
              <a:rPr lang="en-US" dirty="0"/>
              <a:t>	</a:t>
            </a:r>
            <a:r>
              <a:rPr lang="en-US" u="sng" dirty="0"/>
              <a:t>Libraries/Tools</a:t>
            </a:r>
            <a:r>
              <a:rPr lang="en-US" dirty="0"/>
              <a:t>: OpenCV for data collection, transfer </a:t>
            </a:r>
            <a:r>
              <a:rPr lang="en-US" dirty="0" err="1"/>
              <a:t>learning.Goal</a:t>
            </a:r>
            <a:r>
              <a:rPr lang="en-US" dirty="0"/>
              <a:t>: Cross-Domain 	Generalization</a:t>
            </a:r>
            <a:endParaRPr lang="en-IN" dirty="0"/>
          </a:p>
        </p:txBody>
      </p:sp>
    </p:spTree>
    <p:extLst>
      <p:ext uri="{BB962C8B-B14F-4D97-AF65-F5344CB8AC3E}">
        <p14:creationId xmlns:p14="http://schemas.microsoft.com/office/powerpoint/2010/main" val="44758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Future Work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3065135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DD9C117-176E-9CF1-ED77-FE44E6CC2CCD}"/>
              </a:ext>
            </a:extLst>
          </p:cNvPr>
          <p:cNvSpPr txBox="1"/>
          <p:nvPr/>
        </p:nvSpPr>
        <p:spPr>
          <a:xfrm>
            <a:off x="1096963" y="2008094"/>
            <a:ext cx="9861177" cy="3477875"/>
          </a:xfrm>
          <a:prstGeom prst="rect">
            <a:avLst/>
          </a:prstGeom>
          <a:noFill/>
        </p:spPr>
        <p:txBody>
          <a:bodyPr wrap="square" rtlCol="0">
            <a:spAutoFit/>
          </a:bodyPr>
          <a:lstStyle/>
          <a:p>
            <a:r>
              <a:rPr lang="en-IN" dirty="0"/>
              <a:t>3.</a:t>
            </a:r>
            <a:r>
              <a:rPr lang="en-IN" sz="2000" b="1" dirty="0"/>
              <a:t>Cross-Domain Generalization</a:t>
            </a:r>
          </a:p>
          <a:p>
            <a:r>
              <a:rPr lang="en-IN" dirty="0"/>
              <a:t>	</a:t>
            </a:r>
            <a:r>
              <a:rPr lang="en-IN" u="sng" dirty="0"/>
              <a:t>Explanation</a:t>
            </a:r>
            <a:r>
              <a:rPr lang="en-IN" sz="1600" u="sng" dirty="0"/>
              <a:t>: </a:t>
            </a:r>
            <a:r>
              <a:rPr lang="en-IN" dirty="0"/>
              <a:t>Improve the model's ability to generalize across different demographics, 	lighting conditions, and facial orientations.</a:t>
            </a:r>
          </a:p>
          <a:p>
            <a:r>
              <a:rPr lang="en-IN" dirty="0"/>
              <a:t>	</a:t>
            </a:r>
            <a:r>
              <a:rPr lang="en-IN" u="sng" dirty="0"/>
              <a:t>Approach: </a:t>
            </a:r>
            <a:r>
              <a:rPr lang="en-IN" dirty="0"/>
              <a:t>Augment dataset with diverse samples, implement domain adaptation 	techniques.</a:t>
            </a:r>
          </a:p>
          <a:p>
            <a:r>
              <a:rPr lang="en-IN" dirty="0"/>
              <a:t>	</a:t>
            </a:r>
            <a:r>
              <a:rPr lang="en-IN" u="sng" dirty="0"/>
              <a:t>Libraries/Tools</a:t>
            </a:r>
            <a:r>
              <a:rPr lang="en-IN" dirty="0"/>
              <a:t>: </a:t>
            </a:r>
            <a:r>
              <a:rPr lang="en-IN" dirty="0" err="1"/>
              <a:t>Augmentor</a:t>
            </a:r>
            <a:r>
              <a:rPr lang="en-IN" dirty="0"/>
              <a:t>, domain adaptation algorithms.</a:t>
            </a:r>
          </a:p>
          <a:p>
            <a:r>
              <a:rPr lang="en-IN" dirty="0"/>
              <a:t>4</a:t>
            </a:r>
            <a:r>
              <a:rPr lang="en-IN" sz="2000" b="1" dirty="0"/>
              <a:t>. User Interface Enhancement</a:t>
            </a:r>
          </a:p>
          <a:p>
            <a:r>
              <a:rPr lang="en-IN" dirty="0"/>
              <a:t>	</a:t>
            </a:r>
            <a:r>
              <a:rPr lang="en-IN" u="sng" dirty="0"/>
              <a:t>Explanation</a:t>
            </a:r>
            <a:r>
              <a:rPr lang="en-IN" dirty="0"/>
              <a:t>: Develop an intuitive user interface for better user engagement and 	interaction</a:t>
            </a:r>
          </a:p>
          <a:p>
            <a:r>
              <a:rPr lang="en-IN" dirty="0"/>
              <a:t>	</a:t>
            </a:r>
            <a:r>
              <a:rPr lang="en-IN" u="sng" dirty="0"/>
              <a:t>Approach: </a:t>
            </a:r>
            <a:r>
              <a:rPr lang="en-IN" dirty="0"/>
              <a:t>Implement a responsive and user-friendly interface, integrate feedback 	mechanisms.</a:t>
            </a:r>
          </a:p>
          <a:p>
            <a:r>
              <a:rPr lang="en-IN" dirty="0"/>
              <a:t>	</a:t>
            </a:r>
            <a:r>
              <a:rPr lang="en-IN" u="sng" dirty="0"/>
              <a:t>Libraries/Tools: </a:t>
            </a:r>
            <a:r>
              <a:rPr lang="en-IN" dirty="0" err="1"/>
              <a:t>PyQt</a:t>
            </a:r>
            <a:r>
              <a:rPr lang="en-IN" dirty="0"/>
              <a:t>, Flask for web-based interfaces.</a:t>
            </a:r>
          </a:p>
        </p:txBody>
      </p:sp>
    </p:spTree>
    <p:extLst>
      <p:ext uri="{BB962C8B-B14F-4D97-AF65-F5344CB8AC3E}">
        <p14:creationId xmlns:p14="http://schemas.microsoft.com/office/powerpoint/2010/main" val="411056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6963" y="842889"/>
            <a:ext cx="10058400" cy="833985"/>
          </a:xfrm>
        </p:spPr>
        <p:txBody>
          <a:bodyPr>
            <a:normAutofit/>
          </a:bodyPr>
          <a:lstStyle/>
          <a:p>
            <a:r>
              <a:rPr lang="en-US" dirty="0"/>
              <a:t>References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77433924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94B13A4-A5FB-CC54-9604-C61C096CF272}"/>
              </a:ext>
            </a:extLst>
          </p:cNvPr>
          <p:cNvSpPr txBox="1"/>
          <p:nvPr/>
        </p:nvSpPr>
        <p:spPr>
          <a:xfrm>
            <a:off x="1036637" y="2183640"/>
            <a:ext cx="9556376" cy="2877711"/>
          </a:xfrm>
          <a:prstGeom prst="rect">
            <a:avLst/>
          </a:prstGeom>
          <a:noFill/>
        </p:spPr>
        <p:txBody>
          <a:bodyPr wrap="square" rtlCol="0">
            <a:spAutoFit/>
          </a:bodyPr>
          <a:lstStyle/>
          <a:p>
            <a:r>
              <a:rPr lang="en-IN" dirty="0"/>
              <a:t>[1] FER+ Paper: </a:t>
            </a:r>
            <a:r>
              <a:rPr lang="en-IN" dirty="0">
                <a:hlinkClick r:id="rId8"/>
              </a:rPr>
              <a:t>https://arxiv.org/abs/1608.01041</a:t>
            </a:r>
            <a:endParaRPr lang="en-IN" dirty="0"/>
          </a:p>
          <a:p>
            <a:endParaRPr lang="en-IN" sz="400" dirty="0"/>
          </a:p>
          <a:p>
            <a:r>
              <a:rPr lang="en-IN"/>
              <a:t>[</a:t>
            </a:r>
            <a:r>
              <a:rPr lang="en-IN" dirty="0"/>
              <a:t>2] Liu, W., </a:t>
            </a:r>
            <a:r>
              <a:rPr lang="en-IN" dirty="0" err="1"/>
              <a:t>Anguelov</a:t>
            </a:r>
            <a:r>
              <a:rPr lang="en-IN" dirty="0"/>
              <a:t>, D., Erhan, D., </a:t>
            </a:r>
            <a:r>
              <a:rPr lang="en-IN" dirty="0" err="1"/>
              <a:t>Szegedy</a:t>
            </a:r>
            <a:r>
              <a:rPr lang="en-IN" dirty="0"/>
              <a:t>, C., &amp; Reed, S. (2016). SSD: Single Shot </a:t>
            </a:r>
            <a:r>
              <a:rPr lang="en-IN" dirty="0" err="1"/>
              <a:t>MultiBox</a:t>
            </a:r>
            <a:r>
              <a:rPr lang="en-IN" dirty="0"/>
              <a:t> Detector.</a:t>
            </a:r>
          </a:p>
          <a:p>
            <a:endParaRPr lang="en-IN" sz="400" dirty="0"/>
          </a:p>
          <a:p>
            <a:r>
              <a:rPr lang="en-IN" dirty="0"/>
              <a:t>[3] Redmon, J., &amp; Farhadi, A. (2018). YOLO9000: Better, Faster, Stronger.</a:t>
            </a:r>
          </a:p>
          <a:p>
            <a:endParaRPr lang="en-IN" sz="300" dirty="0"/>
          </a:p>
          <a:p>
            <a:r>
              <a:rPr lang="en-IN" dirty="0"/>
              <a:t>[4] </a:t>
            </a:r>
            <a:r>
              <a:rPr lang="en-IN" dirty="0" err="1"/>
              <a:t>Russakovsky</a:t>
            </a:r>
            <a:r>
              <a:rPr lang="en-IN" dirty="0"/>
              <a:t>, O., Deng, J., Su, H., Krause, J., Satheesh, S., Ma, S., ... &amp; Fei-Fei, L. (2015).</a:t>
            </a:r>
          </a:p>
          <a:p>
            <a:endParaRPr lang="en-IN" sz="400" dirty="0"/>
          </a:p>
          <a:p>
            <a:r>
              <a:rPr lang="en-IN" dirty="0"/>
              <a:t>[5] Abadi, M., Barham, P., Chen, J., Chen, Z., Davis, A., Dean, J., ... &amp; </a:t>
            </a:r>
            <a:r>
              <a:rPr lang="en-IN" dirty="0" err="1"/>
              <a:t>Kudlur</a:t>
            </a:r>
            <a:r>
              <a:rPr lang="en-IN" dirty="0"/>
              <a:t>, M. (2016). </a:t>
            </a:r>
          </a:p>
          <a:p>
            <a:endParaRPr lang="en-IN" sz="400" dirty="0"/>
          </a:p>
          <a:p>
            <a:r>
              <a:rPr lang="en-IN" dirty="0"/>
              <a:t>[6] OpenCV. (2021). Open Source Computer Vision Library. Retrieved from https://opencv.org/[7] </a:t>
            </a:r>
            <a:r>
              <a:rPr lang="en-IN" dirty="0" err="1"/>
              <a:t>PyTorch</a:t>
            </a:r>
            <a:r>
              <a:rPr lang="en-IN" dirty="0"/>
              <a:t>. (2021). </a:t>
            </a:r>
            <a:r>
              <a:rPr lang="en-IN" dirty="0" err="1"/>
              <a:t>PyTorch</a:t>
            </a:r>
            <a:r>
              <a:rPr lang="en-IN" dirty="0"/>
              <a:t>: An Open Source Machine Learning Framework. Retrieved from https://pytorch.org/</a:t>
            </a:r>
          </a:p>
        </p:txBody>
      </p:sp>
    </p:spTree>
    <p:extLst>
      <p:ext uri="{BB962C8B-B14F-4D97-AF65-F5344CB8AC3E}">
        <p14:creationId xmlns:p14="http://schemas.microsoft.com/office/powerpoint/2010/main" val="347727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5B0B6D-4698-68F2-21AC-5CA3A756C776}"/>
              </a:ext>
            </a:extLst>
          </p:cNvPr>
          <p:cNvPicPr>
            <a:picLocks noChangeAspect="1"/>
          </p:cNvPicPr>
          <p:nvPr/>
        </p:nvPicPr>
        <p:blipFill>
          <a:blip r:embed="rId2"/>
          <a:stretch>
            <a:fillRect/>
          </a:stretch>
        </p:blipFill>
        <p:spPr>
          <a:xfrm>
            <a:off x="1524000" y="363071"/>
            <a:ext cx="9144000" cy="5486400"/>
          </a:xfrm>
          <a:prstGeom prst="rect">
            <a:avLst/>
          </a:prstGeom>
        </p:spPr>
      </p:pic>
    </p:spTree>
    <p:extLst>
      <p:ext uri="{BB962C8B-B14F-4D97-AF65-F5344CB8AC3E}">
        <p14:creationId xmlns:p14="http://schemas.microsoft.com/office/powerpoint/2010/main" val="293298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294504" y="1389529"/>
            <a:ext cx="4801496" cy="4462632"/>
          </a:xfrm>
        </p:spPr>
        <p:txBody>
          <a:bodyPr>
            <a:normAutofit/>
          </a:bodyPr>
          <a:lstStyle/>
          <a:p>
            <a:br>
              <a:rPr lang="en-US" sz="4800" dirty="0"/>
            </a:br>
            <a:r>
              <a:rPr lang="en-US" sz="4800" dirty="0"/>
              <a:t>Real-Time Facial Emotion Recognition</a:t>
            </a:r>
            <a:br>
              <a:rPr lang="en-US" dirty="0"/>
            </a:br>
            <a:br>
              <a:rPr lang="en-US" dirty="0"/>
            </a:br>
            <a:endParaRPr lang="en-US" dirty="0"/>
          </a:p>
        </p:txBody>
      </p:sp>
      <p:sp>
        <p:nvSpPr>
          <p:cNvPr id="6" name="Content Placeholder 5">
            <a:extLst>
              <a:ext uri="{FF2B5EF4-FFF2-40B4-BE49-F238E27FC236}">
                <a16:creationId xmlns:a16="http://schemas.microsoft.com/office/drawing/2014/main" id="{A66F890E-43D8-04CE-BE29-128734EC7B7D}"/>
              </a:ext>
            </a:extLst>
          </p:cNvPr>
          <p:cNvSpPr>
            <a:spLocks noGrp="1"/>
          </p:cNvSpPr>
          <p:nvPr>
            <p:ph idx="1"/>
          </p:nvPr>
        </p:nvSpPr>
        <p:spPr>
          <a:xfrm>
            <a:off x="658010" y="6104965"/>
            <a:ext cx="10058400" cy="193815"/>
          </a:xfrm>
        </p:spPr>
        <p:txBody>
          <a:bodyPr>
            <a:normAutofit fontScale="32500" lnSpcReduction="20000"/>
          </a:bodyPr>
          <a:lstStyle/>
          <a:p>
            <a:endParaRPr lang="en-IN" dirty="0"/>
          </a:p>
        </p:txBody>
      </p:sp>
      <p:pic>
        <p:nvPicPr>
          <p:cNvPr id="7" name="Picture 10" descr="Detection of Comprehension &amp; Emotion from Real-time Video Capture of Facial  Expressions - mediaX at Stanford University">
            <a:extLst>
              <a:ext uri="{FF2B5EF4-FFF2-40B4-BE49-F238E27FC236}">
                <a16:creationId xmlns:a16="http://schemas.microsoft.com/office/drawing/2014/main" id="{DC653EEC-9ED4-36A4-7100-D2CDFAC7E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530" y="2032771"/>
            <a:ext cx="3926542" cy="381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8DA1-5FE1-C385-19D3-B32DCB524C97}"/>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5E404B2D-340F-3D36-BD38-B6C05F5C5426}"/>
              </a:ext>
            </a:extLst>
          </p:cNvPr>
          <p:cNvSpPr>
            <a:spLocks noGrp="1"/>
          </p:cNvSpPr>
          <p:nvPr>
            <p:ph sz="half" idx="1"/>
          </p:nvPr>
        </p:nvSpPr>
        <p:spPr/>
        <p:txBody>
          <a:bodyPr/>
          <a:lstStyle/>
          <a:p>
            <a:r>
              <a:rPr lang="en-IN" sz="2800" dirty="0"/>
              <a:t>1. Introduction</a:t>
            </a:r>
          </a:p>
          <a:p>
            <a:r>
              <a:rPr lang="en-IN" sz="2800" dirty="0"/>
              <a:t>3. Literature Review</a:t>
            </a:r>
          </a:p>
          <a:p>
            <a:r>
              <a:rPr lang="en-IN" sz="2800" dirty="0"/>
              <a:t>5. Results</a:t>
            </a:r>
          </a:p>
          <a:p>
            <a:r>
              <a:rPr lang="en-IN" sz="2800" dirty="0"/>
              <a:t>7. Future Work</a:t>
            </a:r>
          </a:p>
          <a:p>
            <a:endParaRPr lang="en-IN" sz="2800" dirty="0"/>
          </a:p>
          <a:p>
            <a:endParaRPr lang="en-IN" dirty="0"/>
          </a:p>
        </p:txBody>
      </p:sp>
      <p:sp>
        <p:nvSpPr>
          <p:cNvPr id="4" name="Content Placeholder 3">
            <a:extLst>
              <a:ext uri="{FF2B5EF4-FFF2-40B4-BE49-F238E27FC236}">
                <a16:creationId xmlns:a16="http://schemas.microsoft.com/office/drawing/2014/main" id="{3C5A2AEB-7B6C-26A2-1584-036D3FAC243F}"/>
              </a:ext>
            </a:extLst>
          </p:cNvPr>
          <p:cNvSpPr>
            <a:spLocks noGrp="1"/>
          </p:cNvSpPr>
          <p:nvPr>
            <p:ph sz="half" idx="2"/>
          </p:nvPr>
        </p:nvSpPr>
        <p:spPr/>
        <p:txBody>
          <a:bodyPr>
            <a:normAutofit/>
          </a:bodyPr>
          <a:lstStyle/>
          <a:p>
            <a:r>
              <a:rPr lang="en-IN" sz="2800" dirty="0"/>
              <a:t>2. Motivation And Objective </a:t>
            </a:r>
          </a:p>
          <a:p>
            <a:r>
              <a:rPr lang="en-IN" sz="2800" dirty="0"/>
              <a:t>4. Algorithm</a:t>
            </a:r>
          </a:p>
          <a:p>
            <a:r>
              <a:rPr lang="en-IN" sz="2800" dirty="0"/>
              <a:t>6. Conclusion </a:t>
            </a:r>
          </a:p>
          <a:p>
            <a:r>
              <a:rPr lang="en-IN" sz="2800" dirty="0"/>
              <a:t>8. References</a:t>
            </a:r>
          </a:p>
          <a:p>
            <a:endParaRPr lang="en-IN" sz="2800" dirty="0"/>
          </a:p>
        </p:txBody>
      </p:sp>
    </p:spTree>
    <p:extLst>
      <p:ext uri="{BB962C8B-B14F-4D97-AF65-F5344CB8AC3E}">
        <p14:creationId xmlns:p14="http://schemas.microsoft.com/office/powerpoint/2010/main" val="226072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Introduction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307816807"/>
              </p:ext>
            </p:extLst>
          </p:nvPr>
        </p:nvGraphicFramePr>
        <p:xfrm>
          <a:off x="1096963" y="5838875"/>
          <a:ext cx="10058400" cy="45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5525C4D-7BF0-AB90-B968-1A90734D81B1}"/>
              </a:ext>
            </a:extLst>
          </p:cNvPr>
          <p:cNvSpPr txBox="1"/>
          <p:nvPr/>
        </p:nvSpPr>
        <p:spPr>
          <a:xfrm>
            <a:off x="1096963" y="1959387"/>
            <a:ext cx="6173413" cy="3693319"/>
          </a:xfrm>
          <a:prstGeom prst="rect">
            <a:avLst/>
          </a:prstGeom>
          <a:noFill/>
        </p:spPr>
        <p:txBody>
          <a:bodyPr wrap="square" rtlCol="0">
            <a:spAutoFit/>
          </a:bodyPr>
          <a:lstStyle/>
          <a:p>
            <a:r>
              <a:rPr lang="en-US" dirty="0"/>
              <a:t>Our project is all about understanding facial expressions, which are important signals in human communication. We've developed a Facial Expression Recognition system that identifies a person's emotional state. This system works by comparing a captured image with a trained dataset in the database and then displaying the emotional state. We want to improve how people interact with computers in different areas. Imagine if machines could understand our feelings instantly. That's our goal. We focus on decoding non-verbal communication, like facial expressions, which is a big part of how humans communicate. This helps create more natural and smart interactions between people and computers. Our aim is to make technology more friendly and relatable.</a:t>
            </a:r>
            <a:endParaRPr lang="en-IN" dirty="0"/>
          </a:p>
        </p:txBody>
      </p:sp>
      <p:pic>
        <p:nvPicPr>
          <p:cNvPr id="4" name="Picture 2" descr="Facial Expression Recognition Cameras, Why Should We Be Concerned">
            <a:extLst>
              <a:ext uri="{FF2B5EF4-FFF2-40B4-BE49-F238E27FC236}">
                <a16:creationId xmlns:a16="http://schemas.microsoft.com/office/drawing/2014/main" id="{436DF7CB-BB18-7847-5DD8-14030252B5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9811" y="2052471"/>
            <a:ext cx="3478697" cy="369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Motivation and Objective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4093735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8571028-FE30-8745-61F8-CBA9F5179F37}"/>
              </a:ext>
            </a:extLst>
          </p:cNvPr>
          <p:cNvSpPr txBox="1"/>
          <p:nvPr/>
        </p:nvSpPr>
        <p:spPr>
          <a:xfrm>
            <a:off x="1210235" y="2232212"/>
            <a:ext cx="9852212" cy="2923877"/>
          </a:xfrm>
          <a:prstGeom prst="rect">
            <a:avLst/>
          </a:prstGeom>
          <a:noFill/>
        </p:spPr>
        <p:txBody>
          <a:bodyPr wrap="square" rtlCol="0">
            <a:spAutoFit/>
          </a:bodyPr>
          <a:lstStyle/>
          <a:p>
            <a:r>
              <a:rPr lang="en-US" sz="2000" b="1" dirty="0"/>
              <a:t>Motivation:</a:t>
            </a:r>
          </a:p>
          <a:p>
            <a:pPr marL="742950" lvl="1" indent="-285750">
              <a:buFont typeface="Arial" panose="020B0604020202020204" pitchFamily="34" charset="0"/>
              <a:buChar char="•"/>
            </a:pPr>
            <a:r>
              <a:rPr lang="en-US" dirty="0"/>
              <a:t>Understanding the importance of emotions in how people connect.</a:t>
            </a:r>
          </a:p>
          <a:p>
            <a:pPr marL="742950" lvl="1" indent="-285750">
              <a:buFont typeface="Arial" panose="020B0604020202020204" pitchFamily="34" charset="0"/>
              <a:buChar char="•"/>
            </a:pPr>
            <a:r>
              <a:rPr lang="en-US" dirty="0"/>
              <a:t>Making computers and humans interact in a friendlier and more intuitive way.</a:t>
            </a:r>
          </a:p>
          <a:p>
            <a:pPr marL="742950" lvl="1" indent="-285750">
              <a:buFont typeface="Arial" panose="020B0604020202020204" pitchFamily="34" charset="0"/>
              <a:buChar char="•"/>
            </a:pPr>
            <a:r>
              <a:rPr lang="en-US" dirty="0"/>
              <a:t>Recognizing the essential role of emotions in human interaction.</a:t>
            </a:r>
          </a:p>
          <a:p>
            <a:pPr lvl="1"/>
            <a:endParaRPr lang="en-US" dirty="0"/>
          </a:p>
          <a:p>
            <a:r>
              <a:rPr lang="en-IN" sz="2000" b="1" dirty="0"/>
              <a:t>Objective:</a:t>
            </a:r>
          </a:p>
          <a:p>
            <a:pPr marL="742950" lvl="1" indent="-285750">
              <a:buFont typeface="Arial" panose="020B0604020202020204" pitchFamily="34" charset="0"/>
              <a:buChar char="•"/>
            </a:pPr>
            <a:r>
              <a:rPr lang="en-US" dirty="0"/>
              <a:t>Develop a real-time system for accurate and precise facial emotion recognition..</a:t>
            </a:r>
          </a:p>
          <a:p>
            <a:pPr marL="742950" lvl="1" indent="-285750">
              <a:buFont typeface="Arial" panose="020B0604020202020204" pitchFamily="34" charset="0"/>
              <a:buChar char="•"/>
            </a:pPr>
            <a:r>
              <a:rPr lang="en-US" dirty="0"/>
              <a:t>Make sure the system is easy to use in various applications.</a:t>
            </a:r>
          </a:p>
          <a:p>
            <a:pPr marL="742950" lvl="1" indent="-285750">
              <a:buFont typeface="Arial" panose="020B0604020202020204" pitchFamily="34" charset="0"/>
              <a:buChar char="•"/>
            </a:pPr>
            <a:r>
              <a:rPr lang="en-US" dirty="0"/>
              <a:t>Make it work in different industries, from healthcare to gaming.</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112146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6963" y="576641"/>
            <a:ext cx="10058400" cy="1013279"/>
          </a:xfrm>
        </p:spPr>
        <p:txBody>
          <a:bodyPr>
            <a:normAutofit/>
          </a:bodyPr>
          <a:lstStyle/>
          <a:p>
            <a:r>
              <a:rPr lang="en-US" dirty="0"/>
              <a:t>Literature Review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0673938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A2E797A-718E-2D53-0E0E-5C7140AAA703}"/>
              </a:ext>
            </a:extLst>
          </p:cNvPr>
          <p:cNvSpPr txBox="1"/>
          <p:nvPr/>
        </p:nvSpPr>
        <p:spPr>
          <a:xfrm>
            <a:off x="1096963" y="1900517"/>
            <a:ext cx="9914965" cy="3816429"/>
          </a:xfrm>
          <a:prstGeom prst="rect">
            <a:avLst/>
          </a:prstGeom>
          <a:noFill/>
        </p:spPr>
        <p:txBody>
          <a:bodyPr wrap="square" rtlCol="0">
            <a:spAutoFit/>
          </a:bodyPr>
          <a:lstStyle/>
          <a:p>
            <a:pPr marL="285750" indent="-285750">
              <a:buFont typeface="Arial" panose="020B0604020202020204" pitchFamily="34" charset="0"/>
              <a:buChar char="•"/>
            </a:pPr>
            <a:r>
              <a:rPr lang="en-US" dirty="0"/>
              <a:t>People have done a lot of research on recognizing emotions from faces, and lately, there's a focus on doing it quickly.</a:t>
            </a:r>
          </a:p>
          <a:p>
            <a:pPr marL="285750" indent="-285750">
              <a:buFont typeface="Arial" panose="020B0604020202020204" pitchFamily="34" charset="0"/>
              <a:buChar char="•"/>
            </a:pPr>
            <a:r>
              <a:rPr lang="en-US" dirty="0"/>
              <a:t>The usual ways involve pulling out important details, using machine learning, and deep learning methods.</a:t>
            </a:r>
          </a:p>
          <a:p>
            <a:pPr marL="285750" indent="-285750">
              <a:buFont typeface="Arial" panose="020B0604020202020204" pitchFamily="34" charset="0"/>
              <a:buChar char="•"/>
            </a:pPr>
            <a:r>
              <a:rPr lang="en-US" dirty="0"/>
              <a:t>The latest and best models use special neural networks (CNNs) to find faces and figure out emotions.</a:t>
            </a:r>
          </a:p>
          <a:p>
            <a:pPr marL="285750" indent="-285750">
              <a:buFont typeface="Arial" panose="020B0604020202020204" pitchFamily="34" charset="0"/>
              <a:buChar char="•"/>
            </a:pPr>
            <a:r>
              <a:rPr lang="en-US" dirty="0"/>
              <a:t>Adding some extra information and using clever methods helps make emotion recognition more accurate.</a:t>
            </a:r>
          </a:p>
          <a:p>
            <a:pPr marL="285750" indent="-285750">
              <a:buFont typeface="Arial" panose="020B0604020202020204" pitchFamily="34" charset="0"/>
              <a:buChar char="•"/>
            </a:pPr>
            <a:r>
              <a:rPr lang="en-US" dirty="0"/>
              <a:t>Doing this quickly in real-time is tough because computers have to work hard, but this project finds smart ways to handle this.</a:t>
            </a:r>
          </a:p>
          <a:p>
            <a:pPr marL="285750" indent="-285750">
              <a:buFont typeface="Arial" panose="020B0604020202020204" pitchFamily="34" charset="0"/>
              <a:buChar char="•"/>
            </a:pPr>
            <a:r>
              <a:rPr lang="en-US" dirty="0"/>
              <a:t>Even though we've made progress, it's still a bit tricky to notice subtle emotions well.</a:t>
            </a:r>
          </a:p>
          <a:p>
            <a:endParaRPr lang="en-US" sz="100" dirty="0"/>
          </a:p>
          <a:p>
            <a:pPr marL="285750" indent="-285750">
              <a:buFont typeface="Arial" panose="020B0604020202020204" pitchFamily="34" charset="0"/>
              <a:buChar char="•"/>
            </a:pPr>
            <a:r>
              <a:rPr lang="en-US" dirty="0"/>
              <a:t>Nowadays, people are interested in putting emotion recognition into systems that we use to talk to computers.</a:t>
            </a:r>
            <a:endParaRPr lang="en-IN" dirty="0"/>
          </a:p>
        </p:txBody>
      </p:sp>
    </p:spTree>
    <p:extLst>
      <p:ext uri="{BB962C8B-B14F-4D97-AF65-F5344CB8AC3E}">
        <p14:creationId xmlns:p14="http://schemas.microsoft.com/office/powerpoint/2010/main" val="346907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Facial Emotions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959B1EC1-16E1-FFFD-3BB1-C52EC837E492}"/>
              </a:ext>
            </a:extLst>
          </p:cNvPr>
          <p:cNvPicPr>
            <a:picLocks noChangeAspect="1"/>
          </p:cNvPicPr>
          <p:nvPr/>
        </p:nvPicPr>
        <p:blipFill>
          <a:blip r:embed="rId8"/>
          <a:stretch>
            <a:fillRect/>
          </a:stretch>
        </p:blipFill>
        <p:spPr>
          <a:xfrm>
            <a:off x="1318515" y="2249353"/>
            <a:ext cx="9338973" cy="3619137"/>
          </a:xfrm>
          <a:prstGeom prst="rect">
            <a:avLst/>
          </a:prstGeom>
        </p:spPr>
      </p:pic>
    </p:spTree>
    <p:extLst>
      <p:ext uri="{BB962C8B-B14F-4D97-AF65-F5344CB8AC3E}">
        <p14:creationId xmlns:p14="http://schemas.microsoft.com/office/powerpoint/2010/main" val="292559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Algorithms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71237875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AAE3E24-A6F7-957C-0C4E-E3B2CD84A1CC}"/>
              </a:ext>
            </a:extLst>
          </p:cNvPr>
          <p:cNvSpPr txBox="1"/>
          <p:nvPr/>
        </p:nvSpPr>
        <p:spPr>
          <a:xfrm>
            <a:off x="1210235" y="1880021"/>
            <a:ext cx="9861177" cy="4247317"/>
          </a:xfrm>
          <a:prstGeom prst="rect">
            <a:avLst/>
          </a:prstGeom>
          <a:noFill/>
        </p:spPr>
        <p:txBody>
          <a:bodyPr wrap="square" rtlCol="0">
            <a:spAutoFit/>
          </a:bodyPr>
          <a:lstStyle/>
          <a:p>
            <a:r>
              <a:rPr lang="en-IN" b="1" dirty="0"/>
              <a:t>Facial Detection:</a:t>
            </a:r>
          </a:p>
          <a:p>
            <a:r>
              <a:rPr lang="en-IN" dirty="0"/>
              <a:t>	Caffe-based face detector locates and identifies faces in real-time video.</a:t>
            </a:r>
          </a:p>
          <a:p>
            <a:r>
              <a:rPr lang="en-IN" b="1" dirty="0"/>
              <a:t>Emotion Recognition Model:</a:t>
            </a:r>
          </a:p>
          <a:p>
            <a:r>
              <a:rPr lang="en-IN" dirty="0"/>
              <a:t>	ONNX model interprets emotions (neutral, happiness, etc.) using </a:t>
            </a:r>
            <a:r>
              <a:rPr lang="en-IN" dirty="0" err="1"/>
              <a:t>FERPlus</a:t>
            </a:r>
            <a:r>
              <a:rPr lang="en-IN" dirty="0"/>
              <a:t> dataset.</a:t>
            </a:r>
          </a:p>
          <a:p>
            <a:r>
              <a:rPr lang="en-IN" b="1" dirty="0"/>
              <a:t>Prior Box Generation:</a:t>
            </a:r>
          </a:p>
          <a:p>
            <a:r>
              <a:rPr lang="en-IN" dirty="0"/>
              <a:t>	Image-specific anchor boxes aid in object localization.</a:t>
            </a:r>
          </a:p>
          <a:p>
            <a:r>
              <a:rPr lang="en-IN" b="1" dirty="0"/>
              <a:t>Non-Maximum Suppression (NMS):</a:t>
            </a:r>
          </a:p>
          <a:p>
            <a:r>
              <a:rPr lang="en-IN" dirty="0"/>
              <a:t>	Hard NMS filters redundant bounding boxes, keeping high-confidence predictions.</a:t>
            </a:r>
          </a:p>
          <a:p>
            <a:r>
              <a:rPr lang="en-IN" b="1" dirty="0"/>
              <a:t>Conversion and Transformation:</a:t>
            </a:r>
          </a:p>
          <a:p>
            <a:r>
              <a:rPr lang="en-IN" dirty="0"/>
              <a:t>	Bounding box locations transformed for interpretability.</a:t>
            </a:r>
          </a:p>
          <a:p>
            <a:r>
              <a:rPr lang="en-IN" b="1" dirty="0"/>
              <a:t>Real-Time Processing:</a:t>
            </a:r>
          </a:p>
          <a:p>
            <a:r>
              <a:rPr lang="en-IN" dirty="0"/>
              <a:t>	Optimized for speed, balances accuracy for live recognition.</a:t>
            </a:r>
          </a:p>
          <a:p>
            <a:r>
              <a:rPr lang="en-IN" b="1" dirty="0"/>
              <a:t>Integration:</a:t>
            </a:r>
          </a:p>
          <a:p>
            <a:r>
              <a:rPr lang="en-IN" dirty="0"/>
              <a:t>	Components seamlessly integrate facial detection, emotion recognition, and real-time 	processing.</a:t>
            </a:r>
          </a:p>
        </p:txBody>
      </p:sp>
    </p:spTree>
    <p:extLst>
      <p:ext uri="{BB962C8B-B14F-4D97-AF65-F5344CB8AC3E}">
        <p14:creationId xmlns:p14="http://schemas.microsoft.com/office/powerpoint/2010/main" val="211152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Autofit/>
          </a:bodyPr>
          <a:lstStyle/>
          <a:p>
            <a:r>
              <a:rPr lang="en-US" sz="3600" dirty="0"/>
              <a:t>RFB-320 Single Shot </a:t>
            </a:r>
            <a:r>
              <a:rPr lang="en-US" sz="3600" dirty="0" err="1"/>
              <a:t>Multibox</a:t>
            </a:r>
            <a:r>
              <a:rPr lang="en-US" sz="3600" dirty="0"/>
              <a:t> Detector (SSD) Model for Face Detection</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776928886"/>
              </p:ext>
            </p:extLst>
          </p:nvPr>
        </p:nvGraphicFramePr>
        <p:xfrm>
          <a:off x="1096963" y="2098515"/>
          <a:ext cx="4999037"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EEB94BC-28A8-C5CE-0B83-A814AF3AD976}"/>
              </a:ext>
            </a:extLst>
          </p:cNvPr>
          <p:cNvSpPr txBox="1"/>
          <p:nvPr/>
        </p:nvSpPr>
        <p:spPr>
          <a:xfrm>
            <a:off x="1228165" y="2241176"/>
            <a:ext cx="3550023" cy="2862322"/>
          </a:xfrm>
          <a:prstGeom prst="rect">
            <a:avLst/>
          </a:prstGeom>
          <a:noFill/>
        </p:spPr>
        <p:txBody>
          <a:bodyPr wrap="square" rtlCol="0">
            <a:spAutoFit/>
          </a:bodyPr>
          <a:lstStyle/>
          <a:p>
            <a:r>
              <a:rPr lang="en-US" sz="2000" dirty="0"/>
              <a:t>It is an innovative face detection model optimized for edge computing devices. Incorporating a modified Receptive Field Block (RFB) module, it effectively captures multiscale contextual information without adding computational overhead. </a:t>
            </a:r>
            <a:endParaRPr lang="en-IN" sz="2000" dirty="0"/>
          </a:p>
        </p:txBody>
      </p:sp>
      <p:pic>
        <p:nvPicPr>
          <p:cNvPr id="5" name="Picture 4">
            <a:extLst>
              <a:ext uri="{FF2B5EF4-FFF2-40B4-BE49-F238E27FC236}">
                <a16:creationId xmlns:a16="http://schemas.microsoft.com/office/drawing/2014/main" id="{07CC1765-86BA-7033-0704-83E1452EE4C6}"/>
              </a:ext>
            </a:extLst>
          </p:cNvPr>
          <p:cNvPicPr>
            <a:picLocks noChangeAspect="1"/>
          </p:cNvPicPr>
          <p:nvPr/>
        </p:nvPicPr>
        <p:blipFill>
          <a:blip r:embed="rId8"/>
          <a:stretch>
            <a:fillRect/>
          </a:stretch>
        </p:blipFill>
        <p:spPr>
          <a:xfrm>
            <a:off x="4909390" y="2138362"/>
            <a:ext cx="7162800" cy="3052203"/>
          </a:xfrm>
          <a:prstGeom prst="rect">
            <a:avLst/>
          </a:prstGeom>
        </p:spPr>
      </p:pic>
    </p:spTree>
    <p:extLst>
      <p:ext uri="{BB962C8B-B14F-4D97-AF65-F5344CB8AC3E}">
        <p14:creationId xmlns:p14="http://schemas.microsoft.com/office/powerpoint/2010/main" val="283805042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{92C8AE45-3E7C-42DF-86E8-59980875754F}tf33845126_win32</Template>
  <TotalTime>566</TotalTime>
  <Words>1040</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Franklin Gothic Book</vt:lpstr>
      <vt:lpstr>1_RetrospectVTI</vt:lpstr>
      <vt:lpstr>Title Lorem Ipsum</vt:lpstr>
      <vt:lpstr> Real-Time Facial Emotion Recognition  </vt:lpstr>
      <vt:lpstr>OUTLINE</vt:lpstr>
      <vt:lpstr>Introduction </vt:lpstr>
      <vt:lpstr>Motivation and Objective </vt:lpstr>
      <vt:lpstr>Literature Review </vt:lpstr>
      <vt:lpstr>Facial Emotions </vt:lpstr>
      <vt:lpstr>Algorithms </vt:lpstr>
      <vt:lpstr>RFB-320 Single Shot Multibox Detector (SSD) Model for Face Detection</vt:lpstr>
      <vt:lpstr>Results </vt:lpstr>
      <vt:lpstr>Results </vt:lpstr>
      <vt:lpstr>PowerPoint Presentation</vt:lpstr>
      <vt:lpstr>Conclusion </vt:lpstr>
      <vt:lpstr>Future Work </vt:lpstr>
      <vt:lpstr>Future Work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ADITYA RAJ</dc:creator>
  <cp:lastModifiedBy>ADITYA RAJ</cp:lastModifiedBy>
  <cp:revision>12</cp:revision>
  <dcterms:created xsi:type="dcterms:W3CDTF">2023-12-12T14:27:21Z</dcterms:created>
  <dcterms:modified xsi:type="dcterms:W3CDTF">2023-12-13T09:52:42Z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