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EC72-C2E7-3E1C-D0DE-B10E1CF6B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3E338-8DF4-8572-E2A7-2A74B0AE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EBB82-452D-85B0-FACE-85C86AE3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F0FC-22D8-BB60-46DF-FD979E41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0889B-F506-87A2-916D-C7C72EA5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13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1961-468E-597B-C072-66FB35CC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E58D5-28A6-FFA0-4B3A-AADF5E4B7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92D4E-A58A-E446-C5EE-43685E65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8CACF-A5EF-BEE5-0E8B-AA74B1AA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D652C-B070-DE0C-3620-3B2243E6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75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6D91F-7D3C-6692-D570-3845BF173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A2BB2-ACF0-B2BA-D547-8B2D7075F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1DCE0-193D-3205-DF48-0BB90D7A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78B7-0781-945B-1EB2-8B005815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41FAB-D9CE-A345-E441-CBE5537C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94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A86C-E666-4E83-CC59-8EB3CD1D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F075-832C-AD63-42E5-6D3D2AF73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E7BB8-B25A-7C17-53D8-3C7C6B9C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54291-9152-E30F-9D95-1B1A6E17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1BFA-8D71-516D-7F32-770431F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46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99D3-3A39-9B95-ADD0-4A398E11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DBBA8-2F45-D7C6-3249-4654B56A2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CCF75-82DA-1224-A659-6C5AD9F2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1354-6A68-4346-7BDD-B2AC9A41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D4229-C9A8-D2A7-809F-0FD2E4DF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98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87D6-2C90-B074-D483-981BFDCB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7E5D-4D35-A6F0-E541-8CCD463B0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1AA8F-5255-F017-C9EC-23296F90C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4BAF9-67AC-BBBA-9533-051C165E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AB005-D343-DA6E-E06B-77E0B00E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FF1F8-E1E1-F96E-6751-DC32844E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87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9CFF-8777-DADC-FF45-E15AE0F2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49E10-E642-C10C-9444-C61497A39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53BAF-B1FC-A395-8BE3-6062EB889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F5F4D-BCD4-CADC-30DA-5A940A195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017B0-1031-0DEB-64F2-0867B4F65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B8843-2021-1602-5793-6776E36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35E59-366E-D6D3-5889-81EB5A00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144A3-1299-B1B7-9B0C-1DE454DD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41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4886-78EB-215F-C7D0-49F33168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57062-01DB-A702-62DB-C760AF50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D0F0A-A2A1-47FA-0005-B892726A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F34DE-E6C1-B529-E84A-56711FAB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69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5D562-2EA7-5B2A-FA6B-A48F0175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9FDF7-037A-E141-DBDC-7773AC04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F4F24-8323-88BF-4B0D-24B6473C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11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FF94-6750-35D2-8462-CDEED67E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E8DB-A18F-F825-BF5B-E4B966C2F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81D02-F6DA-C624-30AD-F8C9B6DE8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DA965-7605-07BB-00E5-3451DE49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F001C-2D1D-9477-2329-9EA70AC5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AE95-6BC6-86C3-DF5F-82465ACD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7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BC97-8D96-6C12-E79B-9FAA7AF3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B425F-42EC-3ECB-6DF3-BB3D48B28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FD342-1172-A981-E88A-D4776CAC7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BFB31-3A26-FB03-4565-E2EFF64E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838DB-9176-4DC3-1D39-146B69DE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F1C8A-CE5F-24E2-3F94-231D564B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56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1073C-77AA-FD3F-06BD-5E4A7443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C23B-CCCC-2D31-273C-73745FBAF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2EAD-93DC-A6CF-3491-6B520B8EB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0EA80-0778-487C-9744-5A49C64709EE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56091-2947-C2B4-3561-F30D7CADE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3E152-B0A5-9A46-88C4-5EB196395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E2A1-F8AA-4259-8674-3DCCC1340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88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toronto.edu/~vmnih/docs/dqn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laude.ai/public/artifacts/35501839-724d-4b5a-b969-68b841acb8b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laude.ai/public/artifacts/3a7d6b00-ffdc-4cfb-8ad5-62da1093d5d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laude.ai/public/artifacts/33595f03-b3aa-4466-a239-b95cc39a70a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2F64-E544-6DB3-1A0D-FEBA760D2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38" y="550862"/>
            <a:ext cx="9144000" cy="97020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  <a:hlinkClick r:id="rId2"/>
              </a:rPr>
              <a:t>Playing Attari With Agents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12369-E509-F7BC-3E86-81CAFBFE0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71024"/>
          </a:xfrm>
        </p:spPr>
        <p:txBody>
          <a:bodyPr/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By – Aditya Bhatt</a:t>
            </a:r>
            <a:endParaRPr lang="en-IN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D3674-EFBF-2710-C5EC-199ABD45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338" y="202223"/>
            <a:ext cx="2935170" cy="192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4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298A-45DC-751C-624C-731E37A9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Store this experience for learning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B0CE-5087-2746-B2DA-B3863FCD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🧠</a:t>
            </a:r>
            <a:r>
              <a:rPr lang="en-US" b="1" dirty="0"/>
              <a:t> Why?</a:t>
            </a:r>
          </a:p>
          <a:p>
            <a:pPr marL="0" indent="0">
              <a:buNone/>
            </a:pPr>
            <a:r>
              <a:rPr lang="en-US" dirty="0"/>
              <a:t>The agent learns not immediately, but by storing each experience and then training on it later. This experience is stored in what’s called : Replay Buffer or Experience Memory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F9C0AA-98C3-15C7-F1E1-793045967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876" y="3675184"/>
            <a:ext cx="6374923" cy="30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0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C228-08BD-3D64-503A-419F7937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Why storing experience helps?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27C31-F758-C6DD-EF0D-A7213AF51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28" y="1880235"/>
            <a:ext cx="808844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9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AD2A-C644-CE79-77DB-46D11291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593114"/>
            <a:ext cx="11769969" cy="19648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DQN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= Deep Q-Network</a:t>
            </a: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It combines 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Q-Learning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with 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neural network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learn how to act in complex environments like Pong.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53CC8-3595-799E-BCDC-AD6016D11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1" y="3429000"/>
            <a:ext cx="10515600" cy="3108448"/>
          </a:xfrm>
        </p:spPr>
        <p:txBody>
          <a:bodyPr>
            <a:normAutofit/>
          </a:bodyPr>
          <a:lstStyle/>
          <a:p>
            <a:r>
              <a:rPr lang="en-US" sz="5400" b="1" dirty="0"/>
              <a:t>“The Q-network learns by predicting its own future — it bootstraps intelligence from reward and recursion.”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292191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8D9F54-A2CA-86B3-E646-B210D0D76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40" y="0"/>
            <a:ext cx="7334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6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5758-6B71-3C6D-BBD3-F93FC853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15" y="2396148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dirty="0">
                <a:hlinkClick r:id="rId2"/>
              </a:rPr>
              <a:t>Image Processing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35162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D941-3678-9D88-D793-EBFED833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54" y="2308225"/>
            <a:ext cx="10515600" cy="1325563"/>
          </a:xfrm>
        </p:spPr>
        <p:txBody>
          <a:bodyPr>
            <a:noAutofit/>
          </a:bodyPr>
          <a:lstStyle/>
          <a:p>
            <a:r>
              <a:rPr lang="en-US" sz="9600" b="1" dirty="0">
                <a:hlinkClick r:id="rId2"/>
              </a:rPr>
              <a:t>Training a Neural Net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26104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B7DB-8899-18F2-2EF4-CC77B7D5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31" y="2308225"/>
            <a:ext cx="10515600" cy="1325563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  <a:hlinkClick r:id="rId2"/>
              </a:rPr>
              <a:t>Production Neural Network 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3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05EE-62D4-2ECB-7E2B-9AF77DBD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Results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ong_best_model_gameplay">
            <a:hlinkClick r:id="" action="ppaction://media"/>
            <a:extLst>
              <a:ext uri="{FF2B5EF4-FFF2-40B4-BE49-F238E27FC236}">
                <a16:creationId xmlns:a16="http://schemas.microsoft.com/office/drawing/2014/main" id="{446CBAC1-0565-4C3A-A6AF-0AE4F6435BF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47545" y="1378806"/>
            <a:ext cx="8168054" cy="54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3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51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59D3-6F24-0786-15CC-ED5389DC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4" y="0"/>
            <a:ext cx="10515600" cy="1325563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Analysis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B37DA-7D3D-95E3-DF71-A0A1D81E3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97" y="1125415"/>
            <a:ext cx="9120018" cy="54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7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8ED2-93DE-204C-D035-57E6F981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Final Comments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1CB6AD-9018-6794-E889-470DD7BB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23" y="1613022"/>
            <a:ext cx="9363808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2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C66D-77BB-1468-7F82-7695FA8A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is Atari?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AF69-536B-175F-0B7D-C10D0442F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46" y="1966302"/>
            <a:ext cx="10515600" cy="4351338"/>
          </a:xfrm>
        </p:spPr>
        <p:txBody>
          <a:bodyPr/>
          <a:lstStyle/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🕹️ Atari (in this RL context) refers to:</a:t>
            </a:r>
          </a:p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collection of </a:t>
            </a:r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classic arcade video games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originally created by the company </a:t>
            </a:r>
            <a:r>
              <a:rPr lang="en-US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Atari Inc.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in the 1970s–80s. Some examples:</a:t>
            </a:r>
          </a:p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Pong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(table-tennis-like game)</a:t>
            </a:r>
          </a:p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Breakout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(brick-breaking game)</a:t>
            </a:r>
          </a:p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Space Invaders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Enduro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Seaquest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IN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1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3BFD-9906-6BD8-76D6-63FA6F23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15" y="285994"/>
            <a:ext cx="3364523" cy="1325563"/>
          </a:xfrm>
        </p:spPr>
        <p:txBody>
          <a:bodyPr/>
          <a:lstStyle/>
          <a:p>
            <a:r>
              <a:rPr lang="en-US" b="1" u="sng" dirty="0">
                <a:solidFill>
                  <a:schemeClr val="accent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PONG</a:t>
            </a:r>
            <a:endParaRPr lang="en-IN" b="1" u="sng" dirty="0">
              <a:solidFill>
                <a:schemeClr val="accent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9D38A-9151-4A7A-D8FF-1C30E5DD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2" y="1732085"/>
            <a:ext cx="5230214" cy="38510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4539E4-A6BA-8307-C479-C7AF1603551A}"/>
              </a:ext>
            </a:extLst>
          </p:cNvPr>
          <p:cNvCxnSpPr/>
          <p:nvPr/>
        </p:nvCxnSpPr>
        <p:spPr>
          <a:xfrm>
            <a:off x="5767754" y="0"/>
            <a:ext cx="0" cy="731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332830F-79C8-61CA-1C8C-1C3D7037F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330" y="1732085"/>
            <a:ext cx="5829299" cy="372086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2E61976-F56C-FCE1-CB52-4EF53B91E430}"/>
              </a:ext>
            </a:extLst>
          </p:cNvPr>
          <p:cNvSpPr txBox="1">
            <a:spLocks/>
          </p:cNvSpPr>
          <p:nvPr/>
        </p:nvSpPr>
        <p:spPr>
          <a:xfrm>
            <a:off x="7455880" y="285994"/>
            <a:ext cx="4337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BRICK BREAKER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8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495F-14E3-B4A1-025C-2995BF51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is Reinforcement Learning (RL)?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AB72-7646-CB4D-8087-835D293DC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62" y="1706685"/>
            <a:ext cx="7373815" cy="47861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Reinforcement Learning is a type of machine learning where an agent learns to take actions in an environment to maximize reward over time.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🧠 Think of RL like training a dog:</a:t>
            </a:r>
          </a:p>
          <a:p>
            <a:r>
              <a:rPr lang="en-US" dirty="0"/>
              <a:t>You say “sit” → dog tries something → maybe it sits</a:t>
            </a:r>
          </a:p>
          <a:p>
            <a:r>
              <a:rPr lang="en-US" dirty="0"/>
              <a:t>If it sits → 🦴 reward</a:t>
            </a:r>
          </a:p>
          <a:p>
            <a:r>
              <a:rPr lang="en-US" dirty="0"/>
              <a:t>If not → 😐 nothing happens</a:t>
            </a:r>
          </a:p>
          <a:p>
            <a:r>
              <a:rPr lang="en-US" dirty="0"/>
              <a:t>Over time, it </a:t>
            </a:r>
            <a:r>
              <a:rPr lang="en-US" b="1" dirty="0"/>
              <a:t>learns which actions lead to reward</a:t>
            </a:r>
            <a:r>
              <a:rPr lang="en-US" dirty="0"/>
              <a:t> — and repeats them</a:t>
            </a:r>
          </a:p>
          <a:p>
            <a:r>
              <a:rPr lang="en-US" dirty="0"/>
              <a:t>In RL, the </a:t>
            </a:r>
            <a:r>
              <a:rPr lang="en-US" b="1" dirty="0"/>
              <a:t>dog is the agent</a:t>
            </a:r>
            <a:r>
              <a:rPr lang="en-US" dirty="0"/>
              <a:t>, your room is the </a:t>
            </a:r>
            <a:r>
              <a:rPr lang="en-US" b="1" dirty="0"/>
              <a:t>environment</a:t>
            </a:r>
            <a:r>
              <a:rPr lang="en-US" dirty="0"/>
              <a:t>, and the </a:t>
            </a:r>
            <a:r>
              <a:rPr lang="en-US" b="1" dirty="0"/>
              <a:t>reward is feedback</a:t>
            </a:r>
            <a:r>
              <a:rPr lang="en-US" dirty="0"/>
              <a:t> that teaches it what’s good.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CF5C0-83E0-9BBB-3360-479242477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54" y="2839916"/>
            <a:ext cx="4246684" cy="33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6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70DA-33C1-462B-707B-6B662CA1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154111"/>
            <a:ext cx="10515600" cy="1050436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Why RL? (Now?)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3830-8D2B-63E5-0DE1-CEE5813FF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1" y="1468316"/>
            <a:ext cx="11374315" cy="4858117"/>
          </a:xfrm>
        </p:spPr>
        <p:txBody>
          <a:bodyPr>
            <a:normAutofit fontScale="92500"/>
          </a:bodyPr>
          <a:lstStyle/>
          <a:p>
            <a:r>
              <a:rPr lang="en-US" dirty="0"/>
              <a:t>LLMs generate text… but </a:t>
            </a:r>
            <a:r>
              <a:rPr lang="en-US" b="1" dirty="0"/>
              <a:t>how do we teach them what kind of text is </a:t>
            </a:r>
            <a:r>
              <a:rPr lang="en-US" b="1" i="1" dirty="0"/>
              <a:t>better</a:t>
            </a:r>
            <a:r>
              <a:rPr lang="en-US" b="1" dirty="0"/>
              <a:t>?</a:t>
            </a:r>
            <a:endParaRPr lang="en-US" dirty="0"/>
          </a:p>
          <a:p>
            <a:r>
              <a:rPr lang="en-US" dirty="0"/>
              <a:t>Enter RLHF — Reinforcement Learning from Human Feedback.</a:t>
            </a:r>
          </a:p>
          <a:p>
            <a:pPr marL="0" indent="0">
              <a:buNone/>
            </a:pPr>
            <a:r>
              <a:rPr lang="en-US" b="1" dirty="0"/>
              <a:t>What happens:</a:t>
            </a:r>
          </a:p>
          <a:p>
            <a:r>
              <a:rPr lang="en-US" dirty="0"/>
              <a:t>LLM writes a response.</a:t>
            </a:r>
          </a:p>
          <a:p>
            <a:r>
              <a:rPr lang="en-US" dirty="0"/>
              <a:t>A human (or another model) gives a </a:t>
            </a:r>
            <a:r>
              <a:rPr lang="en-US" b="1" dirty="0"/>
              <a:t>preference score</a:t>
            </a:r>
            <a:r>
              <a:rPr lang="en-US" dirty="0"/>
              <a:t> or </a:t>
            </a:r>
            <a:r>
              <a:rPr lang="en-US" b="1" dirty="0"/>
              <a:t>ranking</a:t>
            </a:r>
            <a:r>
              <a:rPr lang="en-US" dirty="0"/>
              <a:t>.</a:t>
            </a:r>
          </a:p>
          <a:p>
            <a:r>
              <a:rPr lang="en-US" dirty="0"/>
              <a:t>RL is used to </a:t>
            </a:r>
            <a:r>
              <a:rPr lang="en-US" b="1" dirty="0"/>
              <a:t>tune the model</a:t>
            </a:r>
            <a:r>
              <a:rPr lang="en-US" dirty="0"/>
              <a:t> so it writes </a:t>
            </a:r>
            <a:r>
              <a:rPr lang="en-US" b="1" dirty="0"/>
              <a:t>more preferred</a:t>
            </a:r>
            <a:r>
              <a:rPr lang="en-US" dirty="0"/>
              <a:t> responses.</a:t>
            </a:r>
          </a:p>
          <a:p>
            <a:pPr marL="0" indent="0">
              <a:buNone/>
            </a:pPr>
            <a:r>
              <a:rPr lang="en-US" b="1" dirty="0"/>
              <a:t>This RL process:</a:t>
            </a:r>
          </a:p>
          <a:p>
            <a:r>
              <a:rPr lang="en-US" dirty="0"/>
              <a:t>Makes ChatGPT more helpful</a:t>
            </a:r>
          </a:p>
          <a:p>
            <a:r>
              <a:rPr lang="en-US" dirty="0"/>
              <a:t>Makes Claude more harmless</a:t>
            </a:r>
          </a:p>
          <a:p>
            <a:r>
              <a:rPr lang="en-US" dirty="0"/>
              <a:t>Makes LLMs more aligned to </a:t>
            </a:r>
            <a:r>
              <a:rPr lang="en-US" i="1" dirty="0"/>
              <a:t>us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24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B010-836F-4018-F446-E5FA2185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62960"/>
            <a:ext cx="10515600" cy="1325563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RL IS NO HYPE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CF2EFA-BD05-10DE-FA54-86EE3D18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46309"/>
            <a:ext cx="79248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6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3A72-198C-1C9F-8D5B-1C4A8208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837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Basic’s Of RL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090E6-368A-50EE-05BD-3FC5618A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385"/>
            <a:ext cx="10515600" cy="3967038"/>
          </a:xfrm>
        </p:spPr>
        <p:txBody>
          <a:bodyPr>
            <a:normAutofit fontScale="77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🔹 1. Agent: The decision-maker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→ This could be your DQN or even a dog. It chooses an action based on what it sees.</a:t>
            </a:r>
            <a:endParaRPr lang="en-US" altLang="en-US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🔹 2. Environment: The world the agent lives in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→ It could be Pong, a robot simulator, or even the stock market.</a:t>
            </a:r>
            <a:endParaRPr lang="en-US" altLang="en-US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🔹 3. State (s): What the agent </a:t>
            </a:r>
            <a:r>
              <a:rPr lang="en-US" altLang="en-US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sees</a:t>
            </a:r>
            <a:endParaRPr lang="en-US" altLang="en-US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→ E.g., a screenshot of Pong or the robot’s position.</a:t>
            </a:r>
            <a:endParaRPr lang="en-US" altLang="en-US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🔹 4. Action (a): What the agent </a:t>
            </a:r>
            <a:r>
              <a:rPr lang="en-US" altLang="en-US" b="1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does</a:t>
            </a:r>
            <a:endParaRPr lang="en-US" altLang="en-US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→ E.g., move paddle UP or DOWN.</a:t>
            </a:r>
            <a:endParaRPr lang="en-US" altLang="en-US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🔹 5. Reward (r): A signal that tells the agent how good that action was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→ +1 if you score in Pong, -1 if you miss.</a:t>
            </a:r>
            <a:endParaRPr lang="en-US" altLang="en-US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🔹 6. Next state (s′): What happens after the action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→ The game advances, a new frame is shown.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IN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6BFBBE0-4390-AF51-33E9-4607ECAFB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70D33F9E-5645-FD49-D29D-3B7140259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87" y="5134929"/>
            <a:ext cx="105242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🧠 Goal of RL: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This learning happens as the loop is repeated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millions of times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during training.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0732D79C-162C-D090-765A-BE9D3A546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8592-59A7-F0A9-4C5E-A6C32778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44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Environment Setup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48157-DB39-781E-0A77-2B2F9A8B1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33" y="1443038"/>
            <a:ext cx="3409950" cy="4825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C28C1-8146-F8B8-DF48-E1E956F4D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296" y="1301261"/>
            <a:ext cx="3695700" cy="4914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77FEAD-29F3-2AC0-3E80-AE7D26E9856B}"/>
              </a:ext>
            </a:extLst>
          </p:cNvPr>
          <p:cNvSpPr txBox="1"/>
          <p:nvPr/>
        </p:nvSpPr>
        <p:spPr>
          <a:xfrm>
            <a:off x="4378570" y="1732317"/>
            <a:ext cx="3810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game screen is made of </a:t>
            </a:r>
            <a:r>
              <a:rPr lang="en-US" altLang="en-US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210 rows</a:t>
            </a:r>
            <a:r>
              <a:rPr lang="en-US" alt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(top to bottom)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row has </a:t>
            </a:r>
            <a:r>
              <a:rPr lang="en-US" altLang="en-US" sz="2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160 columns</a:t>
            </a:r>
            <a:r>
              <a:rPr lang="en-US" alt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(left to right)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position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[y, x] holds an RGB pixel:</a:t>
            </a:r>
            <a:endParaRPr lang="en-US" alt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Red intensity: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0–255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Green intensity: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0–255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Blue intensity: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0–255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7A2EBC4-B903-05D8-1891-198EC7DA2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B9E96-0783-B864-0DC6-2C703E1E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546" y="1301261"/>
            <a:ext cx="3505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5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4803-9D6B-E8B8-97E8-C9A05790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29"/>
            <a:ext cx="10515600" cy="1325563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Actions Agent can take?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12E426-B157-6607-06B1-9CD6F0474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960" y="1494692"/>
            <a:ext cx="8066080" cy="4840532"/>
          </a:xfrm>
        </p:spPr>
      </p:pic>
    </p:spTree>
    <p:extLst>
      <p:ext uri="{BB962C8B-B14F-4D97-AF65-F5344CB8AC3E}">
        <p14:creationId xmlns:p14="http://schemas.microsoft.com/office/powerpoint/2010/main" val="231207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594</Words>
  <Application>Microsoft Office PowerPoint</Application>
  <PresentationFormat>Widescreen</PresentationFormat>
  <Paragraphs>72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 Semibold</vt:lpstr>
      <vt:lpstr>Segoe UI Semilight</vt:lpstr>
      <vt:lpstr>Office Theme</vt:lpstr>
      <vt:lpstr>Playing Attari With Agents</vt:lpstr>
      <vt:lpstr>What is Atari?</vt:lpstr>
      <vt:lpstr>PONG</vt:lpstr>
      <vt:lpstr>What is Reinforcement Learning (RL)?</vt:lpstr>
      <vt:lpstr>Why RL? (Now?)</vt:lpstr>
      <vt:lpstr>RL IS NO HYPE</vt:lpstr>
      <vt:lpstr>Basic’s Of RL</vt:lpstr>
      <vt:lpstr>Environment Setup</vt:lpstr>
      <vt:lpstr>What Actions Agent can take?</vt:lpstr>
      <vt:lpstr>Store this experience for learning</vt:lpstr>
      <vt:lpstr>Why storing experience helps?</vt:lpstr>
      <vt:lpstr>DQN = Deep Q-Network  It combines Q-Learning with a neural network to learn how to act in complex environments like Pong.</vt:lpstr>
      <vt:lpstr>PowerPoint Presentation</vt:lpstr>
      <vt:lpstr>Image Processing</vt:lpstr>
      <vt:lpstr>Training a Neural Net</vt:lpstr>
      <vt:lpstr>Production Neural Network </vt:lpstr>
      <vt:lpstr>Results</vt:lpstr>
      <vt:lpstr>Analysis</vt:lpstr>
      <vt:lpstr>Final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bhatt</dc:creator>
  <cp:lastModifiedBy>aditya bhatt</cp:lastModifiedBy>
  <cp:revision>54</cp:revision>
  <dcterms:created xsi:type="dcterms:W3CDTF">2025-06-21T01:59:39Z</dcterms:created>
  <dcterms:modified xsi:type="dcterms:W3CDTF">2025-06-22T02:50:55Z</dcterms:modified>
</cp:coreProperties>
</file>