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4903-375F-E99A-DAAB-D7FB1C95DA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A694A5-F7FE-B1A8-4B7D-BD8DD061F8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9C7643-80CE-3963-9362-2B2A45792C1E}"/>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5" name="Footer Placeholder 4">
            <a:extLst>
              <a:ext uri="{FF2B5EF4-FFF2-40B4-BE49-F238E27FC236}">
                <a16:creationId xmlns:a16="http://schemas.microsoft.com/office/drawing/2014/main" id="{2AB66474-281A-4F36-7F6A-7D244D38AC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CB59F-8BA7-8EF8-363F-6CB4183726A4}"/>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209874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1E3D-D9B4-5BD8-0E64-94C575EE9E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6FAE97-D845-9047-8FF3-67481C5821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BFA1F8-9D73-3DC0-72BA-F8A93D793441}"/>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5" name="Footer Placeholder 4">
            <a:extLst>
              <a:ext uri="{FF2B5EF4-FFF2-40B4-BE49-F238E27FC236}">
                <a16:creationId xmlns:a16="http://schemas.microsoft.com/office/drawing/2014/main" id="{16CEA174-DA11-6A97-5F7C-58D54DD124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BD9E2-44A2-4652-D5E5-3227D0D28470}"/>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110465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EE49ED-C155-A272-B865-9AFA79B27A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563ADD-CEF2-73B2-F660-1C6E330376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43DD88-8BD7-9816-DB8A-6AE0678A506C}"/>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5" name="Footer Placeholder 4">
            <a:extLst>
              <a:ext uri="{FF2B5EF4-FFF2-40B4-BE49-F238E27FC236}">
                <a16:creationId xmlns:a16="http://schemas.microsoft.com/office/drawing/2014/main" id="{BB2FEE81-D5B6-386A-1C25-4573198391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3B73D-C8F1-93C7-CF86-7C219E91EC96}"/>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122368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52E7-005D-3711-5532-4356838340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384824-0B2E-5C0D-256E-9B8438AFEC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37F1DE-ED34-6ACB-B873-D7571989270A}"/>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5" name="Footer Placeholder 4">
            <a:extLst>
              <a:ext uri="{FF2B5EF4-FFF2-40B4-BE49-F238E27FC236}">
                <a16:creationId xmlns:a16="http://schemas.microsoft.com/office/drawing/2014/main" id="{C242D2E3-E4A2-73D7-40DA-FC4783E7C3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D9004A-B9FC-760B-6E26-345281D9C21C}"/>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374834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09CA2-3D59-358F-DD02-D45470DFD6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4B1D22-2A4D-C974-FF88-3B033CF97B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42E4A2-12B4-D9CE-D5FD-A2802D50841B}"/>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5" name="Footer Placeholder 4">
            <a:extLst>
              <a:ext uri="{FF2B5EF4-FFF2-40B4-BE49-F238E27FC236}">
                <a16:creationId xmlns:a16="http://schemas.microsoft.com/office/drawing/2014/main" id="{A19D13BC-D07E-76EC-C386-BA6056166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C253E-A423-4E1F-1E45-A38480E62E42}"/>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230949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8D08-DF96-9815-0A43-801D11E67D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A24D94-DA45-BCCB-DE1E-74A5BBB14B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63CFE9-6920-864E-8C0D-E00B97C33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BB2906-0F0E-41F6-6995-335849FCB1E4}"/>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6" name="Footer Placeholder 5">
            <a:extLst>
              <a:ext uri="{FF2B5EF4-FFF2-40B4-BE49-F238E27FC236}">
                <a16:creationId xmlns:a16="http://schemas.microsoft.com/office/drawing/2014/main" id="{93C4356A-0A7D-61F2-638B-3DFE8E5258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B5C41A-6F88-FDC3-C838-E88CBF402F21}"/>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75668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9500-0CC7-A171-6764-FDF934A846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315895-9AD3-9D83-3B90-6948D5B7D0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9DFADB-9DD5-B16F-251B-9AFF160567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C41FCC-AC4D-100D-DD4D-DB0C6B0C62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2F9AA0-3E25-B42E-6AB2-749896AEBC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37B7EF-1BCD-A06B-3D22-5EED6B03F4B6}"/>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8" name="Footer Placeholder 7">
            <a:extLst>
              <a:ext uri="{FF2B5EF4-FFF2-40B4-BE49-F238E27FC236}">
                <a16:creationId xmlns:a16="http://schemas.microsoft.com/office/drawing/2014/main" id="{D4AC7BE2-DB77-80A0-68A4-19792DB7B7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F072A6-07D0-E47A-9C00-2DDFA3B85A68}"/>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277422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CD27-E5EF-B20D-2B2D-6842E12F58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9F6238-5FC5-4A55-8BBA-B5420DFEFD0A}"/>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4" name="Footer Placeholder 3">
            <a:extLst>
              <a:ext uri="{FF2B5EF4-FFF2-40B4-BE49-F238E27FC236}">
                <a16:creationId xmlns:a16="http://schemas.microsoft.com/office/drawing/2014/main" id="{082A6E41-D106-726A-AC65-8C36C92628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2BE389-0F08-8CA2-CC6C-63CE41CDB643}"/>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3698529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40B60B-30BF-85DE-9F9C-9B0C0143F675}"/>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3" name="Footer Placeholder 2">
            <a:extLst>
              <a:ext uri="{FF2B5EF4-FFF2-40B4-BE49-F238E27FC236}">
                <a16:creationId xmlns:a16="http://schemas.microsoft.com/office/drawing/2014/main" id="{F803EC70-1674-4EDA-6B36-96457A1E38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5EC5D2-2E07-5764-2809-F8E301F845F4}"/>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1964555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BC33-6BC6-57D6-0CDD-68F93C7BF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49B418-F077-90D6-BEC3-F325CE69F1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030ECA-2879-4C80-D6DD-706CB1D74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FA70CA-1139-E8DB-4F7A-FCA0AC4E14CE}"/>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6" name="Footer Placeholder 5">
            <a:extLst>
              <a:ext uri="{FF2B5EF4-FFF2-40B4-BE49-F238E27FC236}">
                <a16:creationId xmlns:a16="http://schemas.microsoft.com/office/drawing/2014/main" id="{ECF38E5E-D3B9-D1A7-A6C5-D9DA584EBE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952EBB-1175-5DE5-746A-388C5898A66C}"/>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86215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3A15-9704-B3B6-7BC9-80B7A2315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FA9609-5653-A6E9-63CD-6D60DFA18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F4DF69-7409-3A55-6D56-4A6228C6D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D6A7B0-F05C-43F4-CF25-A42CE36D49B0}"/>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6" name="Footer Placeholder 5">
            <a:extLst>
              <a:ext uri="{FF2B5EF4-FFF2-40B4-BE49-F238E27FC236}">
                <a16:creationId xmlns:a16="http://schemas.microsoft.com/office/drawing/2014/main" id="{324AD5DC-D501-40D3-6098-A63B46F86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8B18A9-4F08-3452-9C80-F5246869A737}"/>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165783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69CD32-0182-258C-18D1-208B44F9B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C32554-3B75-7E5E-994F-74AAD306F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26B18C-4DE1-2DB3-6719-F103AF369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ACA22-674F-4927-98BD-F7578C30AFBA}" type="datetimeFigureOut">
              <a:rPr lang="en-IN" smtClean="0"/>
              <a:t>07-08-2025</a:t>
            </a:fld>
            <a:endParaRPr lang="en-IN"/>
          </a:p>
        </p:txBody>
      </p:sp>
      <p:sp>
        <p:nvSpPr>
          <p:cNvPr id="5" name="Footer Placeholder 4">
            <a:extLst>
              <a:ext uri="{FF2B5EF4-FFF2-40B4-BE49-F238E27FC236}">
                <a16:creationId xmlns:a16="http://schemas.microsoft.com/office/drawing/2014/main" id="{7C0595A2-3C02-9DB0-C847-F738342C7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24DA47-9B8F-978B-AB81-F16B2931CD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0E4E1C-6FDD-4AA3-852B-B610BDDE3441}" type="slidenum">
              <a:rPr lang="en-IN" smtClean="0"/>
              <a:t>‹#›</a:t>
            </a:fld>
            <a:endParaRPr lang="en-IN"/>
          </a:p>
        </p:txBody>
      </p:sp>
    </p:spTree>
    <p:extLst>
      <p:ext uri="{BB962C8B-B14F-4D97-AF65-F5344CB8AC3E}">
        <p14:creationId xmlns:p14="http://schemas.microsoft.com/office/powerpoint/2010/main" val="530484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6837-A2F3-6581-5216-2D537F38BA1B}"/>
              </a:ext>
            </a:extLst>
          </p:cNvPr>
          <p:cNvSpPr>
            <a:spLocks noGrp="1"/>
          </p:cNvSpPr>
          <p:nvPr>
            <p:ph type="title"/>
          </p:nvPr>
        </p:nvSpPr>
        <p:spPr>
          <a:xfrm>
            <a:off x="644770" y="2580787"/>
            <a:ext cx="10515600" cy="1325563"/>
          </a:xfrm>
        </p:spPr>
        <p:txBody>
          <a:bodyPr/>
          <a:lstStyle/>
          <a:p>
            <a:pPr algn="ctr"/>
            <a:r>
              <a:rPr lang="en-US" b="1" dirty="0"/>
              <a:t>GPT OSS </a:t>
            </a:r>
            <a:br>
              <a:rPr lang="en-US" dirty="0"/>
            </a:br>
            <a:r>
              <a:rPr lang="en-US" dirty="0"/>
              <a:t>By-Aditya Bhatt</a:t>
            </a:r>
            <a:endParaRPr lang="en-IN" dirty="0"/>
          </a:p>
        </p:txBody>
      </p:sp>
    </p:spTree>
    <p:extLst>
      <p:ext uri="{BB962C8B-B14F-4D97-AF65-F5344CB8AC3E}">
        <p14:creationId xmlns:p14="http://schemas.microsoft.com/office/powerpoint/2010/main" val="141286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CEBDEF-6094-E4F6-46FB-35C6FF9E9E59}"/>
              </a:ext>
            </a:extLst>
          </p:cNvPr>
          <p:cNvSpPr txBox="1"/>
          <p:nvPr/>
        </p:nvSpPr>
        <p:spPr>
          <a:xfrm>
            <a:off x="395653" y="1690026"/>
            <a:ext cx="11579469" cy="3970318"/>
          </a:xfrm>
          <a:prstGeom prst="rect">
            <a:avLst/>
          </a:prstGeom>
          <a:noFill/>
        </p:spPr>
        <p:txBody>
          <a:bodyPr wrap="square" rtlCol="0">
            <a:spAutoFit/>
          </a:bodyPr>
          <a:lstStyle/>
          <a:p>
            <a:pPr marL="342900" indent="-342900">
              <a:buAutoNum type="arabicPeriod"/>
            </a:pPr>
            <a:r>
              <a:rPr lang="en-US" dirty="0"/>
              <a:t>gpt-oss-120b and gpt-oss-20b—two state-of-the-art open-weight language models that deliver strong real-world performance at low cost.</a:t>
            </a:r>
          </a:p>
          <a:p>
            <a:pPr marL="342900" indent="-342900">
              <a:buAutoNum type="arabicPeriod"/>
            </a:pPr>
            <a:endParaRPr lang="en-US" dirty="0"/>
          </a:p>
          <a:p>
            <a:pPr marL="342900" indent="-342900">
              <a:buAutoNum type="arabicPeriod"/>
            </a:pPr>
            <a:r>
              <a:rPr lang="en-US" dirty="0"/>
              <a:t>Available under the flexible Apache 2.0 license, these models outperform similarly sized open models on reasoning tasks, demonstrate strong tool use capabilities, and are optimized for efficient deployment on consumer hardware.</a:t>
            </a:r>
          </a:p>
          <a:p>
            <a:pPr marL="342900" indent="-342900">
              <a:buAutoNum type="arabicPeriod"/>
            </a:pPr>
            <a:endParaRPr lang="en-US" dirty="0"/>
          </a:p>
          <a:p>
            <a:pPr marL="342900" indent="-342900">
              <a:buAutoNum type="arabicPeriod"/>
            </a:pPr>
            <a:r>
              <a:rPr lang="en-US" dirty="0"/>
              <a:t>They were trained using a mix of reinforcement learning and techniques informed by OpenAI’s most advanced internal models, including o3 and other frontier systems.</a:t>
            </a:r>
          </a:p>
          <a:p>
            <a:pPr marL="342900" indent="-342900">
              <a:buAutoNum type="arabicPeriod"/>
            </a:pPr>
            <a:endParaRPr lang="en-US" dirty="0"/>
          </a:p>
          <a:p>
            <a:pPr marL="342900" indent="-342900">
              <a:buAutoNum type="arabicPeriod"/>
            </a:pPr>
            <a:r>
              <a:rPr lang="en-US" dirty="0"/>
              <a:t>The gpt-oss-120b model achieves near-parity with OpenAI o4-mini on core reasoning benchmarks, while running efficiently on a single 80 GB GPU</a:t>
            </a:r>
          </a:p>
          <a:p>
            <a:pPr marL="342900" indent="-342900">
              <a:buAutoNum type="arabicPeriod"/>
            </a:pPr>
            <a:endParaRPr lang="en-US" dirty="0"/>
          </a:p>
          <a:p>
            <a:pPr marL="342900" indent="-342900">
              <a:buAutoNum type="arabicPeriod"/>
            </a:pPr>
            <a:r>
              <a:rPr lang="en-US" dirty="0"/>
              <a:t>Both models also perform strongly on tool use, few-shot function calling, </a:t>
            </a:r>
            <a:r>
              <a:rPr lang="en-US" dirty="0" err="1"/>
              <a:t>CoT</a:t>
            </a:r>
            <a:r>
              <a:rPr lang="en-US" dirty="0"/>
              <a:t> reasoning (as seen in results on the Tau-Bench agentic evaluation suite) and </a:t>
            </a:r>
            <a:r>
              <a:rPr lang="en-US" dirty="0" err="1"/>
              <a:t>HealthBench</a:t>
            </a:r>
            <a:r>
              <a:rPr lang="en-US" dirty="0"/>
              <a:t> (even outperforming proprietary models like OpenAI o1 and GPT‑4o).</a:t>
            </a:r>
            <a:endParaRPr lang="en-IN" dirty="0"/>
          </a:p>
        </p:txBody>
      </p:sp>
      <p:sp>
        <p:nvSpPr>
          <p:cNvPr id="5" name="Title 4">
            <a:extLst>
              <a:ext uri="{FF2B5EF4-FFF2-40B4-BE49-F238E27FC236}">
                <a16:creationId xmlns:a16="http://schemas.microsoft.com/office/drawing/2014/main" id="{CB418A4C-9CBD-892E-C653-5FE5CF1D0D11}"/>
              </a:ext>
            </a:extLst>
          </p:cNvPr>
          <p:cNvSpPr>
            <a:spLocks noGrp="1"/>
          </p:cNvSpPr>
          <p:nvPr>
            <p:ph type="title"/>
          </p:nvPr>
        </p:nvSpPr>
        <p:spPr>
          <a:xfrm>
            <a:off x="653561" y="417879"/>
            <a:ext cx="10515600" cy="602029"/>
          </a:xfrm>
        </p:spPr>
        <p:txBody>
          <a:bodyPr>
            <a:normAutofit fontScale="90000"/>
          </a:bodyPr>
          <a:lstStyle/>
          <a:p>
            <a:r>
              <a:rPr lang="en-US" b="1" u="sng" dirty="0"/>
              <a:t>General Intro</a:t>
            </a:r>
            <a:endParaRPr lang="en-IN" b="1" u="sng" dirty="0"/>
          </a:p>
        </p:txBody>
      </p:sp>
    </p:spTree>
    <p:extLst>
      <p:ext uri="{BB962C8B-B14F-4D97-AF65-F5344CB8AC3E}">
        <p14:creationId xmlns:p14="http://schemas.microsoft.com/office/powerpoint/2010/main" val="225117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additive="base">
                                        <p:cTn id="1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 calcmode="lin" valueType="num">
                                      <p:cBhvr additive="base">
                                        <p:cTn id="2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 calcmode="lin" valueType="num">
                                      <p:cBhvr additive="base">
                                        <p:cTn id="26"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 calcmode="lin" valueType="num">
                                      <p:cBhvr additive="base">
                                        <p:cTn id="3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B068D-4EB6-1EEF-491C-6E5076BF7915}"/>
              </a:ext>
            </a:extLst>
          </p:cNvPr>
          <p:cNvSpPr>
            <a:spLocks noGrp="1"/>
          </p:cNvSpPr>
          <p:nvPr>
            <p:ph type="title"/>
          </p:nvPr>
        </p:nvSpPr>
        <p:spPr/>
        <p:txBody>
          <a:bodyPr>
            <a:normAutofit/>
          </a:bodyPr>
          <a:lstStyle/>
          <a:p>
            <a:r>
              <a:rPr lang="en-US" sz="4000" b="1" u="sng" dirty="0"/>
              <a:t>Key Points</a:t>
            </a:r>
            <a:endParaRPr lang="en-IN" sz="4000" b="1" u="sng" dirty="0"/>
          </a:p>
        </p:txBody>
      </p:sp>
      <p:sp>
        <p:nvSpPr>
          <p:cNvPr id="3" name="Content Placeholder 2">
            <a:extLst>
              <a:ext uri="{FF2B5EF4-FFF2-40B4-BE49-F238E27FC236}">
                <a16:creationId xmlns:a16="http://schemas.microsoft.com/office/drawing/2014/main" id="{26EA8E22-2CBD-0861-232D-48D28A9B1521}"/>
              </a:ext>
            </a:extLst>
          </p:cNvPr>
          <p:cNvSpPr>
            <a:spLocks noGrp="1"/>
          </p:cNvSpPr>
          <p:nvPr>
            <p:ph idx="1"/>
          </p:nvPr>
        </p:nvSpPr>
        <p:spPr/>
        <p:txBody>
          <a:bodyPr>
            <a:normAutofit/>
          </a:bodyPr>
          <a:lstStyle/>
          <a:p>
            <a:pPr marL="0" indent="0">
              <a:buNone/>
            </a:pPr>
            <a:r>
              <a:rPr lang="en-US" sz="1800" dirty="0"/>
              <a:t>1.These are text only models</a:t>
            </a:r>
          </a:p>
          <a:p>
            <a:pPr marL="0" indent="0">
              <a:buNone/>
            </a:pPr>
            <a:endParaRPr lang="en-US" sz="1800" dirty="0"/>
          </a:p>
          <a:p>
            <a:pPr marL="0" indent="0">
              <a:buNone/>
            </a:pPr>
            <a:r>
              <a:rPr lang="en-US" sz="1800" dirty="0"/>
              <a:t>2. The </a:t>
            </a:r>
            <a:r>
              <a:rPr lang="en-US" sz="1800" dirty="0" err="1"/>
              <a:t>gpt-oss</a:t>
            </a:r>
            <a:r>
              <a:rPr lang="en-US" sz="1800" dirty="0"/>
              <a:t> models are </a:t>
            </a:r>
            <a:r>
              <a:rPr lang="en-US" sz="1800" b="1" dirty="0" err="1"/>
              <a:t>autoregresive</a:t>
            </a:r>
            <a:r>
              <a:rPr lang="en-US" sz="1800" dirty="0"/>
              <a:t> Mixture-of-Experts (</a:t>
            </a:r>
            <a:r>
              <a:rPr lang="en-US" sz="1800" dirty="0" err="1"/>
              <a:t>MoE</a:t>
            </a:r>
            <a:r>
              <a:rPr lang="en-US" sz="1800" dirty="0"/>
              <a:t>) transformers [1, 2, 3, 4] that build upon the GPT-2 and GPT-3 architectures.</a:t>
            </a:r>
          </a:p>
          <a:p>
            <a:pPr marL="0" indent="0">
              <a:buNone/>
            </a:pPr>
            <a:endParaRPr lang="en-US" sz="1800" dirty="0"/>
          </a:p>
          <a:p>
            <a:pPr marL="0" indent="0">
              <a:buNone/>
            </a:pPr>
            <a:r>
              <a:rPr lang="en-US" sz="1800" b="1" dirty="0"/>
              <a:t>3. The two model sizes: gpt-oss-120b,which consists of 36 layers (116.8B total parameters and 5.1B “active” parameters per token per</a:t>
            </a:r>
            <a:r>
              <a:rPr lang="en-IN" sz="1800" b="1" dirty="0"/>
              <a:t> f</a:t>
            </a:r>
            <a:r>
              <a:rPr lang="en-US" sz="1800" b="1" dirty="0" err="1"/>
              <a:t>orward</a:t>
            </a:r>
            <a:r>
              <a:rPr lang="en-US" sz="1800" b="1" dirty="0"/>
              <a:t> pass), and gpt-oss-20b with 24 layers (</a:t>
            </a:r>
            <a:r>
              <a:rPr lang="en-US" sz="1800" b="1" u="sng" dirty="0"/>
              <a:t>20.9B total and 3.6B active parameters).</a:t>
            </a:r>
          </a:p>
          <a:p>
            <a:pPr marL="0" indent="0">
              <a:buNone/>
            </a:pPr>
            <a:endParaRPr lang="en-US" sz="1800" dirty="0"/>
          </a:p>
          <a:p>
            <a:pPr marL="0" indent="0">
              <a:buNone/>
            </a:pPr>
            <a:r>
              <a:rPr lang="en-US" sz="1800" dirty="0"/>
              <a:t>4.</a:t>
            </a:r>
            <a:r>
              <a:rPr lang="en-IN" sz="1800" dirty="0"/>
              <a:t> Pretraining</a:t>
            </a:r>
          </a:p>
          <a:p>
            <a:pPr marL="0" indent="0">
              <a:buNone/>
            </a:pPr>
            <a:endParaRPr lang="en-IN" sz="1800" dirty="0"/>
          </a:p>
          <a:p>
            <a:pPr marL="0" indent="0">
              <a:buNone/>
            </a:pPr>
            <a:r>
              <a:rPr lang="en-IN" sz="1800" dirty="0"/>
              <a:t>5. Post-Training</a:t>
            </a:r>
            <a:endParaRPr lang="en-US" sz="1800" dirty="0"/>
          </a:p>
          <a:p>
            <a:pPr marL="0" indent="0">
              <a:buNone/>
            </a:pPr>
            <a:endParaRPr lang="en-US" sz="1800" dirty="0"/>
          </a:p>
          <a:p>
            <a:pPr marL="0" indent="0">
              <a:buNone/>
            </a:pPr>
            <a:endParaRPr lang="en-IN" dirty="0"/>
          </a:p>
        </p:txBody>
      </p:sp>
    </p:spTree>
    <p:extLst>
      <p:ext uri="{BB962C8B-B14F-4D97-AF65-F5344CB8AC3E}">
        <p14:creationId xmlns:p14="http://schemas.microsoft.com/office/powerpoint/2010/main" val="177818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FC44-7F22-AB35-8201-6A4659660179}"/>
              </a:ext>
            </a:extLst>
          </p:cNvPr>
          <p:cNvSpPr>
            <a:spLocks noGrp="1"/>
          </p:cNvSpPr>
          <p:nvPr>
            <p:ph type="title"/>
          </p:nvPr>
        </p:nvSpPr>
        <p:spPr/>
        <p:txBody>
          <a:bodyPr/>
          <a:lstStyle/>
          <a:p>
            <a:r>
              <a:rPr lang="en-IN" b="1" u="sng" dirty="0"/>
              <a:t>Harmony Chat Format</a:t>
            </a:r>
          </a:p>
        </p:txBody>
      </p:sp>
      <p:pic>
        <p:nvPicPr>
          <p:cNvPr id="5" name="Content Placeholder 4">
            <a:extLst>
              <a:ext uri="{FF2B5EF4-FFF2-40B4-BE49-F238E27FC236}">
                <a16:creationId xmlns:a16="http://schemas.microsoft.com/office/drawing/2014/main" id="{F52BACA1-9BE6-1CBD-1BB0-4D99B0547B19}"/>
              </a:ext>
            </a:extLst>
          </p:cNvPr>
          <p:cNvPicPr>
            <a:picLocks noGrp="1" noChangeAspect="1"/>
          </p:cNvPicPr>
          <p:nvPr>
            <p:ph idx="1"/>
          </p:nvPr>
        </p:nvPicPr>
        <p:blipFill>
          <a:blip r:embed="rId2"/>
          <a:stretch>
            <a:fillRect/>
          </a:stretch>
        </p:blipFill>
        <p:spPr>
          <a:xfrm>
            <a:off x="1257300" y="1541601"/>
            <a:ext cx="9548446" cy="4855170"/>
          </a:xfrm>
          <a:prstGeom prst="rect">
            <a:avLst/>
          </a:prstGeom>
        </p:spPr>
      </p:pic>
    </p:spTree>
    <p:extLst>
      <p:ext uri="{BB962C8B-B14F-4D97-AF65-F5344CB8AC3E}">
        <p14:creationId xmlns:p14="http://schemas.microsoft.com/office/powerpoint/2010/main" val="216197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97682-FC23-E0C4-4290-7C9C06FDC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734322-AF19-0448-F105-1B9DB7D764FF}"/>
              </a:ext>
            </a:extLst>
          </p:cNvPr>
          <p:cNvSpPr>
            <a:spLocks noGrp="1"/>
          </p:cNvSpPr>
          <p:nvPr>
            <p:ph type="title"/>
          </p:nvPr>
        </p:nvSpPr>
        <p:spPr/>
        <p:txBody>
          <a:bodyPr/>
          <a:lstStyle/>
          <a:p>
            <a:r>
              <a:rPr lang="en-IN" b="1" u="sng" dirty="0"/>
              <a:t>Harmony Chat Format</a:t>
            </a:r>
          </a:p>
        </p:txBody>
      </p:sp>
      <p:pic>
        <p:nvPicPr>
          <p:cNvPr id="7" name="Picture 6">
            <a:extLst>
              <a:ext uri="{FF2B5EF4-FFF2-40B4-BE49-F238E27FC236}">
                <a16:creationId xmlns:a16="http://schemas.microsoft.com/office/drawing/2014/main" id="{389DECD5-7DE0-7C83-6B6B-B6A1CF94DF54}"/>
              </a:ext>
            </a:extLst>
          </p:cNvPr>
          <p:cNvPicPr>
            <a:picLocks noChangeAspect="1"/>
          </p:cNvPicPr>
          <p:nvPr/>
        </p:nvPicPr>
        <p:blipFill>
          <a:blip r:embed="rId2"/>
          <a:stretch>
            <a:fillRect/>
          </a:stretch>
        </p:blipFill>
        <p:spPr>
          <a:xfrm>
            <a:off x="838200" y="1825625"/>
            <a:ext cx="9814221" cy="4745770"/>
          </a:xfrm>
          <a:prstGeom prst="rect">
            <a:avLst/>
          </a:prstGeom>
        </p:spPr>
      </p:pic>
    </p:spTree>
    <p:extLst>
      <p:ext uri="{BB962C8B-B14F-4D97-AF65-F5344CB8AC3E}">
        <p14:creationId xmlns:p14="http://schemas.microsoft.com/office/powerpoint/2010/main" val="409630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778A-5481-5048-0FD7-E15F1F129328}"/>
              </a:ext>
            </a:extLst>
          </p:cNvPr>
          <p:cNvSpPr>
            <a:spLocks noGrp="1"/>
          </p:cNvSpPr>
          <p:nvPr>
            <p:ph type="title"/>
          </p:nvPr>
        </p:nvSpPr>
        <p:spPr/>
        <p:txBody>
          <a:bodyPr/>
          <a:lstStyle/>
          <a:p>
            <a:r>
              <a:rPr lang="en-US" dirty="0"/>
              <a:t>Reasoning</a:t>
            </a:r>
            <a:endParaRPr lang="en-IN" dirty="0"/>
          </a:p>
        </p:txBody>
      </p:sp>
      <p:sp>
        <p:nvSpPr>
          <p:cNvPr id="3" name="Content Placeholder 2">
            <a:extLst>
              <a:ext uri="{FF2B5EF4-FFF2-40B4-BE49-F238E27FC236}">
                <a16:creationId xmlns:a16="http://schemas.microsoft.com/office/drawing/2014/main" id="{DF79C89D-6BB7-2681-3A65-ED3227D629AD}"/>
              </a:ext>
            </a:extLst>
          </p:cNvPr>
          <p:cNvSpPr>
            <a:spLocks noGrp="1"/>
          </p:cNvSpPr>
          <p:nvPr>
            <p:ph idx="1"/>
          </p:nvPr>
        </p:nvSpPr>
        <p:spPr>
          <a:xfrm>
            <a:off x="838200" y="1825625"/>
            <a:ext cx="10515600" cy="2297967"/>
          </a:xfrm>
        </p:spPr>
        <p:txBody>
          <a:bodyPr>
            <a:noAutofit/>
          </a:bodyPr>
          <a:lstStyle/>
          <a:p>
            <a:r>
              <a:rPr lang="en-US" sz="3600" dirty="0"/>
              <a:t>The models to support three reasoning levels: low, medium, and high. These levels are configured in the system prompt by inserting keywords such as </a:t>
            </a:r>
            <a:r>
              <a:rPr lang="en-US" sz="3600" dirty="0">
                <a:highlight>
                  <a:srgbClr val="FFFF00"/>
                </a:highlight>
              </a:rPr>
              <a:t>"Reasoning: low". </a:t>
            </a:r>
            <a:r>
              <a:rPr lang="en-US" sz="3600" dirty="0"/>
              <a:t>Increasing the reasoning level will cause the model’s average </a:t>
            </a:r>
            <a:r>
              <a:rPr lang="en-US" sz="3600" dirty="0" err="1"/>
              <a:t>CoT</a:t>
            </a:r>
            <a:r>
              <a:rPr lang="en-US" sz="3600" dirty="0"/>
              <a:t> length to increase.</a:t>
            </a:r>
            <a:endParaRPr lang="en-IN" sz="3600" dirty="0"/>
          </a:p>
        </p:txBody>
      </p:sp>
    </p:spTree>
    <p:extLst>
      <p:ext uri="{BB962C8B-B14F-4D97-AF65-F5344CB8AC3E}">
        <p14:creationId xmlns:p14="http://schemas.microsoft.com/office/powerpoint/2010/main" val="83120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8DD35-9BF4-6109-FE08-9AE0F367C60A}"/>
              </a:ext>
            </a:extLst>
          </p:cNvPr>
          <p:cNvSpPr>
            <a:spLocks noGrp="1"/>
          </p:cNvSpPr>
          <p:nvPr>
            <p:ph idx="1"/>
          </p:nvPr>
        </p:nvSpPr>
        <p:spPr>
          <a:xfrm>
            <a:off x="688731" y="769753"/>
            <a:ext cx="10515600" cy="1120593"/>
          </a:xfrm>
        </p:spPr>
        <p:txBody>
          <a:bodyPr>
            <a:normAutofit/>
          </a:bodyPr>
          <a:lstStyle/>
          <a:p>
            <a:pPr algn="ctr"/>
            <a:r>
              <a:rPr lang="en-US" sz="7200" b="1" u="sng" dirty="0"/>
              <a:t>Lets Play Now</a:t>
            </a:r>
            <a:endParaRPr lang="en-IN" sz="7200" b="1" u="sng" dirty="0"/>
          </a:p>
        </p:txBody>
      </p:sp>
      <p:sp>
        <p:nvSpPr>
          <p:cNvPr id="4" name="TextBox 3">
            <a:extLst>
              <a:ext uri="{FF2B5EF4-FFF2-40B4-BE49-F238E27FC236}">
                <a16:creationId xmlns:a16="http://schemas.microsoft.com/office/drawing/2014/main" id="{C0F10441-7FEC-C11A-B5C0-7F6ABDFB888F}"/>
              </a:ext>
            </a:extLst>
          </p:cNvPr>
          <p:cNvSpPr txBox="1"/>
          <p:nvPr/>
        </p:nvSpPr>
        <p:spPr>
          <a:xfrm>
            <a:off x="1298331" y="2453054"/>
            <a:ext cx="9592407" cy="923330"/>
          </a:xfrm>
          <a:prstGeom prst="rect">
            <a:avLst/>
          </a:prstGeom>
          <a:noFill/>
        </p:spPr>
        <p:txBody>
          <a:bodyPr wrap="square" rtlCol="0">
            <a:spAutoFit/>
          </a:bodyPr>
          <a:lstStyle/>
          <a:p>
            <a:r>
              <a:rPr lang="en-US" dirty="0"/>
              <a:t>1.Play around the model with terminal</a:t>
            </a:r>
          </a:p>
          <a:p>
            <a:endParaRPr lang="en-US" dirty="0"/>
          </a:p>
          <a:p>
            <a:r>
              <a:rPr lang="en-IN" dirty="0"/>
              <a:t>2.Plan around the same with chat completions </a:t>
            </a:r>
            <a:r>
              <a:rPr lang="en-IN" dirty="0" err="1"/>
              <a:t>api</a:t>
            </a:r>
            <a:endParaRPr lang="en-IN" dirty="0"/>
          </a:p>
        </p:txBody>
      </p:sp>
    </p:spTree>
    <p:extLst>
      <p:ext uri="{BB962C8B-B14F-4D97-AF65-F5344CB8AC3E}">
        <p14:creationId xmlns:p14="http://schemas.microsoft.com/office/powerpoint/2010/main" val="3307329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314</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GPT OSS  By-Aditya Bhatt</vt:lpstr>
      <vt:lpstr>General Intro</vt:lpstr>
      <vt:lpstr>Key Points</vt:lpstr>
      <vt:lpstr>Harmony Chat Format</vt:lpstr>
      <vt:lpstr>Harmony Chat Format</vt:lpstr>
      <vt:lpstr>Reasoning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bhatt</dc:creator>
  <cp:lastModifiedBy>aditya bhatt</cp:lastModifiedBy>
  <cp:revision>33</cp:revision>
  <dcterms:created xsi:type="dcterms:W3CDTF">2025-08-07T03:02:57Z</dcterms:created>
  <dcterms:modified xsi:type="dcterms:W3CDTF">2025-08-07T07:08:50Z</dcterms:modified>
</cp:coreProperties>
</file>