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262" r:id="rId5"/>
    <p:sldId id="263" r:id="rId6"/>
    <p:sldId id="264" r:id="rId7"/>
    <p:sldId id="265" r:id="rId8"/>
    <p:sldId id="266" r:id="rId9"/>
    <p:sldId id="267" r:id="rId10"/>
    <p:sldId id="260" r:id="rId11"/>
    <p:sldId id="270" r:id="rId12"/>
    <p:sldId id="259" r:id="rId13"/>
    <p:sldId id="271" r:id="rId14"/>
    <p:sldId id="272" r:id="rId15"/>
    <p:sldId id="269"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3D95D-608B-4434-8C14-8A222E55BDF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DD9EFB5B-9887-465D-938B-1ED19B580B45}">
      <dgm:prSet/>
      <dgm:spPr/>
      <dgm:t>
        <a:bodyPr/>
        <a:lstStyle/>
        <a:p>
          <a:pPr rtl="0"/>
          <a:r>
            <a:rPr lang="en-US" dirty="0" smtClean="0"/>
            <a:t>Confusion Matrix</a:t>
          </a:r>
          <a:endParaRPr lang="en-IN" dirty="0"/>
        </a:p>
      </dgm:t>
    </dgm:pt>
    <dgm:pt modelId="{CF24DE11-CA22-424F-B442-57D8B2D5AE14}" type="parTrans" cxnId="{72FF929E-6177-4086-99B5-F5100C6B9965}">
      <dgm:prSet/>
      <dgm:spPr/>
      <dgm:t>
        <a:bodyPr/>
        <a:lstStyle/>
        <a:p>
          <a:endParaRPr lang="en-IN"/>
        </a:p>
      </dgm:t>
    </dgm:pt>
    <dgm:pt modelId="{86F8ABF7-E109-4C2E-8EFB-CEE4CD54F352}" type="sibTrans" cxnId="{72FF929E-6177-4086-99B5-F5100C6B9965}">
      <dgm:prSet/>
      <dgm:spPr/>
      <dgm:t>
        <a:bodyPr/>
        <a:lstStyle/>
        <a:p>
          <a:endParaRPr lang="en-IN"/>
        </a:p>
      </dgm:t>
    </dgm:pt>
    <dgm:pt modelId="{6559FB76-D7F3-4452-9296-34EEA42B9454}" type="pres">
      <dgm:prSet presAssocID="{2C93D95D-608B-4434-8C14-8A222E55BDF7}" presName="Name0" presStyleCnt="0">
        <dgm:presLayoutVars>
          <dgm:chMax val="7"/>
          <dgm:dir/>
          <dgm:animLvl val="lvl"/>
          <dgm:resizeHandles val="exact"/>
        </dgm:presLayoutVars>
      </dgm:prSet>
      <dgm:spPr/>
      <dgm:t>
        <a:bodyPr/>
        <a:lstStyle/>
        <a:p>
          <a:endParaRPr lang="en-IN"/>
        </a:p>
      </dgm:t>
    </dgm:pt>
    <dgm:pt modelId="{0975E867-6654-40BF-8221-EB862C246408}" type="pres">
      <dgm:prSet presAssocID="{DD9EFB5B-9887-465D-938B-1ED19B580B45}" presName="circle1" presStyleLbl="node1" presStyleIdx="0" presStyleCnt="1"/>
      <dgm:spPr/>
    </dgm:pt>
    <dgm:pt modelId="{72370AB6-A9F7-4AF4-933B-DB5B3B277B08}" type="pres">
      <dgm:prSet presAssocID="{DD9EFB5B-9887-465D-938B-1ED19B580B45}" presName="space" presStyleCnt="0"/>
      <dgm:spPr/>
    </dgm:pt>
    <dgm:pt modelId="{BBD41FC4-5B96-4209-ACD2-1275787296F7}" type="pres">
      <dgm:prSet presAssocID="{DD9EFB5B-9887-465D-938B-1ED19B580B45}" presName="rect1" presStyleLbl="alignAcc1" presStyleIdx="0" presStyleCnt="1" custScaleX="100000" custLinFactY="-100000" custLinFactNeighborX="-1246" custLinFactNeighborY="-119090"/>
      <dgm:spPr/>
      <dgm:t>
        <a:bodyPr/>
        <a:lstStyle/>
        <a:p>
          <a:endParaRPr lang="en-IN"/>
        </a:p>
      </dgm:t>
    </dgm:pt>
    <dgm:pt modelId="{23C57420-86B5-4705-9C92-C73DCF5CF0AF}" type="pres">
      <dgm:prSet presAssocID="{DD9EFB5B-9887-465D-938B-1ED19B580B45}" presName="rect1ParTxNoCh" presStyleLbl="alignAcc1" presStyleIdx="0" presStyleCnt="1">
        <dgm:presLayoutVars>
          <dgm:chMax val="1"/>
          <dgm:bulletEnabled val="1"/>
        </dgm:presLayoutVars>
      </dgm:prSet>
      <dgm:spPr/>
      <dgm:t>
        <a:bodyPr/>
        <a:lstStyle/>
        <a:p>
          <a:endParaRPr lang="en-IN"/>
        </a:p>
      </dgm:t>
    </dgm:pt>
  </dgm:ptLst>
  <dgm:cxnLst>
    <dgm:cxn modelId="{969BBE36-198E-4A17-A8BA-F2F6148079C9}" type="presOf" srcId="{DD9EFB5B-9887-465D-938B-1ED19B580B45}" destId="{23C57420-86B5-4705-9C92-C73DCF5CF0AF}" srcOrd="1" destOrd="0" presId="urn:microsoft.com/office/officeart/2005/8/layout/target3"/>
    <dgm:cxn modelId="{72FF929E-6177-4086-99B5-F5100C6B9965}" srcId="{2C93D95D-608B-4434-8C14-8A222E55BDF7}" destId="{DD9EFB5B-9887-465D-938B-1ED19B580B45}" srcOrd="0" destOrd="0" parTransId="{CF24DE11-CA22-424F-B442-57D8B2D5AE14}" sibTransId="{86F8ABF7-E109-4C2E-8EFB-CEE4CD54F352}"/>
    <dgm:cxn modelId="{DAC7D0ED-5FF6-45E4-81C9-243FD96E390A}" type="presOf" srcId="{DD9EFB5B-9887-465D-938B-1ED19B580B45}" destId="{BBD41FC4-5B96-4209-ACD2-1275787296F7}" srcOrd="0" destOrd="0" presId="urn:microsoft.com/office/officeart/2005/8/layout/target3"/>
    <dgm:cxn modelId="{6DD738ED-E736-415F-AA6F-2694BF55494E}" type="presOf" srcId="{2C93D95D-608B-4434-8C14-8A222E55BDF7}" destId="{6559FB76-D7F3-4452-9296-34EEA42B9454}" srcOrd="0" destOrd="0" presId="urn:microsoft.com/office/officeart/2005/8/layout/target3"/>
    <dgm:cxn modelId="{2402896B-FF60-4BCD-BE89-95812906290B}" type="presParOf" srcId="{6559FB76-D7F3-4452-9296-34EEA42B9454}" destId="{0975E867-6654-40BF-8221-EB862C246408}" srcOrd="0" destOrd="0" presId="urn:microsoft.com/office/officeart/2005/8/layout/target3"/>
    <dgm:cxn modelId="{0B8CBA83-D079-4D2E-9FCA-53714AD2A34C}" type="presParOf" srcId="{6559FB76-D7F3-4452-9296-34EEA42B9454}" destId="{72370AB6-A9F7-4AF4-933B-DB5B3B277B08}" srcOrd="1" destOrd="0" presId="urn:microsoft.com/office/officeart/2005/8/layout/target3"/>
    <dgm:cxn modelId="{194360BB-699D-4019-A0C3-67B9A3E9C2B2}" type="presParOf" srcId="{6559FB76-D7F3-4452-9296-34EEA42B9454}" destId="{BBD41FC4-5B96-4209-ACD2-1275787296F7}" srcOrd="2" destOrd="0" presId="urn:microsoft.com/office/officeart/2005/8/layout/target3"/>
    <dgm:cxn modelId="{88DF0855-7B85-4FDC-81FE-06E1777B5A42}" type="presParOf" srcId="{6559FB76-D7F3-4452-9296-34EEA42B9454}" destId="{23C57420-86B5-4705-9C92-C73DCF5CF0AF}" srcOrd="3"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5E867-6654-40BF-8221-EB862C246408}">
      <dsp:nvSpPr>
        <dsp:cNvPr id="0" name=""/>
        <dsp:cNvSpPr/>
      </dsp:nvSpPr>
      <dsp:spPr>
        <a:xfrm>
          <a:off x="0" y="0"/>
          <a:ext cx="415402" cy="415402"/>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41FC4-5B96-4209-ACD2-1275787296F7}">
      <dsp:nvSpPr>
        <dsp:cNvPr id="0" name=""/>
        <dsp:cNvSpPr/>
      </dsp:nvSpPr>
      <dsp:spPr>
        <a:xfrm>
          <a:off x="181089" y="0"/>
          <a:ext cx="2135754" cy="41540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Confusion Matrix</a:t>
          </a:r>
          <a:endParaRPr lang="en-IN" sz="1900" kern="1200" dirty="0"/>
        </a:p>
      </dsp:txBody>
      <dsp:txXfrm>
        <a:off x="181089" y="0"/>
        <a:ext cx="2135754" cy="415402"/>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250E5-50E2-4D4A-9592-4021A48A502D}" type="datetimeFigureOut">
              <a:rPr lang="en-IN" smtClean="0"/>
              <a:t>19-05-2021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6F8E22-4AD9-4933-8C3B-3EE67E02D1CD}" type="slidenum">
              <a:rPr lang="en-IN" smtClean="0"/>
              <a:t>‹#›</a:t>
            </a:fld>
            <a:endParaRPr lang="en-IN"/>
          </a:p>
        </p:txBody>
      </p:sp>
    </p:spTree>
    <p:extLst>
      <p:ext uri="{BB962C8B-B14F-4D97-AF65-F5344CB8AC3E}">
        <p14:creationId xmlns:p14="http://schemas.microsoft.com/office/powerpoint/2010/main" val="230134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4AA287-8F57-4547-958C-FE8C3E07AE6B}" type="slidenum">
              <a:rPr lang="en-IN" smtClean="0"/>
              <a:t>1</a:t>
            </a:fld>
            <a:endParaRPr lang="en-IN" dirty="0"/>
          </a:p>
        </p:txBody>
      </p:sp>
    </p:spTree>
    <p:extLst>
      <p:ext uri="{BB962C8B-B14F-4D97-AF65-F5344CB8AC3E}">
        <p14:creationId xmlns:p14="http://schemas.microsoft.com/office/powerpoint/2010/main" val="3290954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4AA287-8F57-4547-958C-FE8C3E07AE6B}" type="slidenum">
              <a:rPr lang="en-IN" smtClean="0"/>
              <a:t>4</a:t>
            </a:fld>
            <a:endParaRPr lang="en-IN" dirty="0"/>
          </a:p>
        </p:txBody>
      </p:sp>
    </p:spTree>
    <p:extLst>
      <p:ext uri="{BB962C8B-B14F-4D97-AF65-F5344CB8AC3E}">
        <p14:creationId xmlns:p14="http://schemas.microsoft.com/office/powerpoint/2010/main" val="109580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feature-selection-techniques-in-machine-learning-with-python-f24e7da3f36e" TargetMode="External"/><Relationship Id="rId2" Type="http://schemas.openxmlformats.org/officeDocument/2006/relationships/hyperlink" Target="https://kdd.ics.uci.edu/databases/kddcup99/task.html" TargetMode="External"/><Relationship Id="rId1" Type="http://schemas.openxmlformats.org/officeDocument/2006/relationships/slideLayout" Target="../slideLayouts/slideLayout7.xml"/><Relationship Id="rId4" Type="http://schemas.openxmlformats.org/officeDocument/2006/relationships/hyperlink" Target="https://doi.org/10.1186/s42400-019-0038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58" y="1676806"/>
            <a:ext cx="9143999" cy="1107905"/>
          </a:xfrm>
          <a:prstGeom prst="rect">
            <a:avLst/>
          </a:prstGeom>
          <a:noFill/>
        </p:spPr>
        <p:txBody>
          <a:bodyPr wrap="square" lIns="121832" tIns="60915" rIns="121832" bIns="60915" rtlCol="0">
            <a:spAutoFit/>
          </a:bodyPr>
          <a:lstStyle/>
          <a:p>
            <a:pPr algn="ctr"/>
            <a:r>
              <a:rPr lang="en-US" altLang="zh-CN" sz="32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An efficient decision tree Network </a:t>
            </a:r>
            <a:r>
              <a:rPr lang="en-US" altLang="zh-CN" sz="32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Intrusion </a:t>
            </a:r>
            <a:r>
              <a:rPr lang="en-US" altLang="zh-CN" sz="3200" b="1" dirty="0" smtClean="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Detection based on Recursive feature elimination </a:t>
            </a:r>
            <a:endParaRPr lang="zh-CN" altLang="en-US" sz="32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Rectangle 3"/>
          <p:cNvSpPr/>
          <p:nvPr/>
        </p:nvSpPr>
        <p:spPr>
          <a:xfrm>
            <a:off x="2692920" y="3276635"/>
            <a:ext cx="4045331" cy="1185546"/>
          </a:xfrm>
          <a:prstGeom prst="rect">
            <a:avLst/>
          </a:prstGeom>
          <a:noFill/>
        </p:spPr>
        <p:txBody>
          <a:bodyPr wrap="none" lIns="76800" tIns="38400" rIns="76800" bIns="38400">
            <a:spAutoFit/>
          </a:bodyPr>
          <a:lstStyle/>
          <a:p>
            <a:pPr algn="ctr"/>
            <a:r>
              <a:rPr lang="en-US" sz="3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Major Project </a:t>
            </a:r>
            <a:r>
              <a:rPr lang="en-US" sz="3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Part-2</a:t>
            </a:r>
            <a:endParaRPr lang="en-US" sz="3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gn="ctr"/>
            <a:r>
              <a:rPr lang="en-US" sz="3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CS18201</a:t>
            </a:r>
            <a:endParaRPr lang="en-US" sz="3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7" name="TextBox 6"/>
          <p:cNvSpPr txBox="1"/>
          <p:nvPr/>
        </p:nvSpPr>
        <p:spPr>
          <a:xfrm>
            <a:off x="6441269" y="5225444"/>
            <a:ext cx="2073154" cy="1334450"/>
          </a:xfrm>
          <a:prstGeom prst="rect">
            <a:avLst/>
          </a:prstGeom>
          <a:noFill/>
        </p:spPr>
        <p:txBody>
          <a:bodyPr wrap="square" lIns="102345" tIns="51172" rIns="102345" bIns="51172" rtlCol="0">
            <a:spAutoFit/>
          </a:bodyPr>
          <a:lstStyle/>
          <a:p>
            <a:pPr algn="ctr"/>
            <a:r>
              <a:rPr lang="en-US" altLang="zh-CN" sz="2000" b="1" dirty="0">
                <a:solidFill>
                  <a:schemeClr val="tx2">
                    <a:lumMod val="50000"/>
                  </a:schemeClr>
                </a:solidFill>
                <a:latin typeface="Futura Medium" charset="0"/>
                <a:ea typeface="Futura Medium" charset="0"/>
                <a:cs typeface="Futura Medium" charset="0"/>
              </a:rPr>
              <a:t>Submitted </a:t>
            </a:r>
            <a:r>
              <a:rPr lang="en-US" altLang="zh-CN" sz="2000" b="1" dirty="0" smtClean="0">
                <a:solidFill>
                  <a:schemeClr val="tx2">
                    <a:lumMod val="50000"/>
                  </a:schemeClr>
                </a:solidFill>
                <a:latin typeface="Futura Medium" charset="0"/>
                <a:ea typeface="Futura Medium" charset="0"/>
                <a:cs typeface="Futura Medium" charset="0"/>
              </a:rPr>
              <a:t>by</a:t>
            </a:r>
          </a:p>
          <a:p>
            <a:pPr algn="ctr"/>
            <a:endParaRPr lang="en-US" altLang="zh-CN" sz="2000" b="1" dirty="0">
              <a:solidFill>
                <a:schemeClr val="tx2">
                  <a:lumMod val="50000"/>
                </a:schemeClr>
              </a:solidFill>
              <a:latin typeface="Futura Medium" charset="0"/>
              <a:ea typeface="Futura Medium" charset="0"/>
              <a:cs typeface="Futura Medium" charset="0"/>
            </a:endParaRPr>
          </a:p>
          <a:p>
            <a:pPr algn="ctr"/>
            <a:r>
              <a:rPr lang="en-US" altLang="zh-CN" sz="2000" b="1" dirty="0">
                <a:solidFill>
                  <a:schemeClr val="accent1"/>
                </a:solidFill>
                <a:latin typeface="Futura Medium" charset="0"/>
                <a:ea typeface="Futura Medium" charset="0"/>
                <a:cs typeface="Futura Medium" charset="0"/>
              </a:rPr>
              <a:t>Aditya Yadav </a:t>
            </a:r>
            <a:r>
              <a:rPr lang="en-US" altLang="zh-CN" sz="2000" b="1" dirty="0"/>
              <a:t>            </a:t>
            </a:r>
            <a:r>
              <a:rPr lang="en-US" altLang="zh-CN" sz="2000" b="1" dirty="0">
                <a:solidFill>
                  <a:schemeClr val="accent1"/>
                </a:solidFill>
                <a:latin typeface="Futura Medium" charset="0"/>
                <a:ea typeface="Futura Medium" charset="0"/>
                <a:cs typeface="Futura Medium" charset="0"/>
              </a:rPr>
              <a:t>B170071CS</a:t>
            </a:r>
            <a:endParaRPr lang="en-US" sz="2000" b="1" dirty="0">
              <a:solidFill>
                <a:schemeClr val="accent1"/>
              </a:solidFill>
            </a:endParaRPr>
          </a:p>
        </p:txBody>
      </p:sp>
      <p:sp>
        <p:nvSpPr>
          <p:cNvPr id="8" name="TextBox 7"/>
          <p:cNvSpPr txBox="1"/>
          <p:nvPr/>
        </p:nvSpPr>
        <p:spPr>
          <a:xfrm>
            <a:off x="229820" y="5246799"/>
            <a:ext cx="3709506" cy="1334450"/>
          </a:xfrm>
          <a:prstGeom prst="rect">
            <a:avLst/>
          </a:prstGeom>
          <a:noFill/>
        </p:spPr>
        <p:txBody>
          <a:bodyPr wrap="none" lIns="102345" tIns="51172" rIns="102345" bIns="51172" rtlCol="0">
            <a:spAutoFit/>
          </a:bodyPr>
          <a:lstStyle/>
          <a:p>
            <a:pPr algn="ctr"/>
            <a:r>
              <a:rPr lang="en-US" sz="2000" b="1" dirty="0">
                <a:solidFill>
                  <a:schemeClr val="tx2">
                    <a:lumMod val="50000"/>
                  </a:schemeClr>
                </a:solidFill>
              </a:rPr>
              <a:t>Project </a:t>
            </a:r>
            <a:r>
              <a:rPr lang="en-US" sz="2000" b="1" dirty="0" smtClean="0">
                <a:solidFill>
                  <a:schemeClr val="tx2">
                    <a:lumMod val="50000"/>
                  </a:schemeClr>
                </a:solidFill>
              </a:rPr>
              <a:t>Supervisor</a:t>
            </a:r>
          </a:p>
          <a:p>
            <a:pPr algn="ctr"/>
            <a:endParaRPr lang="en-US" altLang="zh-CN" sz="2000" b="1" dirty="0">
              <a:solidFill>
                <a:schemeClr val="tx2">
                  <a:lumMod val="50000"/>
                </a:schemeClr>
              </a:solidFill>
              <a:latin typeface="Futura Medium" charset="0"/>
              <a:ea typeface="Futura Medium" charset="0"/>
              <a:cs typeface="Futura Medium" charset="0"/>
            </a:endParaRPr>
          </a:p>
          <a:p>
            <a:pPr algn="ctr"/>
            <a:r>
              <a:rPr lang="en-US" altLang="zh-CN" sz="2000" b="1" dirty="0">
                <a:solidFill>
                  <a:schemeClr val="accent1"/>
                </a:solidFill>
                <a:latin typeface="Futura Medium" charset="0"/>
                <a:ea typeface="Futura Medium" charset="0"/>
                <a:cs typeface="Futura Medium" charset="0"/>
              </a:rPr>
              <a:t>Mr. Pankaj Kumar Keserwani</a:t>
            </a:r>
          </a:p>
          <a:p>
            <a:pPr algn="ctr"/>
            <a:r>
              <a:rPr lang="en-US" sz="2000" b="1" dirty="0">
                <a:solidFill>
                  <a:schemeClr val="accent1"/>
                </a:solidFill>
                <a:latin typeface="Futura Medium" charset="0"/>
              </a:rPr>
              <a:t>Assistant Professor</a:t>
            </a:r>
            <a:endParaRPr lang="en-US" sz="2000" b="1" dirty="0"/>
          </a:p>
        </p:txBody>
      </p:sp>
      <p:sp>
        <p:nvSpPr>
          <p:cNvPr id="3" name="TextBox 2"/>
          <p:cNvSpPr txBox="1"/>
          <p:nvPr/>
        </p:nvSpPr>
        <p:spPr>
          <a:xfrm>
            <a:off x="2098776" y="229341"/>
            <a:ext cx="6074142" cy="908547"/>
          </a:xfrm>
          <a:prstGeom prst="rect">
            <a:avLst/>
          </a:prstGeom>
          <a:noFill/>
        </p:spPr>
        <p:txBody>
          <a:bodyPr wrap="square" lIns="76800" tIns="38400" rIns="76800" bIns="38400" rtlCol="0">
            <a:spAutoFit/>
          </a:bodyPr>
          <a:lstStyle/>
          <a:p>
            <a:pPr algn="ctr"/>
            <a:r>
              <a:rPr lang="en-IN" b="1" dirty="0">
                <a:latin typeface="Times New Roman" panose="02020603050405020304" pitchFamily="18" charset="0"/>
                <a:cs typeface="Times New Roman" panose="02020603050405020304" pitchFamily="18" charset="0"/>
              </a:rPr>
              <a:t>NATIONAL INSTITUTE OF </a:t>
            </a:r>
            <a:r>
              <a:rPr lang="en-IN" b="1" dirty="0" smtClean="0">
                <a:latin typeface="Times New Roman" panose="02020603050405020304" pitchFamily="18" charset="0"/>
                <a:cs typeface="Times New Roman" panose="02020603050405020304" pitchFamily="18" charset="0"/>
              </a:rPr>
              <a:t>TECHNOLOGY SIKKIM</a:t>
            </a:r>
            <a:endParaRPr lang="en-IN"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a:p>
            <a:pPr algn="ctr"/>
            <a:endParaRPr lang="en-IN" dirty="0"/>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238097" y="98567"/>
            <a:ext cx="846476" cy="815833"/>
          </a:xfrm>
          <a:prstGeom prst="rect">
            <a:avLst/>
          </a:prstGeom>
          <a:noFill/>
          <a:ln>
            <a:noFill/>
          </a:ln>
        </p:spPr>
      </p:pic>
    </p:spTree>
    <p:extLst>
      <p:ext uri="{BB962C8B-B14F-4D97-AF65-F5344CB8AC3E}">
        <p14:creationId xmlns:p14="http://schemas.microsoft.com/office/powerpoint/2010/main" val="966837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40">
            <a:extLst>
              <a:ext uri="{FF2B5EF4-FFF2-40B4-BE49-F238E27FC236}">
                <a16:creationId xmlns:a16="http://schemas.microsoft.com/office/drawing/2014/main" xmlns="" id="{99F9574E-8662-4102-BC2E-CD08FFAD9DEB}"/>
              </a:ext>
            </a:extLst>
          </p:cNvPr>
          <p:cNvGrpSpPr/>
          <p:nvPr/>
        </p:nvGrpSpPr>
        <p:grpSpPr>
          <a:xfrm>
            <a:off x="133070" y="1259945"/>
            <a:ext cx="2179753" cy="1740402"/>
            <a:chOff x="1441450" y="1485019"/>
            <a:chExt cx="2108457" cy="1263067"/>
          </a:xfrm>
        </p:grpSpPr>
        <p:sp>
          <p:nvSpPr>
            <p:cNvPr id="36" name="Text Placeholder 2">
              <a:extLst>
                <a:ext uri="{FF2B5EF4-FFF2-40B4-BE49-F238E27FC236}">
                  <a16:creationId xmlns:a16="http://schemas.microsoft.com/office/drawing/2014/main" xmlns="" id="{D8A20A99-92CA-4043-AD45-666C8051C339}"/>
                </a:ext>
              </a:extLst>
            </p:cNvPr>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500" b="1" dirty="0">
                  <a:solidFill>
                    <a:prstClr val="black">
                      <a:lumMod val="85000"/>
                      <a:lumOff val="15000"/>
                    </a:prstClr>
                  </a:solidFill>
                  <a:latin typeface="微软雅黑" pitchFamily="34" charset="-122"/>
                  <a:ea typeface="微软雅黑" pitchFamily="34" charset="-122"/>
                </a:rPr>
                <a:t>Data Preprocessing</a:t>
              </a:r>
            </a:p>
          </p:txBody>
        </p:sp>
        <p:sp>
          <p:nvSpPr>
            <p:cNvPr id="37" name="Text Placeholder 8">
              <a:extLst>
                <a:ext uri="{FF2B5EF4-FFF2-40B4-BE49-F238E27FC236}">
                  <a16:creationId xmlns:a16="http://schemas.microsoft.com/office/drawing/2014/main" xmlns="" id="{D11F06DA-323D-45FC-B4FF-51D3F6681F54}"/>
                </a:ext>
              </a:extLst>
            </p:cNvPr>
            <p:cNvSpPr txBox="1">
              <a:spLocks/>
            </p:cNvSpPr>
            <p:nvPr/>
          </p:nvSpPr>
          <p:spPr>
            <a:xfrm>
              <a:off x="1441450" y="1775300"/>
              <a:ext cx="2108457" cy="97278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altLang="zh-CN" sz="1200" dirty="0">
                  <a:solidFill>
                    <a:prstClr val="black">
                      <a:lumMod val="85000"/>
                      <a:lumOff val="15000"/>
                    </a:prstClr>
                  </a:solidFill>
                  <a:latin typeface="微软雅黑" pitchFamily="34" charset="-122"/>
                  <a:ea typeface="微软雅黑" pitchFamily="34" charset="-122"/>
                </a:rPr>
                <a:t>CSV processed with:</a:t>
              </a:r>
            </a:p>
            <a:p>
              <a:pPr>
                <a:lnSpc>
                  <a:spcPct val="100000"/>
                </a:lnSpc>
              </a:pPr>
              <a:r>
                <a:rPr lang="en-US" altLang="zh-CN" sz="1200" dirty="0">
                  <a:solidFill>
                    <a:prstClr val="black">
                      <a:lumMod val="85000"/>
                      <a:lumOff val="15000"/>
                    </a:prstClr>
                  </a:solidFill>
                  <a:latin typeface="微软雅黑" pitchFamily="34" charset="-122"/>
                  <a:ea typeface="微软雅黑" pitchFamily="34" charset="-122"/>
                </a:rPr>
                <a:t>   1-Pandas, NumPy, scikitLearn</a:t>
              </a:r>
            </a:p>
            <a:p>
              <a:pPr>
                <a:lnSpc>
                  <a:spcPct val="100000"/>
                </a:lnSpc>
              </a:pPr>
              <a:r>
                <a:rPr lang="en-US" altLang="zh-CN" sz="1200" dirty="0">
                  <a:solidFill>
                    <a:prstClr val="black">
                      <a:lumMod val="85000"/>
                      <a:lumOff val="15000"/>
                    </a:prstClr>
                  </a:solidFill>
                  <a:latin typeface="微软雅黑" pitchFamily="34" charset="-122"/>
                  <a:ea typeface="微软雅黑" pitchFamily="34" charset="-122"/>
                </a:rPr>
                <a:t>   2-Remove NaN`s</a:t>
              </a:r>
            </a:p>
            <a:p>
              <a:pPr>
                <a:lnSpc>
                  <a:spcPct val="100000"/>
                </a:lnSpc>
              </a:pPr>
              <a:r>
                <a:rPr lang="en-US" altLang="zh-CN" sz="1200" dirty="0">
                  <a:solidFill>
                    <a:prstClr val="black">
                      <a:lumMod val="85000"/>
                      <a:lumOff val="15000"/>
                    </a:prstClr>
                  </a:solidFill>
                  <a:latin typeface="微软雅黑" pitchFamily="34" charset="-122"/>
                  <a:ea typeface="微软雅黑" pitchFamily="34" charset="-122"/>
                </a:rPr>
                <a:t>   3-Training &amp; Testing</a:t>
              </a:r>
              <a:br>
                <a:rPr lang="en-US" altLang="zh-CN" sz="1200" dirty="0">
                  <a:solidFill>
                    <a:prstClr val="black">
                      <a:lumMod val="85000"/>
                      <a:lumOff val="15000"/>
                    </a:prstClr>
                  </a:solidFill>
                  <a:latin typeface="微软雅黑" pitchFamily="34" charset="-122"/>
                  <a:ea typeface="微软雅黑" pitchFamily="34" charset="-122"/>
                </a:rPr>
              </a:br>
              <a:r>
                <a:rPr lang="en-US" altLang="zh-CN" sz="1200" dirty="0">
                  <a:solidFill>
                    <a:prstClr val="black">
                      <a:lumMod val="85000"/>
                      <a:lumOff val="15000"/>
                    </a:prstClr>
                  </a:solidFill>
                  <a:latin typeface="微软雅黑" pitchFamily="34" charset="-122"/>
                  <a:ea typeface="微软雅黑" pitchFamily="34" charset="-122"/>
                </a:rPr>
                <a:t>   4-Encoding Transformation</a:t>
              </a:r>
            </a:p>
          </p:txBody>
        </p:sp>
      </p:grpSp>
      <p:grpSp>
        <p:nvGrpSpPr>
          <p:cNvPr id="38" name="Group 43">
            <a:extLst>
              <a:ext uri="{FF2B5EF4-FFF2-40B4-BE49-F238E27FC236}">
                <a16:creationId xmlns:a16="http://schemas.microsoft.com/office/drawing/2014/main" xmlns="" id="{60C48AA0-99DA-4751-AEBD-9AEAD80C3DD5}"/>
              </a:ext>
            </a:extLst>
          </p:cNvPr>
          <p:cNvGrpSpPr/>
          <p:nvPr/>
        </p:nvGrpSpPr>
        <p:grpSpPr>
          <a:xfrm>
            <a:off x="415760" y="3888497"/>
            <a:ext cx="2964463" cy="2055103"/>
            <a:chOff x="1441449" y="1443179"/>
            <a:chExt cx="2556230" cy="1491452"/>
          </a:xfrm>
        </p:grpSpPr>
        <p:sp>
          <p:nvSpPr>
            <p:cNvPr id="39" name="Text Placeholder 2">
              <a:extLst>
                <a:ext uri="{FF2B5EF4-FFF2-40B4-BE49-F238E27FC236}">
                  <a16:creationId xmlns:a16="http://schemas.microsoft.com/office/drawing/2014/main" xmlns="" id="{641B7E10-EFD5-4656-A480-7E8E449FBF08}"/>
                </a:ext>
              </a:extLst>
            </p:cNvPr>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defTabSz="384048">
                <a:defRPr/>
              </a:pPr>
              <a:r>
                <a:rPr lang="en-US" altLang="zh-CN" sz="1500" b="1" kern="0" dirty="0" smtClean="0">
                  <a:solidFill>
                    <a:prstClr val="black">
                      <a:lumMod val="85000"/>
                      <a:lumOff val="15000"/>
                    </a:prstClr>
                  </a:solidFill>
                </a:rPr>
                <a:t>Feature </a:t>
              </a:r>
              <a:r>
                <a:rPr lang="en-US" altLang="zh-CN" sz="1500" b="1" kern="0" dirty="0">
                  <a:solidFill>
                    <a:prstClr val="black">
                      <a:lumMod val="85000"/>
                      <a:lumOff val="15000"/>
                    </a:prstClr>
                  </a:solidFill>
                </a:rPr>
                <a:t>Selection</a:t>
              </a:r>
            </a:p>
          </p:txBody>
        </p:sp>
        <p:sp>
          <p:nvSpPr>
            <p:cNvPr id="40" name="Text Placeholder 8">
              <a:extLst>
                <a:ext uri="{FF2B5EF4-FFF2-40B4-BE49-F238E27FC236}">
                  <a16:creationId xmlns:a16="http://schemas.microsoft.com/office/drawing/2014/main" xmlns="" id="{CF1773F7-9B41-443C-BAD1-3268F634DB5C}"/>
                </a:ext>
              </a:extLst>
            </p:cNvPr>
            <p:cNvSpPr txBox="1">
              <a:spLocks/>
            </p:cNvSpPr>
            <p:nvPr/>
          </p:nvSpPr>
          <p:spPr>
            <a:xfrm>
              <a:off x="1441449" y="1743553"/>
              <a:ext cx="2556230" cy="119107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defTabSz="384048">
                <a:defRPr/>
              </a:pPr>
              <a:r>
                <a:rPr lang="en-US" altLang="zh-CN" sz="1200" kern="0" dirty="0">
                  <a:solidFill>
                    <a:prstClr val="black">
                      <a:lumMod val="85000"/>
                      <a:lumOff val="15000"/>
                    </a:prstClr>
                  </a:solidFill>
                </a:rPr>
                <a:t>ML algorithms:</a:t>
              </a:r>
            </a:p>
            <a:p>
              <a:pPr defTabSz="384048">
                <a:defRPr/>
              </a:pPr>
              <a:r>
                <a:rPr lang="en-US" altLang="zh-CN" sz="1200" kern="0" dirty="0">
                  <a:solidFill>
                    <a:prstClr val="black">
                      <a:lumMod val="85000"/>
                      <a:lumOff val="15000"/>
                    </a:prstClr>
                  </a:solidFill>
                </a:rPr>
                <a:t>   </a:t>
              </a:r>
              <a:r>
                <a:rPr lang="en-US" altLang="zh-CN" sz="1200" kern="0" dirty="0" smtClean="0">
                  <a:solidFill>
                    <a:prstClr val="black">
                      <a:lumMod val="85000"/>
                      <a:lumOff val="15000"/>
                    </a:prstClr>
                  </a:solidFill>
                </a:rPr>
                <a:t>1-Univariate feature selection</a:t>
              </a:r>
            </a:p>
            <a:p>
              <a:pPr defTabSz="384048">
                <a:defRPr/>
              </a:pPr>
              <a:r>
                <a:rPr lang="en-US" altLang="zh-CN" sz="1200" kern="0" dirty="0">
                  <a:solidFill>
                    <a:prstClr val="black">
                      <a:lumMod val="85000"/>
                      <a:lumOff val="15000"/>
                    </a:prstClr>
                  </a:solidFill>
                </a:rPr>
                <a:t>	</a:t>
              </a:r>
              <a:r>
                <a:rPr lang="en-US" altLang="zh-CN" sz="1200" kern="0" dirty="0" smtClean="0">
                  <a:solidFill>
                    <a:prstClr val="black">
                      <a:lumMod val="85000"/>
                      <a:lumOff val="15000"/>
                    </a:prstClr>
                  </a:solidFill>
                </a:rPr>
                <a:t>using ANOVA F-Test</a:t>
              </a:r>
              <a:endParaRPr lang="en-US" altLang="zh-CN" sz="1200" kern="0" dirty="0">
                <a:solidFill>
                  <a:prstClr val="black">
                    <a:lumMod val="85000"/>
                    <a:lumOff val="15000"/>
                  </a:prstClr>
                </a:solidFill>
              </a:endParaRPr>
            </a:p>
            <a:p>
              <a:pPr defTabSz="384048">
                <a:defRPr/>
              </a:pPr>
              <a:r>
                <a:rPr lang="en-US" altLang="zh-CN" sz="1200" kern="0" dirty="0">
                  <a:solidFill>
                    <a:prstClr val="black">
                      <a:lumMod val="85000"/>
                      <a:lumOff val="15000"/>
                    </a:prstClr>
                  </a:solidFill>
                </a:rPr>
                <a:t>   </a:t>
              </a:r>
              <a:r>
                <a:rPr lang="en-US" altLang="zh-CN" sz="1200" kern="0" dirty="0" smtClean="0">
                  <a:solidFill>
                    <a:prstClr val="black">
                      <a:lumMod val="85000"/>
                      <a:lumOff val="15000"/>
                    </a:prstClr>
                  </a:solidFill>
                </a:rPr>
                <a:t>2-Feature reduction using Recursive</a:t>
              </a:r>
            </a:p>
            <a:p>
              <a:pPr defTabSz="384048">
                <a:defRPr/>
              </a:pPr>
              <a:r>
                <a:rPr lang="en-US" altLang="zh-CN" sz="1200" kern="0" dirty="0">
                  <a:solidFill>
                    <a:prstClr val="black">
                      <a:lumMod val="85000"/>
                      <a:lumOff val="15000"/>
                    </a:prstClr>
                  </a:solidFill>
                </a:rPr>
                <a:t>	</a:t>
              </a:r>
              <a:r>
                <a:rPr lang="en-US" altLang="zh-CN" sz="1200" kern="0" dirty="0" smtClean="0">
                  <a:solidFill>
                    <a:prstClr val="black">
                      <a:lumMod val="85000"/>
                      <a:lumOff val="15000"/>
                    </a:prstClr>
                  </a:solidFill>
                </a:rPr>
                <a:t>feature elimination</a:t>
              </a:r>
              <a:endParaRPr lang="en-US" altLang="zh-CN" sz="1200" kern="0" dirty="0">
                <a:solidFill>
                  <a:prstClr val="black">
                    <a:lumMod val="85000"/>
                    <a:lumOff val="15000"/>
                  </a:prstClr>
                </a:solidFill>
              </a:endParaRPr>
            </a:p>
            <a:p>
              <a:pPr defTabSz="384048">
                <a:defRPr/>
              </a:pPr>
              <a:r>
                <a:rPr lang="en-US" altLang="zh-CN" sz="1200" kern="0" dirty="0">
                  <a:solidFill>
                    <a:prstClr val="black">
                      <a:lumMod val="85000"/>
                      <a:lumOff val="15000"/>
                    </a:prstClr>
                  </a:solidFill>
                </a:rPr>
                <a:t>   </a:t>
              </a:r>
              <a:r>
                <a:rPr lang="en-US" altLang="zh-CN" sz="1200" kern="0" dirty="0" smtClean="0">
                  <a:solidFill>
                    <a:prstClr val="black">
                      <a:lumMod val="85000"/>
                      <a:lumOff val="15000"/>
                    </a:prstClr>
                  </a:solidFill>
                </a:rPr>
                <a:t>3-13-most relevant features ranked </a:t>
              </a:r>
              <a:endParaRPr lang="en-US" altLang="zh-CN" sz="1200" kern="0" dirty="0">
                <a:solidFill>
                  <a:prstClr val="black">
                    <a:lumMod val="85000"/>
                    <a:lumOff val="15000"/>
                  </a:prstClr>
                </a:solidFill>
              </a:endParaRPr>
            </a:p>
          </p:txBody>
        </p:sp>
      </p:grpSp>
      <p:grpSp>
        <p:nvGrpSpPr>
          <p:cNvPr id="41" name="Group 46">
            <a:extLst>
              <a:ext uri="{FF2B5EF4-FFF2-40B4-BE49-F238E27FC236}">
                <a16:creationId xmlns:a16="http://schemas.microsoft.com/office/drawing/2014/main" xmlns="" id="{06035454-60E7-4DA3-900A-3290637F8322}"/>
              </a:ext>
            </a:extLst>
          </p:cNvPr>
          <p:cNvGrpSpPr/>
          <p:nvPr/>
        </p:nvGrpSpPr>
        <p:grpSpPr>
          <a:xfrm>
            <a:off x="6583906" y="1259944"/>
            <a:ext cx="2087581" cy="1634068"/>
            <a:chOff x="1342364" y="1485018"/>
            <a:chExt cx="2019300" cy="1185896"/>
          </a:xfrm>
        </p:grpSpPr>
        <p:sp>
          <p:nvSpPr>
            <p:cNvPr id="42" name="Text Placeholder 2">
              <a:extLst>
                <a:ext uri="{FF2B5EF4-FFF2-40B4-BE49-F238E27FC236}">
                  <a16:creationId xmlns:a16="http://schemas.microsoft.com/office/drawing/2014/main" xmlns="" id="{E18285C7-AA5D-42FF-B8B2-15237AED60F9}"/>
                </a:ext>
              </a:extLst>
            </p:cNvPr>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defTabSz="384048">
                <a:defRPr/>
              </a:pPr>
              <a:r>
                <a:rPr lang="en-US" altLang="zh-CN" sz="1500" b="1" kern="0" dirty="0">
                  <a:solidFill>
                    <a:prstClr val="black">
                      <a:lumMod val="85000"/>
                      <a:lumOff val="15000"/>
                    </a:prstClr>
                  </a:solidFill>
                </a:rPr>
                <a:t>Response Features</a:t>
              </a:r>
            </a:p>
          </p:txBody>
        </p:sp>
        <p:sp>
          <p:nvSpPr>
            <p:cNvPr id="43" name="Text Placeholder 8">
              <a:extLst>
                <a:ext uri="{FF2B5EF4-FFF2-40B4-BE49-F238E27FC236}">
                  <a16:creationId xmlns:a16="http://schemas.microsoft.com/office/drawing/2014/main" xmlns="" id="{B6BC5255-6733-48B9-A67E-5C18A242EB17}"/>
                </a:ext>
              </a:extLst>
            </p:cNvPr>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defTabSz="384048">
                <a:defRPr/>
              </a:pPr>
              <a:r>
                <a:rPr lang="en-US" altLang="zh-CN" sz="1200" kern="0" dirty="0">
                  <a:solidFill>
                    <a:prstClr val="black">
                      <a:lumMod val="85000"/>
                      <a:lumOff val="15000"/>
                    </a:prstClr>
                  </a:solidFill>
                </a:rPr>
                <a:t>1 -Attack or Normal</a:t>
              </a:r>
            </a:p>
            <a:p>
              <a:pPr defTabSz="384048">
                <a:defRPr/>
              </a:pPr>
              <a:r>
                <a:rPr lang="en-US" altLang="zh-CN" sz="1200" kern="0" dirty="0">
                  <a:solidFill>
                    <a:prstClr val="black">
                      <a:lumMod val="85000"/>
                      <a:lumOff val="15000"/>
                    </a:prstClr>
                  </a:solidFill>
                </a:rPr>
                <a:t>2 –Attack </a:t>
              </a:r>
              <a:r>
                <a:rPr lang="en-US" altLang="zh-CN" sz="1200" kern="0" dirty="0" smtClean="0">
                  <a:solidFill>
                    <a:prstClr val="black">
                      <a:lumMod val="85000"/>
                      <a:lumOff val="15000"/>
                    </a:prstClr>
                  </a:solidFill>
                </a:rPr>
                <a:t>Classification</a:t>
              </a:r>
            </a:p>
            <a:p>
              <a:pPr defTabSz="384048">
                <a:defRPr/>
              </a:pPr>
              <a:r>
                <a:rPr lang="en-US" altLang="zh-CN" sz="1200" kern="0" dirty="0" smtClean="0">
                  <a:solidFill>
                    <a:prstClr val="black">
                      <a:lumMod val="85000"/>
                      <a:lumOff val="15000"/>
                    </a:prstClr>
                  </a:solidFill>
                </a:rPr>
                <a:t>(DOS, PROBE, R2L, U2R)</a:t>
              </a:r>
              <a:endParaRPr lang="en-US" altLang="zh-CN" sz="1200" kern="0" dirty="0">
                <a:solidFill>
                  <a:prstClr val="black">
                    <a:lumMod val="85000"/>
                    <a:lumOff val="15000"/>
                  </a:prstClr>
                </a:solidFill>
              </a:endParaRPr>
            </a:p>
          </p:txBody>
        </p:sp>
      </p:grpSp>
      <p:grpSp>
        <p:nvGrpSpPr>
          <p:cNvPr id="44" name="Group 49">
            <a:extLst>
              <a:ext uri="{FF2B5EF4-FFF2-40B4-BE49-F238E27FC236}">
                <a16:creationId xmlns:a16="http://schemas.microsoft.com/office/drawing/2014/main" xmlns="" id="{F731A604-07E6-4418-93BF-D15F2A1B4A9A}"/>
              </a:ext>
            </a:extLst>
          </p:cNvPr>
          <p:cNvGrpSpPr/>
          <p:nvPr/>
        </p:nvGrpSpPr>
        <p:grpSpPr>
          <a:xfrm>
            <a:off x="6686348" y="4172135"/>
            <a:ext cx="2649733" cy="2061781"/>
            <a:chOff x="1441450" y="1676756"/>
            <a:chExt cx="2019300" cy="1496299"/>
          </a:xfrm>
        </p:grpSpPr>
        <p:sp>
          <p:nvSpPr>
            <p:cNvPr id="45" name="Text Placeholder 2">
              <a:extLst>
                <a:ext uri="{FF2B5EF4-FFF2-40B4-BE49-F238E27FC236}">
                  <a16:creationId xmlns:a16="http://schemas.microsoft.com/office/drawing/2014/main" xmlns="" id="{6E3F04CE-0AE6-417A-8ED9-CE50B3B9EBFE}"/>
                </a:ext>
              </a:extLst>
            </p:cNvPr>
            <p:cNvSpPr txBox="1">
              <a:spLocks/>
            </p:cNvSpPr>
            <p:nvPr/>
          </p:nvSpPr>
          <p:spPr>
            <a:xfrm>
              <a:off x="1441450" y="1676756"/>
              <a:ext cx="2019300" cy="525397"/>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defTabSz="384048">
                <a:defRPr/>
              </a:pPr>
              <a:r>
                <a:rPr lang="en-US" altLang="zh-CN" sz="1500" b="1" kern="0" dirty="0" smtClean="0">
                  <a:solidFill>
                    <a:prstClr val="black">
                      <a:lumMod val="85000"/>
                      <a:lumOff val="15000"/>
                    </a:prstClr>
                  </a:solidFill>
                </a:rPr>
                <a:t>Model Building &amp; Evaluation</a:t>
              </a:r>
              <a:endParaRPr lang="en-US" altLang="zh-CN" sz="1500" b="1" kern="0" dirty="0">
                <a:solidFill>
                  <a:prstClr val="black">
                    <a:lumMod val="85000"/>
                    <a:lumOff val="15000"/>
                  </a:prstClr>
                </a:solidFill>
              </a:endParaRPr>
            </a:p>
          </p:txBody>
        </p:sp>
        <p:sp>
          <p:nvSpPr>
            <p:cNvPr id="46" name="Text Placeholder 8">
              <a:extLst>
                <a:ext uri="{FF2B5EF4-FFF2-40B4-BE49-F238E27FC236}">
                  <a16:creationId xmlns:a16="http://schemas.microsoft.com/office/drawing/2014/main" xmlns="" id="{CE03562D-01F4-44B0-ADC5-EABD25CC52AA}"/>
                </a:ext>
              </a:extLst>
            </p:cNvPr>
            <p:cNvSpPr txBox="1">
              <a:spLocks/>
            </p:cNvSpPr>
            <p:nvPr/>
          </p:nvSpPr>
          <p:spPr>
            <a:xfrm>
              <a:off x="1441450" y="2255857"/>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defTabSz="384048">
                <a:defRPr/>
              </a:pPr>
              <a:r>
                <a:rPr lang="en-US" altLang="zh-CN" sz="1200" kern="0" dirty="0" smtClean="0">
                  <a:solidFill>
                    <a:prstClr val="black">
                      <a:lumMod val="85000"/>
                      <a:lumOff val="15000"/>
                    </a:prstClr>
                  </a:solidFill>
                </a:rPr>
                <a:t>Build Decision tree model to </a:t>
              </a:r>
              <a:r>
                <a:rPr lang="en-US" altLang="zh-CN" sz="1200" kern="0" dirty="0">
                  <a:solidFill>
                    <a:prstClr val="black">
                      <a:lumMod val="85000"/>
                      <a:lumOff val="15000"/>
                    </a:prstClr>
                  </a:solidFill>
                </a:rPr>
                <a:t>classify category </a:t>
              </a:r>
              <a:r>
                <a:rPr lang="en-US" altLang="zh-CN" sz="1200" kern="0" dirty="0" smtClean="0">
                  <a:solidFill>
                    <a:prstClr val="black">
                      <a:lumMod val="85000"/>
                      <a:lumOff val="15000"/>
                    </a:prstClr>
                  </a:solidFill>
                </a:rPr>
                <a:t>of attacks </a:t>
              </a:r>
              <a:r>
                <a:rPr lang="en-US" altLang="zh-CN" sz="1200" kern="0" dirty="0">
                  <a:solidFill>
                    <a:prstClr val="black">
                      <a:lumMod val="85000"/>
                      <a:lumOff val="15000"/>
                    </a:prstClr>
                  </a:solidFill>
                </a:rPr>
                <a:t>and network </a:t>
              </a:r>
              <a:r>
                <a:rPr lang="en-US" altLang="zh-CN" sz="1200" kern="0" dirty="0" smtClean="0">
                  <a:solidFill>
                    <a:prstClr val="black">
                      <a:lumMod val="85000"/>
                      <a:lumOff val="15000"/>
                    </a:prstClr>
                  </a:solidFill>
                </a:rPr>
                <a:t>intrusions. </a:t>
              </a:r>
            </a:p>
            <a:p>
              <a:pPr defTabSz="384048">
                <a:defRPr/>
              </a:pPr>
              <a:r>
                <a:rPr lang="en-US" altLang="zh-CN" sz="1200" kern="0" dirty="0" smtClean="0">
                  <a:solidFill>
                    <a:prstClr val="black">
                      <a:lumMod val="85000"/>
                      <a:lumOff val="15000"/>
                    </a:prstClr>
                  </a:solidFill>
                </a:rPr>
                <a:t>Compare metric scores on relevant </a:t>
              </a:r>
              <a:r>
                <a:rPr lang="en-US" altLang="zh-CN" sz="1200" kern="0" dirty="0">
                  <a:solidFill>
                    <a:prstClr val="black">
                      <a:lumMod val="85000"/>
                      <a:lumOff val="15000"/>
                    </a:prstClr>
                  </a:solidFill>
                </a:rPr>
                <a:t>features </a:t>
              </a:r>
              <a:r>
                <a:rPr lang="en-US" altLang="zh-CN" sz="1200" kern="0" dirty="0" smtClean="0">
                  <a:solidFill>
                    <a:prstClr val="black">
                      <a:lumMod val="85000"/>
                      <a:lumOff val="15000"/>
                    </a:prstClr>
                  </a:solidFill>
                </a:rPr>
                <a:t>and all features for </a:t>
              </a:r>
              <a:r>
                <a:rPr lang="en-US" altLang="zh-CN" sz="1200" kern="0" dirty="0">
                  <a:solidFill>
                    <a:prstClr val="black">
                      <a:lumMod val="85000"/>
                      <a:lumOff val="15000"/>
                    </a:prstClr>
                  </a:solidFill>
                </a:rPr>
                <a:t>model inspection.</a:t>
              </a:r>
            </a:p>
          </p:txBody>
        </p:sp>
      </p:grpSp>
      <p:cxnSp>
        <p:nvCxnSpPr>
          <p:cNvPr id="47" name="直接连接符 66">
            <a:extLst>
              <a:ext uri="{FF2B5EF4-FFF2-40B4-BE49-F238E27FC236}">
                <a16:creationId xmlns:a16="http://schemas.microsoft.com/office/drawing/2014/main" xmlns="" id="{D9240A0F-5595-42D6-BCF6-05EDEE3F0D0B}"/>
              </a:ext>
            </a:extLst>
          </p:cNvPr>
          <p:cNvCxnSpPr>
            <a:cxnSpLocks/>
            <a:stCxn id="59" idx="0"/>
          </p:cNvCxnSpPr>
          <p:nvPr/>
        </p:nvCxnSpPr>
        <p:spPr>
          <a:xfrm flipV="1">
            <a:off x="2785030" y="1826127"/>
            <a:ext cx="0" cy="548096"/>
          </a:xfrm>
          <a:prstGeom prst="line">
            <a:avLst/>
          </a:prstGeom>
          <a:noFill/>
          <a:ln w="6350" cap="flat" cmpd="sng" algn="ctr">
            <a:solidFill>
              <a:srgbClr val="414455">
                <a:alpha val="50000"/>
              </a:srgbClr>
            </a:solidFill>
            <a:prstDash val="solid"/>
            <a:miter lim="800000"/>
          </a:ln>
          <a:effectLst/>
        </p:spPr>
      </p:cxnSp>
      <p:cxnSp>
        <p:nvCxnSpPr>
          <p:cNvPr id="48" name="直接连接符 67">
            <a:extLst>
              <a:ext uri="{FF2B5EF4-FFF2-40B4-BE49-F238E27FC236}">
                <a16:creationId xmlns:a16="http://schemas.microsoft.com/office/drawing/2014/main" xmlns="" id="{FABE955A-3831-49D4-97A5-A398F0CF255F}"/>
              </a:ext>
            </a:extLst>
          </p:cNvPr>
          <p:cNvCxnSpPr>
            <a:cxnSpLocks/>
          </p:cNvCxnSpPr>
          <p:nvPr/>
        </p:nvCxnSpPr>
        <p:spPr>
          <a:xfrm flipH="1">
            <a:off x="1840615" y="1826125"/>
            <a:ext cx="944417" cy="0"/>
          </a:xfrm>
          <a:prstGeom prst="line">
            <a:avLst/>
          </a:prstGeom>
          <a:noFill/>
          <a:ln w="6350" cap="flat" cmpd="sng" algn="ctr">
            <a:solidFill>
              <a:srgbClr val="414455">
                <a:alpha val="50000"/>
              </a:srgbClr>
            </a:solidFill>
            <a:prstDash val="solid"/>
            <a:miter lim="800000"/>
          </a:ln>
          <a:effectLst/>
        </p:spPr>
      </p:cxnSp>
      <p:cxnSp>
        <p:nvCxnSpPr>
          <p:cNvPr id="49" name="直接连接符 68">
            <a:extLst>
              <a:ext uri="{FF2B5EF4-FFF2-40B4-BE49-F238E27FC236}">
                <a16:creationId xmlns:a16="http://schemas.microsoft.com/office/drawing/2014/main" xmlns="" id="{933CEA42-2AD4-40FA-8479-73607C23D841}"/>
              </a:ext>
            </a:extLst>
          </p:cNvPr>
          <p:cNvCxnSpPr>
            <a:stCxn id="56" idx="0"/>
          </p:cNvCxnSpPr>
          <p:nvPr/>
        </p:nvCxnSpPr>
        <p:spPr>
          <a:xfrm flipV="1">
            <a:off x="3966680" y="1826127"/>
            <a:ext cx="0" cy="548096"/>
          </a:xfrm>
          <a:prstGeom prst="line">
            <a:avLst/>
          </a:prstGeom>
          <a:noFill/>
          <a:ln w="6350" cap="flat" cmpd="sng" algn="ctr">
            <a:solidFill>
              <a:srgbClr val="414455">
                <a:alpha val="50000"/>
              </a:srgbClr>
            </a:solidFill>
            <a:prstDash val="solid"/>
            <a:miter lim="800000"/>
          </a:ln>
          <a:effectLst/>
        </p:spPr>
      </p:cxnSp>
      <p:cxnSp>
        <p:nvCxnSpPr>
          <p:cNvPr id="50" name="直接连接符 69">
            <a:extLst>
              <a:ext uri="{FF2B5EF4-FFF2-40B4-BE49-F238E27FC236}">
                <a16:creationId xmlns:a16="http://schemas.microsoft.com/office/drawing/2014/main" xmlns="" id="{E86A70D5-9870-4B53-A127-6BD847D0BEE0}"/>
              </a:ext>
            </a:extLst>
          </p:cNvPr>
          <p:cNvCxnSpPr/>
          <p:nvPr/>
        </p:nvCxnSpPr>
        <p:spPr>
          <a:xfrm>
            <a:off x="3966680" y="1826125"/>
            <a:ext cx="2542959" cy="0"/>
          </a:xfrm>
          <a:prstGeom prst="line">
            <a:avLst/>
          </a:prstGeom>
          <a:noFill/>
          <a:ln w="6350" cap="flat" cmpd="sng" algn="ctr">
            <a:solidFill>
              <a:srgbClr val="414455">
                <a:alpha val="50000"/>
              </a:srgbClr>
            </a:solidFill>
            <a:prstDash val="solid"/>
            <a:miter lim="800000"/>
          </a:ln>
          <a:effectLst/>
        </p:spPr>
      </p:cxnSp>
      <p:cxnSp>
        <p:nvCxnSpPr>
          <p:cNvPr id="51" name="直接连接符 70">
            <a:extLst>
              <a:ext uri="{FF2B5EF4-FFF2-40B4-BE49-F238E27FC236}">
                <a16:creationId xmlns:a16="http://schemas.microsoft.com/office/drawing/2014/main" xmlns="" id="{9BCDB5A6-27EA-49FE-A9A1-976A240D29E5}"/>
              </a:ext>
            </a:extLst>
          </p:cNvPr>
          <p:cNvCxnSpPr>
            <a:stCxn id="62" idx="4"/>
          </p:cNvCxnSpPr>
          <p:nvPr/>
        </p:nvCxnSpPr>
        <p:spPr>
          <a:xfrm>
            <a:off x="5148330" y="4264177"/>
            <a:ext cx="4924" cy="631910"/>
          </a:xfrm>
          <a:prstGeom prst="line">
            <a:avLst/>
          </a:prstGeom>
          <a:noFill/>
          <a:ln w="6350" cap="flat" cmpd="sng" algn="ctr">
            <a:solidFill>
              <a:srgbClr val="414455">
                <a:alpha val="50000"/>
              </a:srgbClr>
            </a:solidFill>
            <a:prstDash val="solid"/>
            <a:miter lim="800000"/>
          </a:ln>
          <a:effectLst/>
        </p:spPr>
      </p:cxnSp>
      <p:cxnSp>
        <p:nvCxnSpPr>
          <p:cNvPr id="52" name="直接连接符 71">
            <a:extLst>
              <a:ext uri="{FF2B5EF4-FFF2-40B4-BE49-F238E27FC236}">
                <a16:creationId xmlns:a16="http://schemas.microsoft.com/office/drawing/2014/main" xmlns="" id="{50401530-60FE-4662-BBB8-6561A125CDB5}"/>
              </a:ext>
            </a:extLst>
          </p:cNvPr>
          <p:cNvCxnSpPr>
            <a:cxnSpLocks/>
          </p:cNvCxnSpPr>
          <p:nvPr/>
        </p:nvCxnSpPr>
        <p:spPr>
          <a:xfrm flipH="1" flipV="1">
            <a:off x="2514600" y="4896091"/>
            <a:ext cx="2638655" cy="1"/>
          </a:xfrm>
          <a:prstGeom prst="line">
            <a:avLst/>
          </a:prstGeom>
          <a:noFill/>
          <a:ln w="6350" cap="flat" cmpd="sng" algn="ctr">
            <a:solidFill>
              <a:srgbClr val="414455">
                <a:alpha val="50000"/>
              </a:srgbClr>
            </a:solidFill>
            <a:prstDash val="solid"/>
            <a:miter lim="800000"/>
          </a:ln>
          <a:effectLst/>
        </p:spPr>
      </p:cxnSp>
      <p:cxnSp>
        <p:nvCxnSpPr>
          <p:cNvPr id="53" name="直接连接符 72">
            <a:extLst>
              <a:ext uri="{FF2B5EF4-FFF2-40B4-BE49-F238E27FC236}">
                <a16:creationId xmlns:a16="http://schemas.microsoft.com/office/drawing/2014/main" xmlns="" id="{7B53CF97-7F22-45ED-B209-00AFEBB2E930}"/>
              </a:ext>
            </a:extLst>
          </p:cNvPr>
          <p:cNvCxnSpPr>
            <a:cxnSpLocks/>
            <a:stCxn id="65" idx="4"/>
          </p:cNvCxnSpPr>
          <p:nvPr/>
        </p:nvCxnSpPr>
        <p:spPr>
          <a:xfrm>
            <a:off x="6387648" y="4264178"/>
            <a:ext cx="0" cy="1406438"/>
          </a:xfrm>
          <a:prstGeom prst="line">
            <a:avLst/>
          </a:prstGeom>
          <a:noFill/>
          <a:ln w="6350" cap="flat" cmpd="sng" algn="ctr">
            <a:solidFill>
              <a:srgbClr val="414455">
                <a:alpha val="50000"/>
              </a:srgbClr>
            </a:solidFill>
            <a:prstDash val="solid"/>
            <a:miter lim="800000"/>
          </a:ln>
          <a:effectLst/>
        </p:spPr>
      </p:cxnSp>
      <p:cxnSp>
        <p:nvCxnSpPr>
          <p:cNvPr id="54" name="直接连接符 73">
            <a:extLst>
              <a:ext uri="{FF2B5EF4-FFF2-40B4-BE49-F238E27FC236}">
                <a16:creationId xmlns:a16="http://schemas.microsoft.com/office/drawing/2014/main" xmlns="" id="{D26D5F4F-09C0-4728-80F6-FFA83251D4AD}"/>
              </a:ext>
            </a:extLst>
          </p:cNvPr>
          <p:cNvCxnSpPr/>
          <p:nvPr/>
        </p:nvCxnSpPr>
        <p:spPr>
          <a:xfrm>
            <a:off x="6387648" y="5670616"/>
            <a:ext cx="298700" cy="14"/>
          </a:xfrm>
          <a:prstGeom prst="line">
            <a:avLst/>
          </a:prstGeom>
          <a:noFill/>
          <a:ln w="6350" cap="flat" cmpd="sng" algn="ctr">
            <a:solidFill>
              <a:srgbClr val="414455">
                <a:alpha val="50000"/>
              </a:srgbClr>
            </a:solidFill>
            <a:prstDash val="solid"/>
            <a:miter lim="800000"/>
          </a:ln>
          <a:effectLst/>
        </p:spPr>
      </p:cxnSp>
      <p:grpSp>
        <p:nvGrpSpPr>
          <p:cNvPr id="55" name="组合 78">
            <a:extLst>
              <a:ext uri="{FF2B5EF4-FFF2-40B4-BE49-F238E27FC236}">
                <a16:creationId xmlns:a16="http://schemas.microsoft.com/office/drawing/2014/main" xmlns="" id="{354DE220-4F16-4E62-8D43-FF927E23B7C6}"/>
              </a:ext>
            </a:extLst>
          </p:cNvPr>
          <p:cNvGrpSpPr/>
          <p:nvPr/>
        </p:nvGrpSpPr>
        <p:grpSpPr>
          <a:xfrm>
            <a:off x="3257690" y="2374223"/>
            <a:ext cx="1417979" cy="1889955"/>
            <a:chOff x="4290947" y="2648622"/>
            <a:chExt cx="1891378" cy="1891378"/>
          </a:xfrm>
          <a:solidFill>
            <a:srgbClr val="FFC400"/>
          </a:solidFill>
        </p:grpSpPr>
        <p:sp>
          <p:nvSpPr>
            <p:cNvPr id="56" name="Oval 9">
              <a:extLst>
                <a:ext uri="{FF2B5EF4-FFF2-40B4-BE49-F238E27FC236}">
                  <a16:creationId xmlns:a16="http://schemas.microsoft.com/office/drawing/2014/main" xmlns="" id="{BDB1ED43-3048-404E-B706-C8F9B698518A}"/>
                </a:ext>
              </a:extLst>
            </p:cNvPr>
            <p:cNvSpPr/>
            <p:nvPr/>
          </p:nvSpPr>
          <p:spPr>
            <a:xfrm>
              <a:off x="4290947" y="2648622"/>
              <a:ext cx="1891378" cy="1891378"/>
            </a:xfrm>
            <a:prstGeom prst="ellipse">
              <a:avLst/>
            </a:prstGeom>
            <a:solidFill>
              <a:sysClr val="window" lastClr="FFFFFF">
                <a:lumMod val="65000"/>
              </a:sysClr>
            </a:solidFill>
            <a:ln w="66675" cap="flat" cmpd="sng" algn="ctr">
              <a:solidFill>
                <a:sysClr val="window" lastClr="FFFFFF">
                  <a:lumMod val="75000"/>
                </a:sysClr>
              </a:solid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768096">
                <a:defRPr/>
              </a:pPr>
              <a:endParaRPr lang="en-US" sz="1500" kern="0" dirty="0">
                <a:solidFill>
                  <a:prstClr val="white"/>
                </a:solidFill>
                <a:latin typeface="微软雅黑" pitchFamily="34" charset="-122"/>
                <a:ea typeface="微软雅黑" pitchFamily="34" charset="-122"/>
              </a:endParaRPr>
            </a:p>
          </p:txBody>
        </p:sp>
        <p:sp>
          <p:nvSpPr>
            <p:cNvPr id="57" name="Text Placeholder 2">
              <a:extLst>
                <a:ext uri="{FF2B5EF4-FFF2-40B4-BE49-F238E27FC236}">
                  <a16:creationId xmlns:a16="http://schemas.microsoft.com/office/drawing/2014/main" xmlns="" id="{47E2187B-2B58-40B7-8180-B39E34D0F928}"/>
                </a:ext>
              </a:extLst>
            </p:cNvPr>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4048">
                <a:defRPr/>
              </a:pPr>
              <a:r>
                <a:rPr lang="en-US" altLang="zh-CN" sz="2000" b="1" dirty="0">
                  <a:solidFill>
                    <a:prstClr val="white"/>
                  </a:solidFill>
                  <a:latin typeface="微软雅黑" pitchFamily="34" charset="-122"/>
                  <a:ea typeface="微软雅黑" pitchFamily="34" charset="-122"/>
                </a:rPr>
                <a:t>2</a:t>
              </a:r>
            </a:p>
          </p:txBody>
        </p:sp>
      </p:grpSp>
      <p:grpSp>
        <p:nvGrpSpPr>
          <p:cNvPr id="58" name="组合 1">
            <a:extLst>
              <a:ext uri="{FF2B5EF4-FFF2-40B4-BE49-F238E27FC236}">
                <a16:creationId xmlns:a16="http://schemas.microsoft.com/office/drawing/2014/main" xmlns="" id="{C37CEFBE-D7A8-49D7-9138-268B2BD96CBD}"/>
              </a:ext>
            </a:extLst>
          </p:cNvPr>
          <p:cNvGrpSpPr/>
          <p:nvPr/>
        </p:nvGrpSpPr>
        <p:grpSpPr>
          <a:xfrm>
            <a:off x="2076041" y="2374224"/>
            <a:ext cx="1417979" cy="1889955"/>
            <a:chOff x="2714800" y="2648623"/>
            <a:chExt cx="1891379" cy="1891378"/>
          </a:xfrm>
          <a:solidFill>
            <a:srgbClr val="005DA2"/>
          </a:solidFill>
        </p:grpSpPr>
        <p:sp>
          <p:nvSpPr>
            <p:cNvPr id="59" name="Oval 8">
              <a:extLst>
                <a:ext uri="{FF2B5EF4-FFF2-40B4-BE49-F238E27FC236}">
                  <a16:creationId xmlns:a16="http://schemas.microsoft.com/office/drawing/2014/main" xmlns="" id="{9EDFE94F-BBEA-4A99-B817-23A8534B22F7}"/>
                </a:ext>
              </a:extLst>
            </p:cNvPr>
            <p:cNvSpPr/>
            <p:nvPr/>
          </p:nvSpPr>
          <p:spPr>
            <a:xfrm>
              <a:off x="2714799" y="2648623"/>
              <a:ext cx="1891378" cy="1891378"/>
            </a:xfrm>
            <a:prstGeom prst="ellipse">
              <a:avLst/>
            </a:prstGeom>
            <a:solidFill>
              <a:srgbClr val="4472C4"/>
            </a:solidFill>
            <a:ln w="66675" cap="flat" cmpd="sng" algn="ctr">
              <a:solidFill>
                <a:sysClr val="window" lastClr="FFFFFF">
                  <a:lumMod val="75000"/>
                </a:sysClr>
              </a:solid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768096">
                <a:defRPr/>
              </a:pPr>
              <a:endParaRPr lang="en-US" sz="1500" kern="0" dirty="0">
                <a:solidFill>
                  <a:prstClr val="white"/>
                </a:solidFill>
                <a:latin typeface="微软雅黑" pitchFamily="34" charset="-122"/>
                <a:ea typeface="微软雅黑" pitchFamily="34" charset="-122"/>
              </a:endParaRPr>
            </a:p>
          </p:txBody>
        </p:sp>
        <p:sp>
          <p:nvSpPr>
            <p:cNvPr id="60" name="Text Placeholder 2">
              <a:extLst>
                <a:ext uri="{FF2B5EF4-FFF2-40B4-BE49-F238E27FC236}">
                  <a16:creationId xmlns:a16="http://schemas.microsoft.com/office/drawing/2014/main" xmlns="" id="{B7FF0CF2-556B-488B-A1CF-BA54EC327306}"/>
                </a:ext>
              </a:extLst>
            </p:cNvPr>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4048">
                <a:defRPr/>
              </a:pPr>
              <a:r>
                <a:rPr lang="en-US" altLang="zh-CN" sz="2000" b="1" dirty="0">
                  <a:solidFill>
                    <a:prstClr val="white"/>
                  </a:solidFill>
                  <a:latin typeface="微软雅黑" pitchFamily="34" charset="-122"/>
                  <a:ea typeface="微软雅黑" pitchFamily="34" charset="-122"/>
                </a:rPr>
                <a:t>1</a:t>
              </a:r>
            </a:p>
          </p:txBody>
        </p:sp>
      </p:grpSp>
      <p:grpSp>
        <p:nvGrpSpPr>
          <p:cNvPr id="61" name="组合 79">
            <a:extLst>
              <a:ext uri="{FF2B5EF4-FFF2-40B4-BE49-F238E27FC236}">
                <a16:creationId xmlns:a16="http://schemas.microsoft.com/office/drawing/2014/main" xmlns="" id="{81AA5699-DB12-45C4-A671-3D16447B48C5}"/>
              </a:ext>
            </a:extLst>
          </p:cNvPr>
          <p:cNvGrpSpPr/>
          <p:nvPr/>
        </p:nvGrpSpPr>
        <p:grpSpPr>
          <a:xfrm>
            <a:off x="4439341" y="2374223"/>
            <a:ext cx="1417979" cy="1889955"/>
            <a:chOff x="5867096" y="2648622"/>
            <a:chExt cx="1891378" cy="1891378"/>
          </a:xfrm>
          <a:solidFill>
            <a:srgbClr val="005DA2"/>
          </a:solidFill>
        </p:grpSpPr>
        <p:sp>
          <p:nvSpPr>
            <p:cNvPr id="62" name="Oval 10">
              <a:extLst>
                <a:ext uri="{FF2B5EF4-FFF2-40B4-BE49-F238E27FC236}">
                  <a16:creationId xmlns:a16="http://schemas.microsoft.com/office/drawing/2014/main" xmlns="" id="{47EB7311-C96F-4FB3-BD1D-7B39196C854C}"/>
                </a:ext>
              </a:extLst>
            </p:cNvPr>
            <p:cNvSpPr/>
            <p:nvPr/>
          </p:nvSpPr>
          <p:spPr>
            <a:xfrm>
              <a:off x="5867096" y="2648622"/>
              <a:ext cx="1891378" cy="1891378"/>
            </a:xfrm>
            <a:prstGeom prst="ellipse">
              <a:avLst/>
            </a:prstGeom>
            <a:solidFill>
              <a:srgbClr val="4472C4"/>
            </a:solidFill>
            <a:ln w="66675" cap="flat" cmpd="sng" algn="ctr">
              <a:solidFill>
                <a:sysClr val="window" lastClr="FFFFFF">
                  <a:lumMod val="75000"/>
                </a:sysClr>
              </a:solid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768096">
                <a:defRPr/>
              </a:pPr>
              <a:endParaRPr lang="en-US" sz="1500" kern="0" dirty="0">
                <a:solidFill>
                  <a:prstClr val="white"/>
                </a:solidFill>
                <a:latin typeface="微软雅黑" pitchFamily="34" charset="-122"/>
                <a:ea typeface="微软雅黑" pitchFamily="34" charset="-122"/>
              </a:endParaRPr>
            </a:p>
          </p:txBody>
        </p:sp>
        <p:sp>
          <p:nvSpPr>
            <p:cNvPr id="63" name="Text Placeholder 2">
              <a:extLst>
                <a:ext uri="{FF2B5EF4-FFF2-40B4-BE49-F238E27FC236}">
                  <a16:creationId xmlns:a16="http://schemas.microsoft.com/office/drawing/2014/main" xmlns="" id="{07452A59-866B-4BC2-A79E-0014CC2FB217}"/>
                </a:ext>
              </a:extLst>
            </p:cNvPr>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4048">
                <a:defRPr/>
              </a:pPr>
              <a:r>
                <a:rPr lang="en-US" altLang="zh-CN" sz="2000" b="1" dirty="0">
                  <a:solidFill>
                    <a:prstClr val="white"/>
                  </a:solidFill>
                  <a:latin typeface="微软雅黑" pitchFamily="34" charset="-122"/>
                  <a:ea typeface="微软雅黑" pitchFamily="34" charset="-122"/>
                </a:rPr>
                <a:t>3</a:t>
              </a:r>
            </a:p>
          </p:txBody>
        </p:sp>
      </p:grpSp>
      <p:grpSp>
        <p:nvGrpSpPr>
          <p:cNvPr id="64" name="组合 80">
            <a:extLst>
              <a:ext uri="{FF2B5EF4-FFF2-40B4-BE49-F238E27FC236}">
                <a16:creationId xmlns:a16="http://schemas.microsoft.com/office/drawing/2014/main" xmlns="" id="{117AADAC-892B-4F19-ABD6-D26E56508DC1}"/>
              </a:ext>
            </a:extLst>
          </p:cNvPr>
          <p:cNvGrpSpPr/>
          <p:nvPr/>
        </p:nvGrpSpPr>
        <p:grpSpPr>
          <a:xfrm>
            <a:off x="5678658" y="2374223"/>
            <a:ext cx="1417979" cy="1889955"/>
            <a:chOff x="7520165" y="2648622"/>
            <a:chExt cx="1891378" cy="1891378"/>
          </a:xfrm>
          <a:solidFill>
            <a:srgbClr val="FFC400"/>
          </a:solidFill>
        </p:grpSpPr>
        <p:sp>
          <p:nvSpPr>
            <p:cNvPr id="65" name="Oval 11">
              <a:extLst>
                <a:ext uri="{FF2B5EF4-FFF2-40B4-BE49-F238E27FC236}">
                  <a16:creationId xmlns:a16="http://schemas.microsoft.com/office/drawing/2014/main" xmlns="" id="{A8465370-B854-4AF3-AA87-AD17174307F5}"/>
                </a:ext>
              </a:extLst>
            </p:cNvPr>
            <p:cNvSpPr/>
            <p:nvPr/>
          </p:nvSpPr>
          <p:spPr>
            <a:xfrm>
              <a:off x="7520165" y="2648622"/>
              <a:ext cx="1891378" cy="1891378"/>
            </a:xfrm>
            <a:prstGeom prst="ellipse">
              <a:avLst/>
            </a:prstGeom>
            <a:solidFill>
              <a:sysClr val="window" lastClr="FFFFFF">
                <a:lumMod val="65000"/>
              </a:sysClr>
            </a:solidFill>
            <a:ln w="66675" cap="flat" cmpd="sng" algn="ctr">
              <a:solidFill>
                <a:sysClr val="window" lastClr="FFFFFF">
                  <a:lumMod val="75000"/>
                </a:sysClr>
              </a:solid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defTabSz="768096">
                <a:defRPr/>
              </a:pPr>
              <a:endParaRPr lang="en-US" sz="1500" kern="0" dirty="0">
                <a:solidFill>
                  <a:prstClr val="white"/>
                </a:solidFill>
                <a:latin typeface="微软雅黑" pitchFamily="34" charset="-122"/>
                <a:ea typeface="微软雅黑" pitchFamily="34" charset="-122"/>
              </a:endParaRPr>
            </a:p>
          </p:txBody>
        </p:sp>
        <p:sp>
          <p:nvSpPr>
            <p:cNvPr id="66" name="Text Placeholder 2">
              <a:extLst>
                <a:ext uri="{FF2B5EF4-FFF2-40B4-BE49-F238E27FC236}">
                  <a16:creationId xmlns:a16="http://schemas.microsoft.com/office/drawing/2014/main" xmlns="" id="{579F5E7D-69FD-4AC8-83A1-B6CE40105C0B}"/>
                </a:ext>
              </a:extLst>
            </p:cNvPr>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defTabSz="384048">
                <a:defRPr/>
              </a:pPr>
              <a:r>
                <a:rPr lang="en-US" altLang="zh-CN" sz="2000" b="1" dirty="0">
                  <a:solidFill>
                    <a:prstClr val="white"/>
                  </a:solidFill>
                  <a:latin typeface="微软雅黑" pitchFamily="34" charset="-122"/>
                  <a:ea typeface="微软雅黑" pitchFamily="34" charset="-122"/>
                </a:rPr>
                <a:t>4</a:t>
              </a:r>
            </a:p>
          </p:txBody>
        </p:sp>
      </p:grpSp>
      <p:sp>
        <p:nvSpPr>
          <p:cNvPr id="67" name="文本框 2">
            <a:extLst>
              <a:ext uri="{FF2B5EF4-FFF2-40B4-BE49-F238E27FC236}">
                <a16:creationId xmlns:a16="http://schemas.microsoft.com/office/drawing/2014/main" xmlns="" id="{3D976BB8-8D8B-4C4A-B52B-CEFF8D08106C}"/>
              </a:ext>
            </a:extLst>
          </p:cNvPr>
          <p:cNvSpPr txBox="1"/>
          <p:nvPr/>
        </p:nvSpPr>
        <p:spPr>
          <a:xfrm>
            <a:off x="304800" y="175741"/>
            <a:ext cx="8443415" cy="569993"/>
          </a:xfrm>
          <a:prstGeom prst="rect">
            <a:avLst/>
          </a:prstGeom>
          <a:noFill/>
        </p:spPr>
        <p:txBody>
          <a:bodyPr wrap="square" lIns="76800" tIns="38400" rIns="76800" bIns="38400" rtlCol="0">
            <a:spAutoFit/>
          </a:bodyPr>
          <a:lstStyle/>
          <a:p>
            <a:pPr algn="ctr" defTabSz="768096"/>
            <a:r>
              <a:rPr lang="en-IN" altLang="zh-CN" sz="3200" b="1" dirty="0">
                <a:solidFill>
                  <a:srgbClr val="4472C4"/>
                </a:solidFill>
                <a:latin typeface="Times New Roman" panose="02020603050405020304" pitchFamily="18" charset="0"/>
                <a:ea typeface="微软雅黑" pitchFamily="34" charset="-122"/>
                <a:cs typeface="Times New Roman" panose="02020603050405020304" pitchFamily="18" charset="0"/>
              </a:rPr>
              <a:t>Approach</a:t>
            </a:r>
            <a:endParaRPr lang="zh-CN" altLang="en-US" sz="3200" b="1" dirty="0">
              <a:solidFill>
                <a:srgbClr val="4472C4"/>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50773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down)">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down)">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down)">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4203215"/>
            <a:ext cx="8267700" cy="2168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38150" y="990600"/>
            <a:ext cx="8267700" cy="646331"/>
          </a:xfrm>
          <a:prstGeom prst="rect">
            <a:avLst/>
          </a:prstGeom>
        </p:spPr>
        <p:txBody>
          <a:bodyPr wrap="square">
            <a:spAutoFit/>
          </a:bodyPr>
          <a:lstStyle/>
          <a:p>
            <a:pPr marL="285750" indent="-285750">
              <a:buFont typeface="Wingdings" panose="05000000000000000000" pitchFamily="2" charset="2"/>
              <a:buChar char="Ø"/>
            </a:pPr>
            <a:r>
              <a:rPr lang="en-US" dirty="0"/>
              <a:t>Analysis of variance (ANOVA) can determine whether the means of three or more groups are different. ANOVA uses F-tests to statistically test the equality of means.</a:t>
            </a:r>
            <a:endParaRPr lang="en-IN" dirty="0"/>
          </a:p>
        </p:txBody>
      </p:sp>
      <p:sp>
        <p:nvSpPr>
          <p:cNvPr id="3" name="Rectangle 2"/>
          <p:cNvSpPr/>
          <p:nvPr/>
        </p:nvSpPr>
        <p:spPr>
          <a:xfrm>
            <a:off x="438150" y="1828800"/>
            <a:ext cx="8267700" cy="1477328"/>
          </a:xfrm>
          <a:prstGeom prst="rect">
            <a:avLst/>
          </a:prstGeom>
        </p:spPr>
        <p:txBody>
          <a:bodyPr wrap="square">
            <a:spAutoFit/>
          </a:bodyPr>
          <a:lstStyle/>
          <a:p>
            <a:pPr marL="285750" indent="-285750">
              <a:buFont typeface="Wingdings" panose="05000000000000000000" pitchFamily="2" charset="2"/>
              <a:buChar char="Ø"/>
            </a:pPr>
            <a:r>
              <a:rPr lang="en-US" dirty="0"/>
              <a:t>The F-statistic is simply a ratio of two variances. Variance is the square of the standard deviation. </a:t>
            </a:r>
            <a:endParaRPr lang="en-US" dirty="0" smtClean="0"/>
          </a:p>
          <a:p>
            <a:endParaRPr lang="en-IN" dirty="0"/>
          </a:p>
          <a:p>
            <a:pPr marL="285750" indent="-285750">
              <a:buFont typeface="Wingdings" panose="05000000000000000000" pitchFamily="2" charset="2"/>
              <a:buChar char="Ø"/>
            </a:pPr>
            <a:r>
              <a:rPr lang="en-US" dirty="0" smtClean="0"/>
              <a:t>Variances </a:t>
            </a:r>
            <a:r>
              <a:rPr lang="en-US" dirty="0"/>
              <a:t>are a measure of dispersion, or how far the data are scattered from the mean. Larger values represent greater </a:t>
            </a:r>
            <a:r>
              <a:rPr lang="en-US" dirty="0" smtClean="0"/>
              <a:t>dispersion. </a:t>
            </a:r>
            <a:endParaRPr lang="en-IN" dirty="0"/>
          </a:p>
        </p:txBody>
      </p:sp>
      <p:sp>
        <p:nvSpPr>
          <p:cNvPr id="5" name="TextBox 4"/>
          <p:cNvSpPr txBox="1"/>
          <p:nvPr/>
        </p:nvSpPr>
        <p:spPr>
          <a:xfrm>
            <a:off x="438150" y="3638981"/>
            <a:ext cx="8267700" cy="369332"/>
          </a:xfrm>
          <a:prstGeom prst="rect">
            <a:avLst/>
          </a:prstGeom>
          <a:noFill/>
        </p:spPr>
        <p:txBody>
          <a:bodyPr wrap="square" rtlCol="0">
            <a:spAutoFit/>
          </a:bodyPr>
          <a:lstStyle/>
          <a:p>
            <a:r>
              <a:rPr lang="en-US" b="1" dirty="0" smtClean="0">
                <a:solidFill>
                  <a:schemeClr val="tx2">
                    <a:lumMod val="60000"/>
                    <a:lumOff val="40000"/>
                  </a:schemeClr>
                </a:solidFill>
              </a:rPr>
              <a:t>Recursive Feature Elimination</a:t>
            </a:r>
            <a:endParaRPr lang="en-IN" b="1" dirty="0">
              <a:solidFill>
                <a:schemeClr val="tx2">
                  <a:lumMod val="60000"/>
                  <a:lumOff val="40000"/>
                </a:schemeClr>
              </a:solidFill>
            </a:endParaRPr>
          </a:p>
        </p:txBody>
      </p:sp>
      <p:sp>
        <p:nvSpPr>
          <p:cNvPr id="7" name="Rectangle 6"/>
          <p:cNvSpPr/>
          <p:nvPr/>
        </p:nvSpPr>
        <p:spPr>
          <a:xfrm>
            <a:off x="438150" y="349871"/>
            <a:ext cx="4318490" cy="369332"/>
          </a:xfrm>
          <a:prstGeom prst="rect">
            <a:avLst/>
          </a:prstGeom>
        </p:spPr>
        <p:txBody>
          <a:bodyPr wrap="none">
            <a:spAutoFit/>
          </a:bodyPr>
          <a:lstStyle/>
          <a:p>
            <a:pPr lvl="0"/>
            <a:r>
              <a:rPr lang="en-US" b="1" dirty="0" smtClean="0">
                <a:solidFill>
                  <a:srgbClr val="1F497D">
                    <a:lumMod val="60000"/>
                    <a:lumOff val="40000"/>
                  </a:srgbClr>
                </a:solidFill>
              </a:rPr>
              <a:t>ANOVA F-TEST Univariate Feature Selection</a:t>
            </a:r>
            <a:endParaRPr lang="en-IN" b="1" dirty="0">
              <a:solidFill>
                <a:srgbClr val="1F497D">
                  <a:lumMod val="60000"/>
                  <a:lumOff val="40000"/>
                </a:srgbClr>
              </a:solidFill>
            </a:endParaRPr>
          </a:p>
        </p:txBody>
      </p:sp>
    </p:spTree>
    <p:extLst>
      <p:ext uri="{BB962C8B-B14F-4D97-AF65-F5344CB8AC3E}">
        <p14:creationId xmlns:p14="http://schemas.microsoft.com/office/powerpoint/2010/main" val="3431167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 xmlns:a16="http://schemas.microsoft.com/office/drawing/2014/main" id="{3D976BB8-8D8B-4C4A-B52B-CEFF8D08106C}"/>
              </a:ext>
            </a:extLst>
          </p:cNvPr>
          <p:cNvSpPr txBox="1"/>
          <p:nvPr/>
        </p:nvSpPr>
        <p:spPr>
          <a:xfrm>
            <a:off x="1066800" y="189425"/>
            <a:ext cx="7010400" cy="493048"/>
          </a:xfrm>
          <a:prstGeom prst="rect">
            <a:avLst/>
          </a:prstGeom>
          <a:noFill/>
        </p:spPr>
        <p:txBody>
          <a:bodyPr wrap="square" lIns="76800" tIns="38400" rIns="76800" bIns="38400" rtlCol="0">
            <a:spAutoFit/>
          </a:bodyPr>
          <a:lstStyle/>
          <a:p>
            <a:pPr algn="ctr"/>
            <a:r>
              <a:rPr lang="en-US" altLang="zh-CN" sz="2700" b="1" dirty="0">
                <a:solidFill>
                  <a:schemeClr val="accent1"/>
                </a:solidFill>
                <a:latin typeface="微软雅黑" pitchFamily="34" charset="-122"/>
                <a:ea typeface="微软雅黑" pitchFamily="34" charset="-122"/>
              </a:rPr>
              <a:t>Performance </a:t>
            </a:r>
            <a:r>
              <a:rPr lang="en-US" altLang="zh-CN" sz="2700" b="1" dirty="0" smtClean="0">
                <a:solidFill>
                  <a:schemeClr val="accent1"/>
                </a:solidFill>
                <a:latin typeface="微软雅黑" pitchFamily="34" charset="-122"/>
                <a:ea typeface="微软雅黑" pitchFamily="34" charset="-122"/>
              </a:rPr>
              <a:t>comparison  Criterion</a:t>
            </a:r>
            <a:endParaRPr lang="zh-CN" altLang="en-US" sz="2700" b="1" dirty="0">
              <a:solidFill>
                <a:schemeClr val="accent1"/>
              </a:solidFill>
              <a:latin typeface="微软雅黑" pitchFamily="34" charset="-122"/>
              <a:ea typeface="微软雅黑" pitchFamily="34" charset="-122"/>
            </a:endParaRPr>
          </a:p>
        </p:txBody>
      </p:sp>
      <p:pic>
        <p:nvPicPr>
          <p:cNvPr id="1026" name="Picture 2" descr="What's the F1 score? How would you use it?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383" y="1089970"/>
            <a:ext cx="3559496" cy="226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rformance measurement | Download Table"/>
          <p:cNvPicPr>
            <a:picLocks noChangeAspect="1" noChangeArrowheads="1"/>
          </p:cNvPicPr>
          <p:nvPr/>
        </p:nvPicPr>
        <p:blipFill rotWithShape="1">
          <a:blip r:embed="rId3">
            <a:extLst>
              <a:ext uri="{28A0092B-C50C-407E-A947-70E740481C1C}">
                <a14:useLocalDpi xmlns:a14="http://schemas.microsoft.com/office/drawing/2010/main" val="0"/>
              </a:ext>
            </a:extLst>
          </a:blip>
          <a:srcRect l="-4857" r="4857"/>
          <a:stretch/>
        </p:blipFill>
        <p:spPr bwMode="auto">
          <a:xfrm>
            <a:off x="170877" y="1219201"/>
            <a:ext cx="4894106" cy="48565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2910575461"/>
              </p:ext>
            </p:extLst>
          </p:nvPr>
        </p:nvGraphicFramePr>
        <p:xfrm>
          <a:off x="6165902" y="3614306"/>
          <a:ext cx="2343455" cy="4154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30" name="Picture 6" descr="What is Sensitivity, Specificity, False positive, False negative?"/>
          <p:cNvPicPr>
            <a:picLocks noChangeAspect="1" noChangeArrowheads="1"/>
          </p:cNvPicPr>
          <p:nvPr/>
        </p:nvPicPr>
        <p:blipFill rotWithShape="1">
          <a:blip r:embed="rId9">
            <a:extLst>
              <a:ext uri="{28A0092B-C50C-407E-A947-70E740481C1C}">
                <a14:useLocalDpi xmlns:a14="http://schemas.microsoft.com/office/drawing/2010/main" val="0"/>
              </a:ext>
            </a:extLst>
          </a:blip>
          <a:srcRect l="5231" t="19227" r="53399" b="67866"/>
          <a:stretch/>
        </p:blipFill>
        <p:spPr bwMode="auto">
          <a:xfrm>
            <a:off x="5184966" y="4114800"/>
            <a:ext cx="3752147" cy="990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What is Sensitivity, Specificity, False positive, False negative?"/>
          <p:cNvPicPr>
            <a:picLocks noChangeAspect="1" noChangeArrowheads="1"/>
          </p:cNvPicPr>
          <p:nvPr/>
        </p:nvPicPr>
        <p:blipFill rotWithShape="1">
          <a:blip r:embed="rId9">
            <a:extLst>
              <a:ext uri="{28A0092B-C50C-407E-A947-70E740481C1C}">
                <a14:useLocalDpi xmlns:a14="http://schemas.microsoft.com/office/drawing/2010/main" val="0"/>
              </a:ext>
            </a:extLst>
          </a:blip>
          <a:srcRect l="51439" t="19227" r="2821" b="67866"/>
          <a:stretch/>
        </p:blipFill>
        <p:spPr bwMode="auto">
          <a:xfrm>
            <a:off x="5184966" y="5118830"/>
            <a:ext cx="3762983" cy="100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787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799"/>
            <a:ext cx="8686800" cy="584775"/>
          </a:xfrm>
          <a:prstGeom prst="rect">
            <a:avLst/>
          </a:prstGeom>
        </p:spPr>
        <p:txBody>
          <a:bodyPr wrap="square">
            <a:spAutoFit/>
          </a:bodyPr>
          <a:lstStyle/>
          <a:p>
            <a:pPr algn="ctr" defTabSz="768096"/>
            <a:r>
              <a:rPr lang="en-US" altLang="zh-CN" sz="3200" b="1" dirty="0" smtClean="0">
                <a:solidFill>
                  <a:srgbClr val="4472C4"/>
                </a:solidFill>
                <a:latin typeface="Times New Roman" panose="02020603050405020304" pitchFamily="18" charset="0"/>
                <a:ea typeface="微软雅黑" pitchFamily="34" charset="-122"/>
                <a:cs typeface="Times New Roman" panose="02020603050405020304" pitchFamily="18" charset="0"/>
              </a:rPr>
              <a:t>IMPLEMENTATION  RESULTS</a:t>
            </a:r>
            <a:endParaRPr lang="zh-CN" altLang="en-US" sz="3200" b="1" dirty="0">
              <a:solidFill>
                <a:srgbClr val="4472C4"/>
              </a:solidFill>
              <a:latin typeface="Times New Roman" panose="02020603050405020304" pitchFamily="18" charset="0"/>
              <a:ea typeface="微软雅黑" pitchFamily="34" charset="-122"/>
              <a:cs typeface="Times New Roman" panose="02020603050405020304"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647" y="3576851"/>
            <a:ext cx="7467600" cy="3132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199" y="1219200"/>
            <a:ext cx="8305801" cy="1569660"/>
          </a:xfrm>
          <a:prstGeom prst="rect">
            <a:avLst/>
          </a:prstGeom>
          <a:noFill/>
        </p:spPr>
        <p:txBody>
          <a:bodyPr wrap="square" rtlCol="0">
            <a:spAutoFit/>
          </a:bodyPr>
          <a:lstStyle/>
          <a:p>
            <a:pPr algn="just">
              <a:lnSpc>
                <a:spcPct val="150000"/>
              </a:lnSpc>
            </a:pPr>
            <a:r>
              <a:rPr lang="en-US" sz="1600" dirty="0" smtClean="0"/>
              <a:t>On implementation of  the proposed method having feature elimination technique  of ANOVA F- TEST and then Recursive feature elimination (RFE) most relevant features extracted  and then decision tree model is used to classify the category of attacks and following  </a:t>
            </a:r>
            <a:r>
              <a:rPr lang="en-US" sz="1600" dirty="0"/>
              <a:t>v</a:t>
            </a:r>
            <a:r>
              <a:rPr lang="en-US" sz="1600" dirty="0" smtClean="0"/>
              <a:t>alues on performance metrics score is calculated as shown in below table:</a:t>
            </a:r>
            <a:endParaRPr lang="en-IN" sz="1600" dirty="0"/>
          </a:p>
        </p:txBody>
      </p:sp>
      <p:sp>
        <p:nvSpPr>
          <p:cNvPr id="6" name="TextBox 5"/>
          <p:cNvSpPr txBox="1"/>
          <p:nvPr/>
        </p:nvSpPr>
        <p:spPr>
          <a:xfrm>
            <a:off x="457200" y="3234855"/>
            <a:ext cx="8305800" cy="276999"/>
          </a:xfrm>
          <a:prstGeom prst="rect">
            <a:avLst/>
          </a:prstGeom>
          <a:noFill/>
        </p:spPr>
        <p:txBody>
          <a:bodyPr wrap="square" rtlCol="0">
            <a:spAutoFit/>
          </a:bodyPr>
          <a:lstStyle/>
          <a:p>
            <a:pPr algn="ctr"/>
            <a:r>
              <a:rPr lang="en-US" sz="1200" b="1" dirty="0" smtClean="0">
                <a:solidFill>
                  <a:schemeClr val="tx2">
                    <a:lumMod val="60000"/>
                    <a:lumOff val="40000"/>
                  </a:schemeClr>
                </a:solidFill>
              </a:rPr>
              <a:t>TABLE 1 :  PERFORMANCE </a:t>
            </a:r>
            <a:r>
              <a:rPr lang="en-US" sz="1200" b="1" dirty="0">
                <a:solidFill>
                  <a:schemeClr val="tx2">
                    <a:lumMod val="60000"/>
                    <a:lumOff val="40000"/>
                  </a:schemeClr>
                </a:solidFill>
              </a:rPr>
              <a:t>EVALUATION WITH SELECTED FEATURES </a:t>
            </a:r>
            <a:endParaRPr lang="en-IN" sz="1200" dirty="0">
              <a:solidFill>
                <a:schemeClr val="tx2">
                  <a:lumMod val="60000"/>
                  <a:lumOff val="40000"/>
                </a:schemeClr>
              </a:solidFill>
            </a:endParaRPr>
          </a:p>
        </p:txBody>
      </p:sp>
    </p:spTree>
    <p:extLst>
      <p:ext uri="{BB962C8B-B14F-4D97-AF65-F5344CB8AC3E}">
        <p14:creationId xmlns:p14="http://schemas.microsoft.com/office/powerpoint/2010/main" val="1862766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304800"/>
            <a:ext cx="2967479" cy="584775"/>
          </a:xfrm>
          <a:prstGeom prst="rect">
            <a:avLst/>
          </a:prstGeom>
        </p:spPr>
        <p:txBody>
          <a:bodyPr wrap="none">
            <a:spAutoFit/>
          </a:bodyPr>
          <a:lstStyle/>
          <a:p>
            <a:pPr defTabSz="768096"/>
            <a:r>
              <a:rPr lang="en-US" altLang="zh-CN" sz="3200" b="1" dirty="0" smtClean="0">
                <a:solidFill>
                  <a:srgbClr val="4472C4"/>
                </a:solidFill>
                <a:latin typeface="Times New Roman" panose="02020603050405020304" pitchFamily="18" charset="0"/>
                <a:ea typeface="微软雅黑" pitchFamily="34" charset="-122"/>
                <a:cs typeface="Times New Roman" panose="02020603050405020304" pitchFamily="18" charset="0"/>
              </a:rPr>
              <a:t>CONCLUSION</a:t>
            </a:r>
            <a:endParaRPr lang="zh-CN" altLang="en-US" sz="3200" b="1" dirty="0">
              <a:solidFill>
                <a:srgbClr val="4472C4"/>
              </a:solidFill>
              <a:latin typeface="Times New Roman" panose="02020603050405020304" pitchFamily="18" charset="0"/>
              <a:ea typeface="微软雅黑" pitchFamily="34" charset="-122"/>
              <a:cs typeface="Times New Roman" panose="02020603050405020304" pitchFamily="18" charset="0"/>
            </a:endParaRPr>
          </a:p>
        </p:txBody>
      </p:sp>
      <p:sp>
        <p:nvSpPr>
          <p:cNvPr id="3" name="Rectangle 2"/>
          <p:cNvSpPr/>
          <p:nvPr/>
        </p:nvSpPr>
        <p:spPr>
          <a:xfrm>
            <a:off x="512928" y="1143000"/>
            <a:ext cx="8173872" cy="5078313"/>
          </a:xfrm>
          <a:prstGeom prst="rect">
            <a:avLst/>
          </a:prstGeom>
        </p:spPr>
        <p:txBody>
          <a:bodyPr wrap="square">
            <a:spAutoFit/>
          </a:bodyPr>
          <a:lstStyle/>
          <a:p>
            <a:endParaRPr lang="en-IN" dirty="0"/>
          </a:p>
          <a:p>
            <a:pPr marL="285750" indent="-285750">
              <a:buFont typeface="Wingdings" panose="05000000000000000000" pitchFamily="2" charset="2"/>
              <a:buChar char="q"/>
            </a:pPr>
            <a:r>
              <a:rPr lang="en-IN" dirty="0"/>
              <a:t>The feature selection method proposed had achieved a high result in term of accuracy and features that are identified are based on information gain and feature ranking technique.</a:t>
            </a:r>
          </a:p>
          <a:p>
            <a:endParaRPr lang="en-IN" dirty="0" smtClean="0"/>
          </a:p>
          <a:p>
            <a:pPr marL="285750" indent="-285750">
              <a:buFont typeface="Wingdings" panose="05000000000000000000" pitchFamily="2" charset="2"/>
              <a:buChar char="q"/>
            </a:pPr>
            <a:r>
              <a:rPr lang="en-IN" dirty="0" smtClean="0"/>
              <a:t>A </a:t>
            </a:r>
            <a:r>
              <a:rPr lang="en-IN" dirty="0"/>
              <a:t>presentation and implementation of a feature selection method which consist of a univariate features selection (ANOVA-F) associated with a recursive feature elimination (RFE subset feature elimination) by building a decision tree classifier model for identifying all the relevant features have been done. </a:t>
            </a:r>
            <a:endParaRPr lang="en-IN" dirty="0" smtClean="0"/>
          </a:p>
          <a:p>
            <a:endParaRPr lang="en-IN" dirty="0"/>
          </a:p>
          <a:p>
            <a:pPr marL="285750" indent="-285750">
              <a:buFont typeface="Wingdings" panose="05000000000000000000" pitchFamily="2" charset="2"/>
              <a:buChar char="q"/>
            </a:pPr>
            <a:r>
              <a:rPr lang="en-IN" dirty="0" smtClean="0"/>
              <a:t>During </a:t>
            </a:r>
            <a:r>
              <a:rPr lang="en-IN" dirty="0"/>
              <a:t>this work process repeatedly builds a model placing the feature aside and then repeating the process with the remaining features until all features present in the dataset are diminished. </a:t>
            </a:r>
            <a:endParaRPr lang="en-IN" dirty="0" smtClean="0"/>
          </a:p>
          <a:p>
            <a:endParaRPr lang="en-IN" dirty="0"/>
          </a:p>
          <a:p>
            <a:pPr marL="285750" indent="-285750">
              <a:buFont typeface="Wingdings" panose="05000000000000000000" pitchFamily="2" charset="2"/>
              <a:buChar char="q"/>
            </a:pPr>
            <a:r>
              <a:rPr lang="en-IN" dirty="0" smtClean="0"/>
              <a:t>The evaluation of </a:t>
            </a:r>
            <a:r>
              <a:rPr lang="en-IN" dirty="0"/>
              <a:t>the relevancy of the method using different classification metric measurement has been made and it has been proved that by reducing the number of features </a:t>
            </a:r>
            <a:r>
              <a:rPr lang="en-IN" dirty="0" smtClean="0"/>
              <a:t>to 13</a:t>
            </a:r>
            <a:r>
              <a:rPr lang="en-IN" dirty="0"/>
              <a:t>, the accuracy of the model is improved. </a:t>
            </a:r>
            <a:endParaRPr lang="en-IN" dirty="0" smtClean="0"/>
          </a:p>
          <a:p>
            <a:endParaRPr lang="en-IN" dirty="0"/>
          </a:p>
        </p:txBody>
      </p:sp>
    </p:spTree>
    <p:extLst>
      <p:ext uri="{BB962C8B-B14F-4D97-AF65-F5344CB8AC3E}">
        <p14:creationId xmlns:p14="http://schemas.microsoft.com/office/powerpoint/2010/main" val="3757053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304800"/>
            <a:ext cx="2945037" cy="584775"/>
          </a:xfrm>
          <a:prstGeom prst="rect">
            <a:avLst/>
          </a:prstGeom>
        </p:spPr>
        <p:txBody>
          <a:bodyPr wrap="none">
            <a:spAutoFit/>
          </a:bodyPr>
          <a:lstStyle/>
          <a:p>
            <a:pPr defTabSz="768096"/>
            <a:r>
              <a:rPr lang="en-IN" altLang="zh-CN" sz="3200" b="1" dirty="0" smtClean="0">
                <a:solidFill>
                  <a:srgbClr val="4472C4"/>
                </a:solidFill>
                <a:latin typeface="Times New Roman" panose="02020603050405020304" pitchFamily="18" charset="0"/>
                <a:ea typeface="微软雅黑" pitchFamily="34" charset="-122"/>
                <a:cs typeface="Times New Roman" panose="02020603050405020304" pitchFamily="18" charset="0"/>
              </a:rPr>
              <a:t>REFERENCES</a:t>
            </a:r>
            <a:endParaRPr lang="zh-CN" altLang="en-US" sz="3200" b="1" dirty="0">
              <a:solidFill>
                <a:srgbClr val="4472C4"/>
              </a:solidFill>
              <a:latin typeface="Times New Roman" panose="02020603050405020304" pitchFamily="18" charset="0"/>
              <a:ea typeface="微软雅黑" pitchFamily="34" charset="-122"/>
              <a:cs typeface="Times New Roman" panose="02020603050405020304" pitchFamily="18" charset="0"/>
            </a:endParaRPr>
          </a:p>
        </p:txBody>
      </p:sp>
      <p:sp>
        <p:nvSpPr>
          <p:cNvPr id="3" name="Rectangle 2"/>
          <p:cNvSpPr/>
          <p:nvPr/>
        </p:nvSpPr>
        <p:spPr>
          <a:xfrm>
            <a:off x="457200" y="1237989"/>
            <a:ext cx="8458200" cy="5724644"/>
          </a:xfrm>
          <a:prstGeom prst="rect">
            <a:avLst/>
          </a:prstGeom>
        </p:spPr>
        <p:txBody>
          <a:bodyPr wrap="square">
            <a:spAutoFit/>
          </a:bodyPr>
          <a:lstStyle/>
          <a:p>
            <a:pPr marL="342900" indent="-342900">
              <a:buFont typeface="+mj-lt"/>
              <a:buAutoNum type="arabicPeriod"/>
            </a:pPr>
            <a:endParaRPr lang="en-IN" sz="1600" dirty="0"/>
          </a:p>
          <a:p>
            <a:pPr marL="342900" indent="-342900">
              <a:buSzPct val="100000"/>
              <a:buFont typeface="+mj-lt"/>
              <a:buAutoNum type="arabicPeriod"/>
            </a:pPr>
            <a:r>
              <a:rPr lang="en-IN" sz="1600" dirty="0"/>
              <a:t>B. </a:t>
            </a:r>
            <a:r>
              <a:rPr lang="en-IN" sz="1600" dirty="0" err="1"/>
              <a:t>Abolhasanzadeh</a:t>
            </a:r>
            <a:r>
              <a:rPr lang="en-IN" sz="1600" dirty="0"/>
              <a:t>, "Nonlinear dimensionality reduction for intrusion detection using auto-encoder bottleneck features," 2015 7th Conference on Information and Knowledge Technology (IKT), 2015, pp. 1-5, </a:t>
            </a:r>
            <a:r>
              <a:rPr lang="en-IN" sz="1600" dirty="0" err="1"/>
              <a:t>doi</a:t>
            </a:r>
            <a:r>
              <a:rPr lang="en-IN" sz="1600" dirty="0"/>
              <a:t>: 10.1109/IKT.2015.7288799. </a:t>
            </a:r>
          </a:p>
          <a:p>
            <a:pPr marL="342900" indent="-342900">
              <a:buFont typeface="+mj-lt"/>
              <a:buAutoNum type="arabicPeriod"/>
            </a:pPr>
            <a:endParaRPr lang="en-IN" sz="1600" dirty="0" smtClean="0"/>
          </a:p>
          <a:p>
            <a:pPr marL="342900" indent="-342900">
              <a:buFont typeface="+mj-lt"/>
              <a:buAutoNum type="arabicPeriod"/>
            </a:pPr>
            <a:r>
              <a:rPr lang="en-IN" sz="1600" dirty="0" smtClean="0"/>
              <a:t>Y</a:t>
            </a:r>
            <a:r>
              <a:rPr lang="en-IN" sz="1600" dirty="0"/>
              <a:t>. </a:t>
            </a:r>
            <a:r>
              <a:rPr lang="en-IN" sz="1600" dirty="0" err="1"/>
              <a:t>Jia</a:t>
            </a:r>
            <a:r>
              <a:rPr lang="en-IN" sz="1600" dirty="0"/>
              <a:t>, M. Wang, and Y. Wang, “Network intrusion detection algorithm based on deep neural network,” IET Information Security, vol. 13, no. 1, pp. 48–53, </a:t>
            </a:r>
            <a:r>
              <a:rPr lang="en-IN" sz="1600" dirty="0" smtClean="0"/>
              <a:t>2019.</a:t>
            </a:r>
          </a:p>
          <a:p>
            <a:pPr marL="342900" indent="-342900">
              <a:buFont typeface="+mj-lt"/>
              <a:buAutoNum type="arabicPeriod"/>
            </a:pPr>
            <a:endParaRPr lang="en-IN" sz="1600" dirty="0"/>
          </a:p>
          <a:p>
            <a:pPr marL="342900" indent="-342900">
              <a:buFont typeface="+mj-lt"/>
              <a:buAutoNum type="arabicPeriod"/>
            </a:pPr>
            <a:r>
              <a:rPr lang="en-IN" sz="1600" dirty="0" smtClean="0"/>
              <a:t>Li </a:t>
            </a:r>
            <a:r>
              <a:rPr lang="en-IN" sz="1600" dirty="0"/>
              <a:t>X, Chen W, Zhang Q, Wu L. Building auto-encoder intrusion detection system based on random forest feature selection. </a:t>
            </a:r>
            <a:r>
              <a:rPr lang="en-IN" sz="1600" dirty="0" err="1"/>
              <a:t>Comput</a:t>
            </a:r>
            <a:r>
              <a:rPr lang="en-IN" sz="1600" dirty="0"/>
              <a:t> </a:t>
            </a:r>
            <a:r>
              <a:rPr lang="en-IN" sz="1600" dirty="0" err="1"/>
              <a:t>Secur</a:t>
            </a:r>
            <a:r>
              <a:rPr lang="en-IN" sz="1600" dirty="0"/>
              <a:t>. 2020;95:101851</a:t>
            </a:r>
            <a:r>
              <a:rPr lang="en-IN" sz="1600" dirty="0" smtClean="0"/>
              <a:t>.</a:t>
            </a:r>
          </a:p>
          <a:p>
            <a:pPr marL="342900" indent="-342900">
              <a:buFont typeface="+mj-lt"/>
              <a:buAutoNum type="arabicPeriod"/>
            </a:pPr>
            <a:endParaRPr lang="en-IN" sz="1600" dirty="0"/>
          </a:p>
          <a:p>
            <a:pPr marL="342900" indent="-342900">
              <a:buFont typeface="+mj-lt"/>
              <a:buAutoNum type="arabicPeriod"/>
            </a:pPr>
            <a:r>
              <a:rPr lang="en-US" sz="1600" dirty="0" smtClean="0"/>
              <a:t>KDD </a:t>
            </a:r>
            <a:r>
              <a:rPr lang="en-US" sz="1600" dirty="0"/>
              <a:t>Dataset details accessed </a:t>
            </a:r>
            <a:r>
              <a:rPr lang="en-US" sz="1600" dirty="0" smtClean="0">
                <a:hlinkClick r:id="rId2"/>
              </a:rPr>
              <a:t>https://kdd.ics.uci.edu/databases/kddcup99/task.html</a:t>
            </a:r>
            <a:endParaRPr lang="en-US" sz="1600" dirty="0" smtClean="0"/>
          </a:p>
          <a:p>
            <a:pPr marL="342900" indent="-342900">
              <a:buFont typeface="+mj-lt"/>
              <a:buAutoNum type="arabicPeriod"/>
            </a:pPr>
            <a:endParaRPr lang="en-US" sz="1600" dirty="0" smtClean="0"/>
          </a:p>
          <a:p>
            <a:pPr marL="342900" lvl="0" indent="-342900">
              <a:buFont typeface="+mj-lt"/>
              <a:buAutoNum type="arabicPeriod"/>
            </a:pPr>
            <a:r>
              <a:rPr lang="en-IN" dirty="0"/>
              <a:t>Feature selection accessed  </a:t>
            </a:r>
            <a:r>
              <a:rPr lang="en-IN" u="sng" dirty="0">
                <a:hlinkClick r:id="rId3"/>
              </a:rPr>
              <a:t>https://towardsdatascience.com/feature-selection-techniques-in-machine-learning-with-python-f24e7da3f36e</a:t>
            </a:r>
            <a:endParaRPr lang="en-IN" dirty="0"/>
          </a:p>
          <a:p>
            <a:pPr marL="342900" indent="-342900">
              <a:buFont typeface="+mj-lt"/>
              <a:buAutoNum type="arabicPeriod"/>
            </a:pPr>
            <a:endParaRPr lang="en-US" dirty="0" smtClean="0"/>
          </a:p>
          <a:p>
            <a:pPr marL="342900" lvl="0" indent="-342900">
              <a:buFont typeface="+mj-lt"/>
              <a:buAutoNum type="arabicPeriod"/>
            </a:pPr>
            <a:r>
              <a:rPr lang="en-IN" dirty="0" err="1"/>
              <a:t>Khraisat</a:t>
            </a:r>
            <a:r>
              <a:rPr lang="en-IN" dirty="0"/>
              <a:t>, A., </a:t>
            </a:r>
            <a:r>
              <a:rPr lang="en-IN" dirty="0" err="1"/>
              <a:t>Gondal</a:t>
            </a:r>
            <a:r>
              <a:rPr lang="en-IN" dirty="0"/>
              <a:t>, I., </a:t>
            </a:r>
            <a:r>
              <a:rPr lang="en-IN" dirty="0" err="1"/>
              <a:t>Vamplew</a:t>
            </a:r>
            <a:r>
              <a:rPr lang="en-IN" dirty="0"/>
              <a:t>, P. </a:t>
            </a:r>
            <a:r>
              <a:rPr lang="en-IN" i="1" dirty="0"/>
              <a:t>et al.</a:t>
            </a:r>
            <a:r>
              <a:rPr lang="en-IN" dirty="0"/>
              <a:t> Survey of intrusion detection systems: techniques, datasets and challenges. </a:t>
            </a:r>
            <a:r>
              <a:rPr lang="en-IN" i="1" dirty="0" err="1"/>
              <a:t>Cybersecur</a:t>
            </a:r>
            <a:r>
              <a:rPr lang="en-IN" dirty="0"/>
              <a:t> </a:t>
            </a:r>
            <a:r>
              <a:rPr lang="en-IN" b="1" dirty="0"/>
              <a:t>2, </a:t>
            </a:r>
            <a:r>
              <a:rPr lang="en-IN" dirty="0"/>
              <a:t>20 (2019). </a:t>
            </a:r>
            <a:r>
              <a:rPr lang="en-IN" u="sng" dirty="0">
                <a:hlinkClick r:id="rId4"/>
              </a:rPr>
              <a:t>https://doi.org/10.1186/s42400-019-00387</a:t>
            </a:r>
            <a:endParaRPr lang="en-IN" dirty="0"/>
          </a:p>
          <a:p>
            <a:pPr marL="342900" indent="-342900">
              <a:buFont typeface="+mj-lt"/>
              <a:buAutoNum type="arabicPeriod"/>
            </a:pPr>
            <a:endParaRPr lang="en-US" dirty="0"/>
          </a:p>
          <a:p>
            <a:pPr marL="342900" indent="-342900">
              <a:buFont typeface="+mj-lt"/>
              <a:buAutoNum type="arabicPeriod"/>
            </a:pPr>
            <a:endParaRPr lang="en-US" sz="1600" dirty="0"/>
          </a:p>
          <a:p>
            <a:pPr marL="342900" indent="-342900">
              <a:buFont typeface="+mj-lt"/>
              <a:buAutoNum type="arabicPeriod"/>
            </a:pPr>
            <a:endParaRPr lang="en-IN" sz="1600" dirty="0"/>
          </a:p>
        </p:txBody>
      </p:sp>
    </p:spTree>
    <p:extLst>
      <p:ext uri="{BB962C8B-B14F-4D97-AF65-F5344CB8AC3E}">
        <p14:creationId xmlns:p14="http://schemas.microsoft.com/office/powerpoint/2010/main" val="760280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6476" y="2324102"/>
            <a:ext cx="4790600" cy="1216323"/>
          </a:xfrm>
          <a:prstGeom prst="rect">
            <a:avLst/>
          </a:prstGeom>
          <a:noFill/>
        </p:spPr>
        <p:txBody>
          <a:bodyPr wrap="none" lIns="76800" tIns="38400" rIns="76800" bIns="3840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a:t>
            </a:r>
            <a:r>
              <a:rPr lang="en-US" sz="4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7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You</a:t>
            </a:r>
            <a:endParaRPr lang="en-US" sz="4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627201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3820" y="152400"/>
            <a:ext cx="8404489" cy="569993"/>
          </a:xfrm>
          <a:prstGeom prst="rect">
            <a:avLst/>
          </a:prstGeom>
        </p:spPr>
        <p:txBody>
          <a:bodyPr wrap="square" lIns="76800" tIns="38400" rIns="76800" bIns="38400">
            <a:spAutoFit/>
          </a:bodyPr>
          <a:lstStyle/>
          <a:p>
            <a:pPr algn="ctr" defTabSz="768096"/>
            <a:r>
              <a:rPr lang="en-US" altLang="zh-CN" sz="3200" b="1" dirty="0" smtClean="0">
                <a:solidFill>
                  <a:srgbClr val="4472C4"/>
                </a:solidFill>
                <a:latin typeface="Times New Roman" panose="02020603050405020304" pitchFamily="18" charset="0"/>
                <a:ea typeface="微软雅黑" pitchFamily="34" charset="-122"/>
                <a:cs typeface="Times New Roman" panose="02020603050405020304" pitchFamily="18" charset="0"/>
              </a:rPr>
              <a:t>MOTIVATION</a:t>
            </a:r>
            <a:endParaRPr lang="zh-CN" altLang="en-US" sz="3200" b="1" dirty="0">
              <a:solidFill>
                <a:srgbClr val="4472C4"/>
              </a:solidFill>
              <a:latin typeface="Times New Roman" panose="02020603050405020304" pitchFamily="18" charset="0"/>
              <a:ea typeface="微软雅黑" pitchFamily="34" charset="-122"/>
              <a:cs typeface="Times New Roman" panose="02020603050405020304" pitchFamily="18" charset="0"/>
            </a:endParaRPr>
          </a:p>
        </p:txBody>
      </p:sp>
      <p:pic>
        <p:nvPicPr>
          <p:cNvPr id="2050" name="Picture 2" descr="security news - She Sec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21" y="897154"/>
            <a:ext cx="2457770" cy="185694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2">
            <a:extLst>
              <a:ext uri="{FF2B5EF4-FFF2-40B4-BE49-F238E27FC236}">
                <a16:creationId xmlns="" xmlns:a16="http://schemas.microsoft.com/office/drawing/2014/main" id="{795F6677-19D7-4CE4-AD19-FD09A765A06F}"/>
              </a:ext>
            </a:extLst>
          </p:cNvPr>
          <p:cNvSpPr/>
          <p:nvPr/>
        </p:nvSpPr>
        <p:spPr>
          <a:xfrm>
            <a:off x="3771796" y="1283139"/>
            <a:ext cx="5146514" cy="1077034"/>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7" tIns="38394" rIns="76787" bIns="38394" rtlCol="0" anchor="ctr"/>
          <a:lstStyle/>
          <a:p>
            <a:pPr algn="ctr"/>
            <a:endParaRPr lang="zh-CN" altLang="en-US" sz="1500"/>
          </a:p>
        </p:txBody>
      </p:sp>
      <p:sp>
        <p:nvSpPr>
          <p:cNvPr id="8" name="矩形 3">
            <a:extLst>
              <a:ext uri="{FF2B5EF4-FFF2-40B4-BE49-F238E27FC236}">
                <a16:creationId xmlns="" xmlns:a16="http://schemas.microsoft.com/office/drawing/2014/main" id="{26C4B8BE-888B-44B2-A6E5-4044ABAD5C5D}"/>
              </a:ext>
            </a:extLst>
          </p:cNvPr>
          <p:cNvSpPr/>
          <p:nvPr/>
        </p:nvSpPr>
        <p:spPr>
          <a:xfrm>
            <a:off x="4204598" y="1057512"/>
            <a:ext cx="3091932" cy="40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787" tIns="38394" rIns="76787" bIns="38394" rtlCol="0" anchor="ctr"/>
          <a:lstStyle/>
          <a:p>
            <a:pPr algn="ctr"/>
            <a:r>
              <a:rPr lang="en-US" altLang="zh-CN" sz="1500" dirty="0">
                <a:latin typeface="微软雅黑" pitchFamily="34" charset="-122"/>
                <a:ea typeface="微软雅黑" pitchFamily="34" charset="-122"/>
              </a:rPr>
              <a:t>Traditional Security Solutions</a:t>
            </a:r>
            <a:endParaRPr lang="zh-CN" altLang="en-US" sz="1500" dirty="0">
              <a:latin typeface="微软雅黑" pitchFamily="34" charset="-122"/>
              <a:ea typeface="微软雅黑" pitchFamily="34" charset="-122"/>
            </a:endParaRPr>
          </a:p>
        </p:txBody>
      </p:sp>
      <p:sp>
        <p:nvSpPr>
          <p:cNvPr id="9" name="TextBox 8">
            <a:extLst>
              <a:ext uri="{FF2B5EF4-FFF2-40B4-BE49-F238E27FC236}">
                <a16:creationId xmlns="" xmlns:a16="http://schemas.microsoft.com/office/drawing/2014/main" id="{80E688E0-C251-4274-A81A-DA28CDD6A076}"/>
              </a:ext>
            </a:extLst>
          </p:cNvPr>
          <p:cNvSpPr txBox="1"/>
          <p:nvPr/>
        </p:nvSpPr>
        <p:spPr>
          <a:xfrm>
            <a:off x="3909030" y="1498701"/>
            <a:ext cx="4814071" cy="770035"/>
          </a:xfrm>
          <a:prstGeom prst="rect">
            <a:avLst/>
          </a:prstGeom>
          <a:noFill/>
        </p:spPr>
        <p:txBody>
          <a:bodyPr wrap="square" lIns="76787" tIns="38394" rIns="76787" bIns="38394" rtlCol="0">
            <a:spAutoFit/>
          </a:bodyPr>
          <a:lstStyle/>
          <a:p>
            <a:r>
              <a:rPr lang="en-US" sz="1500" dirty="0"/>
              <a:t> Traditional network security solutions may not be directly     applicable due to the differences in IoT structure and behavior.</a:t>
            </a:r>
            <a:endParaRPr lang="zh-CN" altLang="en-US" sz="1500" dirty="0">
              <a:solidFill>
                <a:sysClr val="windowText" lastClr="000000"/>
              </a:solidFill>
              <a:latin typeface="微软雅黑" pitchFamily="34" charset="-122"/>
              <a:ea typeface="微软雅黑" pitchFamily="34" charset="-122"/>
            </a:endParaRPr>
          </a:p>
        </p:txBody>
      </p:sp>
      <p:sp>
        <p:nvSpPr>
          <p:cNvPr id="10" name="矩形 10">
            <a:extLst>
              <a:ext uri="{FF2B5EF4-FFF2-40B4-BE49-F238E27FC236}">
                <a16:creationId xmlns="" xmlns:a16="http://schemas.microsoft.com/office/drawing/2014/main" id="{B6F64D59-BC6E-4F25-B35F-DE4F8F16966D}"/>
              </a:ext>
            </a:extLst>
          </p:cNvPr>
          <p:cNvSpPr/>
          <p:nvPr/>
        </p:nvSpPr>
        <p:spPr>
          <a:xfrm>
            <a:off x="3771796" y="2982759"/>
            <a:ext cx="5146514" cy="1077034"/>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7" tIns="38394" rIns="76787" bIns="38394" rtlCol="0" anchor="ctr"/>
          <a:lstStyle/>
          <a:p>
            <a:pPr algn="ctr"/>
            <a:r>
              <a:rPr lang="en-US" altLang="zh-CN" sz="1500" dirty="0">
                <a:solidFill>
                  <a:schemeClr val="tx1"/>
                </a:solidFill>
              </a:rPr>
              <a:t>Healthy class discussions about recent issues, challenges, and </a:t>
            </a:r>
            <a:r>
              <a:rPr lang="en-US" altLang="zh-CN" sz="1500" dirty="0" smtClean="0">
                <a:solidFill>
                  <a:schemeClr val="tx1"/>
                </a:solidFill>
              </a:rPr>
              <a:t>solutions </a:t>
            </a:r>
            <a:r>
              <a:rPr lang="en-US" altLang="zh-CN" sz="1500" dirty="0">
                <a:solidFill>
                  <a:schemeClr val="tx1"/>
                </a:solidFill>
              </a:rPr>
              <a:t>by ML and DL methods to solve arose interests in the field. </a:t>
            </a:r>
            <a:endParaRPr lang="zh-CN" altLang="en-US" sz="1500" dirty="0"/>
          </a:p>
        </p:txBody>
      </p:sp>
      <p:sp>
        <p:nvSpPr>
          <p:cNvPr id="11" name="矩形 11">
            <a:extLst>
              <a:ext uri="{FF2B5EF4-FFF2-40B4-BE49-F238E27FC236}">
                <a16:creationId xmlns="" xmlns:a16="http://schemas.microsoft.com/office/drawing/2014/main" id="{BA55464F-EAA8-4C37-B6EF-2E1A6ADFDFEB}"/>
              </a:ext>
            </a:extLst>
          </p:cNvPr>
          <p:cNvSpPr/>
          <p:nvPr/>
        </p:nvSpPr>
        <p:spPr>
          <a:xfrm>
            <a:off x="4193115" y="2590800"/>
            <a:ext cx="3091932" cy="5294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787" tIns="38394" rIns="76787" bIns="38394" rtlCol="0" anchor="ctr"/>
          <a:lstStyle/>
          <a:p>
            <a:pPr algn="ctr"/>
            <a:r>
              <a:rPr lang="en-US" sz="1500" dirty="0"/>
              <a:t> </a:t>
            </a:r>
            <a:r>
              <a:rPr lang="en-US" sz="1500" dirty="0">
                <a:latin typeface="微软雅黑" pitchFamily="34" charset="-122"/>
                <a:ea typeface="微软雅黑" pitchFamily="34" charset="-122"/>
              </a:rPr>
              <a:t>Discussion with Project Supervisor </a:t>
            </a:r>
            <a:endParaRPr lang="zh-CN" altLang="en-US" sz="1500" dirty="0">
              <a:latin typeface="微软雅黑" pitchFamily="34" charset="-122"/>
              <a:ea typeface="微软雅黑" pitchFamily="34" charset="-122"/>
            </a:endParaRPr>
          </a:p>
        </p:txBody>
      </p:sp>
      <p:sp>
        <p:nvSpPr>
          <p:cNvPr id="13" name="矩形 13">
            <a:extLst>
              <a:ext uri="{FF2B5EF4-FFF2-40B4-BE49-F238E27FC236}">
                <a16:creationId xmlns="" xmlns:a16="http://schemas.microsoft.com/office/drawing/2014/main" id="{9FED3E9D-4E71-4FED-8EB3-20B47793325E}"/>
              </a:ext>
            </a:extLst>
          </p:cNvPr>
          <p:cNvSpPr/>
          <p:nvPr/>
        </p:nvSpPr>
        <p:spPr>
          <a:xfrm>
            <a:off x="3771796" y="4655750"/>
            <a:ext cx="5146514" cy="1077034"/>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7" tIns="38394" rIns="76787" bIns="38394" rtlCol="0" anchor="ctr"/>
          <a:lstStyle/>
          <a:p>
            <a:pPr algn="ctr"/>
            <a:r>
              <a:rPr lang="en-US" altLang="zh-CN" sz="1500" dirty="0">
                <a:solidFill>
                  <a:schemeClr val="tx1"/>
                </a:solidFill>
              </a:rPr>
              <a:t>During the project I have read many research and journal papers related to intrusion detection system led me to work upon this field. </a:t>
            </a:r>
            <a:endParaRPr lang="zh-CN" altLang="en-US" sz="1500" dirty="0"/>
          </a:p>
        </p:txBody>
      </p:sp>
      <p:sp>
        <p:nvSpPr>
          <p:cNvPr id="14" name="矩形 14">
            <a:extLst>
              <a:ext uri="{FF2B5EF4-FFF2-40B4-BE49-F238E27FC236}">
                <a16:creationId xmlns="" xmlns:a16="http://schemas.microsoft.com/office/drawing/2014/main" id="{33D7FADD-C407-4F3B-8DAB-F1936961CC30}"/>
              </a:ext>
            </a:extLst>
          </p:cNvPr>
          <p:cNvSpPr/>
          <p:nvPr/>
        </p:nvSpPr>
        <p:spPr>
          <a:xfrm>
            <a:off x="4204598" y="4452014"/>
            <a:ext cx="3091932" cy="4074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787" tIns="38394" rIns="76787" bIns="38394" rtlCol="0" anchor="ctr"/>
          <a:lstStyle/>
          <a:p>
            <a:pPr algn="ctr"/>
            <a:r>
              <a:rPr lang="en-US" altLang="zh-CN" sz="1500" dirty="0">
                <a:latin typeface="微软雅黑" pitchFamily="34" charset="-122"/>
                <a:ea typeface="微软雅黑" pitchFamily="34" charset="-122"/>
              </a:rPr>
              <a:t>Journals and Paper Readings</a:t>
            </a:r>
            <a:endParaRPr lang="zh-CN" altLang="en-US" sz="1500" dirty="0">
              <a:latin typeface="微软雅黑" pitchFamily="34" charset="-122"/>
              <a:ea typeface="微软雅黑" pitchFamily="34" charset="-122"/>
            </a:endParaRPr>
          </a:p>
        </p:txBody>
      </p:sp>
      <p:sp>
        <p:nvSpPr>
          <p:cNvPr id="17" name="TextBox 16">
            <a:extLst>
              <a:ext uri="{FF2B5EF4-FFF2-40B4-BE49-F238E27FC236}">
                <a16:creationId xmlns="" xmlns:a16="http://schemas.microsoft.com/office/drawing/2014/main" id="{0A4BA849-312E-4B2E-921F-5FC89CEDEF50}"/>
              </a:ext>
            </a:extLst>
          </p:cNvPr>
          <p:cNvSpPr txBox="1"/>
          <p:nvPr/>
        </p:nvSpPr>
        <p:spPr>
          <a:xfrm>
            <a:off x="402441" y="5802338"/>
            <a:ext cx="8515868" cy="908547"/>
          </a:xfrm>
          <a:prstGeom prst="rect">
            <a:avLst/>
          </a:prstGeom>
          <a:noFill/>
        </p:spPr>
        <p:txBody>
          <a:bodyPr wrap="square" lIns="76800" tIns="38400" rIns="76800" bIns="38400" rtlCol="0">
            <a:spAutoFit/>
          </a:bodyPr>
          <a:lstStyle/>
          <a:p>
            <a:r>
              <a:rPr lang="en-US" b="1" dirty="0" smtClean="0"/>
              <a:t>Recent IoT </a:t>
            </a:r>
            <a:r>
              <a:rPr lang="en-US" b="1" dirty="0"/>
              <a:t>networks have become an increasingly valuable target of malicious attacks due to the increased amount of valuable user data they contain. In response, network intrusion detection systems have been developed to detect suspicious network </a:t>
            </a:r>
            <a:r>
              <a:rPr lang="en-US" b="1" dirty="0" smtClean="0"/>
              <a:t>activity.</a:t>
            </a:r>
            <a:endParaRPr lang="en-US" b="1" dirty="0"/>
          </a:p>
        </p:txBody>
      </p:sp>
      <p:pic>
        <p:nvPicPr>
          <p:cNvPr id="3074" name="Picture 2" descr="Intrusion Detection and Prevention Systems Marke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514" y="2914082"/>
            <a:ext cx="3097266" cy="281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798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8272" y="153159"/>
            <a:ext cx="8164191" cy="569993"/>
          </a:xfrm>
          <a:prstGeom prst="rect">
            <a:avLst/>
          </a:prstGeom>
          <a:noFill/>
        </p:spPr>
        <p:txBody>
          <a:bodyPr wrap="square" lIns="76800" tIns="38400" rIns="76800" bIns="38400" rtlCol="0">
            <a:spAutoFit/>
          </a:bodyPr>
          <a:lstStyle/>
          <a:p>
            <a:pPr algn="ctr" defTabSz="768096"/>
            <a:r>
              <a:rPr lang="en-US" altLang="zh-CN" sz="3200" b="1" dirty="0" smtClean="0">
                <a:solidFill>
                  <a:srgbClr val="4472C4"/>
                </a:solidFill>
                <a:latin typeface="Times New Roman" panose="02020603050405020304" pitchFamily="18" charset="0"/>
                <a:ea typeface="微软雅黑" pitchFamily="34" charset="-122"/>
                <a:cs typeface="Times New Roman" panose="02020603050405020304" pitchFamily="18" charset="0"/>
              </a:rPr>
              <a:t>INTRODUCTION</a:t>
            </a:r>
            <a:endParaRPr lang="zh-CN" altLang="en-US" sz="3600" b="1" dirty="0">
              <a:solidFill>
                <a:srgbClr val="4472C4"/>
              </a:solidFill>
              <a:latin typeface="Times New Roman" panose="02020603050405020304" pitchFamily="18" charset="0"/>
              <a:ea typeface="微软雅黑" pitchFamily="34" charset="-122"/>
              <a:cs typeface="Times New Roman" panose="02020603050405020304" pitchFamily="18" charset="0"/>
            </a:endParaRPr>
          </a:p>
        </p:txBody>
      </p:sp>
      <p:sp>
        <p:nvSpPr>
          <p:cNvPr id="4" name="Rectangle 3"/>
          <p:cNvSpPr/>
          <p:nvPr/>
        </p:nvSpPr>
        <p:spPr>
          <a:xfrm>
            <a:off x="497081" y="1143530"/>
            <a:ext cx="8344986" cy="1999102"/>
          </a:xfrm>
          <a:prstGeom prst="rect">
            <a:avLst/>
          </a:prstGeom>
        </p:spPr>
        <p:txBody>
          <a:bodyPr wrap="square" lIns="76800" tIns="38400" rIns="76800" bIns="38400">
            <a:spAutoFit/>
          </a:bodyPr>
          <a:lstStyle/>
          <a:p>
            <a:pPr marL="288036" indent="-288036">
              <a:lnSpc>
                <a:spcPct val="150000"/>
              </a:lnSpc>
              <a:buFont typeface="Arial" panose="020B0604020202020204" pitchFamily="34" charset="0"/>
              <a:buChar char="•"/>
            </a:pPr>
            <a:r>
              <a:rPr lang="en-IN" sz="1700" dirty="0"/>
              <a:t>Network intrusions are becoming more frequent and advanced day by day. Problem arises of how to capture the intrusions in such a large-scale network which now requires a scalable solution</a:t>
            </a:r>
            <a:r>
              <a:rPr lang="en-IN" sz="1700" dirty="0" smtClean="0"/>
              <a:t>.</a:t>
            </a:r>
          </a:p>
          <a:p>
            <a:pPr marL="288036" indent="-288036">
              <a:lnSpc>
                <a:spcPct val="150000"/>
              </a:lnSpc>
              <a:buFont typeface="Arial" panose="020B0604020202020204" pitchFamily="34" charset="0"/>
              <a:buChar char="•"/>
            </a:pPr>
            <a:endParaRPr lang="en-IN" sz="1700" dirty="0" smtClean="0"/>
          </a:p>
          <a:p>
            <a:pPr marL="288036" indent="-288036">
              <a:lnSpc>
                <a:spcPct val="150000"/>
              </a:lnSpc>
              <a:buFont typeface="Arial" panose="020B0604020202020204" pitchFamily="34" charset="0"/>
              <a:buChar char="•"/>
            </a:pPr>
            <a:endParaRPr lang="en-IN" sz="1700" dirty="0"/>
          </a:p>
        </p:txBody>
      </p:sp>
      <p:sp>
        <p:nvSpPr>
          <p:cNvPr id="6" name="Rectangle 5"/>
          <p:cNvSpPr/>
          <p:nvPr/>
        </p:nvSpPr>
        <p:spPr>
          <a:xfrm>
            <a:off x="475902" y="2286265"/>
            <a:ext cx="8345583" cy="1647210"/>
          </a:xfrm>
          <a:prstGeom prst="rect">
            <a:avLst/>
          </a:prstGeom>
        </p:spPr>
        <p:txBody>
          <a:bodyPr wrap="square" lIns="76800" tIns="38400" rIns="76800" bIns="38400">
            <a:spAutoFit/>
          </a:bodyPr>
          <a:lstStyle/>
          <a:p>
            <a:pPr marL="288036" indent="-288036">
              <a:lnSpc>
                <a:spcPct val="150000"/>
              </a:lnSpc>
              <a:buFont typeface="Arial" panose="020B0604020202020204" pitchFamily="34" charset="0"/>
              <a:buChar char="•"/>
            </a:pPr>
            <a:endParaRPr lang="en-US" sz="1700" dirty="0" smtClean="0"/>
          </a:p>
          <a:p>
            <a:pPr marL="285750" indent="-285750">
              <a:lnSpc>
                <a:spcPct val="150000"/>
              </a:lnSpc>
              <a:buFont typeface="Arial" panose="020B0604020202020204" pitchFamily="34" charset="0"/>
              <a:buChar char="•"/>
            </a:pPr>
            <a:r>
              <a:rPr lang="en-US" sz="1700" dirty="0" smtClean="0"/>
              <a:t>Network </a:t>
            </a:r>
            <a:r>
              <a:rPr lang="en-US" sz="1700" dirty="0"/>
              <a:t>intrusion detection systems (NIDS)  performs an observation on entire network traffic that is passed on the subnets to the collection of known attacks. Once an attack is identified or abnormal behavior is observed, the alert can be sent to the administrator. </a:t>
            </a:r>
            <a:endParaRPr lang="en-IN" sz="1700" dirty="0"/>
          </a:p>
        </p:txBody>
      </p:sp>
      <p:sp>
        <p:nvSpPr>
          <p:cNvPr id="8" name="TextBox 7"/>
          <p:cNvSpPr txBox="1"/>
          <p:nvPr/>
        </p:nvSpPr>
        <p:spPr>
          <a:xfrm>
            <a:off x="498272" y="4146634"/>
            <a:ext cx="8164192" cy="469965"/>
          </a:xfrm>
          <a:prstGeom prst="rect">
            <a:avLst/>
          </a:prstGeom>
          <a:noFill/>
        </p:spPr>
        <p:txBody>
          <a:bodyPr wrap="square" lIns="76800" tIns="38400" rIns="76800" bIns="38400" rtlCol="0">
            <a:spAutoFit/>
          </a:bodyPr>
          <a:lstStyle/>
          <a:p>
            <a:pPr marL="288036" indent="-288036" algn="just">
              <a:lnSpc>
                <a:spcPct val="150000"/>
              </a:lnSpc>
              <a:buFont typeface="Arial" panose="020B0604020202020204" pitchFamily="34" charset="0"/>
              <a:buChar char="•"/>
            </a:pPr>
            <a:r>
              <a:rPr lang="en-US" sz="1700" dirty="0"/>
              <a:t>Some intrusion attacks addressed are :  </a:t>
            </a:r>
            <a:r>
              <a:rPr lang="en-US" sz="1700" dirty="0" smtClean="0"/>
              <a:t>DOS, PROBE,R2L, U2R.</a:t>
            </a:r>
            <a:r>
              <a:rPr lang="en-US" sz="1700" dirty="0"/>
              <a:t> </a:t>
            </a:r>
            <a:endParaRPr lang="en-US" altLang="zh-CN" sz="1700" dirty="0">
              <a:ea typeface="微软雅黑" pitchFamily="34" charset="-122"/>
            </a:endParaRPr>
          </a:p>
        </p:txBody>
      </p:sp>
      <p:sp>
        <p:nvSpPr>
          <p:cNvPr id="9" name="TextBox 8"/>
          <p:cNvSpPr txBox="1"/>
          <p:nvPr/>
        </p:nvSpPr>
        <p:spPr>
          <a:xfrm>
            <a:off x="498272" y="4953000"/>
            <a:ext cx="8164192" cy="1254795"/>
          </a:xfrm>
          <a:prstGeom prst="rect">
            <a:avLst/>
          </a:prstGeom>
          <a:noFill/>
        </p:spPr>
        <p:txBody>
          <a:bodyPr wrap="square" lIns="76800" tIns="38400" rIns="76800" bIns="38400" rtlCol="0">
            <a:spAutoFit/>
          </a:bodyPr>
          <a:lstStyle/>
          <a:p>
            <a:pPr marL="288036" indent="-288036" algn="just">
              <a:lnSpc>
                <a:spcPct val="150000"/>
              </a:lnSpc>
              <a:buFont typeface="Arial" panose="020B0604020202020204" pitchFamily="34" charset="0"/>
              <a:buChar char="•"/>
            </a:pPr>
            <a:r>
              <a:rPr lang="en-US" sz="1700" dirty="0"/>
              <a:t>Recently, machine learning (ML) and deep learning (DL)‐based IDS systems are being deployed as potential solutions to detect intrusions across the network in an efficient manner. </a:t>
            </a:r>
            <a:endParaRPr lang="en-IN" sz="1700" dirty="0"/>
          </a:p>
        </p:txBody>
      </p:sp>
    </p:spTree>
    <p:extLst>
      <p:ext uri="{BB962C8B-B14F-4D97-AF65-F5344CB8AC3E}">
        <p14:creationId xmlns:p14="http://schemas.microsoft.com/office/powerpoint/2010/main" val="2510373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5573" y="305524"/>
            <a:ext cx="6210477" cy="493048"/>
          </a:xfrm>
          <a:prstGeom prst="rect">
            <a:avLst/>
          </a:prstGeom>
        </p:spPr>
        <p:txBody>
          <a:bodyPr wrap="none" lIns="76800" tIns="38400" rIns="76800" bIns="38400">
            <a:spAutoFit/>
          </a:bodyPr>
          <a:lstStyle/>
          <a:p>
            <a:pPr algn="ctr" defTabSz="768096"/>
            <a:r>
              <a:rPr lang="en-US" altLang="zh-CN" sz="2700" b="1" dirty="0">
                <a:solidFill>
                  <a:srgbClr val="4472C4"/>
                </a:solidFill>
                <a:latin typeface="微软雅黑" pitchFamily="34" charset="-122"/>
                <a:ea typeface="微软雅黑" pitchFamily="34" charset="-122"/>
              </a:rPr>
              <a:t>Why Network Intrusion Detection?</a:t>
            </a:r>
            <a:endParaRPr lang="zh-CN" altLang="en-US" sz="3000" b="1" dirty="0">
              <a:solidFill>
                <a:srgbClr val="4472C4"/>
              </a:solidFill>
              <a:latin typeface="微软雅黑" pitchFamily="34" charset="-122"/>
              <a:ea typeface="微软雅黑" pitchFamily="34" charset="-122"/>
            </a:endParaRPr>
          </a:p>
        </p:txBody>
      </p:sp>
      <p:pic>
        <p:nvPicPr>
          <p:cNvPr id="1026" name="Picture 2" descr="Securing the Internet of Things with Intrusion Detection Systems - NASSCOM  Community |The Official Community of Indian IT Indust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29170"/>
            <a:ext cx="5715148" cy="40376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30321" y="1981535"/>
            <a:ext cx="2785644" cy="3216871"/>
          </a:xfrm>
          <a:prstGeom prst="rect">
            <a:avLst/>
          </a:prstGeom>
          <a:noFill/>
        </p:spPr>
        <p:txBody>
          <a:bodyPr wrap="square" lIns="76800" tIns="38400" rIns="76800" bIns="38400" rtlCol="0">
            <a:spAutoFit/>
          </a:bodyPr>
          <a:lstStyle/>
          <a:p>
            <a:r>
              <a:rPr lang="en-US" sz="1700" dirty="0"/>
              <a:t>A network intrusion detection system (NIDS) is crucial for network security because it enables you to detect and respond to malicious traffic. The primary benefit of an intrusion detection system is to ensure IT personnel is notified when an attack or network intrusion might be taking place.</a:t>
            </a:r>
            <a:endParaRPr lang="en-IN" sz="1700" dirty="0"/>
          </a:p>
        </p:txBody>
      </p:sp>
    </p:spTree>
    <p:extLst>
      <p:ext uri="{BB962C8B-B14F-4D97-AF65-F5344CB8AC3E}">
        <p14:creationId xmlns:p14="http://schemas.microsoft.com/office/powerpoint/2010/main" val="1235479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llustration of the proposed network intrusion detection system(NID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49" y="1219711"/>
            <a:ext cx="8459301" cy="47994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3222" y="305524"/>
            <a:ext cx="7475181" cy="493048"/>
          </a:xfrm>
          <a:prstGeom prst="rect">
            <a:avLst/>
          </a:prstGeom>
        </p:spPr>
        <p:txBody>
          <a:bodyPr wrap="none" lIns="76800" tIns="38400" rIns="76800" bIns="38400">
            <a:spAutoFit/>
          </a:bodyPr>
          <a:lstStyle/>
          <a:p>
            <a:pPr algn="ctr" defTabSz="768096"/>
            <a:r>
              <a:rPr lang="en-US" altLang="zh-CN" sz="2700" b="1" dirty="0">
                <a:solidFill>
                  <a:srgbClr val="4472C4"/>
                </a:solidFill>
                <a:latin typeface="微软雅黑" pitchFamily="34" charset="-122"/>
                <a:ea typeface="微软雅黑" pitchFamily="34" charset="-122"/>
              </a:rPr>
              <a:t>How Network Intrusion Detection works ?</a:t>
            </a:r>
            <a:endParaRPr lang="zh-CN" altLang="en-US" sz="3000" b="1" dirty="0">
              <a:solidFill>
                <a:srgbClr val="4472C4"/>
              </a:solidFill>
              <a:latin typeface="微软雅黑" pitchFamily="34" charset="-122"/>
              <a:ea typeface="微软雅黑" pitchFamily="34" charset="-122"/>
            </a:endParaRPr>
          </a:p>
        </p:txBody>
      </p:sp>
    </p:spTree>
    <p:extLst>
      <p:ext uri="{BB962C8B-B14F-4D97-AF65-F5344CB8AC3E}">
        <p14:creationId xmlns:p14="http://schemas.microsoft.com/office/powerpoint/2010/main" val="104474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899" y="152399"/>
            <a:ext cx="7848600" cy="569993"/>
          </a:xfrm>
          <a:prstGeom prst="rect">
            <a:avLst/>
          </a:prstGeom>
          <a:noFill/>
        </p:spPr>
        <p:txBody>
          <a:bodyPr wrap="square" lIns="76800" tIns="38400" rIns="76800" bIns="38400" rtlCol="0">
            <a:spAutoFit/>
          </a:bodyPr>
          <a:lstStyle/>
          <a:p>
            <a:pPr algn="ctr" defTabSz="768096"/>
            <a:r>
              <a:rPr lang="en-IN" altLang="zh-CN" sz="3200" b="1" dirty="0" smtClean="0">
                <a:solidFill>
                  <a:srgbClr val="4472C4"/>
                </a:solidFill>
                <a:latin typeface="Times New Roman" panose="02020603050405020304" pitchFamily="18" charset="0"/>
                <a:ea typeface="微软雅黑" pitchFamily="34" charset="-122"/>
                <a:cs typeface="Times New Roman" panose="02020603050405020304" pitchFamily="18" charset="0"/>
              </a:rPr>
              <a:t>BACKGROUND  STUDY</a:t>
            </a:r>
          </a:p>
        </p:txBody>
      </p:sp>
      <p:sp>
        <p:nvSpPr>
          <p:cNvPr id="3" name="Rectangle 2"/>
          <p:cNvSpPr/>
          <p:nvPr/>
        </p:nvSpPr>
        <p:spPr>
          <a:xfrm>
            <a:off x="609600" y="880281"/>
            <a:ext cx="8153399" cy="631548"/>
          </a:xfrm>
          <a:prstGeom prst="rect">
            <a:avLst/>
          </a:prstGeom>
        </p:spPr>
        <p:txBody>
          <a:bodyPr wrap="square" lIns="76800" tIns="38400" rIns="76800" bIns="38400">
            <a:spAutoFit/>
          </a:bodyPr>
          <a:lstStyle/>
          <a:p>
            <a:pPr marL="285750" indent="-285750">
              <a:buFont typeface="Wingdings" panose="05000000000000000000" pitchFamily="2" charset="2"/>
              <a:buChar char="q"/>
            </a:pPr>
            <a:r>
              <a:rPr lang="en-US" dirty="0" smtClean="0"/>
              <a:t>An</a:t>
            </a:r>
            <a:r>
              <a:rPr lang="en-US" dirty="0"/>
              <a:t> </a:t>
            </a:r>
            <a:r>
              <a:rPr lang="en-US" b="1" dirty="0"/>
              <a:t>Intrusion Detection System</a:t>
            </a:r>
            <a:r>
              <a:rPr lang="en-US" dirty="0"/>
              <a:t> (</a:t>
            </a:r>
            <a:r>
              <a:rPr lang="en-US" b="1" dirty="0"/>
              <a:t>IDS</a:t>
            </a:r>
            <a:r>
              <a:rPr lang="en-US" dirty="0"/>
              <a:t>) is a </a:t>
            </a:r>
            <a:r>
              <a:rPr lang="en-US" b="1" dirty="0"/>
              <a:t>system</a:t>
            </a:r>
            <a:r>
              <a:rPr lang="en-US" dirty="0"/>
              <a:t> that monitors network traffic for </a:t>
            </a:r>
            <a:r>
              <a:rPr lang="en-US" dirty="0" smtClean="0"/>
              <a:t> suspicious </a:t>
            </a:r>
            <a:r>
              <a:rPr lang="en-US" dirty="0"/>
              <a:t>activity and issues alerts when such activity is discovered.</a:t>
            </a:r>
            <a:endParaRPr lang="en-IN" dirty="0"/>
          </a:p>
        </p:txBody>
      </p:sp>
      <p:sp>
        <p:nvSpPr>
          <p:cNvPr id="4" name="Rectangle 3"/>
          <p:cNvSpPr/>
          <p:nvPr/>
        </p:nvSpPr>
        <p:spPr>
          <a:xfrm>
            <a:off x="609600" y="1751213"/>
            <a:ext cx="3526027" cy="354549"/>
          </a:xfrm>
          <a:prstGeom prst="rect">
            <a:avLst/>
          </a:prstGeom>
        </p:spPr>
        <p:txBody>
          <a:bodyPr wrap="square" lIns="76800" tIns="38400" rIns="76800" bIns="38400">
            <a:spAutoFit/>
          </a:bodyPr>
          <a:lstStyle/>
          <a:p>
            <a:pPr marL="285750" indent="-285750">
              <a:buFont typeface="Wingdings" panose="05000000000000000000" pitchFamily="2" charset="2"/>
              <a:buChar char="q"/>
            </a:pPr>
            <a:r>
              <a:rPr lang="en-US" b="1" dirty="0" smtClean="0"/>
              <a:t> IDS </a:t>
            </a:r>
            <a:r>
              <a:rPr lang="en-US" b="1" dirty="0"/>
              <a:t>are classified into 5 types:</a:t>
            </a:r>
            <a:endParaRPr lang="en-IN" b="1" dirty="0"/>
          </a:p>
        </p:txBody>
      </p:sp>
      <p:sp>
        <p:nvSpPr>
          <p:cNvPr id="5" name="Rectangle 4"/>
          <p:cNvSpPr/>
          <p:nvPr/>
        </p:nvSpPr>
        <p:spPr>
          <a:xfrm>
            <a:off x="744576" y="2188172"/>
            <a:ext cx="7104024" cy="1462545"/>
          </a:xfrm>
          <a:prstGeom prst="rect">
            <a:avLst/>
          </a:prstGeom>
        </p:spPr>
        <p:txBody>
          <a:bodyPr wrap="square" lIns="76800" tIns="38400" rIns="76800" bIns="38400">
            <a:spAutoFit/>
          </a:bodyPr>
          <a:lstStyle/>
          <a:p>
            <a:pPr marL="742950" lvl="1" indent="-285750">
              <a:buFont typeface="Wingdings" panose="05000000000000000000" pitchFamily="2" charset="2"/>
              <a:buChar char="v"/>
            </a:pPr>
            <a:r>
              <a:rPr lang="en-US" dirty="0" smtClean="0"/>
              <a:t>     Network </a:t>
            </a:r>
            <a:r>
              <a:rPr lang="en-US" dirty="0"/>
              <a:t>Intrusion Detection System (</a:t>
            </a:r>
            <a:r>
              <a:rPr lang="en-US" dirty="0" smtClean="0"/>
              <a:t>NIDS) </a:t>
            </a:r>
          </a:p>
          <a:p>
            <a:pPr marL="742950" lvl="1" indent="-285750">
              <a:buFont typeface="Wingdings" panose="05000000000000000000" pitchFamily="2" charset="2"/>
              <a:buChar char="v"/>
            </a:pPr>
            <a:r>
              <a:rPr lang="en-IN" dirty="0" smtClean="0"/>
              <a:t>     Host </a:t>
            </a:r>
            <a:r>
              <a:rPr lang="en-IN" dirty="0"/>
              <a:t>Intrusion Detection System (</a:t>
            </a:r>
            <a:r>
              <a:rPr lang="en-IN" dirty="0" smtClean="0"/>
              <a:t>HIDS)</a:t>
            </a:r>
          </a:p>
          <a:p>
            <a:pPr marL="742950" lvl="1" indent="-285750">
              <a:buFont typeface="Wingdings" panose="05000000000000000000" pitchFamily="2" charset="2"/>
              <a:buChar char="v"/>
            </a:pPr>
            <a:r>
              <a:rPr lang="en-IN" dirty="0"/>
              <a:t> </a:t>
            </a:r>
            <a:r>
              <a:rPr lang="en-IN" dirty="0" smtClean="0"/>
              <a:t>    Hybrid </a:t>
            </a:r>
            <a:r>
              <a:rPr lang="en-IN" dirty="0"/>
              <a:t>Intrusion Detection </a:t>
            </a:r>
            <a:r>
              <a:rPr lang="en-IN" dirty="0" smtClean="0"/>
              <a:t>System</a:t>
            </a:r>
          </a:p>
          <a:p>
            <a:pPr marL="742950" lvl="1" indent="-285750">
              <a:buFont typeface="Wingdings" panose="05000000000000000000" pitchFamily="2" charset="2"/>
              <a:buChar char="v"/>
            </a:pPr>
            <a:r>
              <a:rPr lang="en-IN" dirty="0" smtClean="0"/>
              <a:t>     Protocol-based </a:t>
            </a:r>
            <a:r>
              <a:rPr lang="en-IN" dirty="0"/>
              <a:t>Intrusion </a:t>
            </a:r>
            <a:r>
              <a:rPr lang="en-IN" dirty="0" smtClean="0"/>
              <a:t>Detection </a:t>
            </a:r>
            <a:r>
              <a:rPr lang="en-IN" dirty="0"/>
              <a:t>System (PIDS</a:t>
            </a:r>
            <a:r>
              <a:rPr lang="en-IN" dirty="0" smtClean="0"/>
              <a:t>)</a:t>
            </a:r>
          </a:p>
          <a:p>
            <a:pPr marL="742950" lvl="1" indent="-285750">
              <a:buFont typeface="Wingdings" panose="05000000000000000000" pitchFamily="2" charset="2"/>
              <a:buChar char="v"/>
            </a:pPr>
            <a:r>
              <a:rPr lang="en-US" dirty="0" smtClean="0"/>
              <a:t>     Application </a:t>
            </a:r>
            <a:r>
              <a:rPr lang="en-US" dirty="0"/>
              <a:t>Protocol-based Intrusion Detection </a:t>
            </a:r>
            <a:r>
              <a:rPr lang="en-US" dirty="0" smtClean="0"/>
              <a:t>System </a:t>
            </a:r>
            <a:r>
              <a:rPr lang="en-US" dirty="0"/>
              <a:t>(APIDS</a:t>
            </a:r>
            <a:r>
              <a:rPr lang="en-US" dirty="0" smtClean="0"/>
              <a:t>)</a:t>
            </a:r>
            <a:endParaRPr lang="en-IN" dirty="0"/>
          </a:p>
        </p:txBody>
      </p:sp>
      <p:sp>
        <p:nvSpPr>
          <p:cNvPr id="10" name="Rectangle 9"/>
          <p:cNvSpPr/>
          <p:nvPr/>
        </p:nvSpPr>
        <p:spPr>
          <a:xfrm>
            <a:off x="609600" y="4047159"/>
            <a:ext cx="3131689" cy="354549"/>
          </a:xfrm>
          <a:prstGeom prst="rect">
            <a:avLst/>
          </a:prstGeom>
        </p:spPr>
        <p:txBody>
          <a:bodyPr wrap="square" lIns="76800" tIns="38400" rIns="76800" bIns="38400">
            <a:spAutoFit/>
          </a:bodyPr>
          <a:lstStyle/>
          <a:p>
            <a:pPr marL="285750" indent="-285750">
              <a:buFont typeface="Wingdings" panose="05000000000000000000" pitchFamily="2" charset="2"/>
              <a:buChar char="q"/>
            </a:pPr>
            <a:r>
              <a:rPr lang="en-IN" b="1" dirty="0" smtClean="0"/>
              <a:t>   Detection </a:t>
            </a:r>
            <a:r>
              <a:rPr lang="en-IN" b="1" dirty="0"/>
              <a:t>Method of IDS</a:t>
            </a:r>
            <a:r>
              <a:rPr lang="en-IN" b="1" dirty="0" smtClean="0"/>
              <a:t>:</a:t>
            </a:r>
            <a:endParaRPr lang="en-IN" dirty="0"/>
          </a:p>
        </p:txBody>
      </p:sp>
      <p:sp>
        <p:nvSpPr>
          <p:cNvPr id="11" name="Rectangle 10"/>
          <p:cNvSpPr/>
          <p:nvPr/>
        </p:nvSpPr>
        <p:spPr>
          <a:xfrm>
            <a:off x="744576" y="4611405"/>
            <a:ext cx="7104023" cy="631548"/>
          </a:xfrm>
          <a:prstGeom prst="rect">
            <a:avLst/>
          </a:prstGeom>
        </p:spPr>
        <p:txBody>
          <a:bodyPr wrap="square" lIns="76800" tIns="38400" rIns="76800" bIns="38400">
            <a:spAutoFit/>
          </a:bodyPr>
          <a:lstStyle/>
          <a:p>
            <a:pPr marL="841248" lvl="1" indent="-384048">
              <a:buFont typeface="Wingdings" panose="05000000000000000000" pitchFamily="2" charset="2"/>
              <a:buChar char="v"/>
            </a:pPr>
            <a:r>
              <a:rPr lang="en-IN" dirty="0" smtClean="0"/>
              <a:t>  Signature-based Method</a:t>
            </a:r>
          </a:p>
          <a:p>
            <a:pPr marL="841248" lvl="1" indent="-384048">
              <a:buFont typeface="Wingdings" panose="05000000000000000000" pitchFamily="2" charset="2"/>
              <a:buChar char="v"/>
            </a:pPr>
            <a:r>
              <a:rPr lang="en-IN" dirty="0" smtClean="0"/>
              <a:t>  Anomaly-based Method</a:t>
            </a:r>
            <a:endParaRPr lang="en-IN" dirty="0"/>
          </a:p>
        </p:txBody>
      </p:sp>
      <p:sp>
        <p:nvSpPr>
          <p:cNvPr id="13" name="Rectangle 12"/>
          <p:cNvSpPr/>
          <p:nvPr/>
        </p:nvSpPr>
        <p:spPr>
          <a:xfrm>
            <a:off x="609601" y="5612768"/>
            <a:ext cx="3870108" cy="354549"/>
          </a:xfrm>
          <a:prstGeom prst="rect">
            <a:avLst/>
          </a:prstGeom>
        </p:spPr>
        <p:txBody>
          <a:bodyPr wrap="square" lIns="76800" tIns="38400" rIns="76800" bIns="38400">
            <a:spAutoFit/>
          </a:bodyPr>
          <a:lstStyle/>
          <a:p>
            <a:pPr marL="285750" indent="-285750">
              <a:buFont typeface="Wingdings" panose="05000000000000000000" pitchFamily="2" charset="2"/>
              <a:buChar char="q"/>
            </a:pPr>
            <a:r>
              <a:rPr lang="en-US" b="1" dirty="0" smtClean="0"/>
              <a:t>   Comparison </a:t>
            </a:r>
            <a:r>
              <a:rPr lang="en-US" b="1" dirty="0"/>
              <a:t>of IDS with </a:t>
            </a:r>
            <a:r>
              <a:rPr lang="en-US" b="1" dirty="0" smtClean="0"/>
              <a:t>Firewalls</a:t>
            </a:r>
            <a:endParaRPr lang="en-IN" b="1" dirty="0"/>
          </a:p>
        </p:txBody>
      </p:sp>
    </p:spTree>
    <p:extLst>
      <p:ext uri="{BB962C8B-B14F-4D97-AF65-F5344CB8AC3E}">
        <p14:creationId xmlns:p14="http://schemas.microsoft.com/office/powerpoint/2010/main" val="4238583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
            <a:ext cx="8001000" cy="569993"/>
          </a:xfrm>
          <a:prstGeom prst="rect">
            <a:avLst/>
          </a:prstGeom>
        </p:spPr>
        <p:txBody>
          <a:bodyPr wrap="square" lIns="76800" tIns="38400" rIns="76800" bIns="38400">
            <a:spAutoFit/>
          </a:bodyPr>
          <a:lstStyle/>
          <a:p>
            <a:pPr algn="ctr" defTabSz="768096"/>
            <a:r>
              <a:rPr lang="en-US" altLang="zh-CN" sz="3200" b="1" dirty="0" smtClean="0">
                <a:solidFill>
                  <a:srgbClr val="4472C4"/>
                </a:solidFill>
                <a:latin typeface="Times New Roman" panose="02020603050405020304" pitchFamily="18" charset="0"/>
                <a:ea typeface="微软雅黑" pitchFamily="34" charset="-122"/>
                <a:cs typeface="Times New Roman" panose="02020603050405020304" pitchFamily="18" charset="0"/>
              </a:rPr>
              <a:t>RELATED WORK</a:t>
            </a:r>
            <a:endParaRPr lang="zh-CN" altLang="en-US" sz="3200" b="1" dirty="0">
              <a:solidFill>
                <a:srgbClr val="4472C4"/>
              </a:solidFill>
              <a:latin typeface="Times New Roman" panose="02020603050405020304" pitchFamily="18" charset="0"/>
              <a:ea typeface="微软雅黑" pitchFamily="34" charset="-122"/>
              <a:cs typeface="Times New Roman" panose="02020603050405020304" pitchFamily="18" charset="0"/>
            </a:endParaRPr>
          </a:p>
        </p:txBody>
      </p:sp>
      <p:sp>
        <p:nvSpPr>
          <p:cNvPr id="4" name="Rectangle 3"/>
          <p:cNvSpPr/>
          <p:nvPr/>
        </p:nvSpPr>
        <p:spPr>
          <a:xfrm>
            <a:off x="609600" y="1019244"/>
            <a:ext cx="8153400" cy="5586145"/>
          </a:xfrm>
          <a:prstGeom prst="rect">
            <a:avLst/>
          </a:prstGeom>
        </p:spPr>
        <p:txBody>
          <a:bodyPr wrap="square">
            <a:spAutoFit/>
          </a:bodyPr>
          <a:lstStyle/>
          <a:p>
            <a:pPr marL="285750" indent="-285750">
              <a:buFont typeface="Wingdings" panose="05000000000000000000" pitchFamily="2" charset="2"/>
              <a:buChar char="Ø"/>
            </a:pPr>
            <a:r>
              <a:rPr lang="en-US" sz="1700" dirty="0" err="1"/>
              <a:t>Bahareh</a:t>
            </a:r>
            <a:r>
              <a:rPr lang="en-US" sz="1700" dirty="0"/>
              <a:t> </a:t>
            </a:r>
            <a:r>
              <a:rPr lang="en-US" sz="1700" dirty="0" smtClean="0"/>
              <a:t>[1] proposed  </a:t>
            </a:r>
            <a:r>
              <a:rPr lang="en-US" sz="1700" dirty="0"/>
              <a:t>an intrusion detection system on the NSL-KDD dataset. </a:t>
            </a:r>
            <a:r>
              <a:rPr lang="en-US" sz="1700" dirty="0" smtClean="0"/>
              <a:t>In </a:t>
            </a:r>
            <a:r>
              <a:rPr lang="en-US" sz="1700" dirty="0"/>
              <a:t>the study, Principal Component Analysis (PCA), Factor Analysis, Kernel PCA and Bottleneck (Auto encoder) methods are used and compared as pre-processing </a:t>
            </a:r>
            <a:r>
              <a:rPr lang="en-US" sz="1700" dirty="0" smtClean="0"/>
              <a:t>step</a:t>
            </a:r>
            <a:r>
              <a:rPr lang="en-US" sz="1700" dirty="0"/>
              <a:t> </a:t>
            </a:r>
            <a:r>
              <a:rPr lang="en-US" sz="1700" dirty="0" smtClean="0"/>
              <a:t>and classification </a:t>
            </a:r>
            <a:r>
              <a:rPr lang="en-US" sz="1700" dirty="0"/>
              <a:t>by using artificial neural network classifier. </a:t>
            </a:r>
            <a:r>
              <a:rPr lang="en-US" sz="1700" dirty="0" smtClean="0"/>
              <a:t>Achieved accuracy are, </a:t>
            </a:r>
            <a:r>
              <a:rPr lang="en-US" sz="1700" dirty="0"/>
              <a:t>86.78 %, 88.31%, and 88.53%  </a:t>
            </a:r>
            <a:r>
              <a:rPr lang="en-US" sz="1700" dirty="0" smtClean="0"/>
              <a:t>obtained using </a:t>
            </a:r>
            <a:r>
              <a:rPr lang="en-US" sz="1700" dirty="0"/>
              <a:t>PCA, Kernel PCA and Factor Analysis respectively. Highest accuracy rate is achieved as 91.46% with auto-encoder that is provided by using bottleneck feature extraction. </a:t>
            </a:r>
            <a:endParaRPr lang="en-US" sz="1700" dirty="0" smtClean="0"/>
          </a:p>
          <a:p>
            <a:endParaRPr lang="en-US" sz="1700" dirty="0" smtClean="0"/>
          </a:p>
          <a:p>
            <a:endParaRPr lang="en-US" sz="1700" dirty="0"/>
          </a:p>
          <a:p>
            <a:pPr marL="285750" indent="-285750">
              <a:buFont typeface="Wingdings" panose="05000000000000000000" pitchFamily="2" charset="2"/>
              <a:buChar char="Ø"/>
            </a:pPr>
            <a:r>
              <a:rPr lang="en-US" sz="1700" dirty="0" err="1"/>
              <a:t>Jia</a:t>
            </a:r>
            <a:r>
              <a:rPr lang="en-US" sz="1700" dirty="0"/>
              <a:t> et al. [</a:t>
            </a:r>
            <a:r>
              <a:rPr lang="en-US" sz="1700" dirty="0" smtClean="0"/>
              <a:t>2] </a:t>
            </a:r>
            <a:r>
              <a:rPr lang="en-US" sz="1700" dirty="0"/>
              <a:t>proposed a new deep neural network model to apply to the IDS. The model with four hidden layers improves the detection rate and detection accuracy on the KDD and NSL dataset. However, the experiment showed that the accuracy of U2R is only 90.91%. </a:t>
            </a:r>
          </a:p>
          <a:p>
            <a:endParaRPr lang="en-US" sz="1700" dirty="0" smtClean="0"/>
          </a:p>
          <a:p>
            <a:endParaRPr lang="en-US" sz="1700" dirty="0"/>
          </a:p>
          <a:p>
            <a:pPr marL="285750" indent="-285750">
              <a:buFont typeface="Wingdings" panose="05000000000000000000" pitchFamily="2" charset="2"/>
              <a:buChar char="Ø"/>
            </a:pPr>
            <a:r>
              <a:rPr lang="en-US" sz="1700" dirty="0"/>
              <a:t>Li et al. </a:t>
            </a:r>
            <a:r>
              <a:rPr lang="en-US" sz="1700" dirty="0" smtClean="0"/>
              <a:t>[</a:t>
            </a:r>
            <a:r>
              <a:rPr lang="en-US" sz="1700" dirty="0"/>
              <a:t>3</a:t>
            </a:r>
            <a:r>
              <a:rPr lang="en-US" sz="1700" dirty="0" smtClean="0"/>
              <a:t>] </a:t>
            </a:r>
            <a:r>
              <a:rPr lang="en-US" sz="1700" dirty="0"/>
              <a:t>(Building auto-encoder intrusion detection system based on random forest feature selection) In this </a:t>
            </a:r>
            <a:r>
              <a:rPr lang="en-US" sz="1700" dirty="0" smtClean="0"/>
              <a:t>study </a:t>
            </a:r>
            <a:r>
              <a:rPr lang="en-US" sz="1700" dirty="0"/>
              <a:t>t</a:t>
            </a:r>
            <a:r>
              <a:rPr lang="en-US" sz="1700" dirty="0" smtClean="0"/>
              <a:t>he </a:t>
            </a:r>
            <a:r>
              <a:rPr lang="en-US" sz="1700" dirty="0"/>
              <a:t>best features were selected by RF, and the train to test ratio was set as 85–15. The Affinity Propagation (AP) clustering algorithm  </a:t>
            </a:r>
            <a:r>
              <a:rPr lang="en-US" sz="1700" dirty="0" smtClean="0"/>
              <a:t>used to </a:t>
            </a:r>
            <a:r>
              <a:rPr lang="en-US" sz="1700" dirty="0"/>
              <a:t>group features into subsets, which were relayed to the </a:t>
            </a:r>
            <a:r>
              <a:rPr lang="en-US" sz="1700" dirty="0" err="1"/>
              <a:t>autoencoder</a:t>
            </a:r>
            <a:r>
              <a:rPr lang="en-US" sz="1700" dirty="0"/>
              <a:t>. Recall rates for all attack types for the proposed model were compared with those of another </a:t>
            </a:r>
            <a:r>
              <a:rPr lang="en-US" sz="1700" dirty="0" err="1"/>
              <a:t>autoencoder</a:t>
            </a:r>
            <a:r>
              <a:rPr lang="en-US" sz="1700" dirty="0"/>
              <a:t> model called </a:t>
            </a:r>
            <a:r>
              <a:rPr lang="en-US" sz="1700" dirty="0" err="1"/>
              <a:t>Kitnet</a:t>
            </a:r>
            <a:r>
              <a:rPr lang="en-US" sz="1700" dirty="0"/>
              <a:t>. </a:t>
            </a:r>
            <a:endParaRPr lang="en-IN" sz="1700" dirty="0"/>
          </a:p>
        </p:txBody>
      </p:sp>
    </p:spTree>
    <p:extLst>
      <p:ext uri="{BB962C8B-B14F-4D97-AF65-F5344CB8AC3E}">
        <p14:creationId xmlns:p14="http://schemas.microsoft.com/office/powerpoint/2010/main" val="3504026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665" y="381706"/>
            <a:ext cx="8610600" cy="569993"/>
          </a:xfrm>
          <a:prstGeom prst="rect">
            <a:avLst/>
          </a:prstGeom>
          <a:noFill/>
        </p:spPr>
        <p:txBody>
          <a:bodyPr wrap="square" lIns="76800" tIns="38400" rIns="76800" bIns="38400" rtlCol="0">
            <a:spAutoFit/>
          </a:bodyPr>
          <a:lstStyle/>
          <a:p>
            <a:pPr algn="ctr" defTabSz="768096"/>
            <a:r>
              <a:rPr lang="en-US" altLang="zh-CN" sz="3200" b="1" dirty="0">
                <a:solidFill>
                  <a:srgbClr val="4472C4"/>
                </a:solidFill>
                <a:latin typeface="Times New Roman" panose="02020603050405020304" pitchFamily="18" charset="0"/>
                <a:ea typeface="微软雅黑" pitchFamily="34" charset="-122"/>
                <a:cs typeface="Times New Roman" panose="02020603050405020304" pitchFamily="18" charset="0"/>
              </a:rPr>
              <a:t>Problem Statement</a:t>
            </a:r>
            <a:endParaRPr lang="zh-CN" altLang="en-US" sz="3200" b="1" dirty="0">
              <a:solidFill>
                <a:srgbClr val="4472C4"/>
              </a:solidFill>
              <a:latin typeface="Times New Roman" panose="02020603050405020304" pitchFamily="18" charset="0"/>
              <a:ea typeface="微软雅黑" pitchFamily="34" charset="-122"/>
              <a:cs typeface="Times New Roman" panose="02020603050405020304" pitchFamily="18" charset="0"/>
            </a:endParaRPr>
          </a:p>
        </p:txBody>
      </p:sp>
      <p:sp>
        <p:nvSpPr>
          <p:cNvPr id="3" name="Rectangle 2"/>
          <p:cNvSpPr/>
          <p:nvPr/>
        </p:nvSpPr>
        <p:spPr>
          <a:xfrm>
            <a:off x="234665" y="1524000"/>
            <a:ext cx="8610600" cy="3961177"/>
          </a:xfrm>
          <a:prstGeom prst="rect">
            <a:avLst/>
          </a:prstGeom>
        </p:spPr>
        <p:txBody>
          <a:bodyPr wrap="square" lIns="76800" tIns="38400" rIns="76800" bIns="38400">
            <a:spAutoFit/>
          </a:bodyPr>
          <a:lstStyle/>
          <a:p>
            <a:pPr algn="just">
              <a:lnSpc>
                <a:spcPct val="150000"/>
              </a:lnSpc>
            </a:pPr>
            <a:r>
              <a:rPr lang="en-US" sz="1700" dirty="0"/>
              <a:t>IDSs based on ML methods are effective and accurate in detecting networks attacks. However, the performance of these systems decreases for high dimensional data </a:t>
            </a:r>
            <a:r>
              <a:rPr lang="en-US" sz="1700" dirty="0" smtClean="0"/>
              <a:t>spaces. </a:t>
            </a:r>
            <a:r>
              <a:rPr lang="en-US" sz="1700" dirty="0"/>
              <a:t>There are many network intrusions dataset work upon any network attacks related dataset like UNSW-NB15, NSL KDD,CICIDS etc. which includes many irrelevant features or features having vey very least dependency on outcome variable so it drastically decreasing the rate of intrusion detection and increasing false alarm rate. Here aim is to propose a relevant feature extraction technique in order to obtain more accuracy and decrease false alarm rate. Apply a proper classification algorithms to train a model which detects the attacks in a network </a:t>
            </a:r>
            <a:r>
              <a:rPr lang="en-US" sz="1700" dirty="0" smtClean="0"/>
              <a:t>with better performance. </a:t>
            </a:r>
            <a:r>
              <a:rPr lang="en-US" sz="1700" dirty="0"/>
              <a:t>Compare with other feature extraction and classifier </a:t>
            </a:r>
            <a:r>
              <a:rPr lang="en-US" sz="1700" dirty="0" smtClean="0"/>
              <a:t>algorithms </a:t>
            </a:r>
            <a:r>
              <a:rPr lang="en-US" sz="1700" dirty="0"/>
              <a:t>of previous done researches with your proposed method. </a:t>
            </a:r>
            <a:endParaRPr lang="en-IN" sz="1700" dirty="0"/>
          </a:p>
        </p:txBody>
      </p:sp>
    </p:spTree>
    <p:extLst>
      <p:ext uri="{BB962C8B-B14F-4D97-AF65-F5344CB8AC3E}">
        <p14:creationId xmlns:p14="http://schemas.microsoft.com/office/powerpoint/2010/main" val="2609988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512" y="1295400"/>
            <a:ext cx="8369488" cy="4324867"/>
          </a:xfrm>
          <a:prstGeom prst="rect">
            <a:avLst/>
          </a:prstGeom>
        </p:spPr>
        <p:txBody>
          <a:bodyPr wrap="square" lIns="76800" tIns="38400" rIns="76800" bIns="38400">
            <a:spAutoFit/>
          </a:bodyPr>
          <a:lstStyle/>
          <a:p>
            <a:pPr marL="285750" indent="-285750">
              <a:buFont typeface="Wingdings" panose="05000000000000000000" pitchFamily="2" charset="2"/>
              <a:buChar char="q"/>
            </a:pPr>
            <a:endParaRPr lang="en-IN" sz="2000" dirty="0" smtClean="0"/>
          </a:p>
          <a:p>
            <a:pPr marL="285750" indent="-285750">
              <a:buFont typeface="Wingdings" panose="05000000000000000000" pitchFamily="2" charset="2"/>
              <a:buChar char="q"/>
            </a:pPr>
            <a:r>
              <a:rPr lang="en-US" sz="2000" dirty="0" smtClean="0"/>
              <a:t>To </a:t>
            </a:r>
            <a:r>
              <a:rPr lang="en-US" sz="2000" dirty="0"/>
              <a:t>identify the most significant features extraction mechanism of Intrusion detection on any network attacks dataset. </a:t>
            </a:r>
            <a:endParaRPr lang="en-US" sz="2000" dirty="0" smtClean="0"/>
          </a:p>
          <a:p>
            <a:endParaRPr lang="en-US" sz="2000" dirty="0" smtClean="0"/>
          </a:p>
          <a:p>
            <a:pPr marL="1257300" lvl="2" indent="-342900">
              <a:buFont typeface="Wingdings" panose="05000000000000000000" pitchFamily="2" charset="2"/>
              <a:buChar char="v"/>
            </a:pPr>
            <a:r>
              <a:rPr lang="en-US" dirty="0" smtClean="0"/>
              <a:t>ANOVA F TEST</a:t>
            </a:r>
          </a:p>
          <a:p>
            <a:pPr marL="1257300" lvl="2" indent="-342900">
              <a:buFont typeface="Wingdings" panose="05000000000000000000" pitchFamily="2" charset="2"/>
              <a:buChar char="v"/>
            </a:pPr>
            <a:r>
              <a:rPr lang="en-US" dirty="0" smtClean="0"/>
              <a:t>Recursive feature elimination (RFE)</a:t>
            </a:r>
            <a:endParaRPr lang="en-US" dirty="0"/>
          </a:p>
          <a:p>
            <a:endParaRPr lang="en-US" sz="2000" dirty="0"/>
          </a:p>
          <a:p>
            <a:pPr marL="285750" indent="-285750">
              <a:buFont typeface="Wingdings" panose="05000000000000000000" pitchFamily="2" charset="2"/>
              <a:buChar char="q"/>
            </a:pPr>
            <a:r>
              <a:rPr lang="en-US" sz="2000" dirty="0" smtClean="0"/>
              <a:t>Comparing </a:t>
            </a:r>
            <a:r>
              <a:rPr lang="en-US" sz="2000" dirty="0"/>
              <a:t>Machine learning based approaches with reduced feature set and all features by measuring respective performance metric score. </a:t>
            </a:r>
          </a:p>
          <a:p>
            <a:pPr marL="285750" indent="-285750">
              <a:buFont typeface="Wingdings" panose="05000000000000000000" pitchFamily="2" charset="2"/>
              <a:buChar char="q"/>
            </a:pPr>
            <a:endParaRPr lang="en-IN" sz="2000" dirty="0" smtClean="0"/>
          </a:p>
          <a:p>
            <a:endParaRPr lang="en-IN" sz="2000" dirty="0"/>
          </a:p>
          <a:p>
            <a:pPr marL="285750" indent="-285750">
              <a:buFont typeface="Wingdings" panose="05000000000000000000" pitchFamily="2" charset="2"/>
              <a:buChar char="q"/>
            </a:pPr>
            <a:r>
              <a:rPr lang="en-US" sz="2000" dirty="0" smtClean="0"/>
              <a:t>Obtain </a:t>
            </a:r>
            <a:r>
              <a:rPr lang="en-US" sz="2000" dirty="0"/>
              <a:t>better accuracy and decreased false alarm rate with strongest and reduced features by RFE algorithm proposed. </a:t>
            </a:r>
          </a:p>
          <a:p>
            <a:pPr marL="285750" indent="-285750">
              <a:buFont typeface="Wingdings" panose="05000000000000000000" pitchFamily="2" charset="2"/>
              <a:buChar char="q"/>
            </a:pPr>
            <a:endParaRPr lang="en-IN" sz="2000" dirty="0"/>
          </a:p>
        </p:txBody>
      </p:sp>
      <p:sp>
        <p:nvSpPr>
          <p:cNvPr id="3" name="TextBox 2"/>
          <p:cNvSpPr txBox="1"/>
          <p:nvPr/>
        </p:nvSpPr>
        <p:spPr>
          <a:xfrm>
            <a:off x="2590800" y="304800"/>
            <a:ext cx="3962400" cy="569993"/>
          </a:xfrm>
          <a:prstGeom prst="rect">
            <a:avLst/>
          </a:prstGeom>
          <a:noFill/>
        </p:spPr>
        <p:txBody>
          <a:bodyPr wrap="square" lIns="76800" tIns="38400" rIns="76800" bIns="38400" rtlCol="0">
            <a:spAutoFit/>
          </a:bodyPr>
          <a:lstStyle/>
          <a:p>
            <a:pPr algn="ctr" defTabSz="768096"/>
            <a:r>
              <a:rPr lang="en-US" altLang="zh-CN" sz="3200" b="1" dirty="0" smtClean="0">
                <a:solidFill>
                  <a:srgbClr val="4472C4"/>
                </a:solidFill>
                <a:latin typeface="Times New Roman" panose="02020603050405020304" pitchFamily="18" charset="0"/>
                <a:ea typeface="微软雅黑" pitchFamily="34" charset="-122"/>
                <a:cs typeface="Times New Roman" panose="02020603050405020304" pitchFamily="18" charset="0"/>
              </a:rPr>
              <a:t>OBJECTIVES</a:t>
            </a:r>
            <a:endParaRPr lang="zh-CN" altLang="en-US" sz="3200" b="1" dirty="0">
              <a:solidFill>
                <a:srgbClr val="4472C4"/>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1749399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1299</Words>
  <Application>Microsoft Office PowerPoint</Application>
  <PresentationFormat>On-screen Show (4:3)</PresentationFormat>
  <Paragraphs>123</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YADAV</dc:creator>
  <cp:lastModifiedBy>ADITYA YADAV</cp:lastModifiedBy>
  <cp:revision>37</cp:revision>
  <dcterms:created xsi:type="dcterms:W3CDTF">2006-08-16T00:00:00Z</dcterms:created>
  <dcterms:modified xsi:type="dcterms:W3CDTF">2021-05-19T02:52:35Z</dcterms:modified>
</cp:coreProperties>
</file>