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2" r:id="rId6"/>
    <p:sldId id="26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A83BEF-D95F-488B-8884-49BA4E9EB00C}">
  <a:tblStyle styleId="{43A83BEF-D95F-488B-8884-49BA4E9EB00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5232440" TargetMode="External"/><Relationship Id="rId7" Type="http://schemas.openxmlformats.org/officeDocument/2006/relationships/hyperlink" Target="Analysis_of_Socket_Communication_Technology_Based_on_Machine_Learning_Algorithms_Under_TCP_IP_Protocol_in_Network_Virtual_Laboratory_System.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IP%20to%20IP%20Calling%20Through%20Socket%20Programming%20_%20IEEE%20Conference%20Publication%20_%20IEEE%20Xplore.html" TargetMode="External"/><Relationship Id="rId5" Type="http://schemas.openxmlformats.org/officeDocument/2006/relationships/hyperlink" Target="Design%20and%20Implementation%20of%20Client-Server%20Based%20Application%20Using%20Socket%20Programming%20in%20a%20Distributed%20Computing%20Environment%20_%20IEEE%20Conference%20Publication%20_%20IEEE%20Xplore.html" TargetMode="External"/><Relationship Id="rId4" Type="http://schemas.openxmlformats.org/officeDocument/2006/relationships/hyperlink" Target="A%20design%20and%20implementation%20of%20active%20network%20socket%20programming%20_%20IEEE%20Conference%20Publication%20_%20IEEE%20Xplore.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5232440" TargetMode="External"/><Relationship Id="rId7" Type="http://schemas.openxmlformats.org/officeDocument/2006/relationships/hyperlink" Target="Analysis_of_Socket_Communication_Technology_Based_on_Machine_Learning_Algorithms_Under_TCP_IP_Protocol_in_Network_Virtual_Laboratory_System.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IP%20to%20IP%20Calling%20Through%20Socket%20Programming%20_%20IEEE%20Conference%20Publication%20_%20IEEE%20Xplore.html" TargetMode="External"/><Relationship Id="rId5" Type="http://schemas.openxmlformats.org/officeDocument/2006/relationships/hyperlink" Target="Design%20and%20Implementation%20of%20Client-Server%20Based%20Application%20Using%20Socket%20Programming%20in%20a%20Distributed%20Computing%20Environment%20_%20IEEE%20Conference%20Publication%20_%20IEEE%20Xplore.html" TargetMode="External"/><Relationship Id="rId4" Type="http://schemas.openxmlformats.org/officeDocument/2006/relationships/hyperlink" Target="A%20design%20and%20implementation%20of%20active%20network%20socket%20programming%20_%20IEEE%20Conference%20Publication%20_%20IEEE%20Xplor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677683"/>
            <a:ext cx="9948421" cy="2387600"/>
          </a:xfrm>
          <a:prstGeom prst="rect">
            <a:avLst/>
          </a:prstGeom>
          <a:noFill/>
          <a:ln>
            <a:noFill/>
          </a:ln>
        </p:spPr>
        <p:txBody>
          <a:bodyPr spcFirstLastPara="1" wrap="square" lIns="91425" tIns="45700" rIns="91425" bIns="45700" anchor="b" anchorCtr="0">
            <a:normAutofit/>
          </a:bodyPr>
          <a:lstStyle/>
          <a:p>
            <a:r>
              <a:rPr lang="en-IN" sz="5400" b="1" i="0" dirty="0">
                <a:solidFill>
                  <a:schemeClr val="tx1"/>
                </a:solidFill>
                <a:effectLst/>
                <a:latin typeface="Times New Roman" panose="02020603050405020304" pitchFamily="18" charset="0"/>
                <a:cs typeface="Times New Roman" panose="02020603050405020304" pitchFamily="18" charset="0"/>
              </a:rPr>
              <a:t>Tic-Tac-Toe using Socket Server</a:t>
            </a:r>
          </a:p>
        </p:txBody>
      </p:sp>
      <p:sp>
        <p:nvSpPr>
          <p:cNvPr id="85" name="Google Shape;85;p13"/>
          <p:cNvSpPr txBox="1">
            <a:spLocks noGrp="1"/>
          </p:cNvSpPr>
          <p:nvPr>
            <p:ph type="subTitle" idx="1"/>
          </p:nvPr>
        </p:nvSpPr>
        <p:spPr>
          <a:xfrm>
            <a:off x="1524000" y="2875176"/>
            <a:ext cx="9144000" cy="3195686"/>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Clr>
                <a:schemeClr val="dk1"/>
              </a:buClr>
              <a:buSzPct val="100000"/>
              <a:buNone/>
            </a:pPr>
            <a:r>
              <a:rPr lang="en-IN" dirty="0"/>
              <a:t>Team members</a:t>
            </a:r>
            <a:endParaRPr dirty="0"/>
          </a:p>
          <a:p>
            <a:pPr marL="0" lvl="0" indent="0" algn="just" rtl="0">
              <a:lnSpc>
                <a:spcPct val="170000"/>
              </a:lnSpc>
              <a:spcBef>
                <a:spcPts val="1000"/>
              </a:spcBef>
              <a:spcAft>
                <a:spcPts val="0"/>
              </a:spcAft>
              <a:buClr>
                <a:schemeClr val="dk1"/>
              </a:buClr>
              <a:buSzPct val="100000"/>
              <a:buNone/>
            </a:pPr>
            <a:r>
              <a:rPr lang="en-IN" dirty="0"/>
              <a:t>RA2011003011252 – DIVYANSH GUPTA</a:t>
            </a:r>
            <a:endParaRPr dirty="0"/>
          </a:p>
          <a:p>
            <a:pPr marL="0" lvl="0" indent="0" algn="just" rtl="0">
              <a:lnSpc>
                <a:spcPct val="170000"/>
              </a:lnSpc>
              <a:spcBef>
                <a:spcPts val="1000"/>
              </a:spcBef>
              <a:spcAft>
                <a:spcPts val="0"/>
              </a:spcAft>
              <a:buClr>
                <a:schemeClr val="dk1"/>
              </a:buClr>
              <a:buSzPct val="100000"/>
              <a:buNone/>
            </a:pPr>
            <a:r>
              <a:rPr lang="en-IN" dirty="0"/>
              <a:t>RA2011003011248– UTKARSH SABOO</a:t>
            </a:r>
            <a:endParaRPr dirty="0"/>
          </a:p>
          <a:p>
            <a:pPr marL="0" lvl="0" indent="0" algn="just" rtl="0">
              <a:lnSpc>
                <a:spcPct val="170000"/>
              </a:lnSpc>
              <a:spcBef>
                <a:spcPts val="1000"/>
              </a:spcBef>
              <a:spcAft>
                <a:spcPts val="0"/>
              </a:spcAft>
              <a:buClr>
                <a:schemeClr val="dk1"/>
              </a:buClr>
              <a:buSzPct val="100000"/>
              <a:buNone/>
            </a:pPr>
            <a:r>
              <a:rPr lang="en-IN" dirty="0"/>
              <a:t>RA2011003011251– ADITYA GIRI GOSWAMI</a:t>
            </a:r>
            <a:endParaRPr dirty="0"/>
          </a:p>
          <a:p>
            <a:pPr marL="0" lvl="0" indent="0" algn="just" rtl="0">
              <a:lnSpc>
                <a:spcPct val="170000"/>
              </a:lnSpc>
              <a:spcBef>
                <a:spcPts val="1000"/>
              </a:spcBef>
              <a:spcAft>
                <a:spcPts val="0"/>
              </a:spcAft>
              <a:buClr>
                <a:schemeClr val="dk1"/>
              </a:buClr>
              <a:buSzPct val="100000"/>
              <a:buNone/>
            </a:pPr>
            <a:r>
              <a:rPr lang="en-IN" dirty="0"/>
              <a:t>RA2011003011253– PURVA ATUL TARALE</a:t>
            </a:r>
            <a:endParaRPr dirty="0"/>
          </a:p>
          <a:p>
            <a:pPr marL="0" lvl="0" indent="0" algn="just"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Overview of the project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98" name="Google Shape;9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IN" dirty="0">
                <a:latin typeface="Times New Roman" panose="02020603050405020304" pitchFamily="18" charset="0"/>
                <a:cs typeface="Times New Roman" panose="02020603050405020304" pitchFamily="18" charset="0"/>
              </a:rPr>
              <a:t>This is a simple game of tic-tac-toe developed in Python. It allows two payers to play with one another on different command lines through networking. The server starts the game by first running server.py, waiting for the client to connect by then running client.py. Once their connected, the game itself starts.</a:t>
            </a:r>
          </a:p>
          <a:p>
            <a:pPr marL="0" lvl="0" indent="0" algn="l" rtl="0">
              <a:lnSpc>
                <a:spcPct val="90000"/>
              </a:lnSpc>
              <a:spcBef>
                <a:spcPts val="0"/>
              </a:spcBef>
              <a:spcAft>
                <a:spcPts val="0"/>
              </a:spcAft>
              <a:buClr>
                <a:schemeClr val="dk1"/>
              </a:buClr>
              <a:buSzPts val="2800"/>
              <a:buNone/>
            </a:pPr>
            <a:endParaRPr lang="en-IN"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2800"/>
              <a:buNone/>
            </a:pPr>
            <a:r>
              <a:rPr lang="en-IN" dirty="0">
                <a:latin typeface="Times New Roman" panose="02020603050405020304" pitchFamily="18" charset="0"/>
                <a:cs typeface="Times New Roman" panose="02020603050405020304" pitchFamily="18" charset="0"/>
              </a:rPr>
              <a:t>The server starts as “X” and goes first, and the client is “O”. The players choose the square would like to use with coordinated: both “A1” and “1A” would be accepted, for example. The game proceeds, with the players taking turns, until one wins or the game is a draw. The host, then the client, is asked whether they’d like a rematch. If both agree, the game starts anew.</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2"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3200" dirty="0">
                <a:latin typeface="Times New Roman" panose="02020603050405020304" pitchFamily="18" charset="0"/>
                <a:cs typeface="Times New Roman" panose="02020603050405020304" pitchFamily="18" charset="0"/>
              </a:rPr>
              <a:t>Literature survey (min 5 papers content)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sample table format given below</a:t>
            </a:r>
            <a:endParaRPr sz="3200" dirty="0">
              <a:latin typeface="Times New Roman" panose="02020603050405020304" pitchFamily="18" charset="0"/>
              <a:cs typeface="Times New Roman" panose="02020603050405020304" pitchFamily="18" charset="0"/>
            </a:endParaRPr>
          </a:p>
        </p:txBody>
      </p:sp>
      <p:graphicFrame>
        <p:nvGraphicFramePr>
          <p:cNvPr id="104" name="Google Shape;104;p16"/>
          <p:cNvGraphicFramePr/>
          <p:nvPr>
            <p:extLst>
              <p:ext uri="{D42A27DB-BD31-4B8C-83A1-F6EECF244321}">
                <p14:modId xmlns:p14="http://schemas.microsoft.com/office/powerpoint/2010/main" val="2644715907"/>
              </p:ext>
            </p:extLst>
          </p:nvPr>
        </p:nvGraphicFramePr>
        <p:xfrm>
          <a:off x="723901" y="1209400"/>
          <a:ext cx="10629898" cy="9504514"/>
        </p:xfrm>
        <a:graphic>
          <a:graphicData uri="http://schemas.openxmlformats.org/drawingml/2006/table">
            <a:tbl>
              <a:tblPr firstRow="1" bandRow="1">
                <a:noFill/>
                <a:tableStyleId>{43A83BEF-D95F-488B-8884-49BA4E9EB00C}</a:tableStyleId>
              </a:tblPr>
              <a:tblGrid>
                <a:gridCol w="2411370">
                  <a:extLst>
                    <a:ext uri="{9D8B030D-6E8A-4147-A177-3AD203B41FA5}">
                      <a16:colId xmlns:a16="http://schemas.microsoft.com/office/drawing/2014/main" val="20000"/>
                    </a:ext>
                  </a:extLst>
                </a:gridCol>
                <a:gridCol w="2411370">
                  <a:extLst>
                    <a:ext uri="{9D8B030D-6E8A-4147-A177-3AD203B41FA5}">
                      <a16:colId xmlns:a16="http://schemas.microsoft.com/office/drawing/2014/main" val="20001"/>
                    </a:ext>
                  </a:extLst>
                </a:gridCol>
                <a:gridCol w="2411370">
                  <a:extLst>
                    <a:ext uri="{9D8B030D-6E8A-4147-A177-3AD203B41FA5}">
                      <a16:colId xmlns:a16="http://schemas.microsoft.com/office/drawing/2014/main" val="20002"/>
                    </a:ext>
                  </a:extLst>
                </a:gridCol>
                <a:gridCol w="3395788">
                  <a:extLst>
                    <a:ext uri="{9D8B030D-6E8A-4147-A177-3AD203B41FA5}">
                      <a16:colId xmlns:a16="http://schemas.microsoft.com/office/drawing/2014/main" val="20003"/>
                    </a:ext>
                  </a:extLst>
                </a:gridCol>
              </a:tblGrid>
              <a:tr h="378752">
                <a:tc>
                  <a:txBody>
                    <a:bodyPr/>
                    <a:lstStyle/>
                    <a:p>
                      <a:pPr marL="0" marR="0" lvl="0" indent="0" algn="l" rtl="0">
                        <a:spcBef>
                          <a:spcPts val="0"/>
                        </a:spcBef>
                        <a:spcAft>
                          <a:spcPts val="0"/>
                        </a:spcAft>
                        <a:buNone/>
                      </a:pPr>
                      <a:r>
                        <a:rPr lang="en-IN" sz="1800" u="none" strike="noStrike" cap="none" dirty="0"/>
                        <a:t>S.NO.</a:t>
                      </a:r>
                      <a:endParaRPr dirty="0"/>
                    </a:p>
                  </a:txBody>
                  <a:tcPr marL="91450" marR="91450" marT="45725" marB="45725"/>
                </a:tc>
                <a:tc>
                  <a:txBody>
                    <a:bodyPr/>
                    <a:lstStyle/>
                    <a:p>
                      <a:pPr marL="0" marR="0" lvl="0" indent="0" algn="l" rtl="0">
                        <a:spcBef>
                          <a:spcPts val="0"/>
                        </a:spcBef>
                        <a:spcAft>
                          <a:spcPts val="0"/>
                        </a:spcAft>
                        <a:buNone/>
                      </a:pPr>
                      <a:r>
                        <a:rPr lang="en-IN" sz="1800" dirty="0"/>
                        <a:t>Paper Title</a:t>
                      </a:r>
                      <a:endParaRPr dirty="0"/>
                    </a:p>
                  </a:txBody>
                  <a:tcPr marL="91450" marR="91450" marT="45725" marB="45725"/>
                </a:tc>
                <a:tc>
                  <a:txBody>
                    <a:bodyPr/>
                    <a:lstStyle/>
                    <a:p>
                      <a:pPr marL="0" marR="0" lvl="0" indent="0" algn="ctr" rtl="0">
                        <a:spcBef>
                          <a:spcPts val="0"/>
                        </a:spcBef>
                        <a:spcAft>
                          <a:spcPts val="0"/>
                        </a:spcAft>
                        <a:buNone/>
                      </a:pPr>
                      <a:r>
                        <a:rPr lang="en-IN" sz="1800" dirty="0"/>
                        <a:t>Summary</a:t>
                      </a:r>
                      <a:endParaRPr dirty="0"/>
                    </a:p>
                  </a:txBody>
                  <a:tcPr marL="91450" marR="91450" marT="45725" marB="45725"/>
                </a:tc>
                <a:tc>
                  <a:txBody>
                    <a:bodyPr/>
                    <a:lstStyle/>
                    <a:p>
                      <a:pPr marL="0" marR="0" lvl="0" indent="0" algn="l" rtl="0">
                        <a:spcBef>
                          <a:spcPts val="0"/>
                        </a:spcBef>
                        <a:spcAft>
                          <a:spcPts val="0"/>
                        </a:spcAft>
                        <a:buNone/>
                      </a:pPr>
                      <a:r>
                        <a:rPr lang="en-IN" sz="1800" dirty="0"/>
                        <a:t>Methodology / Algorithm used</a:t>
                      </a:r>
                      <a:endParaRPr dirty="0"/>
                    </a:p>
                  </a:txBody>
                  <a:tcPr marL="91450" marR="91450" marT="45725" marB="45725"/>
                </a:tc>
                <a:extLst>
                  <a:ext uri="{0D108BD9-81ED-4DB2-BD59-A6C34878D82A}">
                    <a16:rowId xmlns:a16="http://schemas.microsoft.com/office/drawing/2014/main" val="10000"/>
                  </a:ext>
                </a:extLst>
              </a:tr>
              <a:tr h="919818">
                <a:tc>
                  <a:txBody>
                    <a:bodyPr/>
                    <a:lstStyle/>
                    <a:p>
                      <a:pPr marL="0" marR="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1</a:t>
                      </a: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3"/>
                        </a:rPr>
                        <a:t>The Socket Programming and Software Design for Communication Based on Client/Server</a:t>
                      </a:r>
                      <a:endPar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endPar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2009</a:t>
                      </a:r>
                      <a:b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b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Published By: IEEE</a:t>
                      </a:r>
                    </a:p>
                    <a:p>
                      <a:pPr marL="0" marR="0" lvl="0" indent="0" algn="l" rtl="0">
                        <a:lnSpc>
                          <a:spcPct val="100000"/>
                        </a:lnSpc>
                        <a:spcBef>
                          <a:spcPts val="0"/>
                        </a:spcBef>
                        <a:spcAft>
                          <a:spcPts val="0"/>
                        </a:spcAft>
                        <a:buClr>
                          <a:schemeClr val="dk1"/>
                        </a:buClr>
                        <a:buSzPts val="1800"/>
                        <a:buFont typeface="Calibri"/>
                        <a:buNone/>
                      </a:pPr>
                      <a:endParaRPr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lnSpc>
                          <a:spcPct val="90000"/>
                        </a:lnSpc>
                        <a:spcBef>
                          <a:spcPts val="0"/>
                        </a:spcBef>
                        <a:spcAft>
                          <a:spcPts val="0"/>
                        </a:spcAft>
                        <a:buClr>
                          <a:schemeClr val="dk1"/>
                        </a:buClr>
                        <a:buSzPts val="2800"/>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This paper introduces the application of the client/server(C/S) mode, the concept and the programming principle of the socket based on C/S.</a:t>
                      </a:r>
                      <a:endParaRPr lang="en-IN"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The method of software design for the communication between the client, server-process using the socket mechanism is mainly analyzed, and gives examples of connection-oriented service program. The transmission layer can provide connection oriented to use TCP protocol, connectionless-oriented to use UDP protocol.</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417599">
                <a:tc>
                  <a:txBody>
                    <a:bodyPr/>
                    <a:lstStyle/>
                    <a:p>
                      <a:pPr marL="0" marR="0" lvl="0" indent="0" algn="l" rtl="0">
                        <a:spcBef>
                          <a:spcPts val="0"/>
                        </a:spcBef>
                        <a:spcAft>
                          <a:spcPts val="0"/>
                        </a:spcAft>
                        <a:buNone/>
                      </a:pPr>
                      <a:r>
                        <a:rPr lang="en-IN" sz="1200" b="0" dirty="0">
                          <a:latin typeface="Times New Roman" panose="02020603050405020304" pitchFamily="18" charset="0"/>
                          <a:cs typeface="Times New Roman" panose="02020603050405020304" pitchFamily="18" charset="0"/>
                        </a:rPr>
                        <a:t>2</a:t>
                      </a: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4" action="ppaction://hlinkfile"/>
                        </a:rPr>
                        <a:t>A design and implementation of active network socket programming</a:t>
                      </a:r>
                      <a:endPar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lang="en-IN"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2002</a:t>
                      </a:r>
                      <a:b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b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Published By: IEEE</a:t>
                      </a:r>
                    </a:p>
                    <a:p>
                      <a:pPr marL="0" marR="0" lvl="0" indent="0" algn="l" rtl="0">
                        <a:lnSpc>
                          <a:spcPct val="100000"/>
                        </a:lnSpc>
                        <a:spcBef>
                          <a:spcPts val="0"/>
                        </a:spcBef>
                        <a:spcAft>
                          <a:spcPts val="0"/>
                        </a:spcAft>
                        <a:buClr>
                          <a:schemeClr val="dk1"/>
                        </a:buClr>
                        <a:buSzPts val="1800"/>
                        <a:buFont typeface="Calibri"/>
                        <a:buNone/>
                      </a:pP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lnSpc>
                          <a:spcPct val="90000"/>
                        </a:lnSpc>
                        <a:spcBef>
                          <a:spcPts val="0"/>
                        </a:spcBef>
                        <a:spcAft>
                          <a:spcPts val="0"/>
                        </a:spcAft>
                        <a:buClr>
                          <a:schemeClr val="dk1"/>
                        </a:buClr>
                        <a:buSzPts val="2800"/>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The concept of programmable nodes and active networks introduces programmability into communication networks. Code and data can be sent and modified on their routes to the destinations. Various research groups have designed and implemented their own design platforms. Each design has its own benefits and drawbacks. Moreover, there exists an interoperability problem among platforms</a:t>
                      </a:r>
                      <a:endParaRPr lang="en-IN"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We introduce a concept that is similar to network socket programming. We intentionally establish a set of simple interfaces for programming active applications. This set of interfaces, known as active network socket programming (ANSP), will be working on top of all other execution environments in the future. </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302938256"/>
                  </a:ext>
                </a:extLst>
              </a:tr>
              <a:tr h="1136244">
                <a:tc>
                  <a:txBody>
                    <a:bodyPr/>
                    <a:lstStyle/>
                    <a:p>
                      <a:pPr marL="0" marR="0" lvl="0" indent="0" algn="l" rtl="0">
                        <a:spcBef>
                          <a:spcPts val="0"/>
                        </a:spcBef>
                        <a:spcAft>
                          <a:spcPts val="0"/>
                        </a:spcAft>
                        <a:buNone/>
                      </a:pPr>
                      <a:r>
                        <a:rPr lang="en-IN" sz="1200" b="0" dirty="0">
                          <a:latin typeface="Times New Roman" panose="02020603050405020304" pitchFamily="18" charset="0"/>
                          <a:cs typeface="Times New Roman" panose="02020603050405020304" pitchFamily="18" charset="0"/>
                        </a:rPr>
                        <a:t>3</a:t>
                      </a: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5" action="ppaction://hlinkfile"/>
                        </a:rPr>
                        <a:t>Design and Implementation of Client-Server Based Application Using Socket Programming in a Distributed Computing Environment</a:t>
                      </a:r>
                      <a:endPar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endPar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2017</a:t>
                      </a:r>
                      <a:b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b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Published By: IEEE</a:t>
                      </a: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endPar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lnSpc>
                          <a:spcPct val="90000"/>
                        </a:lnSpc>
                        <a:spcBef>
                          <a:spcPts val="0"/>
                        </a:spcBef>
                        <a:spcAft>
                          <a:spcPts val="0"/>
                        </a:spcAft>
                        <a:buClr>
                          <a:schemeClr val="dk1"/>
                        </a:buClr>
                        <a:buSzPts val="2800"/>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This research study discusses the detail overview in developing a client server based application using socket programming in a distributed computing environment. </a:t>
                      </a:r>
                      <a:endParaRPr lang="en-IN"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Interface design, socket programming style, java classes, and exceptions are also considered in the development stage. The communications between client server application processes using socket mechanism were mainly analyzed. The main objective of this research study is to demonstrate the principles and concepts behind socket programming as well as the libraries available in Java.</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508349584"/>
                  </a:ext>
                </a:extLst>
              </a:tr>
              <a:tr h="703392">
                <a:tc>
                  <a:txBody>
                    <a:bodyPr/>
                    <a:lstStyle/>
                    <a:p>
                      <a:pPr marL="0" marR="0" lvl="0" indent="0" algn="l" rtl="0">
                        <a:spcBef>
                          <a:spcPts val="0"/>
                        </a:spcBef>
                        <a:spcAft>
                          <a:spcPts val="0"/>
                        </a:spcAft>
                        <a:buNone/>
                      </a:pPr>
                      <a:r>
                        <a:rPr lang="en-IN" sz="1200" b="0" dirty="0">
                          <a:latin typeface="Times New Roman" panose="02020603050405020304" pitchFamily="18" charset="0"/>
                          <a:cs typeface="Times New Roman" panose="02020603050405020304" pitchFamily="18" charset="0"/>
                        </a:rPr>
                        <a:t>4</a:t>
                      </a: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6" action="ppaction://hlinkfile"/>
                        </a:rPr>
                        <a:t>IP to IP Calling Through Socket Programming</a:t>
                      </a:r>
                      <a:endParaRPr lang="en-US" sz="12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lang="en-IN"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2021</a:t>
                      </a:r>
                      <a:b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b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Published By: IEEE</a:t>
                      </a:r>
                    </a:p>
                    <a:p>
                      <a:pPr marL="0" marR="0" lvl="0" indent="0" algn="l" rtl="0">
                        <a:lnSpc>
                          <a:spcPct val="100000"/>
                        </a:lnSpc>
                        <a:spcBef>
                          <a:spcPts val="0"/>
                        </a:spcBef>
                        <a:spcAft>
                          <a:spcPts val="0"/>
                        </a:spcAft>
                        <a:buClr>
                          <a:schemeClr val="dk1"/>
                        </a:buClr>
                        <a:buSzPts val="1800"/>
                        <a:buFont typeface="Calibri"/>
                        <a:buNone/>
                      </a:pP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lnSpc>
                          <a:spcPct val="90000"/>
                        </a:lnSpc>
                        <a:spcBef>
                          <a:spcPts val="0"/>
                        </a:spcBef>
                        <a:spcAft>
                          <a:spcPts val="0"/>
                        </a:spcAft>
                        <a:buClr>
                          <a:schemeClr val="dk1"/>
                        </a:buClr>
                        <a:buSzPts val="2800"/>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It is used to connect the people in same Wi-Fi network to exchange their communication without having any cost.</a:t>
                      </a:r>
                      <a:endParaRPr lang="en-IN"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First the registration process is designed with which both users are connected. Then calling process is done with IP addresses of both devices using datagram socket programming.</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3722887811"/>
                  </a:ext>
                </a:extLst>
              </a:tr>
              <a:tr h="1417599">
                <a:tc>
                  <a:txBody>
                    <a:bodyPr/>
                    <a:lstStyle/>
                    <a:p>
                      <a:pPr marL="0" marR="0" lvl="0" indent="0" algn="l" rtl="0">
                        <a:spcBef>
                          <a:spcPts val="0"/>
                        </a:spcBef>
                        <a:spcAft>
                          <a:spcPts val="0"/>
                        </a:spcAft>
                        <a:buNone/>
                      </a:pPr>
                      <a:r>
                        <a:rPr lang="en-IN" sz="1200" b="0" dirty="0">
                          <a:latin typeface="Times New Roman" panose="02020603050405020304" pitchFamily="18" charset="0"/>
                          <a:cs typeface="Times New Roman" panose="02020603050405020304" pitchFamily="18" charset="0"/>
                        </a:rPr>
                        <a:t>5</a:t>
                      </a: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200" dirty="0">
                          <a:latin typeface="Times New Roman" panose="02020603050405020304" pitchFamily="18" charset="0"/>
                          <a:cs typeface="Times New Roman" panose="02020603050405020304" pitchFamily="18" charset="0"/>
                          <a:hlinkClick r:id="rId7" action="ppaction://hlinkfile"/>
                        </a:rPr>
                        <a:t>Analysis of Socket Communication Technology Algorithms Under TCP/IP Protocol</a:t>
                      </a:r>
                      <a:endParaRPr lang="en-US"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00"/>
                        <a:buFont typeface="Calibri"/>
                        <a:buNone/>
                      </a:pPr>
                      <a:endParaRPr lang="en-US"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2019</a:t>
                      </a:r>
                      <a:b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br>
                      <a:r>
                        <a:rPr lang="en-US" sz="12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Published By: IEEE</a:t>
                      </a:r>
                    </a:p>
                    <a:p>
                      <a:pPr marL="0" marR="0" lvl="0" indent="0" algn="l" rtl="0">
                        <a:lnSpc>
                          <a:spcPct val="100000"/>
                        </a:lnSpc>
                        <a:spcBef>
                          <a:spcPts val="0"/>
                        </a:spcBef>
                        <a:spcAft>
                          <a:spcPts val="0"/>
                        </a:spcAft>
                        <a:buClr>
                          <a:schemeClr val="dk1"/>
                        </a:buClr>
                        <a:buSzPts val="1800"/>
                        <a:buFont typeface="Calibri"/>
                        <a:buNone/>
                      </a:pPr>
                      <a:endParaRPr sz="12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lnSpc>
                          <a:spcPct val="90000"/>
                        </a:lnSpc>
                        <a:spcBef>
                          <a:spcPts val="0"/>
                        </a:spcBef>
                        <a:spcAft>
                          <a:spcPts val="0"/>
                        </a:spcAft>
                        <a:buClr>
                          <a:schemeClr val="dk1"/>
                        </a:buClr>
                        <a:buSzPts val="2800"/>
                        <a:buNone/>
                      </a:pPr>
                      <a:r>
                        <a:rPr lang="en-US" sz="1200" dirty="0">
                          <a:latin typeface="Times New Roman" panose="02020603050405020304" pitchFamily="18" charset="0"/>
                          <a:cs typeface="Times New Roman" panose="02020603050405020304" pitchFamily="18" charset="0"/>
                        </a:rPr>
                        <a:t>When communicating between node machines in different locations in the network virtual lab system, the network layer shields the differences of the lower layer networks and cannot provide uniform data transmission of connectionless packets. Aiming at this problem, a self-correcting and optimal scheduling technique for communication networks based on deep machine learning algorithm is proposed. </a:t>
                      </a:r>
                      <a:endParaRPr lang="en-IN" sz="1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The branching algorithm mainly involves enhancing data learning. By using TCP/IP protocol for communication, a method and program implementation of communication using Socket mechanism under TCP/IP protocol are proposed.</a:t>
                      </a:r>
                      <a:endParaRPr sz="12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71995082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39CB-F77D-8EE0-F041-1114B65B821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Demo</a:t>
            </a:r>
          </a:p>
        </p:txBody>
      </p:sp>
      <p:pic>
        <p:nvPicPr>
          <p:cNvPr id="3074" name="Picture 2">
            <a:extLst>
              <a:ext uri="{FF2B5EF4-FFF2-40B4-BE49-F238E27FC236}">
                <a16:creationId xmlns:a16="http://schemas.microsoft.com/office/drawing/2014/main" id="{55257799-F7B6-9697-05AE-DB58B60EF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549679"/>
            <a:ext cx="9437016" cy="5308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47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10" name="Google Shape;11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indent="-457200">
              <a:lnSpc>
                <a:spcPct val="100000"/>
              </a:lnSpc>
              <a:spcBef>
                <a:spcPts val="0"/>
              </a:spcBef>
              <a:defRPr/>
            </a:pPr>
            <a:r>
              <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3"/>
              </a:rPr>
              <a:t>The Socket Programming and Software Design for Communication Based on Client/Server</a:t>
            </a:r>
            <a:r>
              <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(Year of Published: 2009 Published By: IEEE)</a:t>
            </a:r>
          </a:p>
          <a:p>
            <a:pPr marL="0" indent="0">
              <a:lnSpc>
                <a:spcPct val="100000"/>
              </a:lnSpc>
              <a:spcBef>
                <a:spcPts val="0"/>
              </a:spcBef>
              <a:buNone/>
              <a:defRPr/>
            </a:pPr>
            <a:endPar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defRPr/>
            </a:pPr>
            <a:r>
              <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4" action="ppaction://hlinkfile"/>
              </a:rPr>
              <a:t>A design and implementation of active network socket programming</a:t>
            </a:r>
            <a:r>
              <a:rPr lang="en-US" sz="2000" dirty="0">
                <a:latin typeface="Times New Roman" panose="02020603050405020304" pitchFamily="18" charset="0"/>
                <a:cs typeface="Times New Roman" panose="02020603050405020304" pitchFamily="18" charset="0"/>
                <a:sym typeface="Arial"/>
              </a:rPr>
              <a:t> (</a:t>
            </a:r>
            <a:r>
              <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2002 Published By: IEEE)</a:t>
            </a:r>
          </a:p>
          <a:p>
            <a:pPr marL="0" indent="0">
              <a:lnSpc>
                <a:spcPct val="100000"/>
              </a:lnSpc>
              <a:spcBef>
                <a:spcPts val="0"/>
              </a:spcBef>
              <a:buNone/>
              <a:defRPr/>
            </a:pPr>
            <a:endPar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defRPr/>
            </a:pPr>
            <a:r>
              <a:rPr lang="en-US" sz="20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5" action="ppaction://hlinkfile"/>
              </a:rPr>
              <a:t>Design and Implementation of Client-Server Based Application Using Socket Programming in a Distributed Computing Environment</a:t>
            </a:r>
            <a:r>
              <a:rPr lang="en-US" sz="2000" b="1" dirty="0">
                <a:latin typeface="Times New Roman" panose="02020603050405020304" pitchFamily="18" charset="0"/>
                <a:cs typeface="Times New Roman" panose="02020603050405020304" pitchFamily="18" charset="0"/>
                <a:sym typeface="Arial"/>
              </a:rPr>
              <a:t> (</a:t>
            </a:r>
            <a:r>
              <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2017 Published By: IEEE)</a:t>
            </a:r>
          </a:p>
          <a:p>
            <a:pPr indent="-457200">
              <a:lnSpc>
                <a:spcPct val="100000"/>
              </a:lnSpc>
              <a:spcBef>
                <a:spcPts val="0"/>
              </a:spcBef>
              <a:defRPr/>
            </a:pPr>
            <a:endPar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defRPr/>
            </a:pPr>
            <a:r>
              <a:rPr lang="en-US" sz="20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hlinkClick r:id="rId6" action="ppaction://hlinkfile"/>
              </a:rPr>
              <a:t>IP to IP Calling Through Socket Programming</a:t>
            </a:r>
            <a:r>
              <a:rPr lang="en-US" sz="2000" b="1" dirty="0">
                <a:latin typeface="Times New Roman" panose="02020603050405020304" pitchFamily="18" charset="0"/>
                <a:cs typeface="Times New Roman" panose="02020603050405020304" pitchFamily="18" charset="0"/>
                <a:sym typeface="Arial"/>
              </a:rPr>
              <a:t> (</a:t>
            </a:r>
            <a:r>
              <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2021 Published By: IEEE)</a:t>
            </a:r>
          </a:p>
          <a:p>
            <a:pPr marL="0" indent="0">
              <a:lnSpc>
                <a:spcPct val="100000"/>
              </a:lnSpc>
              <a:spcBef>
                <a:spcPts val="0"/>
              </a:spcBef>
              <a:buNone/>
              <a:defRPr/>
            </a:pPr>
            <a:endPar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pPr>
            <a:r>
              <a:rPr lang="en-US" sz="2000" dirty="0">
                <a:latin typeface="Times New Roman" panose="02020603050405020304" pitchFamily="18" charset="0"/>
                <a:cs typeface="Times New Roman" panose="02020603050405020304" pitchFamily="18" charset="0"/>
                <a:hlinkClick r:id="rId7" action="ppaction://hlinkfile"/>
              </a:rPr>
              <a:t>Analysis of Socket Communication Technology Algorithms Under TCP/IP Protocol</a:t>
            </a:r>
            <a:r>
              <a:rPr lang="en-US" sz="2000" dirty="0">
                <a:latin typeface="Times New Roman" panose="02020603050405020304" pitchFamily="18" charset="0"/>
                <a:cs typeface="Times New Roman" panose="02020603050405020304" pitchFamily="18" charset="0"/>
              </a:rPr>
              <a:t> (</a:t>
            </a:r>
            <a:r>
              <a:rPr lang="en-US" sz="20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Year of Published: 2019 Published By: IEEE)</a:t>
            </a:r>
          </a:p>
          <a:p>
            <a:pPr indent="-457200">
              <a:lnSpc>
                <a:spcPct val="100000"/>
              </a:lnSpc>
              <a:spcBef>
                <a:spcPts val="0"/>
              </a:spcBef>
              <a:defRPr/>
            </a:pPr>
            <a:endParaRPr lang="en-US" sz="2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defRPr/>
            </a:pPr>
            <a:endParaRPr lang="en-US" sz="2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defRPr/>
            </a:pPr>
            <a:endParaRPr lang="en-US" sz="2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defRPr/>
            </a:pPr>
            <a:endParaRPr lang="en-US" sz="2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endParaRPr lang="en-US" sz="28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lang="en-US" sz="2800" b="0" dirty="0">
              <a:latin typeface="Times New Roman" panose="02020603050405020304" pitchFamily="18" charset="0"/>
              <a:cs typeface="Times New Roman" panose="02020603050405020304" pitchFamily="18" charset="0"/>
            </a:endParaRPr>
          </a:p>
          <a:p>
            <a:pPr indent="-457200">
              <a:lnSpc>
                <a:spcPct val="100000"/>
              </a:lnSpc>
              <a:spcBef>
                <a:spcPts val="0"/>
              </a:spcBef>
              <a:defRPr/>
            </a:pPr>
            <a:endParaRPr lang="en-US" sz="2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indent="-457200">
              <a:lnSpc>
                <a:spcPct val="100000"/>
              </a:lnSpc>
              <a:spcBef>
                <a:spcPts val="0"/>
              </a:spcBef>
              <a:defRPr/>
            </a:pPr>
            <a:endParaRPr lang="en-US" sz="2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endParaRPr lang="en-US" dirty="0">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endParaRPr lang="en-US" sz="2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228600" lvl="0" indent="-228600" algn="l" rtl="0">
              <a:lnSpc>
                <a:spcPct val="90000"/>
              </a:lnSpc>
              <a:spcBef>
                <a:spcPts val="0"/>
              </a:spcBef>
              <a:spcAft>
                <a:spcPts val="0"/>
              </a:spcAft>
              <a:buClr>
                <a:schemeClr val="dk1"/>
              </a:buClr>
              <a:buSzPts val="2800"/>
              <a:buChar char="•"/>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848</Words>
  <Application>Microsoft Office PowerPoint</Application>
  <PresentationFormat>Widescreen</PresentationFormat>
  <Paragraphs>69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Tic-Tac-Toe using Socket Server</vt:lpstr>
      <vt:lpstr>Content</vt:lpstr>
      <vt:lpstr>Objective</vt:lpstr>
      <vt:lpstr>Literature survey (min 5 papers content) sample table format given below</vt:lpstr>
      <vt:lpstr>Demo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 using Socket Server</dc:title>
  <cp:lastModifiedBy>Aditya Giri</cp:lastModifiedBy>
  <cp:revision>10</cp:revision>
  <dcterms:modified xsi:type="dcterms:W3CDTF">2022-09-03T16:41:41Z</dcterms:modified>
</cp:coreProperties>
</file>