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109238-D500-44FA-9424-90441B58E166}" type="datetimeFigureOut">
              <a:rPr lang="en-IN" smtClean="0"/>
              <a:t>28-06-2022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21FF944-30AD-4A78-B21B-6655AACCFE7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70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09238-D500-44FA-9424-90441B58E166}"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1FF944-30AD-4A78-B21B-6655AACCFE7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60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09238-D500-44FA-9424-90441B58E166}"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1FF944-30AD-4A78-B21B-6655AACCFE7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363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09238-D500-44FA-9424-90441B58E166}"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1FF944-30AD-4A78-B21B-6655AACCFE7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7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09238-D500-44FA-9424-90441B58E166}"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1FF944-30AD-4A78-B21B-6655AACCFE7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171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109238-D500-44FA-9424-90441B58E166}" type="datetimeFigureOut">
              <a:rPr lang="en-IN" smtClean="0"/>
              <a:t>28-06-2022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1FF944-30AD-4A78-B21B-6655AACCFE7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7309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109238-D500-44FA-9424-90441B58E166}" type="datetimeFigureOut">
              <a:rPr lang="en-IN" smtClean="0"/>
              <a:t>28-06-2022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1FF944-30AD-4A78-B21B-6655AACCFE7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8578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109238-D500-44FA-9424-90441B58E166}" type="datetimeFigureOut">
              <a:rPr lang="en-IN" smtClean="0"/>
              <a:t>28-06-2022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1FF944-30AD-4A78-B21B-6655AACCFE7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378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09238-D500-44FA-9424-90441B58E166}" type="datetimeFigureOut">
              <a:rPr lang="en-IN" smtClean="0"/>
              <a:t>28-06-2022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1FF944-30AD-4A78-B21B-6655AACCFE70}" type="slidenum">
              <a:rPr lang="en-IN" smtClean="0"/>
              <a:t>‹#›</a:t>
            </a:fld>
            <a:endParaRPr lang="en-IN"/>
          </a:p>
        </p:txBody>
      </p:sp>
    </p:spTree>
    <p:extLst>
      <p:ext uri="{BB962C8B-B14F-4D97-AF65-F5344CB8AC3E}">
        <p14:creationId xmlns:p14="http://schemas.microsoft.com/office/powerpoint/2010/main" val="161280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109238-D500-44FA-9424-90441B58E166}" type="datetimeFigureOut">
              <a:rPr lang="en-IN" smtClean="0"/>
              <a:t>28-06-2022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1FF944-30AD-4A78-B21B-6655AACCFE7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303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1109238-D500-44FA-9424-90441B58E166}" type="datetimeFigureOut">
              <a:rPr lang="en-IN" smtClean="0"/>
              <a:t>28-06-2022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21FF944-30AD-4A78-B21B-6655AACCFE7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047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1109238-D500-44FA-9424-90441B58E166}" type="datetimeFigureOut">
              <a:rPr lang="en-IN" smtClean="0"/>
              <a:t>28-06-2022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21FF944-30AD-4A78-B21B-6655AACCFE7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926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2BF9-56E1-9654-08F8-71D2A607EBE0}"/>
              </a:ext>
            </a:extLst>
          </p:cNvPr>
          <p:cNvSpPr>
            <a:spLocks noGrp="1"/>
          </p:cNvSpPr>
          <p:nvPr>
            <p:ph type="ctrTitle"/>
          </p:nvPr>
        </p:nvSpPr>
        <p:spPr/>
        <p:txBody>
          <a:bodyPr/>
          <a:lstStyle/>
          <a:p>
            <a:r>
              <a:rPr lang="en-IN" dirty="0"/>
              <a:t>DAA MINI PROJECT</a:t>
            </a:r>
          </a:p>
        </p:txBody>
      </p:sp>
      <p:sp>
        <p:nvSpPr>
          <p:cNvPr id="3" name="Subtitle 2">
            <a:extLst>
              <a:ext uri="{FF2B5EF4-FFF2-40B4-BE49-F238E27FC236}">
                <a16:creationId xmlns:a16="http://schemas.microsoft.com/office/drawing/2014/main" id="{1A49AA9F-85E4-FE53-E56D-FA4DEECA9345}"/>
              </a:ext>
            </a:extLst>
          </p:cNvPr>
          <p:cNvSpPr>
            <a:spLocks noGrp="1"/>
          </p:cNvSpPr>
          <p:nvPr>
            <p:ph type="subTitle" idx="1"/>
          </p:nvPr>
        </p:nvSpPr>
        <p:spPr>
          <a:xfrm>
            <a:off x="2417780" y="3531204"/>
            <a:ext cx="8637072" cy="2390202"/>
          </a:xfrm>
        </p:spPr>
        <p:txBody>
          <a:bodyPr>
            <a:normAutofit/>
          </a:bodyPr>
          <a:lstStyle/>
          <a:p>
            <a:r>
              <a:rPr lang="en-IN" sz="2400" dirty="0"/>
              <a:t>BY:  ADITYA GIRI GOSWAMI (RA2011003011251)</a:t>
            </a:r>
          </a:p>
          <a:p>
            <a:r>
              <a:rPr lang="en-IN" sz="2400" dirty="0"/>
              <a:t>      ADITYA MISHRA (RA2011003011189)</a:t>
            </a:r>
          </a:p>
          <a:p>
            <a:r>
              <a:rPr lang="en-IN" sz="2400" dirty="0"/>
              <a:t>      SINHA SANJIV (RA2011003010833)</a:t>
            </a:r>
          </a:p>
        </p:txBody>
      </p:sp>
    </p:spTree>
    <p:extLst>
      <p:ext uri="{BB962C8B-B14F-4D97-AF65-F5344CB8AC3E}">
        <p14:creationId xmlns:p14="http://schemas.microsoft.com/office/powerpoint/2010/main" val="4265355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8929-82FE-71B1-3DA8-CA95378E933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D341A6E-0717-DF03-B71E-1E36AEA8DF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5252"/>
            <a:ext cx="12191999" cy="6903252"/>
          </a:xfrm>
        </p:spPr>
      </p:pic>
    </p:spTree>
    <p:extLst>
      <p:ext uri="{BB962C8B-B14F-4D97-AF65-F5344CB8AC3E}">
        <p14:creationId xmlns:p14="http://schemas.microsoft.com/office/powerpoint/2010/main" val="199585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A1ED-32AC-9FF4-6D9B-F178F4718BB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6FEF67B-02AB-CE66-19E3-9D756477FD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8"/>
            <a:ext cx="12192000" cy="7450553"/>
          </a:xfrm>
        </p:spPr>
      </p:pic>
    </p:spTree>
    <p:extLst>
      <p:ext uri="{BB962C8B-B14F-4D97-AF65-F5344CB8AC3E}">
        <p14:creationId xmlns:p14="http://schemas.microsoft.com/office/powerpoint/2010/main" val="33858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C73F-49D1-3C7C-5E30-4C8CFDAB2066}"/>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1C18584D-7556-1B88-245C-A44A817CD226}"/>
              </a:ext>
            </a:extLst>
          </p:cNvPr>
          <p:cNvSpPr>
            <a:spLocks noGrp="1"/>
          </p:cNvSpPr>
          <p:nvPr>
            <p:ph idx="1"/>
          </p:nvPr>
        </p:nvSpPr>
        <p:spPr/>
        <p:txBody>
          <a:bodyPr/>
          <a:lstStyle/>
          <a:p>
            <a:pPr fontAlgn="base"/>
            <a:r>
              <a:rPr lang="en-IN" dirty="0"/>
              <a:t>In Dynamic programming problems, Time Complexity is the number of unique states/subproblems * time taken per state. In this problem, for a given n, there are n unique states/subproblems. For convenience, each state is said to be solved in a constant time. Hence the time complexity is </a:t>
            </a:r>
            <a:r>
              <a:rPr lang="en-IN" b="1" dirty="0"/>
              <a:t>O(n * 1)</a:t>
            </a:r>
            <a:r>
              <a:rPr lang="en-IN" dirty="0"/>
              <a:t>.</a:t>
            </a:r>
            <a:endParaRPr lang="en-IN" b="1" dirty="0"/>
          </a:p>
          <a:p>
            <a:pPr fontAlgn="base"/>
            <a:r>
              <a:rPr lang="en-IN" b="1" dirty="0"/>
              <a:t>Time Complexity:</a:t>
            </a:r>
            <a:r>
              <a:rPr lang="en-IN" dirty="0"/>
              <a:t> O(N)</a:t>
            </a:r>
          </a:p>
          <a:p>
            <a:pPr fontAlgn="base"/>
            <a:r>
              <a:rPr lang="en-IN" b="1" dirty="0"/>
              <a:t>Auxiliary Space:</a:t>
            </a:r>
            <a:r>
              <a:rPr lang="en-IN" dirty="0"/>
              <a:t> O(1)</a:t>
            </a:r>
          </a:p>
          <a:p>
            <a:pPr marL="0" indent="0" fontAlgn="base">
              <a:buNone/>
            </a:pPr>
            <a:br>
              <a:rPr lang="en-IN" dirty="0"/>
            </a:br>
            <a:endParaRPr lang="en-IN" dirty="0"/>
          </a:p>
          <a:p>
            <a:pPr marL="0" indent="0">
              <a:buNone/>
            </a:pPr>
            <a:endParaRPr lang="en-IN" dirty="0"/>
          </a:p>
        </p:txBody>
      </p:sp>
    </p:spTree>
    <p:extLst>
      <p:ext uri="{BB962C8B-B14F-4D97-AF65-F5344CB8AC3E}">
        <p14:creationId xmlns:p14="http://schemas.microsoft.com/office/powerpoint/2010/main" val="1173188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EC90EF0-D340-992D-E540-B063DFD2E21B}"/>
              </a:ext>
            </a:extLst>
          </p:cNvPr>
          <p:cNvSpPr txBox="1"/>
          <p:nvPr/>
        </p:nvSpPr>
        <p:spPr>
          <a:xfrm>
            <a:off x="1572322" y="2413337"/>
            <a:ext cx="8352264" cy="1015663"/>
          </a:xfrm>
          <a:prstGeom prst="rect">
            <a:avLst/>
          </a:prstGeom>
          <a:noFill/>
        </p:spPr>
        <p:txBody>
          <a:bodyPr wrap="square" rtlCol="0">
            <a:spAutoFit/>
          </a:bodyPr>
          <a:lstStyle/>
          <a:p>
            <a:pPr algn="ctr"/>
            <a:r>
              <a:rPr lang="en-US" sz="6000" dirty="0"/>
              <a:t>Thank You</a:t>
            </a:r>
          </a:p>
        </p:txBody>
      </p:sp>
    </p:spTree>
    <p:extLst>
      <p:ext uri="{BB962C8B-B14F-4D97-AF65-F5344CB8AC3E}">
        <p14:creationId xmlns:p14="http://schemas.microsoft.com/office/powerpoint/2010/main" val="2842267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2CF9-E7F8-6386-BF08-B98FC8090C5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F10618D-3E5F-5932-FA88-7BA74F433310}"/>
              </a:ext>
            </a:extLst>
          </p:cNvPr>
          <p:cNvSpPr>
            <a:spLocks noGrp="1"/>
          </p:cNvSpPr>
          <p:nvPr>
            <p:ph idx="1"/>
          </p:nvPr>
        </p:nvSpPr>
        <p:spPr/>
        <p:txBody>
          <a:bodyPr/>
          <a:lstStyle/>
          <a:p>
            <a:pPr marL="0" indent="0">
              <a:buNone/>
            </a:pPr>
            <a:r>
              <a:rPr lang="en-US" dirty="0">
                <a:solidFill>
                  <a:srgbClr val="273239"/>
                </a:solidFill>
                <a:latin typeface="urw-din"/>
              </a:rPr>
              <a:t>I</a:t>
            </a:r>
            <a:r>
              <a:rPr lang="en-US" b="0" i="0" dirty="0">
                <a:solidFill>
                  <a:srgbClr val="273239"/>
                </a:solidFill>
                <a:effectLst/>
                <a:latin typeface="urw-din"/>
              </a:rPr>
              <a:t>n daily share trading, a buyer buys shares in the morning and sells them on the same day. If the trader is allowed to make at most 2 transactions in a day, whereas the second transaction can only start after the first one is complete (Buy-&gt;sell-&gt;Buy-&gt;sell). Given stock prices throughout the day, find out the maximum profit that a share trader could have made.</a:t>
            </a:r>
            <a:endParaRPr lang="en-IN" dirty="0"/>
          </a:p>
        </p:txBody>
      </p:sp>
    </p:spTree>
    <p:extLst>
      <p:ext uri="{BB962C8B-B14F-4D97-AF65-F5344CB8AC3E}">
        <p14:creationId xmlns:p14="http://schemas.microsoft.com/office/powerpoint/2010/main" val="403814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9A9B-C6C4-B8B6-C8A5-31A317B85E6D}"/>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1950612F-4AAD-6128-864A-0C02632B6F01}"/>
              </a:ext>
            </a:extLst>
          </p:cNvPr>
          <p:cNvSpPr>
            <a:spLocks noGrp="1"/>
          </p:cNvSpPr>
          <p:nvPr>
            <p:ph idx="1"/>
          </p:nvPr>
        </p:nvSpPr>
        <p:spPr/>
        <p:txBody>
          <a:bodyPr>
            <a:normAutofit fontScale="77500" lnSpcReduction="20000"/>
          </a:bodyPr>
          <a:lstStyle/>
          <a:p>
            <a:pPr marL="0" indent="0">
              <a:buNone/>
            </a:pPr>
            <a:r>
              <a:rPr lang="en-IN" b="1" dirty="0"/>
              <a:t>DYNAMIC PROGRAMMING APPROACH</a:t>
            </a:r>
          </a:p>
          <a:p>
            <a:pPr marL="0" indent="0" algn="l" fontAlgn="base">
              <a:buNone/>
            </a:pPr>
            <a:r>
              <a:rPr lang="en-US" b="1" i="0" dirty="0">
                <a:solidFill>
                  <a:srgbClr val="273239"/>
                </a:solidFill>
                <a:effectLst/>
                <a:latin typeface="urw-din"/>
              </a:rPr>
              <a:t>1)</a:t>
            </a:r>
            <a:r>
              <a:rPr lang="en-US" b="0" i="0" dirty="0">
                <a:solidFill>
                  <a:srgbClr val="273239"/>
                </a:solidFill>
                <a:effectLst/>
                <a:latin typeface="urw-din"/>
              </a:rPr>
              <a:t> Create an array profit[0..n-1] and initialize all values in it 0.</a:t>
            </a:r>
            <a:br>
              <a:rPr lang="en-US" b="0" i="0" dirty="0">
                <a:solidFill>
                  <a:srgbClr val="273239"/>
                </a:solidFill>
                <a:effectLst/>
                <a:latin typeface="urw-din"/>
              </a:rPr>
            </a:br>
            <a:r>
              <a:rPr lang="en-US" b="1" i="0" dirty="0">
                <a:solidFill>
                  <a:srgbClr val="273239"/>
                </a:solidFill>
                <a:effectLst/>
                <a:latin typeface="urw-din"/>
              </a:rPr>
              <a:t>2)</a:t>
            </a:r>
            <a:r>
              <a:rPr lang="en-US" b="0" i="0" dirty="0">
                <a:solidFill>
                  <a:srgbClr val="273239"/>
                </a:solidFill>
                <a:effectLst/>
                <a:latin typeface="urw-din"/>
              </a:rPr>
              <a:t> Traverse price[] from right to left and update profit[</a:t>
            </a:r>
            <a:r>
              <a:rPr lang="en-US" b="0" i="0" dirty="0" err="1">
                <a:solidFill>
                  <a:srgbClr val="273239"/>
                </a:solidFill>
                <a:effectLst/>
                <a:latin typeface="urw-din"/>
              </a:rPr>
              <a:t>i</a:t>
            </a:r>
            <a:r>
              <a:rPr lang="en-US" b="0" i="0" dirty="0">
                <a:solidFill>
                  <a:srgbClr val="273239"/>
                </a:solidFill>
                <a:effectLst/>
                <a:latin typeface="urw-din"/>
              </a:rPr>
              <a:t>] such that profit[</a:t>
            </a:r>
            <a:r>
              <a:rPr lang="en-US" b="0" i="0" dirty="0" err="1">
                <a:solidFill>
                  <a:srgbClr val="273239"/>
                </a:solidFill>
                <a:effectLst/>
                <a:latin typeface="urw-din"/>
              </a:rPr>
              <a:t>i</a:t>
            </a:r>
            <a:r>
              <a:rPr lang="en-US" b="0" i="0" dirty="0">
                <a:solidFill>
                  <a:srgbClr val="273239"/>
                </a:solidFill>
                <a:effectLst/>
                <a:latin typeface="urw-din"/>
              </a:rPr>
              <a:t>] stores maximum profit achievable from one transaction in subarray price[i..n-1]</a:t>
            </a:r>
            <a:br>
              <a:rPr lang="en-US" b="0" i="0" dirty="0">
                <a:solidFill>
                  <a:srgbClr val="273239"/>
                </a:solidFill>
                <a:effectLst/>
                <a:latin typeface="urw-din"/>
              </a:rPr>
            </a:br>
            <a:r>
              <a:rPr lang="en-US" b="1" i="0" dirty="0">
                <a:solidFill>
                  <a:srgbClr val="273239"/>
                </a:solidFill>
                <a:effectLst/>
                <a:latin typeface="urw-din"/>
              </a:rPr>
              <a:t>3) </a:t>
            </a:r>
            <a:r>
              <a:rPr lang="en-US" b="0" i="0" dirty="0">
                <a:solidFill>
                  <a:srgbClr val="273239"/>
                </a:solidFill>
                <a:effectLst/>
                <a:latin typeface="urw-din"/>
              </a:rPr>
              <a:t>Traverse price[] from left to right and update profit[</a:t>
            </a:r>
            <a:r>
              <a:rPr lang="en-US" b="0" i="0" dirty="0" err="1">
                <a:solidFill>
                  <a:srgbClr val="273239"/>
                </a:solidFill>
                <a:effectLst/>
                <a:latin typeface="urw-din"/>
              </a:rPr>
              <a:t>i</a:t>
            </a:r>
            <a:r>
              <a:rPr lang="en-US" b="0" i="0" dirty="0">
                <a:solidFill>
                  <a:srgbClr val="273239"/>
                </a:solidFill>
                <a:effectLst/>
                <a:latin typeface="urw-din"/>
              </a:rPr>
              <a:t>] such that profit[</a:t>
            </a:r>
            <a:r>
              <a:rPr lang="en-US" b="0" i="0" dirty="0" err="1">
                <a:solidFill>
                  <a:srgbClr val="273239"/>
                </a:solidFill>
                <a:effectLst/>
                <a:latin typeface="urw-din"/>
              </a:rPr>
              <a:t>i</a:t>
            </a:r>
            <a:r>
              <a:rPr lang="en-US" b="0" i="0" dirty="0">
                <a:solidFill>
                  <a:srgbClr val="273239"/>
                </a:solidFill>
                <a:effectLst/>
                <a:latin typeface="urw-din"/>
              </a:rPr>
              <a:t>] stores maximum profit such that profit[</a:t>
            </a:r>
            <a:r>
              <a:rPr lang="en-US" b="0" i="0" dirty="0" err="1">
                <a:solidFill>
                  <a:srgbClr val="273239"/>
                </a:solidFill>
                <a:effectLst/>
                <a:latin typeface="urw-din"/>
              </a:rPr>
              <a:t>i</a:t>
            </a:r>
            <a:r>
              <a:rPr lang="en-US" b="0" i="0" dirty="0">
                <a:solidFill>
                  <a:srgbClr val="273239"/>
                </a:solidFill>
                <a:effectLst/>
                <a:latin typeface="urw-din"/>
              </a:rPr>
              <a:t>] contains maximum achievable profit from two transactions in subarray price[0..i].</a:t>
            </a:r>
            <a:br>
              <a:rPr lang="en-US" b="0" i="0" dirty="0">
                <a:solidFill>
                  <a:srgbClr val="273239"/>
                </a:solidFill>
                <a:effectLst/>
                <a:latin typeface="urw-din"/>
              </a:rPr>
            </a:br>
            <a:r>
              <a:rPr lang="en-US" b="1" i="0" dirty="0">
                <a:solidFill>
                  <a:srgbClr val="273239"/>
                </a:solidFill>
                <a:effectLst/>
                <a:latin typeface="urw-din"/>
              </a:rPr>
              <a:t>4) </a:t>
            </a:r>
            <a:r>
              <a:rPr lang="en-US" b="0" i="0" dirty="0">
                <a:solidFill>
                  <a:srgbClr val="273239"/>
                </a:solidFill>
                <a:effectLst/>
                <a:latin typeface="urw-din"/>
              </a:rPr>
              <a:t>Return profit[n-1]</a:t>
            </a:r>
          </a:p>
          <a:p>
            <a:pPr marL="0" indent="0" algn="l" fontAlgn="base">
              <a:buNone/>
            </a:pPr>
            <a:r>
              <a:rPr lang="en-US" b="0" i="0" dirty="0">
                <a:solidFill>
                  <a:srgbClr val="273239"/>
                </a:solidFill>
                <a:effectLst/>
                <a:latin typeface="urw-din"/>
              </a:rPr>
              <a:t>To do step 2, we need to keep track of the maximum price from right to left side, and to do step 3, we need to keep track of the minimum price from left to right. Why we traverse in reverse directions? The idea is to save space, in the third step, we use the same array for both purposes, maximum with 1 transaction and maximum with 2 transactions. After iteration </a:t>
            </a:r>
            <a:r>
              <a:rPr lang="en-US" b="0" i="0" dirty="0" err="1">
                <a:solidFill>
                  <a:srgbClr val="273239"/>
                </a:solidFill>
                <a:effectLst/>
                <a:latin typeface="urw-din"/>
              </a:rPr>
              <a:t>i</a:t>
            </a:r>
            <a:r>
              <a:rPr lang="en-US" b="0" i="0" dirty="0">
                <a:solidFill>
                  <a:srgbClr val="273239"/>
                </a:solidFill>
                <a:effectLst/>
                <a:latin typeface="urw-din"/>
              </a:rPr>
              <a:t>, the array profit[0..i] contains the maximum profit with 2 transactions, and profit[i+1..n-1] contains profit with two transactions.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7187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DA70-F361-95B4-9853-72355F0B2ACE}"/>
              </a:ext>
            </a:extLst>
          </p:cNvPr>
          <p:cNvSpPr>
            <a:spLocks noGrp="1"/>
          </p:cNvSpPr>
          <p:nvPr>
            <p:ph type="title"/>
          </p:nvPr>
        </p:nvSpPr>
        <p:spPr/>
        <p:txBody>
          <a:bodyPr/>
          <a:lstStyle/>
          <a:p>
            <a:r>
              <a:rPr lang="en-US" dirty="0"/>
              <a:t>Algorithmic paradigm</a:t>
            </a:r>
          </a:p>
        </p:txBody>
      </p:sp>
      <p:sp>
        <p:nvSpPr>
          <p:cNvPr id="3" name="Content Placeholder 2">
            <a:extLst>
              <a:ext uri="{FF2B5EF4-FFF2-40B4-BE49-F238E27FC236}">
                <a16:creationId xmlns:a16="http://schemas.microsoft.com/office/drawing/2014/main" id="{0C134494-3A51-8580-CA32-C8974EC6410A}"/>
              </a:ext>
            </a:extLst>
          </p:cNvPr>
          <p:cNvSpPr>
            <a:spLocks noGrp="1"/>
          </p:cNvSpPr>
          <p:nvPr>
            <p:ph idx="1"/>
          </p:nvPr>
        </p:nvSpPr>
        <p:spPr/>
        <p:txBody>
          <a:bodyPr/>
          <a:lstStyle/>
          <a:p>
            <a:r>
              <a:rPr lang="en-US" dirty="0"/>
              <a:t>Here, we are using Dynamic Programming approach to solve the above problem.</a:t>
            </a:r>
          </a:p>
          <a:p>
            <a:r>
              <a:rPr lang="en-IN" dirty="0"/>
              <a:t>Dynamic Programming is a technique in computer programming that helps to efficiently solve a class of problems that have overlapping subproblems and optimal substructure property.</a:t>
            </a:r>
          </a:p>
          <a:p>
            <a:r>
              <a:rPr lang="en-IN" dirty="0"/>
              <a:t>Dynamic programming is </a:t>
            </a:r>
            <a:r>
              <a:rPr lang="en-IN" b="1" dirty="0"/>
              <a:t>used where we have problems, which can be divided into similar sub-problems, so that their results can be re-used</a:t>
            </a:r>
            <a:r>
              <a:rPr lang="en-IN" dirty="0"/>
              <a:t>. Mostly, these algorithms are used for optimization. Before solving the in-hand sub-problem, dynamic algorithm will try to examine the results of the previously solved sub-problems.</a:t>
            </a:r>
          </a:p>
          <a:p>
            <a:endParaRPr lang="en-US" dirty="0"/>
          </a:p>
        </p:txBody>
      </p:sp>
    </p:spTree>
    <p:extLst>
      <p:ext uri="{BB962C8B-B14F-4D97-AF65-F5344CB8AC3E}">
        <p14:creationId xmlns:p14="http://schemas.microsoft.com/office/powerpoint/2010/main" val="86309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BB94-3427-38D8-2F09-130764EE07A5}"/>
              </a:ext>
            </a:extLst>
          </p:cNvPr>
          <p:cNvSpPr>
            <a:spLocks noGrp="1"/>
          </p:cNvSpPr>
          <p:nvPr>
            <p:ph type="title"/>
          </p:nvPr>
        </p:nvSpPr>
        <p:spPr>
          <a:xfrm>
            <a:off x="-84258" y="-97654"/>
            <a:ext cx="9603275" cy="1049235"/>
          </a:xfrm>
        </p:spPr>
        <p:txBody>
          <a:bodyPr/>
          <a:lstStyle/>
          <a:p>
            <a:r>
              <a:rPr lang="en-IN" dirty="0"/>
              <a:t>CODE:</a:t>
            </a:r>
          </a:p>
        </p:txBody>
      </p:sp>
      <p:pic>
        <p:nvPicPr>
          <p:cNvPr id="9" name="Content Placeholder 8">
            <a:extLst>
              <a:ext uri="{FF2B5EF4-FFF2-40B4-BE49-F238E27FC236}">
                <a16:creationId xmlns:a16="http://schemas.microsoft.com/office/drawing/2014/main" id="{676A8156-FD22-B4A8-34E6-C9A958692248}"/>
              </a:ext>
            </a:extLst>
          </p:cNvPr>
          <p:cNvPicPr>
            <a:picLocks noGrp="1" noChangeAspect="1"/>
          </p:cNvPicPr>
          <p:nvPr>
            <p:ph idx="1"/>
          </p:nvPr>
        </p:nvPicPr>
        <p:blipFill>
          <a:blip r:embed="rId2"/>
          <a:stretch>
            <a:fillRect/>
          </a:stretch>
        </p:blipFill>
        <p:spPr>
          <a:xfrm>
            <a:off x="0" y="363984"/>
            <a:ext cx="12191999" cy="6494016"/>
          </a:xfrm>
        </p:spPr>
      </p:pic>
    </p:spTree>
    <p:extLst>
      <p:ext uri="{BB962C8B-B14F-4D97-AF65-F5344CB8AC3E}">
        <p14:creationId xmlns:p14="http://schemas.microsoft.com/office/powerpoint/2010/main" val="192965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6A61F-3CFF-9EA1-48A0-CF671D35645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81672DC-3443-5A8C-9E68-3F67C665662C}"/>
              </a:ext>
            </a:extLst>
          </p:cNvPr>
          <p:cNvPicPr>
            <a:picLocks noGrp="1" noChangeAspect="1"/>
          </p:cNvPicPr>
          <p:nvPr>
            <p:ph idx="1"/>
          </p:nvPr>
        </p:nvPicPr>
        <p:blipFill>
          <a:blip r:embed="rId2"/>
          <a:stretch>
            <a:fillRect/>
          </a:stretch>
        </p:blipFill>
        <p:spPr>
          <a:xfrm>
            <a:off x="-6318" y="0"/>
            <a:ext cx="12198318" cy="6857999"/>
          </a:xfrm>
        </p:spPr>
      </p:pic>
    </p:spTree>
    <p:extLst>
      <p:ext uri="{BB962C8B-B14F-4D97-AF65-F5344CB8AC3E}">
        <p14:creationId xmlns:p14="http://schemas.microsoft.com/office/powerpoint/2010/main" val="77739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A02B-1704-6BC8-77F8-EBB9EA969A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E111D3-8B67-10CC-53D6-B5D951FD5BDC}"/>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326306EA-857D-5079-54AB-B7708C990DD3}"/>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3622821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2CA7-C479-B661-1254-068867D52E2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9E152F2-7DFC-5F29-510D-BD6BA7ABF396}"/>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314153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87BD-5F87-15C0-7E31-4E8D31DCF484}"/>
              </a:ext>
            </a:extLst>
          </p:cNvPr>
          <p:cNvSpPr>
            <a:spLocks noGrp="1"/>
          </p:cNvSpPr>
          <p:nvPr>
            <p:ph type="title"/>
          </p:nvPr>
        </p:nvSpPr>
        <p:spPr>
          <a:xfrm>
            <a:off x="0" y="0"/>
            <a:ext cx="9603275" cy="1049235"/>
          </a:xfrm>
        </p:spPr>
        <p:txBody>
          <a:bodyPr/>
          <a:lstStyle/>
          <a:p>
            <a:r>
              <a:rPr lang="en-IN" dirty="0"/>
              <a:t>DRY RUN:</a:t>
            </a:r>
          </a:p>
        </p:txBody>
      </p:sp>
      <p:pic>
        <p:nvPicPr>
          <p:cNvPr id="5" name="Content Placeholder 4">
            <a:extLst>
              <a:ext uri="{FF2B5EF4-FFF2-40B4-BE49-F238E27FC236}">
                <a16:creationId xmlns:a16="http://schemas.microsoft.com/office/drawing/2014/main" id="{97180A5F-9AB1-5665-755D-5971B1193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59293"/>
            <a:ext cx="12192000" cy="6298707"/>
          </a:xfrm>
        </p:spPr>
      </p:pic>
    </p:spTree>
    <p:extLst>
      <p:ext uri="{BB962C8B-B14F-4D97-AF65-F5344CB8AC3E}">
        <p14:creationId xmlns:p14="http://schemas.microsoft.com/office/powerpoint/2010/main" val="10593005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138</TotalTime>
  <Words>515</Words>
  <Application>Microsoft Office PowerPoint</Application>
  <PresentationFormat>Widescreen</PresentationFormat>
  <Paragraphs>22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urw-din</vt:lpstr>
      <vt:lpstr>Gallery</vt:lpstr>
      <vt:lpstr>DAA MINI PROJECT</vt:lpstr>
      <vt:lpstr>PROBLEM STATEMENT:</vt:lpstr>
      <vt:lpstr>ALGORITHM:</vt:lpstr>
      <vt:lpstr>Algorithmic paradigm</vt:lpstr>
      <vt:lpstr>CODE:</vt:lpstr>
      <vt:lpstr>PowerPoint Presentation</vt:lpstr>
      <vt:lpstr>PowerPoint Presentation</vt:lpstr>
      <vt:lpstr>PowerPoint Presentation</vt:lpstr>
      <vt:lpstr>DRY RUN:</vt:lpstr>
      <vt:lpstr>PowerPoint Presentation</vt:lpstr>
      <vt:lpstr>PowerPoint Presentation</vt:lpstr>
      <vt:lpstr>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MINI PROJECT</dc:title>
  <dc:creator>Siddhartha Dhar</dc:creator>
  <cp:lastModifiedBy>Aditya Giri</cp:lastModifiedBy>
  <cp:revision>6</cp:revision>
  <dcterms:created xsi:type="dcterms:W3CDTF">2022-06-07T10:52:44Z</dcterms:created>
  <dcterms:modified xsi:type="dcterms:W3CDTF">2022-06-28T09:22:31Z</dcterms:modified>
</cp:coreProperties>
</file>