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94" r:id="rId2"/>
    <p:sldId id="279" r:id="rId3"/>
    <p:sldId id="280" r:id="rId4"/>
    <p:sldId id="300" r:id="rId5"/>
    <p:sldId id="283" r:id="rId6"/>
    <p:sldId id="295" r:id="rId7"/>
    <p:sldId id="284" r:id="rId8"/>
    <p:sldId id="296" r:id="rId9"/>
    <p:sldId id="297" r:id="rId10"/>
    <p:sldId id="298" r:id="rId11"/>
    <p:sldId id="299"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 Id="rId5" Type="http://schemas.openxmlformats.org/officeDocument/2006/relationships/image" Target="../media/image18.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455331"/>
            <a:ext cx="5385816" cy="1225296"/>
          </a:xfrm>
        </p:spPr>
        <p:txBody>
          <a:bodyPr/>
          <a:lstStyle/>
          <a:p>
            <a:r>
              <a:rPr lang="en-US" dirty="0">
                <a:latin typeface="Times New Roman" panose="02020603050405020304" pitchFamily="18" charset="0"/>
                <a:cs typeface="Times New Roman" panose="02020603050405020304" pitchFamily="18" charset="0"/>
              </a:rPr>
              <a:t>Mini python compiler</a:t>
            </a:r>
          </a:p>
        </p:txBody>
      </p:sp>
      <p:pic>
        <p:nvPicPr>
          <p:cNvPr id="1026" name="Picture 2">
            <a:extLst>
              <a:ext uri="{FF2B5EF4-FFF2-40B4-BE49-F238E27FC236}">
                <a16:creationId xmlns:a16="http://schemas.microsoft.com/office/drawing/2014/main" id="{96B4CEDF-4F92-8867-C20E-31954F16D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5875" y="0"/>
            <a:ext cx="2616125" cy="14534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1EB58F-1D1D-4BC8-7D58-8A542B0D2F76}"/>
              </a:ext>
            </a:extLst>
          </p:cNvPr>
          <p:cNvSpPr txBox="1"/>
          <p:nvPr/>
        </p:nvSpPr>
        <p:spPr>
          <a:xfrm>
            <a:off x="6588072" y="5834680"/>
            <a:ext cx="4401671" cy="92333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By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Aditya Giri Goswami     RA2011003011251</a:t>
            </a:r>
          </a:p>
          <a:p>
            <a:r>
              <a:rPr lang="en-IN" dirty="0">
                <a:solidFill>
                  <a:schemeClr val="bg1"/>
                </a:solidFill>
                <a:latin typeface="Times New Roman" panose="02020603050405020304" pitchFamily="18" charset="0"/>
                <a:cs typeface="Times New Roman" panose="02020603050405020304" pitchFamily="18" charset="0"/>
              </a:rPr>
              <a:t>Divyansh Gupta             RA2011003011252</a:t>
            </a:r>
          </a:p>
        </p:txBody>
      </p:sp>
      <p:sp>
        <p:nvSpPr>
          <p:cNvPr id="5" name="TextBox 4">
            <a:extLst>
              <a:ext uri="{FF2B5EF4-FFF2-40B4-BE49-F238E27FC236}">
                <a16:creationId xmlns:a16="http://schemas.microsoft.com/office/drawing/2014/main" id="{5119822F-4097-6A30-CF80-336F1CEB80D0}"/>
              </a:ext>
            </a:extLst>
          </p:cNvPr>
          <p:cNvSpPr txBox="1"/>
          <p:nvPr/>
        </p:nvSpPr>
        <p:spPr>
          <a:xfrm flipH="1">
            <a:off x="1595715" y="5696181"/>
            <a:ext cx="5271248" cy="120032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Under the guidance of :</a:t>
            </a:r>
          </a:p>
          <a:p>
            <a:r>
              <a:rPr lang="en-US" dirty="0">
                <a:solidFill>
                  <a:schemeClr val="bg1"/>
                </a:solidFill>
                <a:latin typeface="Times New Roman" panose="02020603050405020304" pitchFamily="18" charset="0"/>
                <a:cs typeface="Times New Roman" panose="02020603050405020304" pitchFamily="18" charset="0"/>
              </a:rPr>
              <a:t>Dr. M Karthikeyan </a:t>
            </a:r>
          </a:p>
          <a:p>
            <a:r>
              <a:rPr lang="en-US" dirty="0">
                <a:solidFill>
                  <a:schemeClr val="bg1"/>
                </a:solidFill>
                <a:latin typeface="Times New Roman" panose="02020603050405020304" pitchFamily="18" charset="0"/>
                <a:cs typeface="Times New Roman" panose="02020603050405020304" pitchFamily="18" charset="0"/>
              </a:rPr>
              <a:t>Assistant Professor</a:t>
            </a:r>
          </a:p>
          <a:p>
            <a:r>
              <a:rPr lang="en-US" dirty="0">
                <a:solidFill>
                  <a:schemeClr val="bg1"/>
                </a:solidFill>
                <a:latin typeface="Times New Roman" panose="02020603050405020304" pitchFamily="18" charset="0"/>
                <a:cs typeface="Times New Roman" panose="02020603050405020304" pitchFamily="18" charset="0"/>
              </a:rPr>
              <a:t>Department of Computing Technologies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03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5;p27">
            <a:extLst>
              <a:ext uri="{FF2B5EF4-FFF2-40B4-BE49-F238E27FC236}">
                <a16:creationId xmlns:a16="http://schemas.microsoft.com/office/drawing/2014/main" id="{B6A78B56-B9E7-A517-EF97-11051176B401}"/>
              </a:ext>
            </a:extLst>
          </p:cNvPr>
          <p:cNvSpPr txBox="1"/>
          <p:nvPr/>
        </p:nvSpPr>
        <p:spPr>
          <a:xfrm>
            <a:off x="1109427" y="491049"/>
            <a:ext cx="3614466" cy="591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dirty="0">
                <a:solidFill>
                  <a:schemeClr val="dk1"/>
                </a:solidFill>
                <a:latin typeface="Times New Roman"/>
                <a:ea typeface="Times New Roman"/>
                <a:cs typeface="Times New Roman"/>
                <a:sym typeface="Times New Roman"/>
              </a:rPr>
              <a:t>TEST CASE 2 </a:t>
            </a:r>
            <a:r>
              <a:rPr lang="en-US" sz="1800" b="1" dirty="0">
                <a:solidFill>
                  <a:schemeClr val="dk1"/>
                </a:solidFill>
                <a:latin typeface="Times New Roman"/>
                <a:ea typeface="Times New Roman"/>
                <a:cs typeface="Times New Roman"/>
                <a:sym typeface="Times New Roman"/>
              </a:rPr>
              <a:t>(Syntax Error):</a:t>
            </a:r>
            <a:endParaRPr dirty="0"/>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 Input Code:</a:t>
            </a:r>
            <a:endParaRPr dirty="0"/>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7" name="Google Shape;246;p27">
            <a:extLst>
              <a:ext uri="{FF2B5EF4-FFF2-40B4-BE49-F238E27FC236}">
                <a16:creationId xmlns:a16="http://schemas.microsoft.com/office/drawing/2014/main" id="{FF77A082-90C9-8AE6-5288-22BEA0ED5BF7}"/>
              </a:ext>
            </a:extLst>
          </p:cNvPr>
          <p:cNvSpPr txBox="1"/>
          <p:nvPr/>
        </p:nvSpPr>
        <p:spPr>
          <a:xfrm>
            <a:off x="7575432" y="391658"/>
            <a:ext cx="3614466" cy="6755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dirty="0">
                <a:solidFill>
                  <a:schemeClr val="dk1"/>
                </a:solidFill>
                <a:latin typeface="Times New Roman"/>
                <a:ea typeface="Times New Roman"/>
                <a:cs typeface="Times New Roman"/>
                <a:sym typeface="Times New Roman"/>
              </a:rPr>
              <a:t>TEST CASE 3 </a:t>
            </a:r>
            <a:r>
              <a:rPr lang="en-US" sz="1800" b="1" dirty="0">
                <a:solidFill>
                  <a:schemeClr val="dk1"/>
                </a:solidFill>
                <a:latin typeface="Times New Roman"/>
                <a:ea typeface="Times New Roman"/>
                <a:cs typeface="Times New Roman"/>
                <a:sym typeface="Times New Roman"/>
              </a:rPr>
              <a:t>(Semantic Error):</a:t>
            </a:r>
            <a:endParaRPr dirty="0"/>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Input Code:</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8" name="Google Shape;247;p27">
            <a:extLst>
              <a:ext uri="{FF2B5EF4-FFF2-40B4-BE49-F238E27FC236}">
                <a16:creationId xmlns:a16="http://schemas.microsoft.com/office/drawing/2014/main" id="{53879FFE-91ED-B360-5A16-34EB5E64AE6C}"/>
              </a:ext>
            </a:extLst>
          </p:cNvPr>
          <p:cNvSpPr txBox="1"/>
          <p:nvPr/>
        </p:nvSpPr>
        <p:spPr>
          <a:xfrm>
            <a:off x="473394" y="4298954"/>
            <a:ext cx="3614466" cy="5175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Output:</a:t>
            </a:r>
            <a:endParaRPr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9" name="Google Shape;248;p27">
            <a:extLst>
              <a:ext uri="{FF2B5EF4-FFF2-40B4-BE49-F238E27FC236}">
                <a16:creationId xmlns:a16="http://schemas.microsoft.com/office/drawing/2014/main" id="{CCFF2E19-0DDA-1BB5-3E3A-C5255F4EE83A}"/>
              </a:ext>
            </a:extLst>
          </p:cNvPr>
          <p:cNvPicPr preferRelativeResize="0"/>
          <p:nvPr/>
        </p:nvPicPr>
        <p:blipFill rotWithShape="1">
          <a:blip r:embed="rId2">
            <a:alphaModFix/>
          </a:blip>
          <a:srcRect/>
          <a:stretch/>
        </p:blipFill>
        <p:spPr>
          <a:xfrm>
            <a:off x="1190528" y="1288243"/>
            <a:ext cx="2543694" cy="2404118"/>
          </a:xfrm>
          <a:prstGeom prst="rect">
            <a:avLst/>
          </a:prstGeom>
          <a:noFill/>
          <a:ln>
            <a:noFill/>
          </a:ln>
        </p:spPr>
      </p:pic>
      <p:pic>
        <p:nvPicPr>
          <p:cNvPr id="10" name="Google Shape;249;p27">
            <a:extLst>
              <a:ext uri="{FF2B5EF4-FFF2-40B4-BE49-F238E27FC236}">
                <a16:creationId xmlns:a16="http://schemas.microsoft.com/office/drawing/2014/main" id="{8310B398-0328-0F23-A3DC-39571318A554}"/>
              </a:ext>
            </a:extLst>
          </p:cNvPr>
          <p:cNvPicPr preferRelativeResize="0"/>
          <p:nvPr/>
        </p:nvPicPr>
        <p:blipFill rotWithShape="1">
          <a:blip r:embed="rId3">
            <a:alphaModFix/>
          </a:blip>
          <a:srcRect t="19666" r="31746"/>
          <a:stretch/>
        </p:blipFill>
        <p:spPr>
          <a:xfrm>
            <a:off x="395931" y="4742329"/>
            <a:ext cx="4633269" cy="1945342"/>
          </a:xfrm>
          <a:prstGeom prst="rect">
            <a:avLst/>
          </a:prstGeom>
          <a:noFill/>
          <a:ln>
            <a:noFill/>
          </a:ln>
        </p:spPr>
      </p:pic>
      <p:pic>
        <p:nvPicPr>
          <p:cNvPr id="11" name="Google Shape;250;p27">
            <a:extLst>
              <a:ext uri="{FF2B5EF4-FFF2-40B4-BE49-F238E27FC236}">
                <a16:creationId xmlns:a16="http://schemas.microsoft.com/office/drawing/2014/main" id="{71DEDA92-3D62-35CC-C8A2-D938918A2A18}"/>
              </a:ext>
            </a:extLst>
          </p:cNvPr>
          <p:cNvPicPr preferRelativeResize="0"/>
          <p:nvPr/>
        </p:nvPicPr>
        <p:blipFill rotWithShape="1">
          <a:blip r:embed="rId4">
            <a:alphaModFix/>
          </a:blip>
          <a:srcRect/>
          <a:stretch/>
        </p:blipFill>
        <p:spPr>
          <a:xfrm>
            <a:off x="7695913" y="1216580"/>
            <a:ext cx="2597127" cy="2475781"/>
          </a:xfrm>
          <a:prstGeom prst="rect">
            <a:avLst/>
          </a:prstGeom>
          <a:noFill/>
          <a:ln>
            <a:noFill/>
          </a:ln>
        </p:spPr>
      </p:pic>
      <p:pic>
        <p:nvPicPr>
          <p:cNvPr id="12" name="Google Shape;251;p27">
            <a:extLst>
              <a:ext uri="{FF2B5EF4-FFF2-40B4-BE49-F238E27FC236}">
                <a16:creationId xmlns:a16="http://schemas.microsoft.com/office/drawing/2014/main" id="{86F4D9D4-27D9-B692-573D-DCC84398A72C}"/>
              </a:ext>
            </a:extLst>
          </p:cNvPr>
          <p:cNvPicPr preferRelativeResize="0"/>
          <p:nvPr/>
        </p:nvPicPr>
        <p:blipFill rotWithShape="1">
          <a:blip r:embed="rId5">
            <a:alphaModFix/>
          </a:blip>
          <a:srcRect t="34534" r="33548"/>
          <a:stretch/>
        </p:blipFill>
        <p:spPr>
          <a:xfrm>
            <a:off x="6965576" y="4742329"/>
            <a:ext cx="4753030" cy="1801906"/>
          </a:xfrm>
          <a:prstGeom prst="rect">
            <a:avLst/>
          </a:prstGeom>
          <a:noFill/>
          <a:ln>
            <a:noFill/>
          </a:ln>
        </p:spPr>
      </p:pic>
      <p:sp>
        <p:nvSpPr>
          <p:cNvPr id="13" name="Google Shape;252;p27">
            <a:extLst>
              <a:ext uri="{FF2B5EF4-FFF2-40B4-BE49-F238E27FC236}">
                <a16:creationId xmlns:a16="http://schemas.microsoft.com/office/drawing/2014/main" id="{E93B90C9-AEDA-95BF-24CB-910790791D35}"/>
              </a:ext>
            </a:extLst>
          </p:cNvPr>
          <p:cNvSpPr txBox="1"/>
          <p:nvPr/>
        </p:nvSpPr>
        <p:spPr>
          <a:xfrm>
            <a:off x="6965576" y="4231847"/>
            <a:ext cx="3614466" cy="5175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Output:</a:t>
            </a:r>
            <a:endParaRPr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9233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263;p28">
            <a:extLst>
              <a:ext uri="{FF2B5EF4-FFF2-40B4-BE49-F238E27FC236}">
                <a16:creationId xmlns:a16="http://schemas.microsoft.com/office/drawing/2014/main" id="{DAB2641F-B060-BBDD-6A88-58A3BFCC9F26}"/>
              </a:ext>
            </a:extLst>
          </p:cNvPr>
          <p:cNvSpPr txBox="1"/>
          <p:nvPr/>
        </p:nvSpPr>
        <p:spPr>
          <a:xfrm>
            <a:off x="4261279" y="199823"/>
            <a:ext cx="3487948" cy="3719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dirty="0">
                <a:solidFill>
                  <a:schemeClr val="dk1"/>
                </a:solidFill>
                <a:latin typeface="Times New Roman"/>
                <a:ea typeface="Times New Roman"/>
                <a:cs typeface="Times New Roman"/>
                <a:sym typeface="Times New Roman"/>
              </a:rPr>
              <a:t>TEST CASE 4 </a:t>
            </a:r>
            <a:r>
              <a:rPr lang="en-US" sz="1800" b="1" dirty="0">
                <a:solidFill>
                  <a:schemeClr val="dk1"/>
                </a:solidFill>
                <a:latin typeface="Times New Roman"/>
                <a:ea typeface="Times New Roman"/>
                <a:cs typeface="Times New Roman"/>
                <a:sym typeface="Times New Roman"/>
              </a:rPr>
              <a:t>(Error Recovery):</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17" name="Google Shape;264;p28">
            <a:extLst>
              <a:ext uri="{FF2B5EF4-FFF2-40B4-BE49-F238E27FC236}">
                <a16:creationId xmlns:a16="http://schemas.microsoft.com/office/drawing/2014/main" id="{F7689216-29F5-7AF7-1C12-998FFC04C1AA}"/>
              </a:ext>
            </a:extLst>
          </p:cNvPr>
          <p:cNvPicPr preferRelativeResize="0"/>
          <p:nvPr/>
        </p:nvPicPr>
        <p:blipFill rotWithShape="1">
          <a:blip r:embed="rId2">
            <a:alphaModFix/>
          </a:blip>
          <a:srcRect/>
          <a:stretch/>
        </p:blipFill>
        <p:spPr>
          <a:xfrm>
            <a:off x="4618423" y="1511781"/>
            <a:ext cx="2519488" cy="2291031"/>
          </a:xfrm>
          <a:prstGeom prst="rect">
            <a:avLst/>
          </a:prstGeom>
          <a:noFill/>
          <a:ln>
            <a:noFill/>
          </a:ln>
        </p:spPr>
      </p:pic>
      <p:sp>
        <p:nvSpPr>
          <p:cNvPr id="18" name="Google Shape;265;p28">
            <a:extLst>
              <a:ext uri="{FF2B5EF4-FFF2-40B4-BE49-F238E27FC236}">
                <a16:creationId xmlns:a16="http://schemas.microsoft.com/office/drawing/2014/main" id="{7D9CA2C2-03E3-16C8-3FB5-AE2E8DA48614}"/>
              </a:ext>
            </a:extLst>
          </p:cNvPr>
          <p:cNvSpPr txBox="1"/>
          <p:nvPr/>
        </p:nvSpPr>
        <p:spPr>
          <a:xfrm>
            <a:off x="5198854" y="3899138"/>
            <a:ext cx="3614466" cy="4838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Output:</a:t>
            </a:r>
            <a:endParaRPr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19" name="Google Shape;266;p28">
            <a:extLst>
              <a:ext uri="{FF2B5EF4-FFF2-40B4-BE49-F238E27FC236}">
                <a16:creationId xmlns:a16="http://schemas.microsoft.com/office/drawing/2014/main" id="{A4D95309-A262-D803-E913-617368C10A13}"/>
              </a:ext>
            </a:extLst>
          </p:cNvPr>
          <p:cNvPicPr preferRelativeResize="0"/>
          <p:nvPr/>
        </p:nvPicPr>
        <p:blipFill rotWithShape="1">
          <a:blip r:embed="rId3">
            <a:alphaModFix/>
          </a:blip>
          <a:srcRect/>
          <a:stretch/>
        </p:blipFill>
        <p:spPr>
          <a:xfrm>
            <a:off x="2456754" y="4382940"/>
            <a:ext cx="6968625" cy="2320500"/>
          </a:xfrm>
          <a:prstGeom prst="rect">
            <a:avLst/>
          </a:prstGeom>
          <a:noFill/>
          <a:ln>
            <a:noFill/>
          </a:ln>
        </p:spPr>
      </p:pic>
      <p:sp>
        <p:nvSpPr>
          <p:cNvPr id="20" name="Google Shape;267;p28">
            <a:extLst>
              <a:ext uri="{FF2B5EF4-FFF2-40B4-BE49-F238E27FC236}">
                <a16:creationId xmlns:a16="http://schemas.microsoft.com/office/drawing/2014/main" id="{BD832C0A-B38C-7D4D-D1B5-F92DB7BC529C}"/>
              </a:ext>
            </a:extLst>
          </p:cNvPr>
          <p:cNvSpPr txBox="1"/>
          <p:nvPr/>
        </p:nvSpPr>
        <p:spPr>
          <a:xfrm>
            <a:off x="4658263" y="1042358"/>
            <a:ext cx="2553420" cy="39969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Input Code:</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556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347472"/>
            <a:ext cx="6766560" cy="768096"/>
          </a:xfrm>
        </p:spPr>
        <p:txBody>
          <a:bodyPr/>
          <a:lstStyle/>
          <a:p>
            <a:r>
              <a:rPr lang="en-US" dirty="0"/>
              <a:t>conclusion</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68967" y="1299411"/>
            <a:ext cx="8406063" cy="4957010"/>
          </a:xfrm>
        </p:spPr>
        <p:txBody>
          <a:bodyPr/>
          <a:lstStyle/>
          <a:p>
            <a:pPr marR="0" lvl="0" algn="just" rtl="0">
              <a:lnSpc>
                <a:spcPct val="150000"/>
              </a:lnSpc>
              <a:spcBef>
                <a:spcPts val="0"/>
              </a:spcBef>
              <a:spcAft>
                <a:spcPts val="0"/>
              </a:spcAft>
              <a:buClr>
                <a:schemeClr val="dk1"/>
              </a:buClr>
              <a:buSzPts val="1800"/>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 Making a full complete compiler is a very difficult task and it takes lots of time to make it. So, we have successfully made a mini compiler which performs following operations:</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This is a mini-compiler for python language using lex and yacc files which takes input a python program and according to the context free grammar written, the program is validated.</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Regular Expressions are written to generate the tokens.</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Symbol table is created to store the information about the identifiers.</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Abstract syntax tree is generated and displayed according to the pre-order tree traversal.</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Intermediate code is generated, and the data structure used for optimization is Quadruples. </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The optimized intermediate code is then converted to the Target code using a hypothetical machine model.</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2000"/>
              <a:buFont typeface="Arial" panose="020B0604020202020204" pitchFamily="34" charset="0"/>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Error handling and recovery is also implemented that take cares of erroneous inputs.</a:t>
            </a:r>
            <a:endParaRPr lang="en-US" sz="1600" dirty="0">
              <a:latin typeface="Times New Roman" panose="02020603050405020304" pitchFamily="18" charset="0"/>
              <a:cs typeface="Times New Roman" panose="02020603050405020304" pitchFamily="18" charset="0"/>
            </a:endParaRPr>
          </a:p>
          <a:p>
            <a:pPr marL="400050" marR="0" lvl="0" indent="-285750" algn="just" rtl="0">
              <a:lnSpc>
                <a:spcPct val="150000"/>
              </a:lnSpc>
              <a:spcBef>
                <a:spcPts val="0"/>
              </a:spcBef>
              <a:spcAft>
                <a:spcPts val="0"/>
              </a:spcAft>
              <a:buClr>
                <a:schemeClr val="dk1"/>
              </a:buClr>
              <a:buSzPts val="1800"/>
              <a:buFont typeface="Arial" panose="020B0604020202020204" pitchFamily="34" charset="0"/>
              <a:buChar char="•"/>
            </a:pP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00050" marR="0" lvl="0" indent="-285750" algn="just" rtl="0">
              <a:lnSpc>
                <a:spcPct val="150000"/>
              </a:lnSpc>
              <a:spcBef>
                <a:spcPts val="0"/>
              </a:spcBef>
              <a:spcAft>
                <a:spcPts val="0"/>
              </a:spcAft>
              <a:buClr>
                <a:schemeClr val="dk1"/>
              </a:buClr>
              <a:buSzPts val="1800"/>
              <a:buFont typeface="Arial" panose="020B0604020202020204" pitchFamily="34" charset="0"/>
              <a:buChar char="•"/>
            </a:pP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50000"/>
              </a:lnSpc>
              <a:spcBef>
                <a:spcPts val="0"/>
              </a:spcBef>
              <a:spcAft>
                <a:spcPts val="0"/>
              </a:spcAft>
              <a:buClr>
                <a:schemeClr val="dk1"/>
              </a:buClr>
              <a:buSzPts val="1800"/>
            </a:pPr>
            <a:b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4379" y="770021"/>
            <a:ext cx="12352421" cy="6087979"/>
          </a:xfrm>
        </p:spPr>
        <p:txBody>
          <a:bodyPr/>
          <a:lstStyle/>
          <a:p>
            <a:r>
              <a:rPr lang="en-US" sz="80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Different Modules of Project</a:t>
            </a:r>
          </a:p>
          <a:p>
            <a:r>
              <a:rPr lang="en-US" dirty="0"/>
              <a:t>​Design Strategy &amp; Implementation Details</a:t>
            </a:r>
          </a:p>
          <a:p>
            <a:r>
              <a:rPr lang="en-US" dirty="0"/>
              <a:t>Snapshots</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21031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607859" y="1275958"/>
            <a:ext cx="7325061" cy="5151226"/>
          </a:xfrm>
        </p:spPr>
        <p:txBody>
          <a:bodyPr/>
          <a:lstStyle/>
          <a:p>
            <a:pPr marL="0" marR="0" lvl="0" indent="0" algn="just" rtl="0">
              <a:lnSpc>
                <a:spcPct val="150000"/>
              </a:lnSpc>
              <a:spcBef>
                <a:spcPts val="0"/>
              </a:spcBef>
              <a:spcAft>
                <a:spcPts val="0"/>
              </a:spcAft>
              <a:buNone/>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The Mini-Compiler contains all phases of compiler. It has been made for the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Python language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by using C language (till intermediate code optimization phase) and we used Python language itself for target code generation as well. The constructs that have been focused on are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‘if-else’ and ‘while’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statements. The final code displays the output of all the phases on the terminal, one after the other. First, the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tokens</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are displayed, followed by a ‘Parse Successful’ message. Then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abstract syntax tree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is printed. Next, the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symbol table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along with the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intermediate code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is printed without optimization. Finally, the symbol table and the intermediate code after optimization is displayed.</a:t>
            </a:r>
            <a:r>
              <a:rPr lang="en-US" sz="1400" dirty="0">
                <a:latin typeface="Times New Roman" panose="02020603050405020304" pitchFamily="18" charset="0"/>
                <a:cs typeface="Times New Roman" panose="02020603050405020304" pitchFamily="18" charset="0"/>
              </a:rPr>
              <a:t>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The final output is the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target code</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Specific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error messages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are displayed based on the type of error. </a:t>
            </a: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Syntax and semantic errors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have been handled.  The line number is displayed as part of the error message. As a part of error recovery, panic mode recovery has been implemented for the laxer.</a:t>
            </a:r>
            <a:b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Languages used to develop this project: </a:t>
            </a:r>
            <a:endParaRPr lang="en-US" sz="1400" dirty="0">
              <a:latin typeface="Times New Roman" panose="02020603050405020304" pitchFamily="18" charset="0"/>
              <a:cs typeface="Times New Roman" panose="02020603050405020304" pitchFamily="18" charset="0"/>
            </a:endParaRPr>
          </a:p>
          <a:p>
            <a:pPr marL="0" marR="0" lvl="0" indent="-114300" algn="just" rtl="0">
              <a:lnSpc>
                <a:spcPct val="150000"/>
              </a:lnSpc>
              <a:spcBef>
                <a:spcPts val="0"/>
              </a:spcBef>
              <a:spcAft>
                <a:spcPts val="0"/>
              </a:spcAft>
              <a:buClr>
                <a:schemeClr val="dk1"/>
              </a:buClr>
              <a:buSzPts val="1800"/>
              <a:buFont typeface="Arial"/>
              <a:buChar char="•"/>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C</a:t>
            </a:r>
          </a:p>
          <a:p>
            <a:pPr marL="0" marR="0" lvl="0" indent="-114300" algn="just" rtl="0">
              <a:lnSpc>
                <a:spcPct val="150000"/>
              </a:lnSpc>
              <a:spcBef>
                <a:spcPts val="0"/>
              </a:spcBef>
              <a:spcAft>
                <a:spcPts val="0"/>
              </a:spcAft>
              <a:buClr>
                <a:schemeClr val="dk1"/>
              </a:buClr>
              <a:buSzPts val="1800"/>
              <a:buFont typeface="Arial"/>
              <a:buChar char="•"/>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YACC</a:t>
            </a:r>
          </a:p>
          <a:p>
            <a:pPr marL="0" marR="0" lvl="0" indent="-114300" algn="just" rtl="0">
              <a:lnSpc>
                <a:spcPct val="150000"/>
              </a:lnSpc>
              <a:spcBef>
                <a:spcPts val="0"/>
              </a:spcBef>
              <a:spcAft>
                <a:spcPts val="0"/>
              </a:spcAft>
              <a:buClr>
                <a:schemeClr val="dk1"/>
              </a:buClr>
              <a:buSzPts val="1800"/>
              <a:buFont typeface="Arial"/>
              <a:buChar char="•"/>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LEX</a:t>
            </a:r>
          </a:p>
          <a:p>
            <a:pPr marL="0" marR="0" lvl="0" indent="-114300" algn="just" rtl="0">
              <a:lnSpc>
                <a:spcPct val="150000"/>
              </a:lnSpc>
              <a:spcBef>
                <a:spcPts val="0"/>
              </a:spcBef>
              <a:spcAft>
                <a:spcPts val="0"/>
              </a:spcAft>
              <a:buClr>
                <a:schemeClr val="dk1"/>
              </a:buClr>
              <a:buSzPts val="1800"/>
              <a:buFont typeface="Arial"/>
              <a:buChar char="•"/>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PYTHON</a:t>
            </a:r>
          </a:p>
          <a:p>
            <a:pPr marL="0" marR="0" lvl="0" indent="0" algn="just" rtl="0">
              <a:lnSpc>
                <a:spcPct val="150000"/>
              </a:lnSpc>
              <a:spcBef>
                <a:spcPts val="0"/>
              </a:spcBef>
              <a:spcAft>
                <a:spcPts val="0"/>
              </a:spcAft>
              <a:buNone/>
            </a:pPr>
            <a:endPar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50000"/>
              </a:lnSpc>
              <a:spcBef>
                <a:spcPts val="0"/>
              </a:spcBef>
              <a:spcAft>
                <a:spcPts val="0"/>
              </a:spcAft>
              <a:buSzPts val="1800"/>
              <a:buNone/>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US" sz="1400" dirty="0">
              <a:latin typeface="Times New Roman" panose="02020603050405020304" pitchFamily="18" charset="0"/>
              <a:cs typeface="Times New Roman" panose="02020603050405020304" pitchFamily="18" charset="0"/>
            </a:endParaRPr>
          </a:p>
          <a:p>
            <a:pPr marL="0" lvl="0" indent="0" algn="just" rtl="0">
              <a:lnSpc>
                <a:spcPct val="150000"/>
              </a:lnSpc>
              <a:spcBef>
                <a:spcPts val="1000"/>
              </a:spcBef>
              <a:spcAft>
                <a:spcPts val="0"/>
              </a:spcAft>
              <a:buSzPts val="1800"/>
              <a:buNone/>
            </a:pPr>
            <a:endParaRPr lang="en-US" sz="14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4" name="Google Shape;187;p20" descr="Compiler-1024x792.png">
            <a:extLst>
              <a:ext uri="{FF2B5EF4-FFF2-40B4-BE49-F238E27FC236}">
                <a16:creationId xmlns:a16="http://schemas.microsoft.com/office/drawing/2014/main" id="{4F79AB2D-A732-AA47-8020-B8C900E4BE81}"/>
              </a:ext>
            </a:extLst>
          </p:cNvPr>
          <p:cNvPicPr preferRelativeResize="0"/>
          <p:nvPr/>
        </p:nvPicPr>
        <p:blipFill rotWithShape="1">
          <a:blip r:embed="rId2">
            <a:alphaModFix/>
          </a:blip>
          <a:srcRect/>
          <a:stretch/>
        </p:blipFill>
        <p:spPr>
          <a:xfrm>
            <a:off x="0" y="1701961"/>
            <a:ext cx="4278702" cy="3893101"/>
          </a:xfrm>
          <a:prstGeom prst="rect">
            <a:avLst/>
          </a:prstGeom>
          <a:noFill/>
          <a:ln>
            <a:noFill/>
          </a:ln>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3F54BDA-CA1A-67CF-99B7-F986837C7F71}"/>
              </a:ext>
            </a:extLst>
          </p:cNvPr>
          <p:cNvSpPr txBox="1"/>
          <p:nvPr/>
        </p:nvSpPr>
        <p:spPr>
          <a:xfrm>
            <a:off x="3021106" y="177916"/>
            <a:ext cx="9170894" cy="646331"/>
          </a:xfrm>
          <a:prstGeom prst="rect">
            <a:avLst/>
          </a:prstGeom>
          <a:noFill/>
        </p:spPr>
        <p:txBody>
          <a:bodyPr wrap="square">
            <a:spAutoFit/>
          </a:bodyPr>
          <a:lstStyle/>
          <a:p>
            <a:r>
              <a:rPr lang="en-US" sz="3600" b="1" dirty="0">
                <a:solidFill>
                  <a:schemeClr val="accent6"/>
                </a:solidFill>
                <a:latin typeface="Arial Black" panose="020B0604020202020204" pitchFamily="34" charset="0"/>
                <a:cs typeface="Arial Black" panose="020B0604020202020204" pitchFamily="34" charset="0"/>
              </a:rPr>
              <a:t>DIFFERENT MODULES OF PROJECT</a:t>
            </a:r>
            <a:endParaRPr lang="en-IN" sz="3600" dirty="0"/>
          </a:p>
        </p:txBody>
      </p:sp>
      <p:sp>
        <p:nvSpPr>
          <p:cNvPr id="21" name="TextBox 20">
            <a:extLst>
              <a:ext uri="{FF2B5EF4-FFF2-40B4-BE49-F238E27FC236}">
                <a16:creationId xmlns:a16="http://schemas.microsoft.com/office/drawing/2014/main" id="{111AA9BC-E4B9-979E-6167-981163E2EB32}"/>
              </a:ext>
            </a:extLst>
          </p:cNvPr>
          <p:cNvSpPr txBox="1"/>
          <p:nvPr/>
        </p:nvSpPr>
        <p:spPr>
          <a:xfrm>
            <a:off x="2761129" y="1336978"/>
            <a:ext cx="9305364" cy="5639814"/>
          </a:xfrm>
          <a:prstGeom prst="rect">
            <a:avLst/>
          </a:prstGeom>
          <a:noFill/>
        </p:spPr>
        <p:txBody>
          <a:bodyPr wrap="square">
            <a:spAutoFit/>
          </a:bodyPr>
          <a:lstStyle/>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Token And Symbol Table</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This folder contains the code that outputs the tokens and the symbol table.</a:t>
            </a: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Intermediate Code Generation</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This folder contains the code that generates the symbol table before optimizations and the intermediate code.</a:t>
            </a: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Optimized ICG: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This folder contains the code that generates the symbol table after optimizations, the quadruples table and the optimized intermediate code.</a:t>
            </a: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Target Code</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This folder contains the code that displays the assembly code/target code.</a:t>
            </a:r>
          </a:p>
          <a:p>
            <a:pPr marL="0" marR="0" lvl="0" indent="0" algn="just" rtl="0">
              <a:lnSpc>
                <a:spcPct val="150000"/>
              </a:lnSpc>
              <a:spcBef>
                <a:spcPts val="0"/>
              </a:spcBef>
              <a:spcAft>
                <a:spcPts val="0"/>
              </a:spcAft>
              <a:buNone/>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US" sz="1400" dirty="0">
              <a:latin typeface="Times New Roman" panose="02020603050405020304" pitchFamily="18" charset="0"/>
              <a:cs typeface="Times New Roman" panose="02020603050405020304" pitchFamily="18" charset="0"/>
            </a:endParaRPr>
          </a:p>
          <a:p>
            <a:pPr marL="0" marR="0" lvl="0" indent="-114300" algn="just" rtl="0">
              <a:lnSpc>
                <a:spcPct val="150000"/>
              </a:lnSpc>
              <a:spcBef>
                <a:spcPts val="0"/>
              </a:spcBef>
              <a:spcAft>
                <a:spcPts val="0"/>
              </a:spcAft>
              <a:buClr>
                <a:schemeClr val="dk1"/>
              </a:buClr>
              <a:buSzPts val="1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Different Files:</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proj.l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It is the Lexical analyzer file which defines all the terminals of the productions stated in the yacc file. It contains regular expressions.</a:t>
            </a: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proj1.y</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Yacc file is where the productions for the conditional statements like if-else and while and expressions are mentioned. This file also contains the semantic rules defined against every production necessary. Rules for producing three address code is also present.</a:t>
            </a: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final.py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 It is the python file which converts the ICG to target code using regex.</a:t>
            </a:r>
          </a:p>
          <a:p>
            <a:pPr marL="342900" marR="0" lvl="0" indent="-342900" algn="just" rtl="0">
              <a:lnSpc>
                <a:spcPct val="150000"/>
              </a:lnSpc>
              <a:spcBef>
                <a:spcPts val="0"/>
              </a:spcBef>
              <a:spcAft>
                <a:spcPts val="0"/>
              </a:spcAft>
              <a:buClr>
                <a:schemeClr val="dk1"/>
              </a:buClr>
              <a:buSzPts val="1800"/>
              <a:buFont typeface="Century Gothic"/>
              <a:buAutoNum type="arabicPeriod"/>
            </a:pPr>
            <a:r>
              <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rPr>
              <a:t>inp.py : </a:t>
            </a: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The input python code which will be parsed and checked for semantic correctness by executing the lex and yacc files along with it.</a:t>
            </a:r>
          </a:p>
          <a:p>
            <a:pPr marL="0" marR="0" lvl="0" indent="0" algn="just" rtl="0">
              <a:lnSpc>
                <a:spcPct val="150000"/>
              </a:lnSpc>
              <a:spcBef>
                <a:spcPts val="0"/>
              </a:spcBef>
              <a:spcAft>
                <a:spcPts val="0"/>
              </a:spcAft>
              <a:buNone/>
            </a:pPr>
            <a:endPar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31155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274319" y="210312"/>
            <a:ext cx="11496339" cy="568572"/>
          </a:xfrm>
        </p:spPr>
        <p:txBody>
          <a:bodyPr/>
          <a:lstStyle/>
          <a:p>
            <a:r>
              <a:rPr lang="en-US" sz="3600" b="1" dirty="0">
                <a:solidFill>
                  <a:schemeClr val="accent6"/>
                </a:solidFill>
                <a:latin typeface="Arial Black" panose="020B0604020202020204" pitchFamily="34" charset="0"/>
                <a:cs typeface="Arial Black" panose="020B0604020202020204" pitchFamily="34" charset="0"/>
              </a:rPr>
              <a:t>Design strategy and implementation</a:t>
            </a:r>
          </a:p>
        </p:txBody>
      </p:sp>
      <p:sp>
        <p:nvSpPr>
          <p:cNvPr id="4" name="Content Placeholder 3">
            <a:extLst>
              <a:ext uri="{FF2B5EF4-FFF2-40B4-BE49-F238E27FC236}">
                <a16:creationId xmlns:a16="http://schemas.microsoft.com/office/drawing/2014/main" id="{19862369-4E16-61E9-0F93-4B1FDA6AC634}"/>
              </a:ext>
            </a:extLst>
          </p:cNvPr>
          <p:cNvSpPr>
            <a:spLocks noGrp="1"/>
          </p:cNvSpPr>
          <p:nvPr>
            <p:ph sz="half" idx="1"/>
          </p:nvPr>
        </p:nvSpPr>
        <p:spPr>
          <a:xfrm>
            <a:off x="4989094" y="1455702"/>
            <a:ext cx="7058527" cy="5117046"/>
          </a:xfrm>
        </p:spPr>
        <p:txBody>
          <a:bodyPr/>
          <a:lstStyle/>
          <a:p>
            <a:pPr marR="0" lvl="0" algn="just" rtl="0">
              <a:lnSpc>
                <a:spcPct val="150000"/>
              </a:lnSpc>
              <a:spcBef>
                <a:spcPts val="0"/>
              </a:spcBef>
              <a:spcAft>
                <a:spcPts val="0"/>
              </a:spcAft>
              <a:buClr>
                <a:schemeClr val="dk1"/>
              </a:buClr>
              <a:buSzPts val="1600"/>
              <a:buFont typeface="Wingdings" panose="05000000000000000000" pitchFamily="2" charset="2"/>
              <a:buChar char="v"/>
            </a:pPr>
            <a:r>
              <a:rPr lang="en-US"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SYMBOL TABLE CREATION</a:t>
            </a:r>
            <a:endParaRPr lang="en-US" sz="1100" dirty="0">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None/>
            </a:pPr>
            <a:endParaRPr lang="en-US"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Linked list is being used to create the symbol table. The final output shows the label, value, scope, line number and type. We have created three functions to generate the symbol table. They are:</a:t>
            </a:r>
            <a:endParaRPr lang="en-US" sz="1100" dirty="0">
              <a:latin typeface="Times New Roman" panose="02020603050405020304" pitchFamily="18" charset="0"/>
              <a:cs typeface="Times New Roman" panose="02020603050405020304" pitchFamily="18" charset="0"/>
            </a:endParaRPr>
          </a:p>
          <a:p>
            <a:pPr marL="628650" lvl="1" indent="-171450" algn="just">
              <a:lnSpc>
                <a:spcPct val="150000"/>
              </a:lnSpc>
              <a:spcBef>
                <a:spcPts val="0"/>
              </a:spcBef>
            </a:pPr>
            <a:r>
              <a:rPr lang="en-US" sz="11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Insert: It pushes the node onto the linked list.</a:t>
            </a:r>
            <a:endParaRPr lang="en-US" sz="1100" dirty="0">
              <a:latin typeface="Times New Roman" panose="02020603050405020304" pitchFamily="18" charset="0"/>
              <a:cs typeface="Times New Roman" panose="02020603050405020304" pitchFamily="18" charset="0"/>
            </a:endParaRPr>
          </a:p>
          <a:p>
            <a:pPr marL="628650" lvl="1" indent="-171450" algn="just">
              <a:lnSpc>
                <a:spcPct val="150000"/>
              </a:lnSpc>
              <a:spcBef>
                <a:spcPts val="0"/>
              </a:spcBef>
            </a:pPr>
            <a:r>
              <a:rPr lang="en-US" sz="11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Display: It displays the symbol table.</a:t>
            </a:r>
            <a:endParaRPr lang="en-US" sz="1100" dirty="0">
              <a:latin typeface="Times New Roman" panose="02020603050405020304" pitchFamily="18" charset="0"/>
              <a:cs typeface="Times New Roman" panose="02020603050405020304" pitchFamily="18" charset="0"/>
            </a:endParaRPr>
          </a:p>
          <a:p>
            <a:pPr marL="628650" lvl="1" indent="-171450" algn="just">
              <a:lnSpc>
                <a:spcPct val="150000"/>
              </a:lnSpc>
              <a:spcBef>
                <a:spcPts val="0"/>
              </a:spcBef>
            </a:pPr>
            <a:r>
              <a:rPr lang="en-US" sz="11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Search: It searches for a particular label in the linked list.</a:t>
            </a:r>
          </a:p>
          <a:p>
            <a:pPr marL="457200" lvl="1" indent="0" algn="just">
              <a:lnSpc>
                <a:spcPct val="150000"/>
              </a:lnSpc>
              <a:spcBef>
                <a:spcPts val="0"/>
              </a:spcBef>
              <a:buNone/>
            </a:pPr>
            <a:endParaRPr lang="en-US" sz="11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50000"/>
              </a:lnSpc>
              <a:spcBef>
                <a:spcPts val="0"/>
              </a:spcBef>
              <a:spcAft>
                <a:spcPts val="0"/>
              </a:spcAft>
              <a:buClr>
                <a:schemeClr val="dk1"/>
              </a:buClr>
              <a:buSzPts val="1600"/>
              <a:buFont typeface="Wingdings" panose="05000000000000000000" pitchFamily="2" charset="2"/>
              <a:buChar char="v"/>
            </a:pPr>
            <a:r>
              <a:rPr lang="en-US"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INTERMEDIATE CODE GENERATION</a:t>
            </a:r>
            <a:endParaRPr lang="en-US" sz="1100" dirty="0">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None/>
            </a:pPr>
            <a:endParaRPr lang="en-US"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We have used the stack data structure to generate the intermediate code that uses some functions, which are called based on some conditions. The following functions push onto the stack and generate the intermediate code, when called based on various conditions.</a:t>
            </a:r>
            <a:endParaRPr lang="en-US" sz="1100" dirty="0">
              <a:latin typeface="Times New Roman" panose="02020603050405020304" pitchFamily="18" charset="0"/>
              <a:cs typeface="Times New Roman" panose="02020603050405020304" pitchFamily="18" charset="0"/>
            </a:endParaRPr>
          </a:p>
          <a:p>
            <a:pPr marR="0" lvl="0" algn="just" rtl="0">
              <a:lnSpc>
                <a:spcPct val="150000"/>
              </a:lnSpc>
              <a:spcBef>
                <a:spcPts val="0"/>
              </a:spcBef>
              <a:spcAft>
                <a:spcPts val="0"/>
              </a:spcAft>
              <a:buFont typeface="Wingdings" panose="05000000000000000000" pitchFamily="2" charset="2"/>
              <a:buChar char="v"/>
            </a:pPr>
            <a:endPar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50000"/>
              </a:lnSpc>
              <a:spcBef>
                <a:spcPts val="0"/>
              </a:spcBef>
              <a:spcAft>
                <a:spcPts val="0"/>
              </a:spcAft>
              <a:buFont typeface="Wingdings" panose="05000000000000000000" pitchFamily="2" charset="2"/>
              <a:buChar char="v"/>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CODE OPTIMIZATION</a:t>
            </a:r>
            <a:endParaRPr lang="en-US" sz="11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endParaRPr lang="en-US"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A data structure known as quadruple is used to optimize the code. This data structure holds the details of each of the assignment, label and goto statements.</a:t>
            </a:r>
            <a:r>
              <a:rPr lang="en-US" sz="1100" dirty="0">
                <a:solidFill>
                  <a:schemeClr val="dk1"/>
                </a:solidFill>
                <a:latin typeface="Times New Roman" panose="02020603050405020304" pitchFamily="18" charset="0"/>
                <a:ea typeface="Century Gothic"/>
                <a:cs typeface="Times New Roman" panose="02020603050405020304" pitchFamily="18" charset="0"/>
                <a:sym typeface="Century Gothic"/>
              </a:rPr>
              <a:t> </a:t>
            </a: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The following functions are used to add to the quadruples table and display it onto the terminal.</a:t>
            </a:r>
            <a:endParaRPr lang="en-US" sz="11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algn="just">
              <a:lnSpc>
                <a:spcPct val="150000"/>
              </a:lnSpc>
            </a:pPr>
            <a:endParaRPr lang="en-IN" sz="1100" dirty="0">
              <a:latin typeface="Times New Roman" panose="02020603050405020304" pitchFamily="18" charset="0"/>
              <a:cs typeface="Times New Roman" panose="02020603050405020304" pitchFamily="18" charset="0"/>
            </a:endParaRPr>
          </a:p>
        </p:txBody>
      </p:sp>
      <p:pic>
        <p:nvPicPr>
          <p:cNvPr id="8" name="Google Shape;200;p22" descr="A picture containing black, clock  Description automatically generated">
            <a:extLst>
              <a:ext uri="{FF2B5EF4-FFF2-40B4-BE49-F238E27FC236}">
                <a16:creationId xmlns:a16="http://schemas.microsoft.com/office/drawing/2014/main" id="{AD3D5645-4668-D4F1-92C7-4FB0DE987E3C}"/>
              </a:ext>
            </a:extLst>
          </p:cNvPr>
          <p:cNvPicPr preferRelativeResize="0"/>
          <p:nvPr/>
        </p:nvPicPr>
        <p:blipFill rotWithShape="1">
          <a:blip r:embed="rId2">
            <a:alphaModFix/>
          </a:blip>
          <a:srcRect/>
          <a:stretch/>
        </p:blipFill>
        <p:spPr>
          <a:xfrm>
            <a:off x="221479" y="3105281"/>
            <a:ext cx="4520177" cy="533400"/>
          </a:xfrm>
          <a:prstGeom prst="rect">
            <a:avLst/>
          </a:prstGeom>
          <a:noFill/>
          <a:ln>
            <a:noFill/>
          </a:ln>
        </p:spPr>
      </p:pic>
      <p:pic>
        <p:nvPicPr>
          <p:cNvPr id="10" name="Google Shape;202;p22" descr="A screenshot of a cell phone  Description automatically generated">
            <a:extLst>
              <a:ext uri="{FF2B5EF4-FFF2-40B4-BE49-F238E27FC236}">
                <a16:creationId xmlns:a16="http://schemas.microsoft.com/office/drawing/2014/main" id="{525CE3B2-20D8-314A-7BEB-EA9DF683EA7D}"/>
              </a:ext>
            </a:extLst>
          </p:cNvPr>
          <p:cNvPicPr preferRelativeResize="0"/>
          <p:nvPr/>
        </p:nvPicPr>
        <p:blipFill rotWithShape="1">
          <a:blip r:embed="rId3">
            <a:alphaModFix/>
          </a:blip>
          <a:srcRect/>
          <a:stretch/>
        </p:blipFill>
        <p:spPr>
          <a:xfrm>
            <a:off x="105867" y="4204769"/>
            <a:ext cx="4635789" cy="1060323"/>
          </a:xfrm>
          <a:prstGeom prst="rect">
            <a:avLst/>
          </a:prstGeom>
          <a:noFill/>
          <a:ln>
            <a:noFill/>
          </a:ln>
        </p:spPr>
      </p:pic>
      <p:pic>
        <p:nvPicPr>
          <p:cNvPr id="11" name="Google Shape;203;p22">
            <a:extLst>
              <a:ext uri="{FF2B5EF4-FFF2-40B4-BE49-F238E27FC236}">
                <a16:creationId xmlns:a16="http://schemas.microsoft.com/office/drawing/2014/main" id="{C3CC8B0E-9816-8ACC-A24A-35AFEEE04ADB}"/>
              </a:ext>
            </a:extLst>
          </p:cNvPr>
          <p:cNvPicPr preferRelativeResize="0"/>
          <p:nvPr/>
        </p:nvPicPr>
        <p:blipFill rotWithShape="1">
          <a:blip r:embed="rId4">
            <a:alphaModFix/>
          </a:blip>
          <a:srcRect/>
          <a:stretch/>
        </p:blipFill>
        <p:spPr>
          <a:xfrm>
            <a:off x="144379" y="5746003"/>
            <a:ext cx="4674378" cy="438150"/>
          </a:xfrm>
          <a:prstGeom prst="rect">
            <a:avLst/>
          </a:prstGeom>
          <a:noFill/>
          <a:ln>
            <a:noFill/>
          </a:ln>
        </p:spPr>
      </p:pic>
      <p:pic>
        <p:nvPicPr>
          <p:cNvPr id="12" name="Google Shape;204;p22" descr="A picture containing black, table, laptop, phone  Description automatically generated">
            <a:extLst>
              <a:ext uri="{FF2B5EF4-FFF2-40B4-BE49-F238E27FC236}">
                <a16:creationId xmlns:a16="http://schemas.microsoft.com/office/drawing/2014/main" id="{D2793AC3-D730-B56B-F1D8-7E12670109F9}"/>
              </a:ext>
            </a:extLst>
          </p:cNvPr>
          <p:cNvPicPr preferRelativeResize="0"/>
          <p:nvPr/>
        </p:nvPicPr>
        <p:blipFill rotWithShape="1">
          <a:blip r:embed="rId5">
            <a:alphaModFix/>
          </a:blip>
          <a:srcRect/>
          <a:stretch/>
        </p:blipFill>
        <p:spPr>
          <a:xfrm>
            <a:off x="759052" y="1455702"/>
            <a:ext cx="3445030" cy="1243425"/>
          </a:xfrm>
          <a:prstGeom prst="rect">
            <a:avLst/>
          </a:prstGeom>
          <a:noFill/>
          <a:ln>
            <a:noFill/>
          </a:ln>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9862369-4E16-61E9-0F93-4B1FDA6AC634}"/>
              </a:ext>
            </a:extLst>
          </p:cNvPr>
          <p:cNvSpPr>
            <a:spLocks noGrp="1"/>
          </p:cNvSpPr>
          <p:nvPr>
            <p:ph sz="half" idx="1"/>
          </p:nvPr>
        </p:nvSpPr>
        <p:spPr>
          <a:xfrm>
            <a:off x="5823284" y="587548"/>
            <a:ext cx="6368716" cy="6207988"/>
          </a:xfrm>
        </p:spPr>
        <p:txBody>
          <a:bodyPr/>
          <a:lstStyle/>
          <a:p>
            <a:pPr marR="0" lvl="0" algn="just" rtl="0">
              <a:spcBef>
                <a:spcPts val="0"/>
              </a:spcBef>
              <a:spcAft>
                <a:spcPts val="0"/>
              </a:spcAft>
              <a:buClr>
                <a:schemeClr val="dk1"/>
              </a:buClr>
              <a:buSzPts val="1600"/>
              <a:buFont typeface="Wingdings" panose="05000000000000000000" pitchFamily="2" charset="2"/>
              <a:buChar char="v"/>
            </a:pPr>
            <a:r>
              <a:rPr lang="en-US" sz="1600" b="1" dirty="0">
                <a:solidFill>
                  <a:schemeClr val="dk1"/>
                </a:solidFill>
                <a:latin typeface="Times New Roman"/>
                <a:ea typeface="Times New Roman"/>
                <a:cs typeface="Times New Roman"/>
                <a:sym typeface="Times New Roman"/>
              </a:rPr>
              <a:t>ERROR HANDLING</a:t>
            </a:r>
            <a:endParaRPr lang="en-US" dirty="0"/>
          </a:p>
          <a:p>
            <a:pPr marL="342900" marR="0" lvl="0" indent="-342900" algn="just" rtl="0">
              <a:spcBef>
                <a:spcPts val="0"/>
              </a:spcBef>
              <a:spcAft>
                <a:spcPts val="0"/>
              </a:spcAft>
              <a:buNone/>
            </a:pPr>
            <a:endParaRPr lang="en-US" sz="1000" b="1" dirty="0">
              <a:solidFill>
                <a:schemeClr val="dk1"/>
              </a:solidFill>
              <a:latin typeface="Times New Roman"/>
              <a:ea typeface="Times New Roman"/>
              <a:cs typeface="Times New Roman"/>
              <a:sym typeface="Times New Roman"/>
            </a:endParaRPr>
          </a:p>
          <a:p>
            <a:pPr marL="742950" lvl="1" indent="-285750" algn="just">
              <a:spcBef>
                <a:spcPts val="0"/>
              </a:spcBef>
            </a:pPr>
            <a:r>
              <a:rPr lang="en-US" sz="1600" b="1" i="0" u="none" strike="noStrike" cap="none" dirty="0">
                <a:solidFill>
                  <a:schemeClr val="dk1"/>
                </a:solidFill>
                <a:latin typeface="Times New Roman"/>
                <a:ea typeface="Times New Roman"/>
                <a:cs typeface="Times New Roman"/>
                <a:sym typeface="Times New Roman"/>
              </a:rPr>
              <a:t>Syntax Error:</a:t>
            </a:r>
            <a:endParaRPr lang="en-US" dirty="0"/>
          </a:p>
          <a:p>
            <a:pPr marL="0" marR="0" lvl="0" indent="0" algn="just" rtl="0">
              <a:spcBef>
                <a:spcPts val="0"/>
              </a:spcBef>
              <a:spcAft>
                <a:spcPts val="0"/>
              </a:spcAft>
              <a:buNone/>
            </a:pPr>
            <a:r>
              <a:rPr lang="en-US" sz="1600" dirty="0">
                <a:solidFill>
                  <a:schemeClr val="dk1"/>
                </a:solidFill>
                <a:latin typeface="Times New Roman"/>
                <a:ea typeface="Times New Roman"/>
                <a:cs typeface="Times New Roman"/>
                <a:sym typeface="Times New Roman"/>
              </a:rPr>
              <a:t>	</a:t>
            </a:r>
            <a:r>
              <a:rPr lang="en-US" sz="1400" dirty="0">
                <a:solidFill>
                  <a:schemeClr val="dk1"/>
                </a:solidFill>
                <a:latin typeface="Times New Roman"/>
                <a:ea typeface="Times New Roman"/>
                <a:cs typeface="Times New Roman"/>
                <a:sym typeface="Times New Roman"/>
              </a:rPr>
              <a:t>If the token returned does not satisfy the grammar, then yyerror() is </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used to display the syntax error along with the line number.</a:t>
            </a:r>
            <a:endParaRPr lang="en-US" dirty="0"/>
          </a:p>
          <a:p>
            <a:pPr marL="0" marR="0" lvl="0" indent="0" algn="just" rtl="0">
              <a:spcBef>
                <a:spcPts val="0"/>
              </a:spcBef>
              <a:spcAft>
                <a:spcPts val="0"/>
              </a:spcAft>
              <a:buNone/>
            </a:pPr>
            <a:endParaRPr lang="en-US" sz="1000" dirty="0">
              <a:solidFill>
                <a:schemeClr val="dk1"/>
              </a:solidFill>
              <a:latin typeface="Times New Roman"/>
              <a:ea typeface="Times New Roman"/>
              <a:cs typeface="Times New Roman"/>
              <a:sym typeface="Times New Roman"/>
            </a:endParaRPr>
          </a:p>
          <a:p>
            <a:pPr marL="742950" lvl="1" indent="-285750" algn="just">
              <a:spcBef>
                <a:spcPts val="0"/>
              </a:spcBef>
            </a:pPr>
            <a:r>
              <a:rPr lang="en-US" sz="1600" b="1" i="0" u="none" strike="noStrike" cap="none" dirty="0">
                <a:solidFill>
                  <a:schemeClr val="dk1"/>
                </a:solidFill>
                <a:latin typeface="Times New Roman"/>
                <a:ea typeface="Times New Roman"/>
                <a:cs typeface="Times New Roman"/>
                <a:sym typeface="Times New Roman"/>
              </a:rPr>
              <a:t>Semantic Error:</a:t>
            </a:r>
            <a:endParaRPr lang="en-US"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a:t>
            </a:r>
            <a:r>
              <a:rPr lang="en-US" sz="1400" dirty="0">
                <a:solidFill>
                  <a:schemeClr val="dk1"/>
                </a:solidFill>
                <a:latin typeface="Times New Roman"/>
                <a:ea typeface="Times New Roman"/>
                <a:cs typeface="Times New Roman"/>
                <a:sym typeface="Times New Roman"/>
              </a:rPr>
              <a:t>If there is an identifier in the RHS of an assignment statement, the</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symbol table is searched for that variable. If the variable does not </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exist in the symbol table, this is identified as a semantic error and is</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displayed.</a:t>
            </a:r>
            <a:br>
              <a:rPr lang="en-US" sz="1400" dirty="0">
                <a:solidFill>
                  <a:schemeClr val="dk1"/>
                </a:solidFill>
                <a:latin typeface="Times New Roman"/>
                <a:ea typeface="Times New Roman"/>
                <a:cs typeface="Times New Roman"/>
                <a:sym typeface="Times New Roman"/>
              </a:rPr>
            </a:br>
            <a:endParaRPr lang="en-US" sz="1000" dirty="0">
              <a:solidFill>
                <a:schemeClr val="dk1"/>
              </a:solidFill>
              <a:latin typeface="Times New Roman"/>
              <a:ea typeface="Times New Roman"/>
              <a:cs typeface="Times New Roman"/>
              <a:sym typeface="Times New Roman"/>
            </a:endParaRPr>
          </a:p>
          <a:p>
            <a:pPr marL="742950" lvl="1" indent="-285750" algn="just">
              <a:spcBef>
                <a:spcPts val="0"/>
              </a:spcBef>
            </a:pPr>
            <a:r>
              <a:rPr lang="en-US" sz="1600" b="1" i="0" u="none" strike="noStrike" cap="none" dirty="0">
                <a:solidFill>
                  <a:schemeClr val="dk1"/>
                </a:solidFill>
                <a:latin typeface="Times New Roman"/>
                <a:ea typeface="Times New Roman"/>
                <a:cs typeface="Times New Roman"/>
                <a:sym typeface="Times New Roman"/>
              </a:rPr>
              <a:t>Error Recovery:</a:t>
            </a:r>
            <a:endParaRPr lang="en-US" dirty="0"/>
          </a:p>
          <a:p>
            <a:pPr marL="0" marR="0" lvl="0" indent="0" algn="just" rtl="0">
              <a:spcBef>
                <a:spcPts val="0"/>
              </a:spcBef>
              <a:spcAft>
                <a:spcPts val="0"/>
              </a:spcAft>
              <a:buNone/>
            </a:pPr>
            <a:r>
              <a:rPr lang="en-US" sz="1600" dirty="0">
                <a:solidFill>
                  <a:schemeClr val="dk1"/>
                </a:solidFill>
                <a:latin typeface="Times New Roman"/>
                <a:ea typeface="Times New Roman"/>
                <a:cs typeface="Times New Roman"/>
                <a:sym typeface="Times New Roman"/>
              </a:rPr>
              <a:t>	</a:t>
            </a:r>
            <a:r>
              <a:rPr lang="en-US" sz="1400" dirty="0">
                <a:solidFill>
                  <a:schemeClr val="dk1"/>
                </a:solidFill>
                <a:latin typeface="Times New Roman"/>
                <a:ea typeface="Times New Roman"/>
                <a:cs typeface="Times New Roman"/>
                <a:sym typeface="Times New Roman"/>
              </a:rPr>
              <a:t>Panic Mode Recovery is used as the error recovery technique, where</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if the variable declaration has been done with a number at the start, </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it ignores  the number and considers the rest as the variable name. </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This has been implemented using regex.</a:t>
            </a:r>
            <a:endParaRPr lang="en-US" dirty="0"/>
          </a:p>
          <a:p>
            <a:pPr marL="0" marR="0" lvl="0" indent="0" algn="just" rtl="0">
              <a:spcBef>
                <a:spcPts val="0"/>
              </a:spcBef>
              <a:spcAft>
                <a:spcPts val="0"/>
              </a:spcAft>
              <a:buNone/>
            </a:pPr>
            <a:endParaRPr lang="en-US" sz="1600" dirty="0">
              <a:solidFill>
                <a:schemeClr val="dk1"/>
              </a:solidFill>
              <a:latin typeface="Times New Roman"/>
              <a:ea typeface="Times New Roman"/>
              <a:cs typeface="Times New Roman"/>
              <a:sym typeface="Times New Roman"/>
            </a:endParaRPr>
          </a:p>
          <a:p>
            <a:pPr marR="0" lvl="0" algn="just" rtl="0">
              <a:spcBef>
                <a:spcPts val="0"/>
              </a:spcBef>
              <a:spcAft>
                <a:spcPts val="0"/>
              </a:spcAft>
              <a:buFont typeface="Wingdings" panose="05000000000000000000" pitchFamily="2" charset="2"/>
              <a:buChar char="v"/>
            </a:pPr>
            <a:r>
              <a:rPr lang="en-US" sz="1600" b="1" dirty="0">
                <a:solidFill>
                  <a:schemeClr val="dk1"/>
                </a:solidFill>
                <a:latin typeface="Times New Roman"/>
                <a:ea typeface="Times New Roman"/>
                <a:cs typeface="Times New Roman"/>
                <a:sym typeface="Times New Roman"/>
              </a:rPr>
              <a:t>TARGET CODE GENERATION</a:t>
            </a:r>
          </a:p>
          <a:p>
            <a:pPr marR="0" lvl="0" algn="just" rtl="0">
              <a:spcBef>
                <a:spcPts val="0"/>
              </a:spcBef>
              <a:spcAft>
                <a:spcPts val="0"/>
              </a:spcAft>
              <a:buFont typeface="Wingdings" panose="05000000000000000000" pitchFamily="2" charset="2"/>
              <a:buChar char="v"/>
            </a:pPr>
            <a:endParaRPr lang="en-US" dirty="0"/>
          </a:p>
          <a:p>
            <a:pPr marL="0" marR="0" lvl="0" indent="0" algn="just" rtl="0">
              <a:spcBef>
                <a:spcPts val="0"/>
              </a:spcBef>
              <a:spcAft>
                <a:spcPts val="0"/>
              </a:spcAft>
              <a:buNone/>
            </a:pPr>
            <a:r>
              <a:rPr lang="en-US" sz="1400" dirty="0">
                <a:solidFill>
                  <a:schemeClr val="dk1"/>
                </a:solidFill>
                <a:latin typeface="Times New Roman"/>
                <a:ea typeface="Times New Roman"/>
                <a:cs typeface="Times New Roman"/>
                <a:sym typeface="Times New Roman"/>
              </a:rPr>
              <a:t>The optimized intermediate code is read from a text file, line after line, and goes through a series of if-else loops to generate the target code. </a:t>
            </a:r>
            <a:endParaRPr lang="en-US" dirty="0"/>
          </a:p>
          <a:p>
            <a:pPr marL="0" marR="0" lvl="0" indent="0" algn="just" rtl="0">
              <a:spcBef>
                <a:spcPts val="0"/>
              </a:spcBef>
              <a:spcAft>
                <a:spcPts val="0"/>
              </a:spcAft>
              <a:buNone/>
            </a:pPr>
            <a:endParaRPr lang="en-US" sz="1600" dirty="0">
              <a:solidFill>
                <a:schemeClr val="dk1"/>
              </a:solidFill>
              <a:latin typeface="Times New Roman"/>
              <a:ea typeface="Times New Roman"/>
              <a:cs typeface="Times New Roman"/>
              <a:sym typeface="Times New Roman"/>
            </a:endParaRPr>
          </a:p>
          <a:p>
            <a:pPr marR="0" lvl="0" algn="just" rtl="0">
              <a:spcBef>
                <a:spcPts val="0"/>
              </a:spcBef>
              <a:spcAft>
                <a:spcPts val="0"/>
              </a:spcAft>
              <a:buClr>
                <a:schemeClr val="dk1"/>
              </a:buClr>
              <a:buSzPts val="1600"/>
              <a:buFont typeface="Wingdings" panose="05000000000000000000" pitchFamily="2" charset="2"/>
              <a:buChar char="v"/>
            </a:pPr>
            <a:r>
              <a:rPr lang="en-US" sz="1600" b="1" dirty="0">
                <a:solidFill>
                  <a:schemeClr val="dk1"/>
                </a:solidFill>
                <a:latin typeface="Times New Roman"/>
                <a:ea typeface="Times New Roman"/>
                <a:cs typeface="Times New Roman"/>
                <a:sym typeface="Times New Roman"/>
              </a:rPr>
              <a:t>BUILD AND RUN THE PROGRAM</a:t>
            </a:r>
            <a:endParaRPr lang="en-US" dirty="0"/>
          </a:p>
          <a:p>
            <a:pPr marL="0" marR="0" lvl="0" indent="0" algn="just" rtl="0">
              <a:spcBef>
                <a:spcPts val="0"/>
              </a:spcBef>
              <a:spcAft>
                <a:spcPts val="0"/>
              </a:spcAft>
              <a:buNone/>
            </a:pPr>
            <a:r>
              <a:rPr lang="en-US" sz="1600" dirty="0">
                <a:solidFill>
                  <a:schemeClr val="dk1"/>
                </a:solidFill>
                <a:latin typeface="Century Gothic"/>
                <a:ea typeface="Century Gothic"/>
                <a:cs typeface="Century Gothic"/>
                <a:sym typeface="Century Gothic"/>
              </a:rPr>
              <a:t> </a:t>
            </a:r>
            <a:r>
              <a:rPr lang="en-US" sz="1400" dirty="0">
                <a:solidFill>
                  <a:schemeClr val="dk1"/>
                </a:solidFill>
                <a:latin typeface="Times New Roman"/>
                <a:ea typeface="Times New Roman"/>
                <a:cs typeface="Times New Roman"/>
                <a:sym typeface="Times New Roman"/>
              </a:rPr>
              <a:t>The commands on the left side need to be executed on the terminal to build and</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run the program which is inside the project folder that contains the code for the</a:t>
            </a:r>
            <a:br>
              <a:rPr lang="en-US" sz="1400" dirty="0">
                <a:solidFill>
                  <a:schemeClr val="dk1"/>
                </a:solidFill>
                <a:latin typeface="Times New Roman"/>
                <a:ea typeface="Times New Roman"/>
                <a:cs typeface="Times New Roman"/>
                <a:sym typeface="Times New Roman"/>
              </a:rPr>
            </a:br>
            <a:r>
              <a:rPr lang="en-US" sz="1400" dirty="0">
                <a:solidFill>
                  <a:schemeClr val="dk1"/>
                </a:solidFill>
                <a:latin typeface="Times New Roman"/>
                <a:ea typeface="Times New Roman"/>
                <a:cs typeface="Times New Roman"/>
                <a:sym typeface="Times New Roman"/>
              </a:rPr>
              <a:t>  compiler.</a:t>
            </a:r>
            <a:endParaRPr lang="en-US" dirty="0"/>
          </a:p>
          <a:p>
            <a:pPr marL="0" marR="0" lvl="0" indent="0" algn="just" rtl="0">
              <a:spcBef>
                <a:spcPts val="0"/>
              </a:spcBef>
              <a:spcAft>
                <a:spcPts val="0"/>
              </a:spcAft>
              <a:buClr>
                <a:schemeClr val="dk1"/>
              </a:buClr>
              <a:buSzPts val="1600"/>
              <a:buFont typeface="Arial"/>
              <a:buNone/>
            </a:pPr>
            <a:endParaRPr lang="en-US" sz="16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chemeClr val="dk1"/>
                </a:solidFill>
                <a:latin typeface="Times New Roman"/>
                <a:ea typeface="Times New Roman"/>
                <a:cs typeface="Times New Roman"/>
                <a:sym typeface="Times New Roman"/>
              </a:rPr>
              <a:t> </a:t>
            </a:r>
          </a:p>
        </p:txBody>
      </p:sp>
      <p:pic>
        <p:nvPicPr>
          <p:cNvPr id="6" name="Google Shape;211;p23" descr="A close up of a logo  Description automatically generated">
            <a:extLst>
              <a:ext uri="{FF2B5EF4-FFF2-40B4-BE49-F238E27FC236}">
                <a16:creationId xmlns:a16="http://schemas.microsoft.com/office/drawing/2014/main" id="{776EC53A-DB56-43B1-889F-2E2801C43487}"/>
              </a:ext>
            </a:extLst>
          </p:cNvPr>
          <p:cNvPicPr preferRelativeResize="0"/>
          <p:nvPr/>
        </p:nvPicPr>
        <p:blipFill rotWithShape="1">
          <a:blip r:embed="rId2">
            <a:alphaModFix/>
          </a:blip>
          <a:srcRect/>
          <a:stretch/>
        </p:blipFill>
        <p:spPr>
          <a:xfrm>
            <a:off x="87641" y="2381971"/>
            <a:ext cx="5648002" cy="896748"/>
          </a:xfrm>
          <a:prstGeom prst="rect">
            <a:avLst/>
          </a:prstGeom>
          <a:noFill/>
          <a:ln>
            <a:noFill/>
          </a:ln>
        </p:spPr>
      </p:pic>
      <p:pic>
        <p:nvPicPr>
          <p:cNvPr id="13" name="Google Shape;212;p23">
            <a:extLst>
              <a:ext uri="{FF2B5EF4-FFF2-40B4-BE49-F238E27FC236}">
                <a16:creationId xmlns:a16="http://schemas.microsoft.com/office/drawing/2014/main" id="{CE828F47-8FA9-9B93-7974-2638866AE589}"/>
              </a:ext>
            </a:extLst>
          </p:cNvPr>
          <p:cNvPicPr preferRelativeResize="0"/>
          <p:nvPr/>
        </p:nvPicPr>
        <p:blipFill rotWithShape="1">
          <a:blip r:embed="rId3">
            <a:alphaModFix/>
          </a:blip>
          <a:srcRect/>
          <a:stretch/>
        </p:blipFill>
        <p:spPr>
          <a:xfrm>
            <a:off x="124699" y="3545789"/>
            <a:ext cx="5573886" cy="648562"/>
          </a:xfrm>
          <a:prstGeom prst="rect">
            <a:avLst/>
          </a:prstGeom>
          <a:noFill/>
          <a:ln>
            <a:noFill/>
          </a:ln>
        </p:spPr>
      </p:pic>
      <p:pic>
        <p:nvPicPr>
          <p:cNvPr id="14" name="Google Shape;213;p23">
            <a:extLst>
              <a:ext uri="{FF2B5EF4-FFF2-40B4-BE49-F238E27FC236}">
                <a16:creationId xmlns:a16="http://schemas.microsoft.com/office/drawing/2014/main" id="{BA4682C6-C32F-AD4E-CB3A-1FD2CFB0FD76}"/>
              </a:ext>
            </a:extLst>
          </p:cNvPr>
          <p:cNvPicPr preferRelativeResize="0"/>
          <p:nvPr/>
        </p:nvPicPr>
        <p:blipFill rotWithShape="1">
          <a:blip r:embed="rId4">
            <a:alphaModFix/>
          </a:blip>
          <a:srcRect/>
          <a:stretch/>
        </p:blipFill>
        <p:spPr>
          <a:xfrm>
            <a:off x="300397" y="5288270"/>
            <a:ext cx="4941570" cy="1234440"/>
          </a:xfrm>
          <a:prstGeom prst="rect">
            <a:avLst/>
          </a:prstGeom>
          <a:noFill/>
          <a:ln>
            <a:noFill/>
          </a:ln>
        </p:spPr>
      </p:pic>
      <p:pic>
        <p:nvPicPr>
          <p:cNvPr id="15" name="Google Shape;210;p23">
            <a:extLst>
              <a:ext uri="{FF2B5EF4-FFF2-40B4-BE49-F238E27FC236}">
                <a16:creationId xmlns:a16="http://schemas.microsoft.com/office/drawing/2014/main" id="{AA4262DF-5D61-86A0-4207-FC2078826C95}"/>
              </a:ext>
            </a:extLst>
          </p:cNvPr>
          <p:cNvPicPr preferRelativeResize="0"/>
          <p:nvPr/>
        </p:nvPicPr>
        <p:blipFill rotWithShape="1">
          <a:blip r:embed="rId5">
            <a:alphaModFix/>
          </a:blip>
          <a:srcRect/>
          <a:stretch/>
        </p:blipFill>
        <p:spPr>
          <a:xfrm>
            <a:off x="123862" y="1130556"/>
            <a:ext cx="5524140" cy="984346"/>
          </a:xfrm>
          <a:prstGeom prst="rect">
            <a:avLst/>
          </a:prstGeom>
          <a:noFill/>
          <a:ln>
            <a:noFill/>
          </a:ln>
        </p:spPr>
      </p:pic>
    </p:spTree>
    <p:extLst>
      <p:ext uri="{BB962C8B-B14F-4D97-AF65-F5344CB8AC3E}">
        <p14:creationId xmlns:p14="http://schemas.microsoft.com/office/powerpoint/2010/main" val="422762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320577"/>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Results and snapshots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9" name="Google Shape;219;p24">
            <a:extLst>
              <a:ext uri="{FF2B5EF4-FFF2-40B4-BE49-F238E27FC236}">
                <a16:creationId xmlns:a16="http://schemas.microsoft.com/office/drawing/2014/main" id="{C5B1D611-42CE-661B-7758-F929DE2EDDCB}"/>
              </a:ext>
            </a:extLst>
          </p:cNvPr>
          <p:cNvSpPr txBox="1"/>
          <p:nvPr/>
        </p:nvSpPr>
        <p:spPr>
          <a:xfrm>
            <a:off x="3901427" y="1302122"/>
            <a:ext cx="3614466" cy="4899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dirty="0">
                <a:solidFill>
                  <a:schemeClr val="dk1"/>
                </a:solidFill>
                <a:latin typeface="Times New Roman"/>
                <a:ea typeface="Times New Roman"/>
                <a:cs typeface="Times New Roman"/>
                <a:sym typeface="Times New Roman"/>
              </a:rPr>
              <a:t>TEST CASE 1 (Correct input):</a:t>
            </a:r>
            <a:endParaRPr sz="1800"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10" name="Google Shape;220;p24">
            <a:extLst>
              <a:ext uri="{FF2B5EF4-FFF2-40B4-BE49-F238E27FC236}">
                <a16:creationId xmlns:a16="http://schemas.microsoft.com/office/drawing/2014/main" id="{649258FD-9478-70E8-9856-6C87D3AF3632}"/>
              </a:ext>
            </a:extLst>
          </p:cNvPr>
          <p:cNvPicPr preferRelativeResize="0"/>
          <p:nvPr/>
        </p:nvPicPr>
        <p:blipFill rotWithShape="1">
          <a:blip r:embed="rId2">
            <a:alphaModFix/>
          </a:blip>
          <a:srcRect/>
          <a:stretch/>
        </p:blipFill>
        <p:spPr>
          <a:xfrm>
            <a:off x="397602" y="2836661"/>
            <a:ext cx="3385504" cy="3105038"/>
          </a:xfrm>
          <a:prstGeom prst="rect">
            <a:avLst/>
          </a:prstGeom>
          <a:noFill/>
          <a:ln>
            <a:noFill/>
          </a:ln>
        </p:spPr>
      </p:pic>
      <p:sp>
        <p:nvSpPr>
          <p:cNvPr id="11" name="Google Shape;221;p24">
            <a:extLst>
              <a:ext uri="{FF2B5EF4-FFF2-40B4-BE49-F238E27FC236}">
                <a16:creationId xmlns:a16="http://schemas.microsoft.com/office/drawing/2014/main" id="{B46D01C8-6064-29B2-D8D1-B673488F666A}"/>
              </a:ext>
            </a:extLst>
          </p:cNvPr>
          <p:cNvSpPr txBox="1"/>
          <p:nvPr/>
        </p:nvSpPr>
        <p:spPr>
          <a:xfrm>
            <a:off x="6389977" y="2005475"/>
            <a:ext cx="3614466" cy="3560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Tokens and Symbol Table:</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dirty="0">
                <a:solidFill>
                  <a:schemeClr val="dk1"/>
                </a:solidFill>
                <a:latin typeface="Century Gothic"/>
                <a:ea typeface="Century Gothic"/>
                <a:cs typeface="Century Gothic"/>
                <a:sym typeface="Century Gothic"/>
              </a:rPr>
            </a:br>
            <a:endParaRPr sz="1800" dirty="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15" name="TextBox 14">
            <a:extLst>
              <a:ext uri="{FF2B5EF4-FFF2-40B4-BE49-F238E27FC236}">
                <a16:creationId xmlns:a16="http://schemas.microsoft.com/office/drawing/2014/main" id="{DD44ACD1-A476-B6B1-734F-03A450F30C45}"/>
              </a:ext>
            </a:extLst>
          </p:cNvPr>
          <p:cNvSpPr txBox="1"/>
          <p:nvPr/>
        </p:nvSpPr>
        <p:spPr>
          <a:xfrm>
            <a:off x="397603" y="2038366"/>
            <a:ext cx="1502916" cy="646331"/>
          </a:xfrm>
          <a:prstGeom prst="rect">
            <a:avLst/>
          </a:prstGeom>
          <a:noFill/>
        </p:spPr>
        <p:txBody>
          <a:bodyPr wrap="square" rtlCol="0">
            <a:spAutoFit/>
          </a:bodyPr>
          <a:lstStyle/>
          <a:p>
            <a:r>
              <a:rPr lang="en-US" sz="1800" b="1" dirty="0">
                <a:solidFill>
                  <a:schemeClr val="dk1"/>
                </a:solidFill>
                <a:latin typeface="Times New Roman"/>
                <a:ea typeface="Times New Roman"/>
                <a:cs typeface="Times New Roman"/>
                <a:sym typeface="Times New Roman"/>
              </a:rPr>
              <a:t>Input Code:</a:t>
            </a:r>
            <a:endParaRPr lang="en-US" dirty="0"/>
          </a:p>
          <a:p>
            <a:endParaRPr lang="en-IN" dirty="0"/>
          </a:p>
        </p:txBody>
      </p:sp>
      <p:pic>
        <p:nvPicPr>
          <p:cNvPr id="17" name="Picture 16">
            <a:extLst>
              <a:ext uri="{FF2B5EF4-FFF2-40B4-BE49-F238E27FC236}">
                <a16:creationId xmlns:a16="http://schemas.microsoft.com/office/drawing/2014/main" id="{FC35252C-0CED-28DF-3162-2DBA631EBB6F}"/>
              </a:ext>
            </a:extLst>
          </p:cNvPr>
          <p:cNvPicPr>
            <a:picLocks noChangeAspect="1"/>
          </p:cNvPicPr>
          <p:nvPr/>
        </p:nvPicPr>
        <p:blipFill rotWithShape="1">
          <a:blip r:embed="rId3"/>
          <a:srcRect t="11453" r="35073" b="12284"/>
          <a:stretch/>
        </p:blipFill>
        <p:spPr>
          <a:xfrm>
            <a:off x="6221506" y="2836661"/>
            <a:ext cx="5429310" cy="338793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229;p25">
            <a:extLst>
              <a:ext uri="{FF2B5EF4-FFF2-40B4-BE49-F238E27FC236}">
                <a16:creationId xmlns:a16="http://schemas.microsoft.com/office/drawing/2014/main" id="{7B13FEBB-AF7C-E6BF-5032-54025673B13E}"/>
              </a:ext>
            </a:extLst>
          </p:cNvPr>
          <p:cNvSpPr txBox="1"/>
          <p:nvPr/>
        </p:nvSpPr>
        <p:spPr>
          <a:xfrm>
            <a:off x="323490" y="149881"/>
            <a:ext cx="5443267" cy="4345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Symbol Table and Un-optimized Intermediate Code:</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17" name="Google Shape;230;p25">
            <a:extLst>
              <a:ext uri="{FF2B5EF4-FFF2-40B4-BE49-F238E27FC236}">
                <a16:creationId xmlns:a16="http://schemas.microsoft.com/office/drawing/2014/main" id="{7D3811BD-44D9-96C0-EDED-D9DC6CD1340E}"/>
              </a:ext>
            </a:extLst>
          </p:cNvPr>
          <p:cNvSpPr txBox="1"/>
          <p:nvPr/>
        </p:nvSpPr>
        <p:spPr>
          <a:xfrm>
            <a:off x="6771739" y="149881"/>
            <a:ext cx="5730813" cy="4345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Symbol Table, Quadruples Table after optimization:</a:t>
            </a:r>
            <a:endParaRPr dirty="0"/>
          </a:p>
          <a:p>
            <a:pPr marL="0" marR="0" lvl="0" indent="0" algn="l" rtl="0">
              <a:spcBef>
                <a:spcPts val="0"/>
              </a:spcBef>
              <a:spcAft>
                <a:spcPts val="0"/>
              </a:spcAft>
              <a:buNone/>
            </a:pP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18" name="Google Shape;231;p25">
            <a:extLst>
              <a:ext uri="{FF2B5EF4-FFF2-40B4-BE49-F238E27FC236}">
                <a16:creationId xmlns:a16="http://schemas.microsoft.com/office/drawing/2014/main" id="{C83165B5-5B37-69AF-3075-BE2AFB694675}"/>
              </a:ext>
            </a:extLst>
          </p:cNvPr>
          <p:cNvPicPr preferRelativeResize="0"/>
          <p:nvPr/>
        </p:nvPicPr>
        <p:blipFill rotWithShape="1">
          <a:blip r:embed="rId2">
            <a:alphaModFix/>
          </a:blip>
          <a:srcRect t="4356" r="44083"/>
          <a:stretch/>
        </p:blipFill>
        <p:spPr>
          <a:xfrm>
            <a:off x="323491" y="1070325"/>
            <a:ext cx="5171874" cy="5509769"/>
          </a:xfrm>
          <a:prstGeom prst="rect">
            <a:avLst/>
          </a:prstGeom>
          <a:noFill/>
          <a:ln>
            <a:noFill/>
          </a:ln>
        </p:spPr>
      </p:pic>
      <p:pic>
        <p:nvPicPr>
          <p:cNvPr id="19" name="Google Shape;232;p25" descr="WhatsApp Image 2021-05-17 at 15.38.04.jpeg">
            <a:extLst>
              <a:ext uri="{FF2B5EF4-FFF2-40B4-BE49-F238E27FC236}">
                <a16:creationId xmlns:a16="http://schemas.microsoft.com/office/drawing/2014/main" id="{6EFBACE6-14B7-B59B-3768-FF69CF88F9FA}"/>
              </a:ext>
            </a:extLst>
          </p:cNvPr>
          <p:cNvPicPr preferRelativeResize="0"/>
          <p:nvPr/>
        </p:nvPicPr>
        <p:blipFill rotWithShape="1">
          <a:blip r:embed="rId3">
            <a:alphaModFix/>
          </a:blip>
          <a:srcRect/>
          <a:stretch/>
        </p:blipFill>
        <p:spPr>
          <a:xfrm>
            <a:off x="6858001" y="1070325"/>
            <a:ext cx="5010510" cy="5519704"/>
          </a:xfrm>
          <a:prstGeom prst="rect">
            <a:avLst/>
          </a:prstGeom>
          <a:noFill/>
          <a:ln>
            <a:noFill/>
          </a:ln>
        </p:spPr>
      </p:pic>
    </p:spTree>
    <p:extLst>
      <p:ext uri="{BB962C8B-B14F-4D97-AF65-F5344CB8AC3E}">
        <p14:creationId xmlns:p14="http://schemas.microsoft.com/office/powerpoint/2010/main" val="171876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7;p26">
            <a:extLst>
              <a:ext uri="{FF2B5EF4-FFF2-40B4-BE49-F238E27FC236}">
                <a16:creationId xmlns:a16="http://schemas.microsoft.com/office/drawing/2014/main" id="{B89BC8B3-695D-56EE-6255-CECB07B99002}"/>
              </a:ext>
            </a:extLst>
          </p:cNvPr>
          <p:cNvSpPr txBox="1"/>
          <p:nvPr/>
        </p:nvSpPr>
        <p:spPr>
          <a:xfrm>
            <a:off x="435785" y="500583"/>
            <a:ext cx="4927107" cy="842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ICG with optimization:</a:t>
            </a:r>
            <a:endParaRPr sz="2000" dirty="0">
              <a:solidFill>
                <a:schemeClr val="dk1"/>
              </a:solidFill>
              <a:latin typeface="Times New Roman"/>
              <a:ea typeface="Times New Roman"/>
              <a:cs typeface="Times New Roman"/>
              <a:sym typeface="Times New Roman"/>
            </a:endParaRPr>
          </a:p>
        </p:txBody>
      </p:sp>
      <p:sp>
        <p:nvSpPr>
          <p:cNvPr id="3" name="Google Shape;238;p26">
            <a:extLst>
              <a:ext uri="{FF2B5EF4-FFF2-40B4-BE49-F238E27FC236}">
                <a16:creationId xmlns:a16="http://schemas.microsoft.com/office/drawing/2014/main" id="{A713D8EE-D938-A679-F012-48034B97F960}"/>
              </a:ext>
            </a:extLst>
          </p:cNvPr>
          <p:cNvSpPr txBox="1"/>
          <p:nvPr/>
        </p:nvSpPr>
        <p:spPr>
          <a:xfrm>
            <a:off x="7892475" y="517497"/>
            <a:ext cx="2636668" cy="4744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dirty="0">
                <a:solidFill>
                  <a:schemeClr val="dk1"/>
                </a:solidFill>
                <a:latin typeface="Times New Roman"/>
                <a:ea typeface="Times New Roman"/>
                <a:cs typeface="Times New Roman"/>
                <a:sym typeface="Times New Roman"/>
              </a:rPr>
              <a:t>Target Code:</a:t>
            </a:r>
            <a:endParaRPr dirty="0"/>
          </a:p>
          <a:p>
            <a:pPr marL="0" marR="0" lvl="0" indent="0" algn="l" rtl="0">
              <a:spcBef>
                <a:spcPts val="0"/>
              </a:spcBef>
              <a:spcAft>
                <a:spcPts val="0"/>
              </a:spcAft>
              <a:buNone/>
            </a:pP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4" name="Google Shape;239;p26">
            <a:extLst>
              <a:ext uri="{FF2B5EF4-FFF2-40B4-BE49-F238E27FC236}">
                <a16:creationId xmlns:a16="http://schemas.microsoft.com/office/drawing/2014/main" id="{B27713F3-E93C-FDF4-E6F6-A06B777A07FA}"/>
              </a:ext>
            </a:extLst>
          </p:cNvPr>
          <p:cNvPicPr preferRelativeResize="0"/>
          <p:nvPr/>
        </p:nvPicPr>
        <p:blipFill rotWithShape="1">
          <a:blip r:embed="rId2">
            <a:alphaModFix/>
          </a:blip>
          <a:srcRect/>
          <a:stretch/>
        </p:blipFill>
        <p:spPr>
          <a:xfrm>
            <a:off x="7032059" y="1216324"/>
            <a:ext cx="4724155" cy="4798994"/>
          </a:xfrm>
          <a:prstGeom prst="rect">
            <a:avLst/>
          </a:prstGeom>
          <a:noFill/>
          <a:ln>
            <a:noFill/>
          </a:ln>
        </p:spPr>
      </p:pic>
      <p:pic>
        <p:nvPicPr>
          <p:cNvPr id="5" name="Google Shape;240;p26" descr="WhatsApp Image 2021-05-17 at 15.36.50.jpeg">
            <a:extLst>
              <a:ext uri="{FF2B5EF4-FFF2-40B4-BE49-F238E27FC236}">
                <a16:creationId xmlns:a16="http://schemas.microsoft.com/office/drawing/2014/main" id="{74410E4F-C0B9-FCF0-DCF9-B32C38D2066A}"/>
              </a:ext>
            </a:extLst>
          </p:cNvPr>
          <p:cNvPicPr preferRelativeResize="0"/>
          <p:nvPr/>
        </p:nvPicPr>
        <p:blipFill rotWithShape="1">
          <a:blip r:embed="rId3">
            <a:alphaModFix/>
          </a:blip>
          <a:srcRect/>
          <a:stretch/>
        </p:blipFill>
        <p:spPr>
          <a:xfrm>
            <a:off x="638737" y="1216324"/>
            <a:ext cx="4724155" cy="4539017"/>
          </a:xfrm>
          <a:prstGeom prst="rect">
            <a:avLst/>
          </a:prstGeom>
          <a:noFill/>
          <a:ln>
            <a:noFill/>
          </a:ln>
        </p:spPr>
      </p:pic>
    </p:spTree>
    <p:extLst>
      <p:ext uri="{BB962C8B-B14F-4D97-AF65-F5344CB8AC3E}">
        <p14:creationId xmlns:p14="http://schemas.microsoft.com/office/powerpoint/2010/main" val="389390586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{1543EB8D-2449-43FA-8EE1-D4B6D5354EC0}tf78438558_win32</Template>
  <TotalTime>69</TotalTime>
  <Words>1098</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Century Gothic</vt:lpstr>
      <vt:lpstr>Sabon Next LT</vt:lpstr>
      <vt:lpstr>Times New Roman</vt:lpstr>
      <vt:lpstr>Wingdings</vt:lpstr>
      <vt:lpstr>Office Theme</vt:lpstr>
      <vt:lpstr>Mini python compiler</vt:lpstr>
      <vt:lpstr>AGENDA</vt:lpstr>
      <vt:lpstr>Introduction</vt:lpstr>
      <vt:lpstr>PowerPoint Presentation</vt:lpstr>
      <vt:lpstr>Design strategy and implementation</vt:lpstr>
      <vt:lpstr>PowerPoint Presentation</vt:lpstr>
      <vt:lpstr>Results and snapshots</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python compiler</dc:title>
  <dc:subject/>
  <dc:creator>Divyansh Gupta</dc:creator>
  <cp:lastModifiedBy>Divyansh Gupta</cp:lastModifiedBy>
  <cp:revision>10</cp:revision>
  <dcterms:created xsi:type="dcterms:W3CDTF">2023-04-07T09:05:52Z</dcterms:created>
  <dcterms:modified xsi:type="dcterms:W3CDTF">2023-04-07T10:15:32Z</dcterms:modified>
</cp:coreProperties>
</file>