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60" r:id="rId4"/>
    <p:sldId id="266" r:id="rId5"/>
    <p:sldId id="263" r:id="rId6"/>
    <p:sldId id="264" r:id="rId7"/>
    <p:sldId id="262" r:id="rId8"/>
    <p:sldId id="267" r:id="rId9"/>
    <p:sldId id="268"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dictionary/deception" TargetMode="External"/><Relationship Id="rId2" Type="http://schemas.openxmlformats.org/officeDocument/2006/relationships/hyperlink" Target="https://www.britannica.com/topic/slavery-sociology" TargetMode="External"/><Relationship Id="rId1" Type="http://schemas.openxmlformats.org/officeDocument/2006/relationships/slideLayout" Target="../slideLayouts/slideLayout2.xml"/><Relationship Id="rId4" Type="http://schemas.openxmlformats.org/officeDocument/2006/relationships/hyperlink" Target="https://www.britannica.com/topic/labor-in-econom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tdatacollaborative.org/story/exploitation-victims-trend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t="-14000" r="-2000" b="-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11A78F-3F53-6507-3ED2-5F99FD18A9F8}"/>
              </a:ext>
            </a:extLst>
          </p:cNvPr>
          <p:cNvSpPr txBox="1"/>
          <p:nvPr/>
        </p:nvSpPr>
        <p:spPr>
          <a:xfrm>
            <a:off x="7049620" y="4718236"/>
            <a:ext cx="5363137" cy="2400657"/>
          </a:xfrm>
          <a:prstGeom prst="rect">
            <a:avLst/>
          </a:prstGeom>
          <a:noFill/>
        </p:spPr>
        <p:txBody>
          <a:bodyPr wrap="square" rtlCol="0">
            <a:spAutoFit/>
          </a:bodyPr>
          <a:lstStyle/>
          <a:p>
            <a:pPr>
              <a:lnSpc>
                <a:spcPct val="150000"/>
              </a:lnSpc>
            </a:pPr>
            <a:r>
              <a:rPr lang="en-IN" sz="1500" b="1" dirty="0">
                <a:solidFill>
                  <a:schemeClr val="bg1"/>
                </a:solidFill>
                <a:latin typeface="Bookman Old Style" panose="02050604050505020204" pitchFamily="18" charset="0"/>
                <a:ea typeface="Tahoma" panose="020B0604030504040204" pitchFamily="34" charset="0"/>
                <a:cs typeface="Tahoma" panose="020B0604030504040204" pitchFamily="34" charset="0"/>
              </a:rPr>
              <a:t>TEAM MEMBERS:</a:t>
            </a:r>
          </a:p>
          <a:p>
            <a:pPr>
              <a:lnSpc>
                <a:spcPct val="150000"/>
              </a:lnSpc>
            </a:pPr>
            <a:r>
              <a:rPr lang="en-IN" sz="1500" dirty="0">
                <a:solidFill>
                  <a:schemeClr val="bg1"/>
                </a:solidFill>
                <a:latin typeface="Bookman Old Style" panose="02050604050505020204" pitchFamily="18" charset="0"/>
                <a:ea typeface="Tahoma" panose="020B0604030504040204" pitchFamily="34" charset="0"/>
                <a:cs typeface="Tahoma" panose="020B0604030504040204" pitchFamily="34" charset="0"/>
              </a:rPr>
              <a:t>RA2011003011207  ARYAN KAROLIWAL</a:t>
            </a:r>
          </a:p>
          <a:p>
            <a:pPr>
              <a:lnSpc>
                <a:spcPct val="150000"/>
              </a:lnSpc>
            </a:pPr>
            <a:r>
              <a:rPr lang="en-IN" sz="1500" dirty="0">
                <a:solidFill>
                  <a:schemeClr val="bg1"/>
                </a:solidFill>
                <a:latin typeface="Bookman Old Style" panose="02050604050505020204" pitchFamily="18" charset="0"/>
                <a:ea typeface="Tahoma" panose="020B0604030504040204" pitchFamily="34" charset="0"/>
                <a:cs typeface="Tahoma" panose="020B0604030504040204" pitchFamily="34" charset="0"/>
              </a:rPr>
              <a:t>RA2011003011250  ESHA MISHRA</a:t>
            </a:r>
          </a:p>
          <a:p>
            <a:pPr>
              <a:lnSpc>
                <a:spcPct val="150000"/>
              </a:lnSpc>
            </a:pPr>
            <a:r>
              <a:rPr lang="en-IN" sz="1500" dirty="0">
                <a:solidFill>
                  <a:schemeClr val="bg1"/>
                </a:solidFill>
                <a:latin typeface="Bookman Old Style" panose="02050604050505020204" pitchFamily="18" charset="0"/>
                <a:ea typeface="Tahoma" panose="020B0604030504040204" pitchFamily="34" charset="0"/>
                <a:cs typeface="Tahoma" panose="020B0604030504040204" pitchFamily="34" charset="0"/>
              </a:rPr>
              <a:t>RA2011003011251  ADITYA GIRI GOSWAMI</a:t>
            </a:r>
          </a:p>
          <a:p>
            <a:pPr>
              <a:lnSpc>
                <a:spcPct val="150000"/>
              </a:lnSpc>
            </a:pPr>
            <a:r>
              <a:rPr lang="en-IN" sz="1500" dirty="0">
                <a:solidFill>
                  <a:schemeClr val="bg1"/>
                </a:solidFill>
                <a:latin typeface="Bookman Old Style" panose="02050604050505020204" pitchFamily="18" charset="0"/>
                <a:ea typeface="Tahoma" panose="020B0604030504040204" pitchFamily="34" charset="0"/>
                <a:cs typeface="Tahoma" panose="020B0604030504040204" pitchFamily="34" charset="0"/>
              </a:rPr>
              <a:t>RA2011003011252  DIVYANSH GUPTA</a:t>
            </a:r>
          </a:p>
          <a:p>
            <a:pPr>
              <a:lnSpc>
                <a:spcPct val="150000"/>
              </a:lnSpc>
            </a:pPr>
            <a:r>
              <a:rPr lang="en-IN" sz="1500" dirty="0">
                <a:solidFill>
                  <a:schemeClr val="bg1"/>
                </a:solidFill>
                <a:latin typeface="Bookman Old Style" panose="02050604050505020204" pitchFamily="18" charset="0"/>
                <a:ea typeface="Tahoma" panose="020B0604030504040204" pitchFamily="34" charset="0"/>
                <a:cs typeface="Tahoma" panose="020B0604030504040204" pitchFamily="34" charset="0"/>
              </a:rPr>
              <a:t>RA2011003011253  PURVA ATUL TARALE</a:t>
            </a:r>
          </a:p>
          <a:p>
            <a:endParaRPr lang="en-IN" sz="1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826150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5575-6740-E053-EB9E-4FAE8A0E69EF}"/>
              </a:ext>
            </a:extLst>
          </p:cNvPr>
          <p:cNvSpPr>
            <a:spLocks noGrp="1"/>
          </p:cNvSpPr>
          <p:nvPr>
            <p:ph type="title"/>
          </p:nvPr>
        </p:nvSpPr>
        <p:spPr>
          <a:xfrm>
            <a:off x="766618" y="914401"/>
            <a:ext cx="4664363" cy="4479636"/>
          </a:xfrm>
        </p:spPr>
        <p:txBody>
          <a:bodyPr vert="horz" anchor="ctr">
            <a:normAutofit fontScale="90000"/>
          </a:bodyPr>
          <a:lstStyle/>
          <a:p>
            <a:pPr algn="ctr">
              <a:lnSpc>
                <a:spcPct val="300000"/>
              </a:lnSpc>
            </a:pPr>
            <a:r>
              <a:rPr lang="en-IN" sz="6000" b="1" dirty="0">
                <a:latin typeface="Arial Rounded MT Bold" panose="020F0704030504030204" pitchFamily="34" charset="0"/>
              </a:rPr>
              <a:t>THANK YOU</a:t>
            </a:r>
          </a:p>
        </p:txBody>
      </p:sp>
      <p:pic>
        <p:nvPicPr>
          <p:cNvPr id="13" name="Picture 12">
            <a:extLst>
              <a:ext uri="{FF2B5EF4-FFF2-40B4-BE49-F238E27FC236}">
                <a16:creationId xmlns:a16="http://schemas.microsoft.com/office/drawing/2014/main" id="{F3E11815-EB95-310B-C079-30B4FB5E98FE}"/>
              </a:ext>
            </a:extLst>
          </p:cNvPr>
          <p:cNvPicPr>
            <a:picLocks noChangeAspect="1"/>
          </p:cNvPicPr>
          <p:nvPr/>
        </p:nvPicPr>
        <p:blipFill>
          <a:blip r:embed="rId2"/>
          <a:stretch>
            <a:fillRect/>
          </a:stretch>
        </p:blipFill>
        <p:spPr>
          <a:xfrm>
            <a:off x="5933631" y="680910"/>
            <a:ext cx="3201543" cy="1671917"/>
          </a:xfrm>
          <a:prstGeom prst="rect">
            <a:avLst/>
          </a:prstGeom>
        </p:spPr>
      </p:pic>
      <p:pic>
        <p:nvPicPr>
          <p:cNvPr id="15" name="Picture 14">
            <a:extLst>
              <a:ext uri="{FF2B5EF4-FFF2-40B4-BE49-F238E27FC236}">
                <a16:creationId xmlns:a16="http://schemas.microsoft.com/office/drawing/2014/main" id="{BFF54D2B-E5AD-7A9B-23F6-1E1D3A52ACAB}"/>
              </a:ext>
            </a:extLst>
          </p:cNvPr>
          <p:cNvPicPr>
            <a:picLocks noChangeAspect="1"/>
          </p:cNvPicPr>
          <p:nvPr/>
        </p:nvPicPr>
        <p:blipFill>
          <a:blip r:embed="rId3"/>
          <a:stretch>
            <a:fillRect/>
          </a:stretch>
        </p:blipFill>
        <p:spPr>
          <a:xfrm>
            <a:off x="9135174" y="2545002"/>
            <a:ext cx="2884158" cy="1924274"/>
          </a:xfrm>
          <a:prstGeom prst="rect">
            <a:avLst/>
          </a:prstGeom>
        </p:spPr>
      </p:pic>
      <p:pic>
        <p:nvPicPr>
          <p:cNvPr id="16" name="Picture 15">
            <a:extLst>
              <a:ext uri="{FF2B5EF4-FFF2-40B4-BE49-F238E27FC236}">
                <a16:creationId xmlns:a16="http://schemas.microsoft.com/office/drawing/2014/main" id="{D4E81810-3E6B-F7F2-E2E9-BBF7CCF00F22}"/>
              </a:ext>
            </a:extLst>
          </p:cNvPr>
          <p:cNvPicPr>
            <a:picLocks noChangeAspect="1"/>
          </p:cNvPicPr>
          <p:nvPr/>
        </p:nvPicPr>
        <p:blipFill>
          <a:blip r:embed="rId4"/>
          <a:stretch>
            <a:fillRect/>
          </a:stretch>
        </p:blipFill>
        <p:spPr>
          <a:xfrm>
            <a:off x="5967669" y="4629511"/>
            <a:ext cx="3319519" cy="1789762"/>
          </a:xfrm>
          <a:prstGeom prst="rect">
            <a:avLst/>
          </a:prstGeom>
        </p:spPr>
      </p:pic>
    </p:spTree>
    <p:extLst>
      <p:ext uri="{BB962C8B-B14F-4D97-AF65-F5344CB8AC3E}">
        <p14:creationId xmlns:p14="http://schemas.microsoft.com/office/powerpoint/2010/main" val="1371448162"/>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4118-C7E1-3B85-7620-10529D1935EC}"/>
              </a:ext>
            </a:extLst>
          </p:cNvPr>
          <p:cNvSpPr>
            <a:spLocks noGrp="1"/>
          </p:cNvSpPr>
          <p:nvPr>
            <p:ph type="title"/>
          </p:nvPr>
        </p:nvSpPr>
        <p:spPr>
          <a:xfrm>
            <a:off x="1558366" y="830233"/>
            <a:ext cx="8761413" cy="706964"/>
          </a:xfrm>
        </p:spPr>
        <p:txBody>
          <a:bodyPr/>
          <a:lstStyle/>
          <a:p>
            <a:pPr algn="ctr"/>
            <a:r>
              <a:rPr lang="en-IN" b="1" dirty="0">
                <a:latin typeface="Bookman Old Style" panose="02050604050505020204" pitchFamily="18" charset="0"/>
              </a:rPr>
              <a:t>About Human Trafficking</a:t>
            </a:r>
          </a:p>
        </p:txBody>
      </p:sp>
      <p:sp>
        <p:nvSpPr>
          <p:cNvPr id="3" name="Content Placeholder 2">
            <a:extLst>
              <a:ext uri="{FF2B5EF4-FFF2-40B4-BE49-F238E27FC236}">
                <a16:creationId xmlns:a16="http://schemas.microsoft.com/office/drawing/2014/main" id="{1C1A3BB5-337E-8D89-95BF-7FC2B84F8DB8}"/>
              </a:ext>
            </a:extLst>
          </p:cNvPr>
          <p:cNvSpPr>
            <a:spLocks noGrp="1"/>
          </p:cNvSpPr>
          <p:nvPr>
            <p:ph idx="1"/>
          </p:nvPr>
        </p:nvSpPr>
        <p:spPr>
          <a:xfrm>
            <a:off x="563284" y="2612465"/>
            <a:ext cx="11171516" cy="4075206"/>
          </a:xfrm>
        </p:spPr>
        <p:txBody>
          <a:bodyPr>
            <a:normAutofit fontScale="92500" lnSpcReduction="20000"/>
          </a:bodyPr>
          <a:lstStyle/>
          <a:p>
            <a:pPr>
              <a:lnSpc>
                <a:spcPct val="160000"/>
              </a:lnSpc>
            </a:pPr>
            <a:r>
              <a:rPr lang="en-US" b="1" dirty="0">
                <a:solidFill>
                  <a:schemeClr val="tx1"/>
                </a:solidFill>
                <a:latin typeface="Bookman Old Style" panose="02050604050505020204" pitchFamily="18" charset="0"/>
              </a:rPr>
              <a:t>H</a:t>
            </a:r>
            <a:r>
              <a:rPr lang="en-US" b="1" i="0" dirty="0">
                <a:solidFill>
                  <a:schemeClr val="tx1"/>
                </a:solidFill>
                <a:effectLst/>
                <a:latin typeface="Bookman Old Style" panose="02050604050505020204" pitchFamily="18" charset="0"/>
              </a:rPr>
              <a:t>uman trafficking</a:t>
            </a:r>
            <a:r>
              <a:rPr lang="en-US" b="0" i="0" dirty="0">
                <a:solidFill>
                  <a:schemeClr val="tx1"/>
                </a:solidFill>
                <a:effectLst/>
                <a:latin typeface="Bookman Old Style" panose="02050604050505020204" pitchFamily="18" charset="0"/>
              </a:rPr>
              <a:t>, form of modern-day </a:t>
            </a:r>
            <a:r>
              <a:rPr lang="en-US" b="0" i="0" strike="noStrike" dirty="0">
                <a:solidFill>
                  <a:schemeClr val="tx1"/>
                </a:solidFill>
                <a:effectLst/>
                <a:latin typeface="Bookman Old Style" panose="02050604050505020204" pitchFamily="18" charset="0"/>
                <a:hlinkClick r:id="rId2">
                  <a:extLst>
                    <a:ext uri="{A12FA001-AC4F-418D-AE19-62706E023703}">
                      <ahyp:hlinkClr xmlns:ahyp="http://schemas.microsoft.com/office/drawing/2018/hyperlinkcolor" val="tx"/>
                    </a:ext>
                  </a:extLst>
                </a:hlinkClick>
              </a:rPr>
              <a:t>slavery</a:t>
            </a:r>
            <a:r>
              <a:rPr lang="en-US" b="0" i="0" dirty="0">
                <a:solidFill>
                  <a:schemeClr val="tx1"/>
                </a:solidFill>
                <a:effectLst/>
                <a:latin typeface="Bookman Old Style" panose="02050604050505020204" pitchFamily="18" charset="0"/>
              </a:rPr>
              <a:t> involving the illegal transport of individuals by force or </a:t>
            </a:r>
            <a:r>
              <a:rPr lang="en-US" b="0" i="0" strike="noStrike" dirty="0">
                <a:solidFill>
                  <a:schemeClr val="tx1"/>
                </a:solidFill>
                <a:effectLst/>
                <a:latin typeface="Bookman Old Style" panose="02050604050505020204" pitchFamily="18" charset="0"/>
                <a:hlinkClick r:id="rId3">
                  <a:extLst>
                    <a:ext uri="{A12FA001-AC4F-418D-AE19-62706E023703}">
                      <ahyp:hlinkClr xmlns:ahyp="http://schemas.microsoft.com/office/drawing/2018/hyperlinkcolor" val="tx"/>
                    </a:ext>
                  </a:extLst>
                </a:hlinkClick>
              </a:rPr>
              <a:t>deception</a:t>
            </a:r>
            <a:r>
              <a:rPr lang="en-US" b="0" i="0" dirty="0">
                <a:solidFill>
                  <a:schemeClr val="tx1"/>
                </a:solidFill>
                <a:effectLst/>
                <a:latin typeface="Bookman Old Style" panose="02050604050505020204" pitchFamily="18" charset="0"/>
              </a:rPr>
              <a:t> for the purpose of </a:t>
            </a:r>
            <a:r>
              <a:rPr lang="en-US" b="0" i="0" strike="noStrike" dirty="0">
                <a:solidFill>
                  <a:schemeClr val="tx1"/>
                </a:solidFill>
                <a:effectLst/>
                <a:latin typeface="Bookman Old Style" panose="02050604050505020204" pitchFamily="18" charset="0"/>
                <a:hlinkClick r:id="rId4">
                  <a:extLst>
                    <a:ext uri="{A12FA001-AC4F-418D-AE19-62706E023703}">
                      <ahyp:hlinkClr xmlns:ahyp="http://schemas.microsoft.com/office/drawing/2018/hyperlinkcolor" val="tx"/>
                    </a:ext>
                  </a:extLst>
                </a:hlinkClick>
              </a:rPr>
              <a:t>labor</a:t>
            </a:r>
            <a:r>
              <a:rPr lang="en-US" b="0" i="0" dirty="0">
                <a:solidFill>
                  <a:schemeClr val="tx1"/>
                </a:solidFill>
                <a:effectLst/>
                <a:latin typeface="Bookman Old Style" panose="02050604050505020204" pitchFamily="18" charset="0"/>
              </a:rPr>
              <a:t>, sexual exploitation, or activities in which others benefit financially. Human trafficking is a global problem affecting people of all ages.</a:t>
            </a:r>
          </a:p>
          <a:p>
            <a:pPr>
              <a:lnSpc>
                <a:spcPct val="160000"/>
              </a:lnSpc>
            </a:pPr>
            <a:r>
              <a:rPr lang="en-US" i="0" dirty="0">
                <a:solidFill>
                  <a:srgbClr val="202122"/>
                </a:solidFill>
                <a:effectLst/>
                <a:latin typeface="Bookman Old Style" panose="02050604050505020204" pitchFamily="18" charset="0"/>
              </a:rPr>
              <a:t>Human trafficking </a:t>
            </a:r>
            <a:r>
              <a:rPr lang="en-US" b="1" i="0" dirty="0">
                <a:solidFill>
                  <a:srgbClr val="202122"/>
                </a:solidFill>
                <a:effectLst/>
                <a:latin typeface="Bookman Old Style" panose="02050604050505020204" pitchFamily="18" charset="0"/>
              </a:rPr>
              <a:t>in India</a:t>
            </a:r>
            <a:r>
              <a:rPr lang="en-US" b="0" i="0" dirty="0">
                <a:solidFill>
                  <a:srgbClr val="202122"/>
                </a:solidFill>
                <a:effectLst/>
                <a:latin typeface="Bookman Old Style" panose="02050604050505020204" pitchFamily="18" charset="0"/>
              </a:rPr>
              <a:t>, although illegal under Indian law, remains a significant problem. People are frequently illegally trafficked through India for the purposes of commercial sexual exploitation and forced/bonded labor. Although no reliable study of forced and bonded labor has been completed. </a:t>
            </a:r>
          </a:p>
          <a:p>
            <a:pPr>
              <a:lnSpc>
                <a:spcPct val="160000"/>
              </a:lnSpc>
            </a:pPr>
            <a:r>
              <a:rPr lang="en-US" b="0" i="0" dirty="0">
                <a:solidFill>
                  <a:srgbClr val="202122"/>
                </a:solidFill>
                <a:effectLst/>
                <a:latin typeface="Bookman Old Style" panose="02050604050505020204" pitchFamily="18" charset="0"/>
              </a:rPr>
              <a:t>Men, women and children are trafficked in India for diverse reasons. Women and girls are trafficked within the country for the purposes of commercial sexual exploitation and forced marriage, especially in those areas where the sex ratio is highly skewed in favor of men</a:t>
            </a:r>
            <a:r>
              <a:rPr lang="en-US" b="0" i="0" dirty="0">
                <a:solidFill>
                  <a:srgbClr val="202122"/>
                </a:solidFill>
                <a:effectLst/>
                <a:latin typeface="Arial" panose="020B0604020202020204" pitchFamily="34" charset="0"/>
              </a:rPr>
              <a:t>. </a:t>
            </a:r>
            <a:endParaRPr lang="en-IN"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2484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68D8-AB9F-5B21-1FFB-091CBCE880D4}"/>
              </a:ext>
            </a:extLst>
          </p:cNvPr>
          <p:cNvSpPr>
            <a:spLocks noGrp="1"/>
          </p:cNvSpPr>
          <p:nvPr>
            <p:ph type="title"/>
          </p:nvPr>
        </p:nvSpPr>
        <p:spPr>
          <a:xfrm>
            <a:off x="1459754" y="901950"/>
            <a:ext cx="8761413" cy="706964"/>
          </a:xfrm>
        </p:spPr>
        <p:txBody>
          <a:bodyPr/>
          <a:lstStyle/>
          <a:p>
            <a:pPr algn="ctr"/>
            <a:r>
              <a:rPr lang="en-IN" dirty="0">
                <a:latin typeface="Bookman Old Style" panose="02050604050505020204" pitchFamily="18" charset="0"/>
              </a:rPr>
              <a:t>Victims of Human Trafficking</a:t>
            </a:r>
          </a:p>
        </p:txBody>
      </p:sp>
      <p:sp>
        <p:nvSpPr>
          <p:cNvPr id="3" name="Content Placeholder 2">
            <a:extLst>
              <a:ext uri="{FF2B5EF4-FFF2-40B4-BE49-F238E27FC236}">
                <a16:creationId xmlns:a16="http://schemas.microsoft.com/office/drawing/2014/main" id="{A230B4C1-E05C-024B-EF2F-4CDA61DF02DE}"/>
              </a:ext>
            </a:extLst>
          </p:cNvPr>
          <p:cNvSpPr>
            <a:spLocks noGrp="1"/>
          </p:cNvSpPr>
          <p:nvPr>
            <p:ph idx="1"/>
          </p:nvPr>
        </p:nvSpPr>
        <p:spPr>
          <a:xfrm>
            <a:off x="545353" y="2576604"/>
            <a:ext cx="11171517" cy="3886947"/>
          </a:xfrm>
        </p:spPr>
        <p:txBody>
          <a:bodyPr>
            <a:normAutofit fontScale="92500" lnSpcReduction="10000"/>
          </a:bodyPr>
          <a:lstStyle/>
          <a:p>
            <a:pPr algn="just" fontAlgn="base">
              <a:lnSpc>
                <a:spcPct val="160000"/>
              </a:lnSpc>
            </a:pPr>
            <a:r>
              <a:rPr lang="en-US" b="0" i="0" u="none" strike="noStrike" dirty="0">
                <a:solidFill>
                  <a:schemeClr val="tx1"/>
                </a:solidFill>
                <a:effectLst/>
                <a:latin typeface="Bookman Old Style" panose="02050604050505020204" pitchFamily="18" charset="0"/>
              </a:rPr>
              <a:t>Victims of human trafficking can be people of  any age group and any gender and from anywhere in the world. However, female are  primary targets of human trafficking or sex trafficking. Teen age boys and girls are more vulnerable and easily become the victims human trafficking. One in every three victims of human trafficking is a child. Girls are mainly trafficked to work as sex worker, while boys are trafficked for forced labor in dangerous industries. </a:t>
            </a:r>
          </a:p>
          <a:p>
            <a:pPr algn="just" fontAlgn="base">
              <a:lnSpc>
                <a:spcPct val="160000"/>
              </a:lnSpc>
            </a:pPr>
            <a:r>
              <a:rPr lang="en-US" b="0" i="0" u="none" strike="noStrike" dirty="0">
                <a:solidFill>
                  <a:schemeClr val="tx1"/>
                </a:solidFill>
                <a:effectLst/>
                <a:latin typeface="Bookman Old Style" panose="02050604050505020204" pitchFamily="18" charset="0"/>
              </a:rPr>
              <a:t>Traffickers target people who are in difficult circumstances, desperate for job, money etc. Victims may be forced or tricked into an exploitative situation through uses violence, deception or blackmail. Children from the poor household, dysfunctional families or those who are abandoned and have no parental care are more vulnerable to human trafficking. </a:t>
            </a:r>
          </a:p>
          <a:p>
            <a:endParaRPr lang="en-IN" dirty="0"/>
          </a:p>
        </p:txBody>
      </p:sp>
    </p:spTree>
    <p:extLst>
      <p:ext uri="{BB962C8B-B14F-4D97-AF65-F5344CB8AC3E}">
        <p14:creationId xmlns:p14="http://schemas.microsoft.com/office/powerpoint/2010/main" val="2886834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7C25-6663-AEF1-64E0-9E94007805B0}"/>
              </a:ext>
            </a:extLst>
          </p:cNvPr>
          <p:cNvSpPr>
            <a:spLocks noGrp="1"/>
          </p:cNvSpPr>
          <p:nvPr>
            <p:ph type="title"/>
          </p:nvPr>
        </p:nvSpPr>
        <p:spPr/>
        <p:txBody>
          <a:bodyPr/>
          <a:lstStyle/>
          <a:p>
            <a:r>
              <a:rPr lang="en-IN" b="1" dirty="0">
                <a:latin typeface="Bookman Old Style" panose="02050604050505020204" pitchFamily="18" charset="0"/>
              </a:rPr>
              <a:t>Facts and Figures </a:t>
            </a:r>
            <a:endParaRPr lang="en-IN" dirty="0"/>
          </a:p>
        </p:txBody>
      </p:sp>
      <p:sp>
        <p:nvSpPr>
          <p:cNvPr id="3" name="Content Placeholder 2">
            <a:extLst>
              <a:ext uri="{FF2B5EF4-FFF2-40B4-BE49-F238E27FC236}">
                <a16:creationId xmlns:a16="http://schemas.microsoft.com/office/drawing/2014/main" id="{E9EEB5B3-D0D3-4ED8-6A6C-070390170245}"/>
              </a:ext>
            </a:extLst>
          </p:cNvPr>
          <p:cNvSpPr>
            <a:spLocks noGrp="1"/>
          </p:cNvSpPr>
          <p:nvPr>
            <p:ph sz="half" idx="1"/>
          </p:nvPr>
        </p:nvSpPr>
        <p:spPr>
          <a:xfrm>
            <a:off x="484094" y="2603500"/>
            <a:ext cx="5262281" cy="3976594"/>
          </a:xfrm>
        </p:spPr>
        <p:txBody>
          <a:bodyPr>
            <a:normAutofit/>
          </a:bodyPr>
          <a:lstStyle/>
          <a:p>
            <a:pPr>
              <a:lnSpc>
                <a:spcPct val="150000"/>
              </a:lnSpc>
            </a:pPr>
            <a:r>
              <a:rPr lang="en-US" i="0" dirty="0">
                <a:solidFill>
                  <a:schemeClr val="tx1"/>
                </a:solidFill>
                <a:latin typeface="Bookman Old Style" panose="02050604050505020204" pitchFamily="18" charset="0"/>
              </a:rPr>
              <a:t>Since the early 2000s, the proportion of identified cases of trafficking for sexual exploitation has in general </a:t>
            </a:r>
            <a:r>
              <a:rPr lang="en-US" i="0" dirty="0">
                <a:solidFill>
                  <a:schemeClr val="tx1"/>
                </a:solidFill>
                <a:latin typeface="Bookman Old Style" panose="02050604050505020204" pitchFamily="18" charset="0"/>
                <a:hlinkClick r:id="rId2">
                  <a:extLst>
                    <a:ext uri="{A12FA001-AC4F-418D-AE19-62706E023703}">
                      <ahyp:hlinkClr xmlns:ahyp="http://schemas.microsoft.com/office/drawing/2018/hyperlinkcolor" val="tx"/>
                    </a:ext>
                  </a:extLst>
                </a:hlinkClick>
              </a:rPr>
              <a:t>declined</a:t>
            </a:r>
            <a:r>
              <a:rPr lang="en-US" i="0" dirty="0">
                <a:solidFill>
                  <a:schemeClr val="tx1"/>
                </a:solidFill>
                <a:latin typeface="Bookman Old Style" panose="02050604050505020204" pitchFamily="18" charset="0"/>
              </a:rPr>
              <a:t>, while the share of identified cases of trafficking for forced labor has generally increased, as identification of such cases has improved. However, there are regional differences in the rates of both trafficking for sexual exploitation and forced labor.</a:t>
            </a:r>
            <a:endParaRPr lang="en-IN" dirty="0">
              <a:solidFill>
                <a:schemeClr val="tx1"/>
              </a:solidFill>
              <a:latin typeface="Bookman Old Style" panose="02050604050505020204" pitchFamily="18" charset="0"/>
            </a:endParaRPr>
          </a:p>
          <a:p>
            <a:endParaRPr lang="en-IN" dirty="0"/>
          </a:p>
        </p:txBody>
      </p:sp>
      <p:pic>
        <p:nvPicPr>
          <p:cNvPr id="6" name="Content Placeholder 5">
            <a:extLst>
              <a:ext uri="{FF2B5EF4-FFF2-40B4-BE49-F238E27FC236}">
                <a16:creationId xmlns:a16="http://schemas.microsoft.com/office/drawing/2014/main" id="{65EF8743-9628-7D33-31D8-9BCD68307F67}"/>
              </a:ext>
            </a:extLst>
          </p:cNvPr>
          <p:cNvPicPr>
            <a:picLocks noGrp="1" noChangeAspect="1"/>
          </p:cNvPicPr>
          <p:nvPr>
            <p:ph sz="half" idx="2"/>
          </p:nvPr>
        </p:nvPicPr>
        <p:blipFill>
          <a:blip r:embed="rId3"/>
          <a:stretch>
            <a:fillRect/>
          </a:stretch>
        </p:blipFill>
        <p:spPr>
          <a:xfrm>
            <a:off x="6355976" y="2465294"/>
            <a:ext cx="5351929" cy="4183380"/>
          </a:xfrm>
          <a:ln w="28575">
            <a:solidFill>
              <a:schemeClr val="tx1"/>
            </a:solidFill>
          </a:ln>
        </p:spPr>
      </p:pic>
    </p:spTree>
    <p:extLst>
      <p:ext uri="{BB962C8B-B14F-4D97-AF65-F5344CB8AC3E}">
        <p14:creationId xmlns:p14="http://schemas.microsoft.com/office/powerpoint/2010/main" val="1258590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5523-F89B-8429-CE94-48EE7728E818}"/>
              </a:ext>
            </a:extLst>
          </p:cNvPr>
          <p:cNvSpPr>
            <a:spLocks noGrp="1"/>
          </p:cNvSpPr>
          <p:nvPr>
            <p:ph type="title"/>
          </p:nvPr>
        </p:nvSpPr>
        <p:spPr/>
        <p:txBody>
          <a:bodyPr/>
          <a:lstStyle/>
          <a:p>
            <a:pPr algn="ctr"/>
            <a:r>
              <a:rPr lang="en-IN" dirty="0">
                <a:latin typeface="Bookman Old Style" panose="02050604050505020204" pitchFamily="18" charset="0"/>
              </a:rPr>
              <a:t>Root Causes</a:t>
            </a:r>
          </a:p>
        </p:txBody>
      </p:sp>
      <p:sp>
        <p:nvSpPr>
          <p:cNvPr id="3" name="Content Placeholder 2">
            <a:extLst>
              <a:ext uri="{FF2B5EF4-FFF2-40B4-BE49-F238E27FC236}">
                <a16:creationId xmlns:a16="http://schemas.microsoft.com/office/drawing/2014/main" id="{FE32124C-A19A-87C9-028D-8C7851A0442F}"/>
              </a:ext>
            </a:extLst>
          </p:cNvPr>
          <p:cNvSpPr>
            <a:spLocks noGrp="1"/>
          </p:cNvSpPr>
          <p:nvPr>
            <p:ph idx="1"/>
          </p:nvPr>
        </p:nvSpPr>
        <p:spPr>
          <a:xfrm>
            <a:off x="484094" y="2384613"/>
            <a:ext cx="11232777" cy="4329952"/>
          </a:xfrm>
        </p:spPr>
        <p:txBody>
          <a:bodyPr>
            <a:normAutofit fontScale="92500" lnSpcReduction="20000"/>
          </a:bodyPr>
          <a:lstStyle/>
          <a:p>
            <a:pPr marL="0" indent="0">
              <a:lnSpc>
                <a:spcPct val="160000"/>
              </a:lnSpc>
              <a:buNone/>
            </a:pPr>
            <a:r>
              <a:rPr lang="en-US" sz="1600" b="0" i="0" dirty="0">
                <a:solidFill>
                  <a:srgbClr val="444444"/>
                </a:solidFill>
                <a:effectLst/>
                <a:latin typeface="Bookman Old Style" panose="02050604050505020204" pitchFamily="18" charset="0"/>
              </a:rPr>
              <a:t>Here are some of the major causes of human trafficking around the world:</a:t>
            </a:r>
          </a:p>
          <a:p>
            <a:pPr>
              <a:lnSpc>
                <a:spcPct val="160000"/>
              </a:lnSpc>
            </a:pPr>
            <a:r>
              <a:rPr lang="en-IN" sz="1600" b="1" i="0" dirty="0">
                <a:solidFill>
                  <a:srgbClr val="232323"/>
                </a:solidFill>
                <a:effectLst/>
                <a:latin typeface="Bookman Old Style" panose="02050604050505020204" pitchFamily="18" charset="0"/>
              </a:rPr>
              <a:t>Poverty: </a:t>
            </a:r>
            <a:r>
              <a:rPr lang="en-US" sz="1600" b="0" i="0" dirty="0">
                <a:solidFill>
                  <a:srgbClr val="444444"/>
                </a:solidFill>
                <a:effectLst/>
                <a:latin typeface="Bookman Old Style" panose="02050604050505020204" pitchFamily="18" charset="0"/>
              </a:rPr>
              <a:t>People in poverty are targeted by traffickers, who offer them a way to earn money when, in fact, they will actually earn nothing and be treated as a slave. Poverty also plays a large piece in many of the other root causes of trafficking.</a:t>
            </a:r>
          </a:p>
          <a:p>
            <a:pPr>
              <a:lnSpc>
                <a:spcPct val="160000"/>
              </a:lnSpc>
            </a:pPr>
            <a:r>
              <a:rPr lang="en-US" sz="1600" b="1" i="0" dirty="0">
                <a:solidFill>
                  <a:srgbClr val="232323"/>
                </a:solidFill>
                <a:effectLst/>
                <a:latin typeface="Bookman Old Style" panose="02050604050505020204" pitchFamily="18" charset="0"/>
              </a:rPr>
              <a:t>Lack of human rights for vulnerable groups: </a:t>
            </a:r>
            <a:r>
              <a:rPr lang="en-US" sz="1600" b="0" i="0" dirty="0">
                <a:solidFill>
                  <a:srgbClr val="444444"/>
                </a:solidFill>
                <a:effectLst/>
                <a:latin typeface="Bookman Old Style" panose="02050604050505020204" pitchFamily="18" charset="0"/>
              </a:rPr>
              <a:t>In many countries, groups that are marginalized in society lack institutionalized human rights, which can lead to them be potential victims of trafficking. A lack of human rights laws can also end in punishment for victims, if the laws and government don’t recognize that human trafficking is exploitation of other people.</a:t>
            </a:r>
          </a:p>
          <a:p>
            <a:pPr>
              <a:lnSpc>
                <a:spcPct val="160000"/>
              </a:lnSpc>
            </a:pPr>
            <a:r>
              <a:rPr lang="en-IN" sz="1600" b="1" i="0" dirty="0">
                <a:solidFill>
                  <a:srgbClr val="232323"/>
                </a:solidFill>
                <a:effectLst/>
                <a:latin typeface="Bookman Old Style" panose="02050604050505020204" pitchFamily="18" charset="0"/>
              </a:rPr>
              <a:t>Conflict and natural disaster: </a:t>
            </a:r>
            <a:r>
              <a:rPr lang="en-US" sz="1600" b="0" i="0" dirty="0">
                <a:solidFill>
                  <a:srgbClr val="444444"/>
                </a:solidFill>
                <a:effectLst/>
                <a:latin typeface="Bookman Old Style" panose="02050604050505020204" pitchFamily="18" charset="0"/>
              </a:rPr>
              <a:t>Conflict and natural disaster can lead to economic instability and lack of human rights, giving traffickers an advantage and making people more vulnerable to human trafficking situations. And with increased economic instability, traffickers have opportunities to offer false job offers to people, leading them into trafficking situations.</a:t>
            </a:r>
          </a:p>
          <a:p>
            <a:pPr>
              <a:lnSpc>
                <a:spcPct val="160000"/>
              </a:lnSpc>
            </a:pPr>
            <a:endParaRPr lang="en-IN" sz="1400" b="0" i="0" dirty="0">
              <a:solidFill>
                <a:srgbClr val="232323"/>
              </a:solidFill>
              <a:effectLst/>
              <a:latin typeface="Bookman Old Style" panose="02050604050505020204" pitchFamily="18" charset="0"/>
            </a:endParaRPr>
          </a:p>
          <a:p>
            <a:pPr>
              <a:lnSpc>
                <a:spcPct val="160000"/>
              </a:lnSpc>
            </a:pPr>
            <a:endParaRPr lang="en-US" sz="1400" b="0" i="0" dirty="0">
              <a:solidFill>
                <a:srgbClr val="232323"/>
              </a:solidFill>
              <a:effectLst/>
              <a:latin typeface="Bookman Old Style" panose="02050604050505020204" pitchFamily="18" charset="0"/>
            </a:endParaRPr>
          </a:p>
          <a:p>
            <a:pPr>
              <a:lnSpc>
                <a:spcPct val="160000"/>
              </a:lnSpc>
            </a:pPr>
            <a:endParaRPr lang="en-IN" sz="1400" b="0" i="0" dirty="0">
              <a:solidFill>
                <a:srgbClr val="232323"/>
              </a:solidFill>
              <a:effectLst/>
              <a:latin typeface="Bookman Old Style" panose="02050604050505020204" pitchFamily="18" charset="0"/>
            </a:endParaRPr>
          </a:p>
          <a:p>
            <a:pPr>
              <a:lnSpc>
                <a:spcPct val="160000"/>
              </a:lnSpc>
            </a:pPr>
            <a:endParaRPr lang="en-IN" sz="1400" dirty="0">
              <a:latin typeface="Bookman Old Style" panose="02050604050505020204" pitchFamily="18" charset="0"/>
            </a:endParaRPr>
          </a:p>
        </p:txBody>
      </p:sp>
    </p:spTree>
    <p:extLst>
      <p:ext uri="{BB962C8B-B14F-4D97-AF65-F5344CB8AC3E}">
        <p14:creationId xmlns:p14="http://schemas.microsoft.com/office/powerpoint/2010/main" val="1715730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879D-A451-0D1A-FAD6-ADC0E4E758AE}"/>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F98C7FC1-246C-B635-21D2-B38ACC4A0236}"/>
              </a:ext>
            </a:extLst>
          </p:cNvPr>
          <p:cNvSpPr>
            <a:spLocks noGrp="1"/>
          </p:cNvSpPr>
          <p:nvPr>
            <p:ph idx="1"/>
          </p:nvPr>
        </p:nvSpPr>
        <p:spPr>
          <a:xfrm>
            <a:off x="590177" y="2603499"/>
            <a:ext cx="11117729" cy="4137959"/>
          </a:xfrm>
        </p:spPr>
        <p:txBody>
          <a:bodyPr/>
          <a:lstStyle/>
          <a:p>
            <a:pPr>
              <a:lnSpc>
                <a:spcPct val="150000"/>
              </a:lnSpc>
            </a:pPr>
            <a:r>
              <a:rPr lang="en-US" sz="1800" b="1" i="0" dirty="0">
                <a:solidFill>
                  <a:srgbClr val="232323"/>
                </a:solidFill>
                <a:effectLst/>
                <a:latin typeface="Bookman Old Style" panose="02050604050505020204" pitchFamily="18" charset="0"/>
              </a:rPr>
              <a:t>Social factors and cultural practices: </a:t>
            </a:r>
            <a:r>
              <a:rPr lang="en-US" sz="1800" b="0" i="0" dirty="0">
                <a:solidFill>
                  <a:srgbClr val="444444"/>
                </a:solidFill>
                <a:effectLst/>
                <a:latin typeface="Bookman Old Style" panose="02050604050505020204" pitchFamily="18" charset="0"/>
              </a:rPr>
              <a:t>In some places, bonded labor is seen as an acceptable way to pay off debt. In other places, selling children to traffickers is the norm, especially for poorer families in rural areas. Cultural and social factors can also lead victims not to speak up about being trafficked or who their traffickers are, especially if they come from groups who lack human rights protections.</a:t>
            </a:r>
          </a:p>
          <a:p>
            <a:pPr>
              <a:lnSpc>
                <a:spcPct val="150000"/>
              </a:lnSpc>
            </a:pPr>
            <a:r>
              <a:rPr lang="en-IN" sz="1800" b="1" i="0" dirty="0">
                <a:solidFill>
                  <a:srgbClr val="232323"/>
                </a:solidFill>
                <a:effectLst/>
                <a:latin typeface="Bookman Old Style" panose="02050604050505020204" pitchFamily="18" charset="0"/>
              </a:rPr>
              <a:t>Traffickers: </a:t>
            </a:r>
            <a:r>
              <a:rPr lang="en-US" sz="1800" b="0" i="0" dirty="0">
                <a:solidFill>
                  <a:srgbClr val="444444"/>
                </a:solidFill>
                <a:effectLst/>
                <a:latin typeface="Bookman Old Style" panose="02050604050505020204" pitchFamily="18" charset="0"/>
              </a:rPr>
              <a:t>Above many other factors that cause human trafficking are the traffickers themselves. Beyond cultural practices, the profit, vulnerabilities of certain people groups, lack of human rights, economic instability, and more, traffickers are the ones who choose to exploit people for their own gain.</a:t>
            </a:r>
            <a:endParaRPr lang="en-IN" sz="1800" b="0" i="0" dirty="0">
              <a:solidFill>
                <a:srgbClr val="232323"/>
              </a:solidFill>
              <a:effectLst/>
              <a:latin typeface="Bookman Old Style" panose="02050604050505020204" pitchFamily="18" charset="0"/>
            </a:endParaRPr>
          </a:p>
          <a:p>
            <a:endParaRPr lang="en-IN" dirty="0"/>
          </a:p>
        </p:txBody>
      </p:sp>
    </p:spTree>
    <p:extLst>
      <p:ext uri="{BB962C8B-B14F-4D97-AF65-F5344CB8AC3E}">
        <p14:creationId xmlns:p14="http://schemas.microsoft.com/office/powerpoint/2010/main" val="2532732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BBF1-C8FF-7F0C-359C-9403DF5D0950}"/>
              </a:ext>
            </a:extLst>
          </p:cNvPr>
          <p:cNvSpPr>
            <a:spLocks noGrp="1"/>
          </p:cNvSpPr>
          <p:nvPr>
            <p:ph type="title"/>
          </p:nvPr>
        </p:nvSpPr>
        <p:spPr/>
        <p:txBody>
          <a:bodyPr/>
          <a:lstStyle/>
          <a:p>
            <a:pPr algn="ctr"/>
            <a:r>
              <a:rPr lang="en-IN" b="1" dirty="0">
                <a:latin typeface="Bookman Old Style" panose="02050604050505020204" pitchFamily="18" charset="0"/>
              </a:rPr>
              <a:t>Solutions to Human Trafficking as a Social Issue</a:t>
            </a:r>
          </a:p>
        </p:txBody>
      </p:sp>
      <p:sp>
        <p:nvSpPr>
          <p:cNvPr id="3" name="Content Placeholder 2">
            <a:extLst>
              <a:ext uri="{FF2B5EF4-FFF2-40B4-BE49-F238E27FC236}">
                <a16:creationId xmlns:a16="http://schemas.microsoft.com/office/drawing/2014/main" id="{2A6ADBD8-A89C-3945-6576-6BF2EAD41A87}"/>
              </a:ext>
            </a:extLst>
          </p:cNvPr>
          <p:cNvSpPr>
            <a:spLocks noGrp="1"/>
          </p:cNvSpPr>
          <p:nvPr>
            <p:ph idx="1"/>
          </p:nvPr>
        </p:nvSpPr>
        <p:spPr>
          <a:xfrm>
            <a:off x="573742" y="2603499"/>
            <a:ext cx="10864280" cy="4111066"/>
          </a:xfrm>
        </p:spPr>
        <p:txBody>
          <a:bodyPr>
            <a:normAutofit lnSpcReduction="10000"/>
          </a:bodyPr>
          <a:lstStyle/>
          <a:p>
            <a:pPr marL="0" indent="0">
              <a:lnSpc>
                <a:spcPct val="150000"/>
              </a:lnSpc>
              <a:buNone/>
            </a:pPr>
            <a:r>
              <a:rPr lang="en-US" b="0" i="0" dirty="0">
                <a:solidFill>
                  <a:srgbClr val="000000"/>
                </a:solidFill>
                <a:effectLst/>
                <a:latin typeface="Bookman Old Style" panose="02050604050505020204" pitchFamily="18" charset="0"/>
              </a:rPr>
              <a:t>Trafficking continues to adversely influence global harmony and security, disrupting economies and compromising the well-being and security of all countries including India.</a:t>
            </a:r>
          </a:p>
          <a:p>
            <a:pPr marL="0" indent="0">
              <a:lnSpc>
                <a:spcPct val="150000"/>
              </a:lnSpc>
              <a:buNone/>
            </a:pPr>
            <a:r>
              <a:rPr lang="en-US" b="0" i="0" dirty="0">
                <a:solidFill>
                  <a:srgbClr val="000000"/>
                </a:solidFill>
                <a:effectLst/>
                <a:latin typeface="Bookman Old Style" panose="02050604050505020204" pitchFamily="18" charset="0"/>
              </a:rPr>
              <a:t>A few suggestions can be considered to check trafficking.</a:t>
            </a:r>
          </a:p>
          <a:p>
            <a:pPr>
              <a:lnSpc>
                <a:spcPct val="150000"/>
              </a:lnSpc>
            </a:pPr>
            <a:r>
              <a:rPr lang="en-US" dirty="0">
                <a:solidFill>
                  <a:srgbClr val="000000"/>
                </a:solidFill>
                <a:latin typeface="Bookman Old Style" panose="02050604050505020204" pitchFamily="18" charset="0"/>
              </a:rPr>
              <a:t>Reliable data</a:t>
            </a:r>
          </a:p>
          <a:p>
            <a:pPr>
              <a:lnSpc>
                <a:spcPct val="150000"/>
              </a:lnSpc>
            </a:pPr>
            <a:r>
              <a:rPr lang="en-US" dirty="0">
                <a:solidFill>
                  <a:srgbClr val="000000"/>
                </a:solidFill>
                <a:latin typeface="Bookman Old Style" panose="02050604050505020204" pitchFamily="18" charset="0"/>
              </a:rPr>
              <a:t>International cooperation</a:t>
            </a:r>
          </a:p>
          <a:p>
            <a:pPr>
              <a:lnSpc>
                <a:spcPct val="150000"/>
              </a:lnSpc>
            </a:pPr>
            <a:r>
              <a:rPr lang="en-US" dirty="0">
                <a:solidFill>
                  <a:srgbClr val="000000"/>
                </a:solidFill>
                <a:latin typeface="Bookman Old Style" panose="02050604050505020204" pitchFamily="18" charset="0"/>
              </a:rPr>
              <a:t>Inter-departmental convergence</a:t>
            </a:r>
          </a:p>
          <a:p>
            <a:pPr>
              <a:lnSpc>
                <a:spcPct val="150000"/>
              </a:lnSpc>
            </a:pPr>
            <a:r>
              <a:rPr lang="en-US" dirty="0">
                <a:solidFill>
                  <a:srgbClr val="000000"/>
                </a:solidFill>
                <a:latin typeface="Bookman Old Style" panose="02050604050505020204" pitchFamily="18" charset="0"/>
              </a:rPr>
              <a:t>Raise awareness</a:t>
            </a:r>
          </a:p>
          <a:p>
            <a:pPr>
              <a:lnSpc>
                <a:spcPct val="150000"/>
              </a:lnSpc>
            </a:pPr>
            <a:r>
              <a:rPr lang="en-US" dirty="0">
                <a:solidFill>
                  <a:srgbClr val="000000"/>
                </a:solidFill>
                <a:latin typeface="Bookman Old Style" panose="02050604050505020204" pitchFamily="18" charset="0"/>
              </a:rPr>
              <a:t>Incentivizing communities</a:t>
            </a:r>
          </a:p>
          <a:p>
            <a:endParaRPr lang="en-IN" dirty="0"/>
          </a:p>
        </p:txBody>
      </p:sp>
      <p:pic>
        <p:nvPicPr>
          <p:cNvPr id="5" name="Picture 4">
            <a:extLst>
              <a:ext uri="{FF2B5EF4-FFF2-40B4-BE49-F238E27FC236}">
                <a16:creationId xmlns:a16="http://schemas.microsoft.com/office/drawing/2014/main" id="{C9461C6C-3B2E-8378-2552-6183F4A0CD78}"/>
              </a:ext>
            </a:extLst>
          </p:cNvPr>
          <p:cNvPicPr>
            <a:picLocks noChangeAspect="1"/>
          </p:cNvPicPr>
          <p:nvPr/>
        </p:nvPicPr>
        <p:blipFill>
          <a:blip r:embed="rId2"/>
          <a:stretch>
            <a:fillRect/>
          </a:stretch>
        </p:blipFill>
        <p:spPr>
          <a:xfrm>
            <a:off x="5035176" y="4073462"/>
            <a:ext cx="3346823" cy="1882588"/>
          </a:xfrm>
          <a:prstGeom prst="rect">
            <a:avLst/>
          </a:prstGeom>
          <a:ln w="19050">
            <a:solidFill>
              <a:schemeClr val="tx1"/>
            </a:solidFill>
          </a:ln>
        </p:spPr>
      </p:pic>
      <p:pic>
        <p:nvPicPr>
          <p:cNvPr id="7" name="Picture 6">
            <a:extLst>
              <a:ext uri="{FF2B5EF4-FFF2-40B4-BE49-F238E27FC236}">
                <a16:creationId xmlns:a16="http://schemas.microsoft.com/office/drawing/2014/main" id="{15F8250E-7C02-53FD-4DFA-DA2C66D469DE}"/>
              </a:ext>
            </a:extLst>
          </p:cNvPr>
          <p:cNvPicPr>
            <a:picLocks noChangeAspect="1"/>
          </p:cNvPicPr>
          <p:nvPr/>
        </p:nvPicPr>
        <p:blipFill>
          <a:blip r:embed="rId3"/>
          <a:stretch>
            <a:fillRect/>
          </a:stretch>
        </p:blipFill>
        <p:spPr>
          <a:xfrm>
            <a:off x="8429120" y="4073462"/>
            <a:ext cx="3673234" cy="1882588"/>
          </a:xfrm>
          <a:prstGeom prst="rect">
            <a:avLst/>
          </a:prstGeom>
          <a:ln w="19050">
            <a:solidFill>
              <a:schemeClr val="tx1"/>
            </a:solidFill>
          </a:ln>
        </p:spPr>
      </p:pic>
    </p:spTree>
    <p:extLst>
      <p:ext uri="{BB962C8B-B14F-4D97-AF65-F5344CB8AC3E}">
        <p14:creationId xmlns:p14="http://schemas.microsoft.com/office/powerpoint/2010/main" val="4077863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8002-B1C1-2F94-D0B3-5CCB4049645B}"/>
              </a:ext>
            </a:extLst>
          </p:cNvPr>
          <p:cNvSpPr>
            <a:spLocks noGrp="1"/>
          </p:cNvSpPr>
          <p:nvPr>
            <p:ph type="title"/>
          </p:nvPr>
        </p:nvSpPr>
        <p:spPr/>
        <p:txBody>
          <a:bodyPr/>
          <a:lstStyle/>
          <a:p>
            <a:r>
              <a:rPr lang="en-IN" dirty="0"/>
              <a:t>Detail Execution of Solution</a:t>
            </a:r>
          </a:p>
        </p:txBody>
      </p:sp>
      <p:sp>
        <p:nvSpPr>
          <p:cNvPr id="3" name="Content Placeholder 2">
            <a:extLst>
              <a:ext uri="{FF2B5EF4-FFF2-40B4-BE49-F238E27FC236}">
                <a16:creationId xmlns:a16="http://schemas.microsoft.com/office/drawing/2014/main" id="{CFC75110-3D11-DFDA-530D-403C82417E6D}"/>
              </a:ext>
            </a:extLst>
          </p:cNvPr>
          <p:cNvSpPr>
            <a:spLocks noGrp="1"/>
          </p:cNvSpPr>
          <p:nvPr>
            <p:ph idx="1"/>
          </p:nvPr>
        </p:nvSpPr>
        <p:spPr>
          <a:xfrm>
            <a:off x="577516" y="2603500"/>
            <a:ext cx="11069052" cy="4254500"/>
          </a:xfrm>
        </p:spPr>
        <p:txBody>
          <a:bodyPr>
            <a:normAutofit lnSpcReduction="10000"/>
          </a:bodyPr>
          <a:lstStyle/>
          <a:p>
            <a:pPr>
              <a:lnSpc>
                <a:spcPct val="150000"/>
              </a:lnSpc>
            </a:pPr>
            <a:r>
              <a:rPr lang="en-US" b="1" dirty="0">
                <a:solidFill>
                  <a:srgbClr val="000000"/>
                </a:solidFill>
                <a:latin typeface="Bookman Old Style" panose="02050604050505020204" pitchFamily="18" charset="0"/>
              </a:rPr>
              <a:t>Reliable data</a:t>
            </a:r>
            <a:r>
              <a:rPr lang="en-US" dirty="0">
                <a:solidFill>
                  <a:srgbClr val="000000"/>
                </a:solidFill>
                <a:latin typeface="Bookman Old Style" panose="02050604050505020204" pitchFamily="18" charset="0"/>
              </a:rPr>
              <a:t>: </a:t>
            </a:r>
            <a:r>
              <a:rPr lang="en-US" b="0" i="0" dirty="0">
                <a:solidFill>
                  <a:srgbClr val="000000"/>
                </a:solidFill>
                <a:effectLst/>
                <a:latin typeface="Bookman Old Style" panose="02050604050505020204" pitchFamily="18" charset="0"/>
              </a:rPr>
              <a:t>The lack of authentic global data makes it hard for governments and international organizations to battle trafficking successfully. There has to be an immediate strengthening of the information collection system and encouragement of countries to acknowledge and report crimes diligently.</a:t>
            </a:r>
          </a:p>
          <a:p>
            <a:pPr>
              <a:lnSpc>
                <a:spcPct val="150000"/>
              </a:lnSpc>
            </a:pPr>
            <a:r>
              <a:rPr lang="en-US" b="1" dirty="0">
                <a:solidFill>
                  <a:srgbClr val="000000"/>
                </a:solidFill>
                <a:latin typeface="Bookman Old Style" panose="02050604050505020204" pitchFamily="18" charset="0"/>
              </a:rPr>
              <a:t>International cooperation</a:t>
            </a:r>
            <a:r>
              <a:rPr lang="en-US" dirty="0">
                <a:solidFill>
                  <a:srgbClr val="000000"/>
                </a:solidFill>
                <a:latin typeface="Bookman Old Style" panose="02050604050505020204" pitchFamily="18" charset="0"/>
              </a:rPr>
              <a:t>: </a:t>
            </a:r>
            <a:r>
              <a:rPr lang="en-US" b="0" i="0" dirty="0">
                <a:solidFill>
                  <a:srgbClr val="000000"/>
                </a:solidFill>
                <a:effectLst/>
                <a:latin typeface="Bookman Old Style" panose="02050604050505020204" pitchFamily="18" charset="0"/>
              </a:rPr>
              <a:t>There must be strong international cooperation between law enforcement agencies of different countries and citizens committed to stopping the illicit trafficking of valuable art and antiquities, in-order to bring to light, various hidden deals.</a:t>
            </a:r>
          </a:p>
          <a:p>
            <a:pPr>
              <a:lnSpc>
                <a:spcPct val="150000"/>
              </a:lnSpc>
            </a:pPr>
            <a:r>
              <a:rPr lang="en-US" sz="1800" b="1" dirty="0">
                <a:solidFill>
                  <a:srgbClr val="000000"/>
                </a:solidFill>
                <a:latin typeface="Bookman Old Style" panose="02050604050505020204" pitchFamily="18" charset="0"/>
              </a:rPr>
              <a:t>Inter-departmental convergence</a:t>
            </a:r>
            <a:r>
              <a:rPr lang="en-US" sz="1800" dirty="0">
                <a:solidFill>
                  <a:srgbClr val="000000"/>
                </a:solidFill>
                <a:latin typeface="Bookman Old Style" panose="02050604050505020204" pitchFamily="18" charset="0"/>
              </a:rPr>
              <a:t>: </a:t>
            </a:r>
            <a:r>
              <a:rPr lang="en-US" sz="1800" b="0" i="0" dirty="0">
                <a:solidFill>
                  <a:srgbClr val="000000"/>
                </a:solidFill>
                <a:effectLst/>
                <a:latin typeface="Bookman Old Style" panose="02050604050505020204" pitchFamily="18" charset="0"/>
              </a:rPr>
              <a:t>As the number of investigating departments increase so do gaps in performance. It is difficult to coordinate and perform effectively unless they operate in convergence for all cases.</a:t>
            </a:r>
            <a:endParaRPr lang="en-US" sz="1800" dirty="0">
              <a:solidFill>
                <a:srgbClr val="000000"/>
              </a:solidFill>
              <a:latin typeface="Bookman Old Style" panose="02050604050505020204" pitchFamily="18" charset="0"/>
            </a:endParaRPr>
          </a:p>
          <a:p>
            <a:pPr>
              <a:lnSpc>
                <a:spcPct val="150000"/>
              </a:lnSpc>
            </a:pPr>
            <a:endParaRPr lang="en-US" b="0" i="0" dirty="0">
              <a:solidFill>
                <a:srgbClr val="000000"/>
              </a:solidFill>
              <a:effectLst/>
              <a:latin typeface="Bookman Old Style" panose="02050604050505020204" pitchFamily="18" charset="0"/>
            </a:endParaRPr>
          </a:p>
          <a:p>
            <a:pPr>
              <a:lnSpc>
                <a:spcPct val="150000"/>
              </a:lnSpc>
            </a:pPr>
            <a:endParaRPr lang="en-US" dirty="0">
              <a:solidFill>
                <a:srgbClr val="000000"/>
              </a:solidFill>
              <a:latin typeface="Bookman Old Style" panose="02050604050505020204" pitchFamily="18" charset="0"/>
            </a:endParaRPr>
          </a:p>
          <a:p>
            <a:pPr>
              <a:lnSpc>
                <a:spcPct val="150000"/>
              </a:lnSpc>
            </a:pPr>
            <a:endParaRPr lang="en-US" dirty="0">
              <a:solidFill>
                <a:srgbClr val="000000"/>
              </a:solidFill>
              <a:latin typeface="Bookman Old Style" panose="02050604050505020204" pitchFamily="18" charset="0"/>
            </a:endParaRPr>
          </a:p>
          <a:p>
            <a:pPr>
              <a:lnSpc>
                <a:spcPct val="150000"/>
              </a:lnSpc>
            </a:pPr>
            <a:endParaRPr lang="en-US" dirty="0">
              <a:solidFill>
                <a:srgbClr val="000000"/>
              </a:solidFill>
              <a:latin typeface="Bookman Old Style" panose="02050604050505020204" pitchFamily="18" charset="0"/>
            </a:endParaRPr>
          </a:p>
          <a:p>
            <a:pPr>
              <a:lnSpc>
                <a:spcPct val="150000"/>
              </a:lnSpc>
            </a:pPr>
            <a:endParaRPr lang="en-US" dirty="0">
              <a:solidFill>
                <a:srgbClr val="000000"/>
              </a:solidFill>
              <a:latin typeface="Bookman Old Style" panose="02050604050505020204" pitchFamily="18" charset="0"/>
            </a:endParaRPr>
          </a:p>
          <a:p>
            <a:pPr>
              <a:lnSpc>
                <a:spcPct val="150000"/>
              </a:lnSpc>
            </a:pPr>
            <a:endParaRPr lang="en-IN" dirty="0"/>
          </a:p>
        </p:txBody>
      </p:sp>
    </p:spTree>
    <p:extLst>
      <p:ext uri="{BB962C8B-B14F-4D97-AF65-F5344CB8AC3E}">
        <p14:creationId xmlns:p14="http://schemas.microsoft.com/office/powerpoint/2010/main" val="3786334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D6C8-0A20-2834-564E-D8927EF5DEDC}"/>
              </a:ext>
            </a:extLst>
          </p:cNvPr>
          <p:cNvSpPr>
            <a:spLocks noGrp="1"/>
          </p:cNvSpPr>
          <p:nvPr>
            <p:ph type="title"/>
          </p:nvPr>
        </p:nvSpPr>
        <p:spPr/>
        <p:txBody>
          <a:bodyPr/>
          <a:lstStyle/>
          <a:p>
            <a:r>
              <a:rPr lang="en-IN" b="1" dirty="0">
                <a:latin typeface="Bookman Old Style" panose="02050604050505020204" pitchFamily="18" charset="0"/>
              </a:rPr>
              <a:t>Contd…</a:t>
            </a:r>
          </a:p>
        </p:txBody>
      </p:sp>
      <p:sp>
        <p:nvSpPr>
          <p:cNvPr id="3" name="Content Placeholder 2">
            <a:extLst>
              <a:ext uri="{FF2B5EF4-FFF2-40B4-BE49-F238E27FC236}">
                <a16:creationId xmlns:a16="http://schemas.microsoft.com/office/drawing/2014/main" id="{FCCAE56C-9694-2436-A910-EF518C94A95F}"/>
              </a:ext>
            </a:extLst>
          </p:cNvPr>
          <p:cNvSpPr>
            <a:spLocks noGrp="1"/>
          </p:cNvSpPr>
          <p:nvPr>
            <p:ph idx="1"/>
          </p:nvPr>
        </p:nvSpPr>
        <p:spPr>
          <a:xfrm>
            <a:off x="591671" y="2366682"/>
            <a:ext cx="11152093" cy="4267200"/>
          </a:xfrm>
        </p:spPr>
        <p:txBody>
          <a:bodyPr>
            <a:normAutofit fontScale="25000" lnSpcReduction="20000"/>
          </a:bodyPr>
          <a:lstStyle/>
          <a:p>
            <a:pPr>
              <a:lnSpc>
                <a:spcPct val="160000"/>
              </a:lnSpc>
            </a:pPr>
            <a:r>
              <a:rPr lang="en-US" sz="6400" b="1" dirty="0">
                <a:solidFill>
                  <a:srgbClr val="000000"/>
                </a:solidFill>
                <a:latin typeface="Bookman Old Style" panose="02050604050505020204" pitchFamily="18" charset="0"/>
              </a:rPr>
              <a:t>Raise awareness</a:t>
            </a:r>
            <a:r>
              <a:rPr lang="en-US" sz="6400" dirty="0">
                <a:solidFill>
                  <a:srgbClr val="000000"/>
                </a:solidFill>
                <a:latin typeface="Bookman Old Style" panose="02050604050505020204" pitchFamily="18" charset="0"/>
              </a:rPr>
              <a:t>: </a:t>
            </a:r>
            <a:r>
              <a:rPr lang="en-US" sz="6400" b="0" i="0" dirty="0">
                <a:solidFill>
                  <a:srgbClr val="000000"/>
                </a:solidFill>
                <a:effectLst/>
                <a:latin typeface="Bookman Old Style" panose="02050604050505020204" pitchFamily="18" charset="0"/>
              </a:rPr>
              <a:t>Information available on illicit trade has to be brought to light to alert people of how serious the concern is. This gradually shall enable policymakers and investigation agencies around the globe to create strong foundations of effective policy enforcement and an action plan can be formulated for their immediate response to such crimes accordingly.</a:t>
            </a:r>
            <a:endParaRPr lang="en-US" sz="6400" dirty="0">
              <a:solidFill>
                <a:srgbClr val="000000"/>
              </a:solidFill>
              <a:latin typeface="Bookman Old Style" panose="02050604050505020204" pitchFamily="18" charset="0"/>
            </a:endParaRPr>
          </a:p>
          <a:p>
            <a:pPr algn="l">
              <a:lnSpc>
                <a:spcPct val="160000"/>
              </a:lnSpc>
            </a:pPr>
            <a:r>
              <a:rPr lang="en-US" sz="6400" b="1" dirty="0">
                <a:solidFill>
                  <a:srgbClr val="000000"/>
                </a:solidFill>
                <a:latin typeface="Bookman Old Style" panose="02050604050505020204" pitchFamily="18" charset="0"/>
              </a:rPr>
              <a:t>Incentivizing communities</a:t>
            </a:r>
            <a:r>
              <a:rPr lang="en-US" sz="6400" dirty="0">
                <a:solidFill>
                  <a:srgbClr val="000000"/>
                </a:solidFill>
                <a:latin typeface="Bookman Old Style" panose="02050604050505020204" pitchFamily="18" charset="0"/>
              </a:rPr>
              <a:t>: </a:t>
            </a:r>
            <a:r>
              <a:rPr lang="en-US" sz="6400" b="0" i="0" dirty="0">
                <a:solidFill>
                  <a:srgbClr val="000000"/>
                </a:solidFill>
                <a:effectLst/>
                <a:latin typeface="Bookman Old Style" panose="02050604050505020204" pitchFamily="18" charset="0"/>
              </a:rPr>
              <a:t>There are many small-scale, opportunistic traders who are leads to bigger networks. These local traders are easily recognizable among their community and thus the role of locals and communities is inevitable and can be of great help to identify these networks. </a:t>
            </a:r>
            <a:r>
              <a:rPr lang="en-US" sz="6400" i="0" dirty="0">
                <a:solidFill>
                  <a:srgbClr val="000000"/>
                </a:solidFill>
                <a:effectLst/>
                <a:latin typeface="Bookman Old Style" panose="02050604050505020204" pitchFamily="18" charset="0"/>
              </a:rPr>
              <a:t>Incentivizing communities </a:t>
            </a:r>
            <a:r>
              <a:rPr lang="en-US" sz="6400" b="0" i="0" dirty="0">
                <a:solidFill>
                  <a:srgbClr val="000000"/>
                </a:solidFill>
                <a:effectLst/>
                <a:latin typeface="Bookman Old Style" panose="02050604050505020204" pitchFamily="18" charset="0"/>
              </a:rPr>
              <a:t>can encourage them to work in association with the authorities and help in making legal efforts more effective.</a:t>
            </a:r>
          </a:p>
          <a:p>
            <a:pPr>
              <a:lnSpc>
                <a:spcPct val="160000"/>
              </a:lnSpc>
            </a:pPr>
            <a:endParaRPr lang="en-IN" dirty="0"/>
          </a:p>
        </p:txBody>
      </p:sp>
    </p:spTree>
    <p:extLst>
      <p:ext uri="{BB962C8B-B14F-4D97-AF65-F5344CB8AC3E}">
        <p14:creationId xmlns:p14="http://schemas.microsoft.com/office/powerpoint/2010/main" val="3369694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{26C53D8E-7AAB-4230-96D1-8B984F72D82E}tf02900722</Template>
  <TotalTime>99</TotalTime>
  <Words>1001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Rounded MT Bold</vt:lpstr>
      <vt:lpstr>Bookman Old Style</vt:lpstr>
      <vt:lpstr>Century Gothic</vt:lpstr>
      <vt:lpstr>Tahoma</vt:lpstr>
      <vt:lpstr>Wingdings 3</vt:lpstr>
      <vt:lpstr>Ion Boardroom</vt:lpstr>
      <vt:lpstr>PowerPoint Presentation</vt:lpstr>
      <vt:lpstr>About Human Trafficking</vt:lpstr>
      <vt:lpstr>Victims of Human Trafficking</vt:lpstr>
      <vt:lpstr>Facts and Figures </vt:lpstr>
      <vt:lpstr>Root Causes</vt:lpstr>
      <vt:lpstr>Contd…</vt:lpstr>
      <vt:lpstr>Solutions to Human Trafficking as a Social Issue</vt:lpstr>
      <vt:lpstr>Detail Execution of Solution</vt:lpstr>
      <vt:lpstr>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 Gupta</dc:creator>
  <cp:lastModifiedBy>Divyansh Gupta</cp:lastModifiedBy>
  <cp:revision>22</cp:revision>
  <dcterms:created xsi:type="dcterms:W3CDTF">2022-06-07T17:25:52Z</dcterms:created>
  <dcterms:modified xsi:type="dcterms:W3CDTF">2022-06-08T04:26:13Z</dcterms:modified>
</cp:coreProperties>
</file>