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72" r:id="rId6"/>
    <p:sldId id="261" r:id="rId7"/>
    <p:sldId id="262" r:id="rId8"/>
    <p:sldId id="263" r:id="rId9"/>
    <p:sldId id="264" r:id="rId10"/>
    <p:sldId id="265" r:id="rId11"/>
    <p:sldId id="266" r:id="rId12"/>
    <p:sldId id="271" r:id="rId13"/>
    <p:sldId id="270" r:id="rId14"/>
    <p:sldId id="269" r:id="rId15"/>
    <p:sldId id="280" r:id="rId16"/>
    <p:sldId id="282" r:id="rId17"/>
    <p:sldId id="273" r:id="rId18"/>
    <p:sldId id="274" r:id="rId19"/>
    <p:sldId id="275" r:id="rId20"/>
    <p:sldId id="268" r:id="rId21"/>
    <p:sldId id="267" r:id="rId22"/>
    <p:sldId id="281" r:id="rId23"/>
    <p:sldId id="276" r:id="rId24"/>
    <p:sldId id="278" r:id="rId25"/>
    <p:sldId id="277"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622E3-6D01-95C2-85CC-D76911B097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AD8EC85-0479-B486-5FD3-D3395C5306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1E3D5AB-C8E6-62AB-A829-FF72468ED9BF}"/>
              </a:ext>
            </a:extLst>
          </p:cNvPr>
          <p:cNvSpPr>
            <a:spLocks noGrp="1"/>
          </p:cNvSpPr>
          <p:nvPr>
            <p:ph type="dt" sz="half" idx="10"/>
          </p:nvPr>
        </p:nvSpPr>
        <p:spPr/>
        <p:txBody>
          <a:bodyPr/>
          <a:lstStyle/>
          <a:p>
            <a:fld id="{BA48EA39-0D48-4338-9F45-E514624A0B60}" type="datetimeFigureOut">
              <a:rPr lang="en-IN" smtClean="0"/>
              <a:t>16-05-2024</a:t>
            </a:fld>
            <a:endParaRPr lang="en-IN"/>
          </a:p>
        </p:txBody>
      </p:sp>
      <p:sp>
        <p:nvSpPr>
          <p:cNvPr id="5" name="Footer Placeholder 4">
            <a:extLst>
              <a:ext uri="{FF2B5EF4-FFF2-40B4-BE49-F238E27FC236}">
                <a16:creationId xmlns:a16="http://schemas.microsoft.com/office/drawing/2014/main" id="{2B974FB9-72BB-086D-D5C4-22B58DBCDF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7A3100-37E5-9B4B-D7DB-DAA478CE3D49}"/>
              </a:ext>
            </a:extLst>
          </p:cNvPr>
          <p:cNvSpPr>
            <a:spLocks noGrp="1"/>
          </p:cNvSpPr>
          <p:nvPr>
            <p:ph type="sldNum" sz="quarter" idx="12"/>
          </p:nvPr>
        </p:nvSpPr>
        <p:spPr/>
        <p:txBody>
          <a:bodyPr/>
          <a:lstStyle/>
          <a:p>
            <a:fld id="{127E78D5-EC51-4296-8075-792A1D0187A9}" type="slidenum">
              <a:rPr lang="en-IN" smtClean="0"/>
              <a:t>‹#›</a:t>
            </a:fld>
            <a:endParaRPr lang="en-IN"/>
          </a:p>
        </p:txBody>
      </p:sp>
    </p:spTree>
    <p:extLst>
      <p:ext uri="{BB962C8B-B14F-4D97-AF65-F5344CB8AC3E}">
        <p14:creationId xmlns:p14="http://schemas.microsoft.com/office/powerpoint/2010/main" val="3564267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2DEA5-B2A3-0518-3747-BC5BD6C7228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12C959-3B38-B6DC-774B-7CD8575D7E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B22219-A349-F17C-89F5-0AD95B2F4FE6}"/>
              </a:ext>
            </a:extLst>
          </p:cNvPr>
          <p:cNvSpPr>
            <a:spLocks noGrp="1"/>
          </p:cNvSpPr>
          <p:nvPr>
            <p:ph type="dt" sz="half" idx="10"/>
          </p:nvPr>
        </p:nvSpPr>
        <p:spPr/>
        <p:txBody>
          <a:bodyPr/>
          <a:lstStyle/>
          <a:p>
            <a:fld id="{BA48EA39-0D48-4338-9F45-E514624A0B60}" type="datetimeFigureOut">
              <a:rPr lang="en-IN" smtClean="0"/>
              <a:t>16-05-2024</a:t>
            </a:fld>
            <a:endParaRPr lang="en-IN"/>
          </a:p>
        </p:txBody>
      </p:sp>
      <p:sp>
        <p:nvSpPr>
          <p:cNvPr id="5" name="Footer Placeholder 4">
            <a:extLst>
              <a:ext uri="{FF2B5EF4-FFF2-40B4-BE49-F238E27FC236}">
                <a16:creationId xmlns:a16="http://schemas.microsoft.com/office/drawing/2014/main" id="{CDEA737C-7451-9945-7139-8FE7B04372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B35D47-03E8-1B42-60C1-CECC2E198462}"/>
              </a:ext>
            </a:extLst>
          </p:cNvPr>
          <p:cNvSpPr>
            <a:spLocks noGrp="1"/>
          </p:cNvSpPr>
          <p:nvPr>
            <p:ph type="sldNum" sz="quarter" idx="12"/>
          </p:nvPr>
        </p:nvSpPr>
        <p:spPr/>
        <p:txBody>
          <a:bodyPr/>
          <a:lstStyle/>
          <a:p>
            <a:fld id="{127E78D5-EC51-4296-8075-792A1D0187A9}" type="slidenum">
              <a:rPr lang="en-IN" smtClean="0"/>
              <a:t>‹#›</a:t>
            </a:fld>
            <a:endParaRPr lang="en-IN"/>
          </a:p>
        </p:txBody>
      </p:sp>
    </p:spTree>
    <p:extLst>
      <p:ext uri="{BB962C8B-B14F-4D97-AF65-F5344CB8AC3E}">
        <p14:creationId xmlns:p14="http://schemas.microsoft.com/office/powerpoint/2010/main" val="4030779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701AD5-871C-AE8E-9340-4641ED9CB2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EE3CF9-9DDE-9DF0-C99B-95A7BAE2E5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271D18-5D93-5004-BE11-2963A48271CE}"/>
              </a:ext>
            </a:extLst>
          </p:cNvPr>
          <p:cNvSpPr>
            <a:spLocks noGrp="1"/>
          </p:cNvSpPr>
          <p:nvPr>
            <p:ph type="dt" sz="half" idx="10"/>
          </p:nvPr>
        </p:nvSpPr>
        <p:spPr/>
        <p:txBody>
          <a:bodyPr/>
          <a:lstStyle/>
          <a:p>
            <a:fld id="{BA48EA39-0D48-4338-9F45-E514624A0B60}" type="datetimeFigureOut">
              <a:rPr lang="en-IN" smtClean="0"/>
              <a:t>16-05-2024</a:t>
            </a:fld>
            <a:endParaRPr lang="en-IN"/>
          </a:p>
        </p:txBody>
      </p:sp>
      <p:sp>
        <p:nvSpPr>
          <p:cNvPr id="5" name="Footer Placeholder 4">
            <a:extLst>
              <a:ext uri="{FF2B5EF4-FFF2-40B4-BE49-F238E27FC236}">
                <a16:creationId xmlns:a16="http://schemas.microsoft.com/office/drawing/2014/main" id="{021AB1C5-A4BC-D6DB-ACF9-3914E854F4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8ACF1A-B00F-8379-4B27-A203D78CB53B}"/>
              </a:ext>
            </a:extLst>
          </p:cNvPr>
          <p:cNvSpPr>
            <a:spLocks noGrp="1"/>
          </p:cNvSpPr>
          <p:nvPr>
            <p:ph type="sldNum" sz="quarter" idx="12"/>
          </p:nvPr>
        </p:nvSpPr>
        <p:spPr/>
        <p:txBody>
          <a:bodyPr/>
          <a:lstStyle/>
          <a:p>
            <a:fld id="{127E78D5-EC51-4296-8075-792A1D0187A9}" type="slidenum">
              <a:rPr lang="en-IN" smtClean="0"/>
              <a:t>‹#›</a:t>
            </a:fld>
            <a:endParaRPr lang="en-IN"/>
          </a:p>
        </p:txBody>
      </p:sp>
    </p:spTree>
    <p:extLst>
      <p:ext uri="{BB962C8B-B14F-4D97-AF65-F5344CB8AC3E}">
        <p14:creationId xmlns:p14="http://schemas.microsoft.com/office/powerpoint/2010/main" val="1517724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B8674-9E72-906B-0B8C-240E6CEFC2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612114-2EEF-DCAC-6441-F91E47114A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ABEC38-BAC8-888D-B760-BDFBBDD18310}"/>
              </a:ext>
            </a:extLst>
          </p:cNvPr>
          <p:cNvSpPr>
            <a:spLocks noGrp="1"/>
          </p:cNvSpPr>
          <p:nvPr>
            <p:ph type="dt" sz="half" idx="10"/>
          </p:nvPr>
        </p:nvSpPr>
        <p:spPr/>
        <p:txBody>
          <a:bodyPr/>
          <a:lstStyle/>
          <a:p>
            <a:fld id="{BA48EA39-0D48-4338-9F45-E514624A0B60}" type="datetimeFigureOut">
              <a:rPr lang="en-IN" smtClean="0"/>
              <a:t>16-05-2024</a:t>
            </a:fld>
            <a:endParaRPr lang="en-IN"/>
          </a:p>
        </p:txBody>
      </p:sp>
      <p:sp>
        <p:nvSpPr>
          <p:cNvPr id="5" name="Footer Placeholder 4">
            <a:extLst>
              <a:ext uri="{FF2B5EF4-FFF2-40B4-BE49-F238E27FC236}">
                <a16:creationId xmlns:a16="http://schemas.microsoft.com/office/drawing/2014/main" id="{8EEB6665-03B3-F02E-8FCA-7E2876E7B2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337A4A-1DE0-E373-ECE7-B3FF1C68FB02}"/>
              </a:ext>
            </a:extLst>
          </p:cNvPr>
          <p:cNvSpPr>
            <a:spLocks noGrp="1"/>
          </p:cNvSpPr>
          <p:nvPr>
            <p:ph type="sldNum" sz="quarter" idx="12"/>
          </p:nvPr>
        </p:nvSpPr>
        <p:spPr/>
        <p:txBody>
          <a:bodyPr/>
          <a:lstStyle/>
          <a:p>
            <a:fld id="{127E78D5-EC51-4296-8075-792A1D0187A9}" type="slidenum">
              <a:rPr lang="en-IN" smtClean="0"/>
              <a:t>‹#›</a:t>
            </a:fld>
            <a:endParaRPr lang="en-IN"/>
          </a:p>
        </p:txBody>
      </p:sp>
    </p:spTree>
    <p:extLst>
      <p:ext uri="{BB962C8B-B14F-4D97-AF65-F5344CB8AC3E}">
        <p14:creationId xmlns:p14="http://schemas.microsoft.com/office/powerpoint/2010/main" val="3797289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ED303-CCBE-69A4-A3BD-A6C7235921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354004-CF8C-4976-33BD-857193C603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32BF58-A724-BC66-F402-36E365ADAD3D}"/>
              </a:ext>
            </a:extLst>
          </p:cNvPr>
          <p:cNvSpPr>
            <a:spLocks noGrp="1"/>
          </p:cNvSpPr>
          <p:nvPr>
            <p:ph type="dt" sz="half" idx="10"/>
          </p:nvPr>
        </p:nvSpPr>
        <p:spPr/>
        <p:txBody>
          <a:bodyPr/>
          <a:lstStyle/>
          <a:p>
            <a:fld id="{BA48EA39-0D48-4338-9F45-E514624A0B60}" type="datetimeFigureOut">
              <a:rPr lang="en-IN" smtClean="0"/>
              <a:t>16-05-2024</a:t>
            </a:fld>
            <a:endParaRPr lang="en-IN"/>
          </a:p>
        </p:txBody>
      </p:sp>
      <p:sp>
        <p:nvSpPr>
          <p:cNvPr id="5" name="Footer Placeholder 4">
            <a:extLst>
              <a:ext uri="{FF2B5EF4-FFF2-40B4-BE49-F238E27FC236}">
                <a16:creationId xmlns:a16="http://schemas.microsoft.com/office/drawing/2014/main" id="{A95A0DB5-549F-0618-879D-77BDD0F9FE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D96BD1-12A4-9E24-72C4-41C6F948695A}"/>
              </a:ext>
            </a:extLst>
          </p:cNvPr>
          <p:cNvSpPr>
            <a:spLocks noGrp="1"/>
          </p:cNvSpPr>
          <p:nvPr>
            <p:ph type="sldNum" sz="quarter" idx="12"/>
          </p:nvPr>
        </p:nvSpPr>
        <p:spPr/>
        <p:txBody>
          <a:bodyPr/>
          <a:lstStyle/>
          <a:p>
            <a:fld id="{127E78D5-EC51-4296-8075-792A1D0187A9}" type="slidenum">
              <a:rPr lang="en-IN" smtClean="0"/>
              <a:t>‹#›</a:t>
            </a:fld>
            <a:endParaRPr lang="en-IN"/>
          </a:p>
        </p:txBody>
      </p:sp>
    </p:spTree>
    <p:extLst>
      <p:ext uri="{BB962C8B-B14F-4D97-AF65-F5344CB8AC3E}">
        <p14:creationId xmlns:p14="http://schemas.microsoft.com/office/powerpoint/2010/main" val="4226507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D7D4F-75E1-5CE6-9C94-D4AA7A9FBE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E78440-545E-1C7A-970D-03C2D31C64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666E3FC-5918-2078-1C4E-8B6139CBE7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89B9AC3-BD5A-21DE-1628-CA19FBC0CB2E}"/>
              </a:ext>
            </a:extLst>
          </p:cNvPr>
          <p:cNvSpPr>
            <a:spLocks noGrp="1"/>
          </p:cNvSpPr>
          <p:nvPr>
            <p:ph type="dt" sz="half" idx="10"/>
          </p:nvPr>
        </p:nvSpPr>
        <p:spPr/>
        <p:txBody>
          <a:bodyPr/>
          <a:lstStyle/>
          <a:p>
            <a:fld id="{BA48EA39-0D48-4338-9F45-E514624A0B60}" type="datetimeFigureOut">
              <a:rPr lang="en-IN" smtClean="0"/>
              <a:t>16-05-2024</a:t>
            </a:fld>
            <a:endParaRPr lang="en-IN"/>
          </a:p>
        </p:txBody>
      </p:sp>
      <p:sp>
        <p:nvSpPr>
          <p:cNvPr id="6" name="Footer Placeholder 5">
            <a:extLst>
              <a:ext uri="{FF2B5EF4-FFF2-40B4-BE49-F238E27FC236}">
                <a16:creationId xmlns:a16="http://schemas.microsoft.com/office/drawing/2014/main" id="{9D75D342-9DD7-2A9D-5C1E-B7F4AC1235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8F5324-A794-AE0F-8E32-55E95770FB9D}"/>
              </a:ext>
            </a:extLst>
          </p:cNvPr>
          <p:cNvSpPr>
            <a:spLocks noGrp="1"/>
          </p:cNvSpPr>
          <p:nvPr>
            <p:ph type="sldNum" sz="quarter" idx="12"/>
          </p:nvPr>
        </p:nvSpPr>
        <p:spPr/>
        <p:txBody>
          <a:bodyPr/>
          <a:lstStyle/>
          <a:p>
            <a:fld id="{127E78D5-EC51-4296-8075-792A1D0187A9}" type="slidenum">
              <a:rPr lang="en-IN" smtClean="0"/>
              <a:t>‹#›</a:t>
            </a:fld>
            <a:endParaRPr lang="en-IN"/>
          </a:p>
        </p:txBody>
      </p:sp>
    </p:spTree>
    <p:extLst>
      <p:ext uri="{BB962C8B-B14F-4D97-AF65-F5344CB8AC3E}">
        <p14:creationId xmlns:p14="http://schemas.microsoft.com/office/powerpoint/2010/main" val="3595965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4BDBA-98DA-F358-8403-6D5DE2D30B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52B27B-AE33-1865-6E60-92F5986279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F8B9FE-5FFA-3F39-CFC1-88061F7E77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D01D349-FE57-33DD-970F-67809AD93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0B20A0-90A9-C18B-2E3D-3F9C6FD314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DF73C00-7163-9D1B-D3B2-5A37FF94B09A}"/>
              </a:ext>
            </a:extLst>
          </p:cNvPr>
          <p:cNvSpPr>
            <a:spLocks noGrp="1"/>
          </p:cNvSpPr>
          <p:nvPr>
            <p:ph type="dt" sz="half" idx="10"/>
          </p:nvPr>
        </p:nvSpPr>
        <p:spPr/>
        <p:txBody>
          <a:bodyPr/>
          <a:lstStyle/>
          <a:p>
            <a:fld id="{BA48EA39-0D48-4338-9F45-E514624A0B60}" type="datetimeFigureOut">
              <a:rPr lang="en-IN" smtClean="0"/>
              <a:t>16-05-2024</a:t>
            </a:fld>
            <a:endParaRPr lang="en-IN"/>
          </a:p>
        </p:txBody>
      </p:sp>
      <p:sp>
        <p:nvSpPr>
          <p:cNvPr id="8" name="Footer Placeholder 7">
            <a:extLst>
              <a:ext uri="{FF2B5EF4-FFF2-40B4-BE49-F238E27FC236}">
                <a16:creationId xmlns:a16="http://schemas.microsoft.com/office/drawing/2014/main" id="{6E468A9D-8A0A-8D96-2483-A1897C5ECA9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D1F0322-04D4-1538-BE20-22947EF45172}"/>
              </a:ext>
            </a:extLst>
          </p:cNvPr>
          <p:cNvSpPr>
            <a:spLocks noGrp="1"/>
          </p:cNvSpPr>
          <p:nvPr>
            <p:ph type="sldNum" sz="quarter" idx="12"/>
          </p:nvPr>
        </p:nvSpPr>
        <p:spPr/>
        <p:txBody>
          <a:bodyPr/>
          <a:lstStyle/>
          <a:p>
            <a:fld id="{127E78D5-EC51-4296-8075-792A1D0187A9}" type="slidenum">
              <a:rPr lang="en-IN" smtClean="0"/>
              <a:t>‹#›</a:t>
            </a:fld>
            <a:endParaRPr lang="en-IN"/>
          </a:p>
        </p:txBody>
      </p:sp>
    </p:spTree>
    <p:extLst>
      <p:ext uri="{BB962C8B-B14F-4D97-AF65-F5344CB8AC3E}">
        <p14:creationId xmlns:p14="http://schemas.microsoft.com/office/powerpoint/2010/main" val="443056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4C6C3-C2DD-56D7-CD86-ED8D901001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8F55A8-1CE9-E319-2719-7E991379DC81}"/>
              </a:ext>
            </a:extLst>
          </p:cNvPr>
          <p:cNvSpPr>
            <a:spLocks noGrp="1"/>
          </p:cNvSpPr>
          <p:nvPr>
            <p:ph type="dt" sz="half" idx="10"/>
          </p:nvPr>
        </p:nvSpPr>
        <p:spPr/>
        <p:txBody>
          <a:bodyPr/>
          <a:lstStyle/>
          <a:p>
            <a:fld id="{BA48EA39-0D48-4338-9F45-E514624A0B60}" type="datetimeFigureOut">
              <a:rPr lang="en-IN" smtClean="0"/>
              <a:t>16-05-2024</a:t>
            </a:fld>
            <a:endParaRPr lang="en-IN"/>
          </a:p>
        </p:txBody>
      </p:sp>
      <p:sp>
        <p:nvSpPr>
          <p:cNvPr id="4" name="Footer Placeholder 3">
            <a:extLst>
              <a:ext uri="{FF2B5EF4-FFF2-40B4-BE49-F238E27FC236}">
                <a16:creationId xmlns:a16="http://schemas.microsoft.com/office/drawing/2014/main" id="{4357B072-3247-A003-1AA7-1181417DDEE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01E9F1-BBBB-FFA6-E890-6480D4071A9D}"/>
              </a:ext>
            </a:extLst>
          </p:cNvPr>
          <p:cNvSpPr>
            <a:spLocks noGrp="1"/>
          </p:cNvSpPr>
          <p:nvPr>
            <p:ph type="sldNum" sz="quarter" idx="12"/>
          </p:nvPr>
        </p:nvSpPr>
        <p:spPr/>
        <p:txBody>
          <a:bodyPr/>
          <a:lstStyle/>
          <a:p>
            <a:fld id="{127E78D5-EC51-4296-8075-792A1D0187A9}" type="slidenum">
              <a:rPr lang="en-IN" smtClean="0"/>
              <a:t>‹#›</a:t>
            </a:fld>
            <a:endParaRPr lang="en-IN"/>
          </a:p>
        </p:txBody>
      </p:sp>
    </p:spTree>
    <p:extLst>
      <p:ext uri="{BB962C8B-B14F-4D97-AF65-F5344CB8AC3E}">
        <p14:creationId xmlns:p14="http://schemas.microsoft.com/office/powerpoint/2010/main" val="2781592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0711D9-0FE6-4198-C031-1D488D66AD2C}"/>
              </a:ext>
            </a:extLst>
          </p:cNvPr>
          <p:cNvSpPr>
            <a:spLocks noGrp="1"/>
          </p:cNvSpPr>
          <p:nvPr>
            <p:ph type="dt" sz="half" idx="10"/>
          </p:nvPr>
        </p:nvSpPr>
        <p:spPr/>
        <p:txBody>
          <a:bodyPr/>
          <a:lstStyle/>
          <a:p>
            <a:fld id="{BA48EA39-0D48-4338-9F45-E514624A0B60}" type="datetimeFigureOut">
              <a:rPr lang="en-IN" smtClean="0"/>
              <a:t>16-05-2024</a:t>
            </a:fld>
            <a:endParaRPr lang="en-IN"/>
          </a:p>
        </p:txBody>
      </p:sp>
      <p:sp>
        <p:nvSpPr>
          <p:cNvPr id="3" name="Footer Placeholder 2">
            <a:extLst>
              <a:ext uri="{FF2B5EF4-FFF2-40B4-BE49-F238E27FC236}">
                <a16:creationId xmlns:a16="http://schemas.microsoft.com/office/drawing/2014/main" id="{3C3EC6D4-4CAD-0C58-2568-D8307E13D4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375D68E-BAE8-E6BB-8C91-92CD540EBB28}"/>
              </a:ext>
            </a:extLst>
          </p:cNvPr>
          <p:cNvSpPr>
            <a:spLocks noGrp="1"/>
          </p:cNvSpPr>
          <p:nvPr>
            <p:ph type="sldNum" sz="quarter" idx="12"/>
          </p:nvPr>
        </p:nvSpPr>
        <p:spPr/>
        <p:txBody>
          <a:bodyPr/>
          <a:lstStyle/>
          <a:p>
            <a:fld id="{127E78D5-EC51-4296-8075-792A1D0187A9}" type="slidenum">
              <a:rPr lang="en-IN" smtClean="0"/>
              <a:t>‹#›</a:t>
            </a:fld>
            <a:endParaRPr lang="en-IN"/>
          </a:p>
        </p:txBody>
      </p:sp>
    </p:spTree>
    <p:extLst>
      <p:ext uri="{BB962C8B-B14F-4D97-AF65-F5344CB8AC3E}">
        <p14:creationId xmlns:p14="http://schemas.microsoft.com/office/powerpoint/2010/main" val="136739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623A4-EDB1-ECE7-BB84-B93CA8F23D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7C92FE1-0074-FACA-CABD-598CFBCA08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0F35769-8E65-6241-BD03-A2A885EB29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714F88-78EC-5E50-BC04-9DCA4CD78636}"/>
              </a:ext>
            </a:extLst>
          </p:cNvPr>
          <p:cNvSpPr>
            <a:spLocks noGrp="1"/>
          </p:cNvSpPr>
          <p:nvPr>
            <p:ph type="dt" sz="half" idx="10"/>
          </p:nvPr>
        </p:nvSpPr>
        <p:spPr/>
        <p:txBody>
          <a:bodyPr/>
          <a:lstStyle/>
          <a:p>
            <a:fld id="{BA48EA39-0D48-4338-9F45-E514624A0B60}" type="datetimeFigureOut">
              <a:rPr lang="en-IN" smtClean="0"/>
              <a:t>16-05-2024</a:t>
            </a:fld>
            <a:endParaRPr lang="en-IN"/>
          </a:p>
        </p:txBody>
      </p:sp>
      <p:sp>
        <p:nvSpPr>
          <p:cNvPr id="6" name="Footer Placeholder 5">
            <a:extLst>
              <a:ext uri="{FF2B5EF4-FFF2-40B4-BE49-F238E27FC236}">
                <a16:creationId xmlns:a16="http://schemas.microsoft.com/office/drawing/2014/main" id="{FAD5B489-E38A-03CA-753F-AF8315F7D4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0CB2A7-DFEF-65D1-D137-EBC65DEC09DC}"/>
              </a:ext>
            </a:extLst>
          </p:cNvPr>
          <p:cNvSpPr>
            <a:spLocks noGrp="1"/>
          </p:cNvSpPr>
          <p:nvPr>
            <p:ph type="sldNum" sz="quarter" idx="12"/>
          </p:nvPr>
        </p:nvSpPr>
        <p:spPr/>
        <p:txBody>
          <a:bodyPr/>
          <a:lstStyle/>
          <a:p>
            <a:fld id="{127E78D5-EC51-4296-8075-792A1D0187A9}" type="slidenum">
              <a:rPr lang="en-IN" smtClean="0"/>
              <a:t>‹#›</a:t>
            </a:fld>
            <a:endParaRPr lang="en-IN"/>
          </a:p>
        </p:txBody>
      </p:sp>
    </p:spTree>
    <p:extLst>
      <p:ext uri="{BB962C8B-B14F-4D97-AF65-F5344CB8AC3E}">
        <p14:creationId xmlns:p14="http://schemas.microsoft.com/office/powerpoint/2010/main" val="3010176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D384-5E0D-E8CC-8560-F0A4287F6C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BADA1D-8F87-C2E6-68AE-E680294B5D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1F3A4C8-6407-F45D-1DFB-30CCD42362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436420-4DCD-6B63-AE4E-66023C4CB362}"/>
              </a:ext>
            </a:extLst>
          </p:cNvPr>
          <p:cNvSpPr>
            <a:spLocks noGrp="1"/>
          </p:cNvSpPr>
          <p:nvPr>
            <p:ph type="dt" sz="half" idx="10"/>
          </p:nvPr>
        </p:nvSpPr>
        <p:spPr/>
        <p:txBody>
          <a:bodyPr/>
          <a:lstStyle/>
          <a:p>
            <a:fld id="{BA48EA39-0D48-4338-9F45-E514624A0B60}" type="datetimeFigureOut">
              <a:rPr lang="en-IN" smtClean="0"/>
              <a:t>16-05-2024</a:t>
            </a:fld>
            <a:endParaRPr lang="en-IN"/>
          </a:p>
        </p:txBody>
      </p:sp>
      <p:sp>
        <p:nvSpPr>
          <p:cNvPr id="6" name="Footer Placeholder 5">
            <a:extLst>
              <a:ext uri="{FF2B5EF4-FFF2-40B4-BE49-F238E27FC236}">
                <a16:creationId xmlns:a16="http://schemas.microsoft.com/office/drawing/2014/main" id="{596081D9-054E-D6E0-155B-47FE7A0D74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0D1363-244E-CE62-BC59-200900F5A20E}"/>
              </a:ext>
            </a:extLst>
          </p:cNvPr>
          <p:cNvSpPr>
            <a:spLocks noGrp="1"/>
          </p:cNvSpPr>
          <p:nvPr>
            <p:ph type="sldNum" sz="quarter" idx="12"/>
          </p:nvPr>
        </p:nvSpPr>
        <p:spPr/>
        <p:txBody>
          <a:bodyPr/>
          <a:lstStyle/>
          <a:p>
            <a:fld id="{127E78D5-EC51-4296-8075-792A1D0187A9}" type="slidenum">
              <a:rPr lang="en-IN" smtClean="0"/>
              <a:t>‹#›</a:t>
            </a:fld>
            <a:endParaRPr lang="en-IN"/>
          </a:p>
        </p:txBody>
      </p:sp>
    </p:spTree>
    <p:extLst>
      <p:ext uri="{BB962C8B-B14F-4D97-AF65-F5344CB8AC3E}">
        <p14:creationId xmlns:p14="http://schemas.microsoft.com/office/powerpoint/2010/main" val="516671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0B069C-536F-D964-DAB9-12BE960725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20D1C3-1342-779E-4C1F-5A45A2AFE9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5570DD-3CC0-2EA4-87B2-6BF431295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48EA39-0D48-4338-9F45-E514624A0B60}" type="datetimeFigureOut">
              <a:rPr lang="en-IN" smtClean="0"/>
              <a:t>16-05-2024</a:t>
            </a:fld>
            <a:endParaRPr lang="en-IN"/>
          </a:p>
        </p:txBody>
      </p:sp>
      <p:sp>
        <p:nvSpPr>
          <p:cNvPr id="5" name="Footer Placeholder 4">
            <a:extLst>
              <a:ext uri="{FF2B5EF4-FFF2-40B4-BE49-F238E27FC236}">
                <a16:creationId xmlns:a16="http://schemas.microsoft.com/office/drawing/2014/main" id="{A115C918-1B84-F425-3590-A9E635BC70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EA3F8B5-D0A7-DFE3-559C-9EC0AF38F6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7E78D5-EC51-4296-8075-792A1D0187A9}" type="slidenum">
              <a:rPr lang="en-IN" smtClean="0"/>
              <a:t>‹#›</a:t>
            </a:fld>
            <a:endParaRPr lang="en-IN"/>
          </a:p>
        </p:txBody>
      </p:sp>
    </p:spTree>
    <p:extLst>
      <p:ext uri="{BB962C8B-B14F-4D97-AF65-F5344CB8AC3E}">
        <p14:creationId xmlns:p14="http://schemas.microsoft.com/office/powerpoint/2010/main" val="228859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B7B7-898E-7655-1541-C3097A9AE167}"/>
              </a:ext>
            </a:extLst>
          </p:cNvPr>
          <p:cNvSpPr>
            <a:spLocks noGrp="1"/>
          </p:cNvSpPr>
          <p:nvPr>
            <p:ph type="ctrTitle"/>
          </p:nvPr>
        </p:nvSpPr>
        <p:spPr>
          <a:xfrm>
            <a:off x="1524000" y="495907"/>
            <a:ext cx="9144000" cy="4081806"/>
          </a:xfrm>
        </p:spPr>
        <p:txBody>
          <a:bodyPr>
            <a:normAutofit/>
          </a:bodyPr>
          <a:lstStyle/>
          <a:p>
            <a:r>
              <a:rPr lang="en-IN" sz="7300" b="1" kern="100" dirty="0">
                <a:solidFill>
                  <a:schemeClr val="bg1"/>
                </a:solidFill>
                <a:latin typeface="+mn-lt"/>
                <a:ea typeface="Calibri" panose="020F0502020204030204" pitchFamily="34" charset="0"/>
                <a:cs typeface="Times New Roman" panose="02020603050405020304" pitchFamily="18" charset="0"/>
              </a:rPr>
              <a:t>Machine Learning Based Heart Failure Prediction System</a:t>
            </a:r>
            <a:r>
              <a:rPr lang="en-IN" sz="7300" b="1" kern="100" dirty="0">
                <a:solidFill>
                  <a:schemeClr val="bg1"/>
                </a:solidFill>
                <a:effectLst/>
                <a:latin typeface="+mn-lt"/>
                <a:ea typeface="Calibri" panose="020F0502020204030204" pitchFamily="34" charset="0"/>
                <a:cs typeface="Times New Roman" panose="02020603050405020304" pitchFamily="18" charset="0"/>
              </a:rPr>
              <a:t> </a:t>
            </a:r>
            <a:br>
              <a:rPr lang="en-IN" sz="60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BBB1351F-5C77-E7FF-3437-356C9CF562B5}"/>
              </a:ext>
            </a:extLst>
          </p:cNvPr>
          <p:cNvSpPr>
            <a:spLocks noGrp="1"/>
          </p:cNvSpPr>
          <p:nvPr>
            <p:ph type="subTitle" idx="1"/>
          </p:nvPr>
        </p:nvSpPr>
        <p:spPr>
          <a:xfrm>
            <a:off x="675588" y="4593529"/>
            <a:ext cx="4725971" cy="1655762"/>
          </a:xfrm>
        </p:spPr>
        <p:txBody>
          <a:bodyPr>
            <a:normAutofit fontScale="85000" lnSpcReduction="20000"/>
          </a:bodyPr>
          <a:lstStyle/>
          <a:p>
            <a:pPr algn="l"/>
            <a:r>
              <a:rPr lang="en-US" sz="2600" b="1"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a:t>
            </a:r>
            <a:r>
              <a:rPr lang="en-IN" sz="2600" b="1" kern="1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eam</a:t>
            </a:r>
            <a:r>
              <a:rPr lang="en-IN" sz="2600" b="1"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Members </a:t>
            </a:r>
            <a:r>
              <a:rPr lang="en-IN" sz="2600"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gn="l">
              <a:buAutoNum type="arabicPeriod"/>
            </a:pPr>
            <a:r>
              <a:rPr lang="en-IN" sz="2200"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Aditya Raj (2821250)</a:t>
            </a:r>
          </a:p>
          <a:p>
            <a:pPr marL="342900" indent="-342900" algn="l">
              <a:buAutoNum type="arabicPeriod"/>
            </a:pPr>
            <a:r>
              <a:rPr lang="en-IN" sz="2200"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Vishal (2821238)</a:t>
            </a:r>
          </a:p>
          <a:p>
            <a:pPr marL="342900" indent="-342900" algn="l">
              <a:buAutoNum type="arabicPeriod"/>
            </a:pPr>
            <a:r>
              <a:rPr lang="en-IN" sz="2200"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Hardik (2821194)</a:t>
            </a:r>
          </a:p>
          <a:p>
            <a:pPr marL="342900" indent="-342900" algn="l">
              <a:buAutoNum type="arabicPeriod"/>
            </a:pPr>
            <a:r>
              <a:rPr lang="en-IN" sz="2200"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Soham (2821103)</a:t>
            </a:r>
          </a:p>
        </p:txBody>
      </p:sp>
      <p:sp>
        <p:nvSpPr>
          <p:cNvPr id="4" name="Subtitle 2">
            <a:extLst>
              <a:ext uri="{FF2B5EF4-FFF2-40B4-BE49-F238E27FC236}">
                <a16:creationId xmlns:a16="http://schemas.microsoft.com/office/drawing/2014/main" id="{26A85DF3-F761-45F9-AF51-9A044D4D163B}"/>
              </a:ext>
            </a:extLst>
          </p:cNvPr>
          <p:cNvSpPr txBox="1">
            <a:spLocks/>
          </p:cNvSpPr>
          <p:nvPr/>
        </p:nvSpPr>
        <p:spPr>
          <a:xfrm>
            <a:off x="8595675" y="5421410"/>
            <a:ext cx="4725971"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600" b="1"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Project Supervisor</a:t>
            </a:r>
          </a:p>
          <a:p>
            <a:pPr algn="l"/>
            <a:r>
              <a:rPr lang="en-US" sz="2600"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Dr. Navneet Verma Sir</a:t>
            </a:r>
            <a:endParaRPr lang="en-IN" sz="2600"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400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B7B7-898E-7655-1541-C3097A9AE167}"/>
              </a:ext>
            </a:extLst>
          </p:cNvPr>
          <p:cNvSpPr>
            <a:spLocks noGrp="1"/>
          </p:cNvSpPr>
          <p:nvPr>
            <p:ph type="ctrTitle"/>
          </p:nvPr>
        </p:nvSpPr>
        <p:spPr>
          <a:xfrm>
            <a:off x="1448585" y="709628"/>
            <a:ext cx="9144000" cy="378708"/>
          </a:xfrm>
        </p:spPr>
        <p:txBody>
          <a:bodyPr>
            <a:normAutofit fontScale="90000"/>
          </a:bodyPr>
          <a:lstStyle/>
          <a:p>
            <a:br>
              <a:rPr lang="en-IN" sz="6000" kern="100" dirty="0">
                <a:effectLst/>
                <a:latin typeface="Calibri" panose="020F0502020204030204" pitchFamily="34" charset="0"/>
                <a:ea typeface="Calibri" panose="020F0502020204030204" pitchFamily="34" charset="0"/>
                <a:cs typeface="Times New Roman" panose="02020603050405020304" pitchFamily="18" charset="0"/>
              </a:rPr>
            </a:br>
            <a:r>
              <a:rPr lang="en-IN" sz="4900" kern="100" dirty="0">
                <a:solidFill>
                  <a:schemeClr val="bg1"/>
                </a:solidFill>
                <a:effectLst/>
                <a:latin typeface="Berlin Sans FB" panose="020E0602020502020306" pitchFamily="34" charset="0"/>
                <a:ea typeface="Calibri" panose="020F0502020204030204" pitchFamily="34" charset="0"/>
                <a:cs typeface="Times New Roman" panose="02020603050405020304" pitchFamily="18" charset="0"/>
              </a:rPr>
              <a:t>skewness</a:t>
            </a:r>
            <a:endParaRPr lang="en-IN" sz="4900" dirty="0">
              <a:latin typeface="Berlin Sans FB" panose="020E0602020502020306" pitchFamily="34" charset="0"/>
            </a:endParaRPr>
          </a:p>
        </p:txBody>
      </p:sp>
      <p:sp>
        <p:nvSpPr>
          <p:cNvPr id="3" name="Subtitle 2">
            <a:extLst>
              <a:ext uri="{FF2B5EF4-FFF2-40B4-BE49-F238E27FC236}">
                <a16:creationId xmlns:a16="http://schemas.microsoft.com/office/drawing/2014/main" id="{BBB1351F-5C77-E7FF-3437-356C9CF562B5}"/>
              </a:ext>
            </a:extLst>
          </p:cNvPr>
          <p:cNvSpPr>
            <a:spLocks noGrp="1"/>
          </p:cNvSpPr>
          <p:nvPr>
            <p:ph type="subTitle" idx="1"/>
          </p:nvPr>
        </p:nvSpPr>
        <p:spPr>
          <a:xfrm>
            <a:off x="1062036" y="2585245"/>
            <a:ext cx="10067925" cy="3656012"/>
          </a:xfrm>
        </p:spPr>
        <p:txBody>
          <a:bodyPr>
            <a:normAutofit/>
          </a:bodyPr>
          <a:lstStyle/>
          <a:p>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4" name="Table 3">
            <a:extLst>
              <a:ext uri="{FF2B5EF4-FFF2-40B4-BE49-F238E27FC236}">
                <a16:creationId xmlns:a16="http://schemas.microsoft.com/office/drawing/2014/main" id="{7FB9B547-DD17-30BD-90B4-62A492686A14}"/>
              </a:ext>
            </a:extLst>
          </p:cNvPr>
          <p:cNvGraphicFramePr>
            <a:graphicFrameLocks noGrp="1"/>
          </p:cNvGraphicFramePr>
          <p:nvPr>
            <p:extLst>
              <p:ext uri="{D42A27DB-BD31-4B8C-83A1-F6EECF244321}">
                <p14:modId xmlns:p14="http://schemas.microsoft.com/office/powerpoint/2010/main" val="3312027833"/>
              </p:ext>
            </p:extLst>
          </p:nvPr>
        </p:nvGraphicFramePr>
        <p:xfrm>
          <a:off x="917541" y="1277690"/>
          <a:ext cx="10356914" cy="4681328"/>
        </p:xfrm>
        <a:graphic>
          <a:graphicData uri="http://schemas.openxmlformats.org/drawingml/2006/table">
            <a:tbl>
              <a:tblPr firstRow="1" bandRow="1">
                <a:tableStyleId>{073A0DAA-6AF3-43AB-8588-CEC1D06C72B9}</a:tableStyleId>
              </a:tblPr>
              <a:tblGrid>
                <a:gridCol w="3503551">
                  <a:extLst>
                    <a:ext uri="{9D8B030D-6E8A-4147-A177-3AD203B41FA5}">
                      <a16:colId xmlns:a16="http://schemas.microsoft.com/office/drawing/2014/main" val="4073245909"/>
                    </a:ext>
                  </a:extLst>
                </a:gridCol>
                <a:gridCol w="1674906">
                  <a:extLst>
                    <a:ext uri="{9D8B030D-6E8A-4147-A177-3AD203B41FA5}">
                      <a16:colId xmlns:a16="http://schemas.microsoft.com/office/drawing/2014/main" val="1306826405"/>
                    </a:ext>
                  </a:extLst>
                </a:gridCol>
                <a:gridCol w="3503551">
                  <a:extLst>
                    <a:ext uri="{9D8B030D-6E8A-4147-A177-3AD203B41FA5}">
                      <a16:colId xmlns:a16="http://schemas.microsoft.com/office/drawing/2014/main" val="1141903799"/>
                    </a:ext>
                  </a:extLst>
                </a:gridCol>
                <a:gridCol w="1674906">
                  <a:extLst>
                    <a:ext uri="{9D8B030D-6E8A-4147-A177-3AD203B41FA5}">
                      <a16:colId xmlns:a16="http://schemas.microsoft.com/office/drawing/2014/main" val="821941844"/>
                    </a:ext>
                  </a:extLst>
                </a:gridCol>
              </a:tblGrid>
              <a:tr h="0">
                <a:tc gridSpan="2">
                  <a:txBody>
                    <a:bodyPr/>
                    <a:lstStyle/>
                    <a:p>
                      <a:pPr marL="457200" algn="just">
                        <a:lnSpc>
                          <a:spcPct val="115000"/>
                        </a:lnSpc>
                      </a:pPr>
                      <a:r>
                        <a:rPr lang="en-US" sz="2000">
                          <a:effectLst/>
                        </a:rPr>
                        <a:t>Before Transformation</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tc hMerge="1">
                  <a:txBody>
                    <a:bodyPr/>
                    <a:lstStyle/>
                    <a:p>
                      <a:endParaRPr lang="en-IN"/>
                    </a:p>
                  </a:txBody>
                  <a:tcPr/>
                </a:tc>
                <a:tc gridSpan="2">
                  <a:txBody>
                    <a:bodyPr/>
                    <a:lstStyle/>
                    <a:p>
                      <a:pPr marL="457200" algn="just">
                        <a:lnSpc>
                          <a:spcPct val="115000"/>
                        </a:lnSpc>
                        <a:spcAft>
                          <a:spcPts val="1000"/>
                        </a:spcAft>
                      </a:pPr>
                      <a:r>
                        <a:rPr lang="en-US" sz="2000">
                          <a:effectLst/>
                        </a:rPr>
                        <a:t>After Transformation</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tc hMerge="1">
                  <a:txBody>
                    <a:bodyPr/>
                    <a:lstStyle/>
                    <a:p>
                      <a:endParaRPr lang="en-IN"/>
                    </a:p>
                  </a:txBody>
                  <a:tcPr/>
                </a:tc>
                <a:extLst>
                  <a:ext uri="{0D108BD9-81ED-4DB2-BD59-A6C34878D82A}">
                    <a16:rowId xmlns:a16="http://schemas.microsoft.com/office/drawing/2014/main" val="616474722"/>
                  </a:ext>
                </a:extLst>
              </a:tr>
              <a:tr h="324162">
                <a:tc>
                  <a:txBody>
                    <a:bodyPr/>
                    <a:lstStyle/>
                    <a:p>
                      <a:pPr algn="just">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age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tc>
                  <a:txBody>
                    <a:bodyPr/>
                    <a:lstStyle/>
                    <a:p>
                      <a:pPr marL="457200" algn="just">
                        <a:lnSpc>
                          <a:spcPct val="115000"/>
                        </a:lnSpc>
                        <a:spcAft>
                          <a:spcPts val="1000"/>
                        </a:spcAft>
                      </a:pPr>
                      <a:r>
                        <a:rPr lang="en-US" sz="2000">
                          <a:effectLst/>
                        </a:rPr>
                        <a:t>0.416285</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tc>
                  <a:txBody>
                    <a:bodyPr/>
                    <a:lstStyle/>
                    <a:p>
                      <a:r>
                        <a:rPr lang="en-US" sz="2000">
                          <a:effectLst/>
                        </a:rPr>
                        <a:t>age                         </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tc>
                  <a:txBody>
                    <a:bodyPr/>
                    <a:lstStyle/>
                    <a:p>
                      <a:pPr marL="457200" algn="just">
                        <a:lnSpc>
                          <a:spcPct val="115000"/>
                        </a:lnSpc>
                        <a:spcAft>
                          <a:spcPts val="1000"/>
                        </a:spcAft>
                      </a:pPr>
                      <a:r>
                        <a:rPr lang="en-US" sz="2000">
                          <a:effectLst/>
                        </a:rPr>
                        <a:t>0.416285</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extLst>
                  <a:ext uri="{0D108BD9-81ED-4DB2-BD59-A6C34878D82A}">
                    <a16:rowId xmlns:a16="http://schemas.microsoft.com/office/drawing/2014/main" val="1942238301"/>
                  </a:ext>
                </a:extLst>
              </a:tr>
              <a:tr h="324162">
                <a:tc>
                  <a:txBody>
                    <a:bodyPr/>
                    <a:lstStyle/>
                    <a:p>
                      <a:pPr algn="just">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anemia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tc>
                  <a:txBody>
                    <a:bodyPr/>
                    <a:lstStyle/>
                    <a:p>
                      <a:pPr marL="457200" algn="just">
                        <a:lnSpc>
                          <a:spcPct val="115000"/>
                        </a:lnSpc>
                        <a:spcAft>
                          <a:spcPts val="1000"/>
                        </a:spcAft>
                      </a:pPr>
                      <a:r>
                        <a:rPr lang="en-US" sz="2000">
                          <a:effectLst/>
                        </a:rPr>
                        <a:t>0.277327</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tc>
                  <a:txBody>
                    <a:bodyPr/>
                    <a:lstStyle/>
                    <a:p>
                      <a:r>
                        <a:rPr lang="en-US" sz="2000">
                          <a:effectLst/>
                        </a:rPr>
                        <a:t>anemia                     </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tc>
                  <a:txBody>
                    <a:bodyPr/>
                    <a:lstStyle/>
                    <a:p>
                      <a:pPr marL="457200" algn="just">
                        <a:lnSpc>
                          <a:spcPct val="115000"/>
                        </a:lnSpc>
                        <a:spcAft>
                          <a:spcPts val="1000"/>
                        </a:spcAft>
                      </a:pPr>
                      <a:r>
                        <a:rPr lang="en-US" sz="2000">
                          <a:effectLst/>
                        </a:rPr>
                        <a:t>0.277327</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extLst>
                  <a:ext uri="{0D108BD9-81ED-4DB2-BD59-A6C34878D82A}">
                    <a16:rowId xmlns:a16="http://schemas.microsoft.com/office/drawing/2014/main" val="610998402"/>
                  </a:ext>
                </a:extLst>
              </a:tr>
              <a:tr h="324162">
                <a:tc>
                  <a:txBody>
                    <a:bodyPr/>
                    <a:lstStyle/>
                    <a:p>
                      <a:pPr algn="just">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err="1">
                          <a:effectLst/>
                          <a:highlight>
                            <a:srgbClr val="FFFF00"/>
                          </a:highlight>
                        </a:rPr>
                        <a:t>creatinine_phosphokinase</a:t>
                      </a:r>
                      <a:r>
                        <a:rPr lang="en-US" sz="2000" dirty="0">
                          <a:effectLst/>
                          <a:highlight>
                            <a:srgbClr val="FFFF00"/>
                          </a:highlight>
                        </a:rPr>
                        <a:t>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tc>
                  <a:txBody>
                    <a:bodyPr/>
                    <a:lstStyle/>
                    <a:p>
                      <a:pPr marL="457200" algn="just">
                        <a:lnSpc>
                          <a:spcPct val="115000"/>
                        </a:lnSpc>
                        <a:spcAft>
                          <a:spcPts val="1000"/>
                        </a:spcAft>
                      </a:pPr>
                      <a:r>
                        <a:rPr lang="en-US" sz="2000">
                          <a:effectLst/>
                          <a:highlight>
                            <a:srgbClr val="FFFF00"/>
                          </a:highlight>
                        </a:rPr>
                        <a:t>4.448100</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tc>
                  <a:txBody>
                    <a:bodyPr/>
                    <a:lstStyle/>
                    <a:p>
                      <a:r>
                        <a:rPr lang="en-US" sz="2000">
                          <a:effectLst/>
                          <a:highlight>
                            <a:srgbClr val="FFFF00"/>
                          </a:highlight>
                        </a:rPr>
                        <a:t>creatinine_phosphokinase    </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tc>
                  <a:txBody>
                    <a:bodyPr/>
                    <a:lstStyle/>
                    <a:p>
                      <a:pPr marL="457200" algn="just">
                        <a:lnSpc>
                          <a:spcPct val="115000"/>
                        </a:lnSpc>
                        <a:spcAft>
                          <a:spcPts val="1000"/>
                        </a:spcAft>
                      </a:pPr>
                      <a:r>
                        <a:rPr lang="en-US" sz="2000">
                          <a:effectLst/>
                          <a:highlight>
                            <a:srgbClr val="FFFF00"/>
                          </a:highlight>
                        </a:rPr>
                        <a:t>1.433947</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extLst>
                  <a:ext uri="{0D108BD9-81ED-4DB2-BD59-A6C34878D82A}">
                    <a16:rowId xmlns:a16="http://schemas.microsoft.com/office/drawing/2014/main" val="906813163"/>
                  </a:ext>
                </a:extLst>
              </a:tr>
              <a:tr h="324162">
                <a:tc>
                  <a:txBody>
                    <a:bodyPr/>
                    <a:lstStyle/>
                    <a:p>
                      <a:pPr algn="just">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diabetes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tc>
                  <a:txBody>
                    <a:bodyPr/>
                    <a:lstStyle/>
                    <a:p>
                      <a:pPr marL="457200" algn="just">
                        <a:lnSpc>
                          <a:spcPct val="115000"/>
                        </a:lnSpc>
                        <a:spcAft>
                          <a:spcPts val="1000"/>
                        </a:spcAft>
                      </a:pPr>
                      <a:r>
                        <a:rPr lang="en-US" sz="2000">
                          <a:effectLst/>
                        </a:rPr>
                        <a:t>0.332808</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tc>
                  <a:txBody>
                    <a:bodyPr/>
                    <a:lstStyle/>
                    <a:p>
                      <a:r>
                        <a:rPr lang="en-US" sz="2000">
                          <a:effectLst/>
                        </a:rPr>
                        <a:t>diabetes                    </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tc>
                  <a:txBody>
                    <a:bodyPr/>
                    <a:lstStyle/>
                    <a:p>
                      <a:pPr marL="457200" algn="just">
                        <a:lnSpc>
                          <a:spcPct val="115000"/>
                        </a:lnSpc>
                        <a:spcAft>
                          <a:spcPts val="1000"/>
                        </a:spcAft>
                      </a:pPr>
                      <a:r>
                        <a:rPr lang="en-US" sz="2000">
                          <a:effectLst/>
                        </a:rPr>
                        <a:t>0.332808</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extLst>
                  <a:ext uri="{0D108BD9-81ED-4DB2-BD59-A6C34878D82A}">
                    <a16:rowId xmlns:a16="http://schemas.microsoft.com/office/drawing/2014/main" val="2580304573"/>
                  </a:ext>
                </a:extLst>
              </a:tr>
              <a:tr h="324162">
                <a:tc>
                  <a:txBody>
                    <a:bodyPr/>
                    <a:lstStyle/>
                    <a:p>
                      <a:pPr algn="just">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err="1">
                          <a:effectLst/>
                        </a:rPr>
                        <a:t>ejection_fraction</a:t>
                      </a:r>
                      <a:r>
                        <a:rPr lang="en-US" sz="2000" dirty="0">
                          <a:effectLst/>
                        </a:rPr>
                        <a:t>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tc>
                  <a:txBody>
                    <a:bodyPr/>
                    <a:lstStyle/>
                    <a:p>
                      <a:pPr marL="457200" algn="just">
                        <a:lnSpc>
                          <a:spcPct val="115000"/>
                        </a:lnSpc>
                        <a:spcAft>
                          <a:spcPts val="1000"/>
                        </a:spcAft>
                      </a:pPr>
                      <a:r>
                        <a:rPr lang="en-US" sz="2000">
                          <a:effectLst/>
                        </a:rPr>
                        <a:t>0.505713</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tc>
                  <a:txBody>
                    <a:bodyPr/>
                    <a:lstStyle/>
                    <a:p>
                      <a:r>
                        <a:rPr lang="en-US" sz="2000">
                          <a:effectLst/>
                        </a:rPr>
                        <a:t>ejection_fraction           </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tc>
                  <a:txBody>
                    <a:bodyPr/>
                    <a:lstStyle/>
                    <a:p>
                      <a:pPr marL="457200" algn="just">
                        <a:lnSpc>
                          <a:spcPct val="115000"/>
                        </a:lnSpc>
                        <a:spcAft>
                          <a:spcPts val="1000"/>
                        </a:spcAft>
                      </a:pPr>
                      <a:r>
                        <a:rPr lang="en-US" sz="2000">
                          <a:effectLst/>
                        </a:rPr>
                        <a:t>0.505713</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extLst>
                  <a:ext uri="{0D108BD9-81ED-4DB2-BD59-A6C34878D82A}">
                    <a16:rowId xmlns:a16="http://schemas.microsoft.com/office/drawing/2014/main" val="4169848053"/>
                  </a:ext>
                </a:extLst>
              </a:tr>
              <a:tr h="324162">
                <a:tc>
                  <a:txBody>
                    <a:bodyPr/>
                    <a:lstStyle/>
                    <a:p>
                      <a:pPr algn="just">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err="1">
                          <a:effectLst/>
                        </a:rPr>
                        <a:t>high_blood_pressure</a:t>
                      </a:r>
                      <a:r>
                        <a:rPr lang="en-US" sz="2000" dirty="0">
                          <a:effectLst/>
                        </a:rPr>
                        <a:t>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tc>
                  <a:txBody>
                    <a:bodyPr/>
                    <a:lstStyle/>
                    <a:p>
                      <a:pPr marL="457200" algn="just">
                        <a:lnSpc>
                          <a:spcPct val="115000"/>
                        </a:lnSpc>
                        <a:spcAft>
                          <a:spcPts val="1000"/>
                        </a:spcAft>
                      </a:pPr>
                      <a:r>
                        <a:rPr lang="en-US" sz="2000" dirty="0">
                          <a:effectLst/>
                        </a:rPr>
                        <a:t>0.624628</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tc>
                  <a:txBody>
                    <a:bodyPr/>
                    <a:lstStyle/>
                    <a:p>
                      <a:r>
                        <a:rPr lang="en-US" sz="2000">
                          <a:effectLst/>
                        </a:rPr>
                        <a:t>high_blood_pressure         </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tc>
                  <a:txBody>
                    <a:bodyPr/>
                    <a:lstStyle/>
                    <a:p>
                      <a:pPr marL="457200" algn="just">
                        <a:lnSpc>
                          <a:spcPct val="115000"/>
                        </a:lnSpc>
                        <a:spcAft>
                          <a:spcPts val="1000"/>
                        </a:spcAft>
                      </a:pPr>
                      <a:r>
                        <a:rPr lang="en-US" sz="2000">
                          <a:effectLst/>
                        </a:rPr>
                        <a:t>0.624628</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extLst>
                  <a:ext uri="{0D108BD9-81ED-4DB2-BD59-A6C34878D82A}">
                    <a16:rowId xmlns:a16="http://schemas.microsoft.com/office/drawing/2014/main" val="3525940542"/>
                  </a:ext>
                </a:extLst>
              </a:tr>
              <a:tr h="324162">
                <a:tc>
                  <a:txBody>
                    <a:bodyPr/>
                    <a:lstStyle/>
                    <a:p>
                      <a:pPr algn="just">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platelets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tc>
                  <a:txBody>
                    <a:bodyPr/>
                    <a:lstStyle/>
                    <a:p>
                      <a:pPr marL="457200" algn="just">
                        <a:lnSpc>
                          <a:spcPct val="115000"/>
                        </a:lnSpc>
                        <a:spcAft>
                          <a:spcPts val="1000"/>
                        </a:spcAft>
                      </a:pPr>
                      <a:r>
                        <a:rPr lang="en-US" sz="2000">
                          <a:effectLst/>
                        </a:rPr>
                        <a:t>1.455199</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tc>
                  <a:txBody>
                    <a:bodyPr/>
                    <a:lstStyle/>
                    <a:p>
                      <a:r>
                        <a:rPr lang="en-US" sz="2000">
                          <a:effectLst/>
                        </a:rPr>
                        <a:t>platelets                   </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tc>
                  <a:txBody>
                    <a:bodyPr/>
                    <a:lstStyle/>
                    <a:p>
                      <a:pPr marL="457200" algn="just">
                        <a:lnSpc>
                          <a:spcPct val="115000"/>
                        </a:lnSpc>
                        <a:spcAft>
                          <a:spcPts val="1000"/>
                        </a:spcAft>
                      </a:pPr>
                      <a:r>
                        <a:rPr lang="en-US" sz="2000">
                          <a:effectLst/>
                        </a:rPr>
                        <a:t>1.455199</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extLst>
                  <a:ext uri="{0D108BD9-81ED-4DB2-BD59-A6C34878D82A}">
                    <a16:rowId xmlns:a16="http://schemas.microsoft.com/office/drawing/2014/main" val="1220809850"/>
                  </a:ext>
                </a:extLst>
              </a:tr>
              <a:tr h="324162">
                <a:tc>
                  <a:txBody>
                    <a:bodyPr/>
                    <a:lstStyle/>
                    <a:p>
                      <a:pPr algn="just">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err="1">
                          <a:effectLst/>
                          <a:highlight>
                            <a:srgbClr val="FFFF00"/>
                          </a:highlight>
                        </a:rPr>
                        <a:t>serum_creatinine</a:t>
                      </a:r>
                      <a:r>
                        <a:rPr lang="en-US" sz="2000" dirty="0">
                          <a:effectLst/>
                          <a:highlight>
                            <a:srgbClr val="FFFF00"/>
                          </a:highlight>
                        </a:rPr>
                        <a:t>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tc>
                  <a:txBody>
                    <a:bodyPr/>
                    <a:lstStyle/>
                    <a:p>
                      <a:pPr marL="457200" algn="just">
                        <a:lnSpc>
                          <a:spcPct val="115000"/>
                        </a:lnSpc>
                        <a:spcAft>
                          <a:spcPts val="1000"/>
                        </a:spcAft>
                      </a:pPr>
                      <a:r>
                        <a:rPr lang="en-US" sz="2000">
                          <a:effectLst/>
                          <a:highlight>
                            <a:srgbClr val="FFFF00"/>
                          </a:highlight>
                        </a:rPr>
                        <a:t>3.606436</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tc>
                  <a:txBody>
                    <a:bodyPr/>
                    <a:lstStyle/>
                    <a:p>
                      <a:r>
                        <a:rPr lang="en-US" sz="2000">
                          <a:effectLst/>
                          <a:highlight>
                            <a:srgbClr val="FFFF00"/>
                          </a:highlight>
                        </a:rPr>
                        <a:t>serum_creatinine            </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tc>
                  <a:txBody>
                    <a:bodyPr/>
                    <a:lstStyle/>
                    <a:p>
                      <a:pPr marL="457200" algn="just">
                        <a:lnSpc>
                          <a:spcPct val="115000"/>
                        </a:lnSpc>
                        <a:spcAft>
                          <a:spcPts val="1000"/>
                        </a:spcAft>
                      </a:pPr>
                      <a:r>
                        <a:rPr lang="en-US" sz="2000">
                          <a:effectLst/>
                          <a:highlight>
                            <a:srgbClr val="FFFF00"/>
                          </a:highlight>
                        </a:rPr>
                        <a:t>1.950525</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extLst>
                  <a:ext uri="{0D108BD9-81ED-4DB2-BD59-A6C34878D82A}">
                    <a16:rowId xmlns:a16="http://schemas.microsoft.com/office/drawing/2014/main" val="1083766691"/>
                  </a:ext>
                </a:extLst>
              </a:tr>
              <a:tr h="370894">
                <a:tc>
                  <a:txBody>
                    <a:bodyPr/>
                    <a:lstStyle/>
                    <a:p>
                      <a:pPr algn="just">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err="1">
                          <a:effectLst/>
                        </a:rPr>
                        <a:t>serum_sodium</a:t>
                      </a:r>
                      <a:r>
                        <a:rPr lang="en-US" sz="2000" dirty="0">
                          <a:effectLst/>
                        </a:rPr>
                        <a:t>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tc>
                  <a:txBody>
                    <a:bodyPr/>
                    <a:lstStyle/>
                    <a:p>
                      <a:pPr marL="457200" algn="just">
                        <a:lnSpc>
                          <a:spcPct val="115000"/>
                        </a:lnSpc>
                        <a:spcAft>
                          <a:spcPts val="1000"/>
                        </a:spcAft>
                      </a:pPr>
                      <a:r>
                        <a:rPr lang="en-US" sz="2000">
                          <a:effectLst/>
                        </a:rPr>
                        <a:t>-0.882705</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tc>
                  <a:txBody>
                    <a:bodyPr/>
                    <a:lstStyle/>
                    <a:p>
                      <a:r>
                        <a:rPr lang="en-US" sz="2000">
                          <a:effectLst/>
                        </a:rPr>
                        <a:t>serum_sodium               </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tc>
                  <a:txBody>
                    <a:bodyPr/>
                    <a:lstStyle/>
                    <a:p>
                      <a:pPr marL="457200" algn="just">
                        <a:lnSpc>
                          <a:spcPct val="115000"/>
                        </a:lnSpc>
                        <a:spcAft>
                          <a:spcPts val="1000"/>
                        </a:spcAft>
                      </a:pPr>
                      <a:r>
                        <a:rPr lang="en-US" sz="2000">
                          <a:effectLst/>
                        </a:rPr>
                        <a:t>-0.882705</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extLst>
                  <a:ext uri="{0D108BD9-81ED-4DB2-BD59-A6C34878D82A}">
                    <a16:rowId xmlns:a16="http://schemas.microsoft.com/office/drawing/2014/main" val="168421960"/>
                  </a:ext>
                </a:extLst>
              </a:tr>
              <a:tr h="370894">
                <a:tc>
                  <a:txBody>
                    <a:bodyPr/>
                    <a:lstStyle/>
                    <a:p>
                      <a:pPr algn="just">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sex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tc>
                  <a:txBody>
                    <a:bodyPr/>
                    <a:lstStyle/>
                    <a:p>
                      <a:pPr marL="457200" algn="just">
                        <a:lnSpc>
                          <a:spcPct val="115000"/>
                        </a:lnSpc>
                        <a:spcAft>
                          <a:spcPts val="1000"/>
                        </a:spcAft>
                      </a:pPr>
                      <a:r>
                        <a:rPr lang="en-US" sz="2000">
                          <a:effectLst/>
                        </a:rPr>
                        <a:t>-0.624628</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tc>
                  <a:txBody>
                    <a:bodyPr/>
                    <a:lstStyle/>
                    <a:p>
                      <a:r>
                        <a:rPr lang="en-US" sz="2000">
                          <a:effectLst/>
                        </a:rPr>
                        <a:t>sex                        </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tc>
                  <a:txBody>
                    <a:bodyPr/>
                    <a:lstStyle/>
                    <a:p>
                      <a:pPr marL="457200" algn="just">
                        <a:lnSpc>
                          <a:spcPct val="115000"/>
                        </a:lnSpc>
                        <a:spcAft>
                          <a:spcPts val="1000"/>
                        </a:spcAft>
                      </a:pPr>
                      <a:r>
                        <a:rPr lang="en-US" sz="2000">
                          <a:effectLst/>
                        </a:rPr>
                        <a:t>-0.624628</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extLst>
                  <a:ext uri="{0D108BD9-81ED-4DB2-BD59-A6C34878D82A}">
                    <a16:rowId xmlns:a16="http://schemas.microsoft.com/office/drawing/2014/main" val="3198860487"/>
                  </a:ext>
                </a:extLst>
              </a:tr>
              <a:tr h="324162">
                <a:tc>
                  <a:txBody>
                    <a:bodyPr/>
                    <a:lstStyle/>
                    <a:p>
                      <a:pPr algn="just">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smoking                    </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tc>
                  <a:txBody>
                    <a:bodyPr/>
                    <a:lstStyle/>
                    <a:p>
                      <a:pPr marL="457200" algn="just">
                        <a:lnSpc>
                          <a:spcPct val="115000"/>
                        </a:lnSpc>
                        <a:spcAft>
                          <a:spcPts val="1000"/>
                        </a:spcAft>
                      </a:pPr>
                      <a:r>
                        <a:rPr lang="en-US" sz="2000">
                          <a:effectLst/>
                        </a:rPr>
                        <a:t>0.767763</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tc>
                  <a:txBody>
                    <a:bodyPr/>
                    <a:lstStyle/>
                    <a:p>
                      <a:r>
                        <a:rPr lang="en-US" sz="2000">
                          <a:effectLst/>
                        </a:rPr>
                        <a:t>smoking                     </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tc>
                  <a:txBody>
                    <a:bodyPr/>
                    <a:lstStyle/>
                    <a:p>
                      <a:pPr marL="457200" algn="just">
                        <a:lnSpc>
                          <a:spcPct val="115000"/>
                        </a:lnSpc>
                        <a:spcAft>
                          <a:spcPts val="1000"/>
                        </a:spcAft>
                      </a:pPr>
                      <a:r>
                        <a:rPr lang="en-US" sz="2000">
                          <a:effectLst/>
                        </a:rPr>
                        <a:t>0.767763</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extLst>
                  <a:ext uri="{0D108BD9-81ED-4DB2-BD59-A6C34878D82A}">
                    <a16:rowId xmlns:a16="http://schemas.microsoft.com/office/drawing/2014/main" val="3043542752"/>
                  </a:ext>
                </a:extLst>
              </a:tr>
              <a:tr h="324162">
                <a:tc>
                  <a:txBody>
                    <a:bodyPr/>
                    <a:lstStyle/>
                    <a:p>
                      <a:pPr algn="just">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time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tc>
                  <a:txBody>
                    <a:bodyPr/>
                    <a:lstStyle/>
                    <a:p>
                      <a:pPr marL="457200" algn="just">
                        <a:lnSpc>
                          <a:spcPct val="115000"/>
                        </a:lnSpc>
                        <a:spcAft>
                          <a:spcPts val="1000"/>
                        </a:spcAft>
                      </a:pPr>
                      <a:r>
                        <a:rPr lang="en-US" sz="2000">
                          <a:effectLst/>
                        </a:rPr>
                        <a:t>0.127189</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tc>
                  <a:txBody>
                    <a:bodyPr/>
                    <a:lstStyle/>
                    <a:p>
                      <a:r>
                        <a:rPr lang="en-US" sz="2000">
                          <a:effectLst/>
                        </a:rPr>
                        <a:t>time                        </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tc>
                  <a:txBody>
                    <a:bodyPr/>
                    <a:lstStyle/>
                    <a:p>
                      <a:pPr marL="457200" algn="just">
                        <a:lnSpc>
                          <a:spcPct val="115000"/>
                        </a:lnSpc>
                        <a:spcAft>
                          <a:spcPts val="1000"/>
                        </a:spcAft>
                      </a:pPr>
                      <a:r>
                        <a:rPr lang="en-US" sz="2000">
                          <a:effectLst/>
                        </a:rPr>
                        <a:t>0.127189</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extLst>
                  <a:ext uri="{0D108BD9-81ED-4DB2-BD59-A6C34878D82A}">
                    <a16:rowId xmlns:a16="http://schemas.microsoft.com/office/drawing/2014/main" val="3571691567"/>
                  </a:ext>
                </a:extLst>
              </a:tr>
              <a:tr h="324162">
                <a:tc>
                  <a:txBody>
                    <a:bodyPr/>
                    <a:lstStyle/>
                    <a:p>
                      <a:pPr algn="just">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DEATH_EVENT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tc>
                  <a:txBody>
                    <a:bodyPr/>
                    <a:lstStyle/>
                    <a:p>
                      <a:pPr marL="457200" algn="just">
                        <a:lnSpc>
                          <a:spcPct val="115000"/>
                        </a:lnSpc>
                        <a:spcAft>
                          <a:spcPts val="1000"/>
                        </a:spcAft>
                      </a:pPr>
                      <a:r>
                        <a:rPr lang="en-US" sz="2000">
                          <a:effectLst/>
                        </a:rPr>
                        <a:t>0.767763</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tc>
                  <a:txBody>
                    <a:bodyPr/>
                    <a:lstStyle/>
                    <a:p>
                      <a:r>
                        <a:rPr lang="en-US" sz="2000">
                          <a:effectLst/>
                        </a:rPr>
                        <a:t>DEATH_EVENT                 </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tc>
                  <a:txBody>
                    <a:bodyPr/>
                    <a:lstStyle/>
                    <a:p>
                      <a:pPr marL="457200" algn="just">
                        <a:lnSpc>
                          <a:spcPct val="115000"/>
                        </a:lnSpc>
                        <a:spcAft>
                          <a:spcPts val="1000"/>
                        </a:spcAft>
                      </a:pPr>
                      <a:r>
                        <a:rPr lang="en-US" sz="2000" dirty="0">
                          <a:effectLst/>
                        </a:rPr>
                        <a:t>0.767763</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8286" marR="18286" marT="0" marB="0"/>
                </a:tc>
                <a:extLst>
                  <a:ext uri="{0D108BD9-81ED-4DB2-BD59-A6C34878D82A}">
                    <a16:rowId xmlns:a16="http://schemas.microsoft.com/office/drawing/2014/main" val="4277849524"/>
                  </a:ext>
                </a:extLst>
              </a:tr>
            </a:tbl>
          </a:graphicData>
        </a:graphic>
      </p:graphicFrame>
    </p:spTree>
    <p:extLst>
      <p:ext uri="{BB962C8B-B14F-4D97-AF65-F5344CB8AC3E}">
        <p14:creationId xmlns:p14="http://schemas.microsoft.com/office/powerpoint/2010/main" val="2716560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B7B7-898E-7655-1541-C3097A9AE167}"/>
              </a:ext>
            </a:extLst>
          </p:cNvPr>
          <p:cNvSpPr>
            <a:spLocks noGrp="1"/>
          </p:cNvSpPr>
          <p:nvPr>
            <p:ph type="ctrTitle"/>
          </p:nvPr>
        </p:nvSpPr>
        <p:spPr>
          <a:xfrm>
            <a:off x="1523998" y="504825"/>
            <a:ext cx="9144000" cy="2387600"/>
          </a:xfrm>
        </p:spPr>
        <p:txBody>
          <a:bodyPr>
            <a:normAutofit/>
          </a:bodyPr>
          <a:lstStyle/>
          <a:p>
            <a:br>
              <a:rPr lang="en-IN" sz="60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BBB1351F-5C77-E7FF-3437-356C9CF562B5}"/>
              </a:ext>
            </a:extLst>
          </p:cNvPr>
          <p:cNvSpPr>
            <a:spLocks noGrp="1"/>
          </p:cNvSpPr>
          <p:nvPr>
            <p:ph type="subTitle" idx="1"/>
          </p:nvPr>
        </p:nvSpPr>
        <p:spPr>
          <a:xfrm>
            <a:off x="1062036" y="2585245"/>
            <a:ext cx="10067925" cy="3656012"/>
          </a:xfrm>
        </p:spPr>
        <p:txBody>
          <a:bodyPr>
            <a:normAutofit/>
          </a:bodyPr>
          <a:lstStyle/>
          <a:p>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Rectangle 3">
            <a:extLst>
              <a:ext uri="{FF2B5EF4-FFF2-40B4-BE49-F238E27FC236}">
                <a16:creationId xmlns:a16="http://schemas.microsoft.com/office/drawing/2014/main" id="{78F449EF-F1B9-636E-AAA6-16E921FC0256}"/>
              </a:ext>
            </a:extLst>
          </p:cNvPr>
          <p:cNvSpPr/>
          <p:nvPr/>
        </p:nvSpPr>
        <p:spPr>
          <a:xfrm>
            <a:off x="301659" y="367646"/>
            <a:ext cx="3186260" cy="26395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6" name="Picture 5">
            <a:extLst>
              <a:ext uri="{FF2B5EF4-FFF2-40B4-BE49-F238E27FC236}">
                <a16:creationId xmlns:a16="http://schemas.microsoft.com/office/drawing/2014/main" id="{394821DB-7B9D-3F86-C831-93BBF446CCF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6795" y="378872"/>
            <a:ext cx="2978869" cy="2638690"/>
          </a:xfrm>
          <a:prstGeom prst="rect">
            <a:avLst/>
          </a:prstGeom>
          <a:noFill/>
          <a:ln>
            <a:noFill/>
          </a:ln>
        </p:spPr>
      </p:pic>
      <p:sp>
        <p:nvSpPr>
          <p:cNvPr id="7" name="Rectangle 6">
            <a:extLst>
              <a:ext uri="{FF2B5EF4-FFF2-40B4-BE49-F238E27FC236}">
                <a16:creationId xmlns:a16="http://schemas.microsoft.com/office/drawing/2014/main" id="{111575C1-C221-42DD-317F-16115F487203}"/>
              </a:ext>
            </a:extLst>
          </p:cNvPr>
          <p:cNvSpPr/>
          <p:nvPr/>
        </p:nvSpPr>
        <p:spPr>
          <a:xfrm>
            <a:off x="4353661" y="378872"/>
            <a:ext cx="3186260" cy="26395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2D4681EB-B80E-C202-3300-8A7E7858430A}"/>
              </a:ext>
            </a:extLst>
          </p:cNvPr>
          <p:cNvSpPr/>
          <p:nvPr/>
        </p:nvSpPr>
        <p:spPr>
          <a:xfrm>
            <a:off x="8405663" y="378872"/>
            <a:ext cx="3186260" cy="26395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A3AF03E3-F76B-2445-EC69-D8C6C0005FB4}"/>
              </a:ext>
            </a:extLst>
          </p:cNvPr>
          <p:cNvSpPr/>
          <p:nvPr/>
        </p:nvSpPr>
        <p:spPr>
          <a:xfrm>
            <a:off x="301710" y="3601751"/>
            <a:ext cx="3186260" cy="26395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3794EFC2-622B-36B5-35DD-544D8CE9B837}"/>
              </a:ext>
            </a:extLst>
          </p:cNvPr>
          <p:cNvSpPr/>
          <p:nvPr/>
        </p:nvSpPr>
        <p:spPr>
          <a:xfrm>
            <a:off x="4353661" y="3601751"/>
            <a:ext cx="3186260" cy="26395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Rectangle 10">
            <a:extLst>
              <a:ext uri="{FF2B5EF4-FFF2-40B4-BE49-F238E27FC236}">
                <a16:creationId xmlns:a16="http://schemas.microsoft.com/office/drawing/2014/main" id="{D1222FEF-6026-B3D2-F345-2AA8F1752C93}"/>
              </a:ext>
            </a:extLst>
          </p:cNvPr>
          <p:cNvSpPr/>
          <p:nvPr/>
        </p:nvSpPr>
        <p:spPr>
          <a:xfrm>
            <a:off x="8495123" y="3601751"/>
            <a:ext cx="3186260" cy="26395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12" name="Picture 11">
            <a:extLst>
              <a:ext uri="{FF2B5EF4-FFF2-40B4-BE49-F238E27FC236}">
                <a16:creationId xmlns:a16="http://schemas.microsoft.com/office/drawing/2014/main" id="{94D5344B-A220-12C2-744D-A479DC84333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35916" y="459105"/>
            <a:ext cx="2708538" cy="2532243"/>
          </a:xfrm>
          <a:prstGeom prst="rect">
            <a:avLst/>
          </a:prstGeom>
          <a:noFill/>
          <a:ln>
            <a:noFill/>
          </a:ln>
        </p:spPr>
      </p:pic>
      <p:pic>
        <p:nvPicPr>
          <p:cNvPr id="13" name="Picture 12">
            <a:extLst>
              <a:ext uri="{FF2B5EF4-FFF2-40B4-BE49-F238E27FC236}">
                <a16:creationId xmlns:a16="http://schemas.microsoft.com/office/drawing/2014/main" id="{6C49FC54-B786-0686-14BB-F0DE011C817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723067" y="452567"/>
            <a:ext cx="2499037" cy="2491300"/>
          </a:xfrm>
          <a:prstGeom prst="rect">
            <a:avLst/>
          </a:prstGeom>
          <a:noFill/>
          <a:ln>
            <a:noFill/>
          </a:ln>
        </p:spPr>
      </p:pic>
      <p:pic>
        <p:nvPicPr>
          <p:cNvPr id="14" name="Picture 13">
            <a:extLst>
              <a:ext uri="{FF2B5EF4-FFF2-40B4-BE49-F238E27FC236}">
                <a16:creationId xmlns:a16="http://schemas.microsoft.com/office/drawing/2014/main" id="{57EFC9FB-4EF4-AAAF-22E0-57B0838473F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82288" y="3683167"/>
            <a:ext cx="2832252" cy="2448067"/>
          </a:xfrm>
          <a:prstGeom prst="rect">
            <a:avLst/>
          </a:prstGeom>
          <a:noFill/>
          <a:ln>
            <a:noFill/>
          </a:ln>
        </p:spPr>
      </p:pic>
      <p:pic>
        <p:nvPicPr>
          <p:cNvPr id="15" name="Picture 14">
            <a:extLst>
              <a:ext uri="{FF2B5EF4-FFF2-40B4-BE49-F238E27FC236}">
                <a16:creationId xmlns:a16="http://schemas.microsoft.com/office/drawing/2014/main" id="{51551843-61CB-AAB2-9CE4-8BFC32654411}"/>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535916" y="3683167"/>
            <a:ext cx="2801282" cy="2467184"/>
          </a:xfrm>
          <a:prstGeom prst="rect">
            <a:avLst/>
          </a:prstGeom>
          <a:noFill/>
          <a:ln>
            <a:noFill/>
          </a:ln>
        </p:spPr>
      </p:pic>
      <p:pic>
        <p:nvPicPr>
          <p:cNvPr id="5" name="Picture 4">
            <a:extLst>
              <a:ext uri="{FF2B5EF4-FFF2-40B4-BE49-F238E27FC236}">
                <a16:creationId xmlns:a16="http://schemas.microsoft.com/office/drawing/2014/main" id="{B1D084DE-D1A8-3234-DE57-447779D26F65}"/>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564447" y="3755363"/>
            <a:ext cx="3027476" cy="2387599"/>
          </a:xfrm>
          <a:prstGeom prst="rect">
            <a:avLst/>
          </a:prstGeom>
          <a:noFill/>
          <a:ln>
            <a:noFill/>
          </a:ln>
        </p:spPr>
      </p:pic>
      <p:sp>
        <p:nvSpPr>
          <p:cNvPr id="18" name="TextBox 17">
            <a:extLst>
              <a:ext uri="{FF2B5EF4-FFF2-40B4-BE49-F238E27FC236}">
                <a16:creationId xmlns:a16="http://schemas.microsoft.com/office/drawing/2014/main" id="{F5004C46-382D-CB32-4D04-FC9E25EB78CF}"/>
              </a:ext>
            </a:extLst>
          </p:cNvPr>
          <p:cNvSpPr txBox="1"/>
          <p:nvPr/>
        </p:nvSpPr>
        <p:spPr>
          <a:xfrm>
            <a:off x="4853822" y="6403761"/>
            <a:ext cx="2484352" cy="400110"/>
          </a:xfrm>
          <a:prstGeom prst="rect">
            <a:avLst/>
          </a:prstGeom>
          <a:noFill/>
        </p:spPr>
        <p:txBody>
          <a:bodyPr wrap="square">
            <a:spAutoFit/>
          </a:bodyPr>
          <a:lstStyle/>
          <a:p>
            <a:pPr algn="l"/>
            <a:r>
              <a:rPr lang="en-US" sz="2000" dirty="0">
                <a:solidFill>
                  <a:schemeClr val="bg1"/>
                </a:solidFill>
                <a:effectLst/>
                <a:latin typeface="Berlin Sans FB" panose="020E0602020502020306" pitchFamily="34" charset="0"/>
                <a:ea typeface="Times New Roman" panose="02020603050405020304" pitchFamily="18" charset="0"/>
                <a:cs typeface="Times New Roman" panose="02020603050405020304" pitchFamily="18" charset="0"/>
              </a:rPr>
              <a:t>D</a:t>
            </a:r>
            <a:r>
              <a:rPr lang="en-IN" sz="2000" dirty="0" err="1">
                <a:solidFill>
                  <a:schemeClr val="bg1"/>
                </a:solidFill>
                <a:effectLst/>
                <a:latin typeface="Berlin Sans FB" panose="020E0602020502020306" pitchFamily="34" charset="0"/>
                <a:ea typeface="Times New Roman" panose="02020603050405020304" pitchFamily="18" charset="0"/>
                <a:cs typeface="Times New Roman" panose="02020603050405020304" pitchFamily="18" charset="0"/>
              </a:rPr>
              <a:t>ata</a:t>
            </a:r>
            <a:r>
              <a:rPr lang="en-IN" sz="2000" dirty="0">
                <a:solidFill>
                  <a:schemeClr val="bg1"/>
                </a:solidFill>
                <a:effectLst/>
                <a:latin typeface="Berlin Sans FB" panose="020E0602020502020306" pitchFamily="34" charset="0"/>
                <a:ea typeface="Times New Roman" panose="02020603050405020304" pitchFamily="18" charset="0"/>
                <a:cs typeface="Times New Roman" panose="02020603050405020304" pitchFamily="18" charset="0"/>
              </a:rPr>
              <a:t> Visualization </a:t>
            </a:r>
            <a:endParaRPr lang="en-IN" sz="20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6902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B7B7-898E-7655-1541-C3097A9AE167}"/>
              </a:ext>
            </a:extLst>
          </p:cNvPr>
          <p:cNvSpPr>
            <a:spLocks noGrp="1"/>
          </p:cNvSpPr>
          <p:nvPr>
            <p:ph type="ctrTitle"/>
          </p:nvPr>
        </p:nvSpPr>
        <p:spPr>
          <a:xfrm>
            <a:off x="1523998" y="504825"/>
            <a:ext cx="9144000" cy="2387600"/>
          </a:xfrm>
        </p:spPr>
        <p:txBody>
          <a:bodyPr>
            <a:normAutofit/>
          </a:bodyPr>
          <a:lstStyle/>
          <a:p>
            <a:br>
              <a:rPr lang="en-IN" sz="60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BBB1351F-5C77-E7FF-3437-356C9CF562B5}"/>
              </a:ext>
            </a:extLst>
          </p:cNvPr>
          <p:cNvSpPr>
            <a:spLocks noGrp="1"/>
          </p:cNvSpPr>
          <p:nvPr>
            <p:ph type="subTitle" idx="1"/>
          </p:nvPr>
        </p:nvSpPr>
        <p:spPr>
          <a:xfrm>
            <a:off x="1062036" y="2585245"/>
            <a:ext cx="10067925" cy="3656012"/>
          </a:xfrm>
        </p:spPr>
        <p:txBody>
          <a:bodyPr>
            <a:normAutofit/>
          </a:bodyPr>
          <a:lstStyle/>
          <a:p>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Rectangle 3">
            <a:extLst>
              <a:ext uri="{FF2B5EF4-FFF2-40B4-BE49-F238E27FC236}">
                <a16:creationId xmlns:a16="http://schemas.microsoft.com/office/drawing/2014/main" id="{78F449EF-F1B9-636E-AAA6-16E921FC0256}"/>
              </a:ext>
            </a:extLst>
          </p:cNvPr>
          <p:cNvSpPr/>
          <p:nvPr/>
        </p:nvSpPr>
        <p:spPr>
          <a:xfrm>
            <a:off x="1556200" y="343329"/>
            <a:ext cx="3186260" cy="26395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111575C1-C221-42DD-317F-16115F487203}"/>
              </a:ext>
            </a:extLst>
          </p:cNvPr>
          <p:cNvSpPr/>
          <p:nvPr/>
        </p:nvSpPr>
        <p:spPr>
          <a:xfrm>
            <a:off x="6851881" y="343329"/>
            <a:ext cx="3186260" cy="26395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2D4681EB-B80E-C202-3300-8A7E7858430A}"/>
              </a:ext>
            </a:extLst>
          </p:cNvPr>
          <p:cNvSpPr/>
          <p:nvPr/>
        </p:nvSpPr>
        <p:spPr>
          <a:xfrm>
            <a:off x="6851881" y="3545441"/>
            <a:ext cx="3186260" cy="26395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A3AF03E3-F76B-2445-EC69-D8C6C0005FB4}"/>
              </a:ext>
            </a:extLst>
          </p:cNvPr>
          <p:cNvSpPr/>
          <p:nvPr/>
        </p:nvSpPr>
        <p:spPr>
          <a:xfrm>
            <a:off x="1556200" y="3545441"/>
            <a:ext cx="3186260" cy="26395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Picture 4">
            <a:extLst>
              <a:ext uri="{FF2B5EF4-FFF2-40B4-BE49-F238E27FC236}">
                <a16:creationId xmlns:a16="http://schemas.microsoft.com/office/drawing/2014/main" id="{46691E4F-025E-352B-5333-BBF6BF10295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25702" y="394469"/>
            <a:ext cx="2927257" cy="2555285"/>
          </a:xfrm>
          <a:prstGeom prst="rect">
            <a:avLst/>
          </a:prstGeom>
          <a:noFill/>
          <a:ln>
            <a:noFill/>
          </a:ln>
        </p:spPr>
      </p:pic>
      <p:pic>
        <p:nvPicPr>
          <p:cNvPr id="17" name="Picture 16">
            <a:extLst>
              <a:ext uri="{FF2B5EF4-FFF2-40B4-BE49-F238E27FC236}">
                <a16:creationId xmlns:a16="http://schemas.microsoft.com/office/drawing/2014/main" id="{B30CA1CC-7747-2A02-CCD0-782BA58A212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95110" y="393115"/>
            <a:ext cx="3108439" cy="2539934"/>
          </a:xfrm>
          <a:prstGeom prst="rect">
            <a:avLst/>
          </a:prstGeom>
          <a:noFill/>
          <a:ln>
            <a:noFill/>
          </a:ln>
        </p:spPr>
      </p:pic>
      <p:pic>
        <p:nvPicPr>
          <p:cNvPr id="19" name="Picture 18">
            <a:extLst>
              <a:ext uri="{FF2B5EF4-FFF2-40B4-BE49-F238E27FC236}">
                <a16:creationId xmlns:a16="http://schemas.microsoft.com/office/drawing/2014/main" id="{BABD1974-AB3C-A583-80FD-B339041D170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3998" y="3682436"/>
            <a:ext cx="3150977" cy="2365516"/>
          </a:xfrm>
          <a:prstGeom prst="rect">
            <a:avLst/>
          </a:prstGeom>
          <a:noFill/>
          <a:ln>
            <a:noFill/>
          </a:ln>
        </p:spPr>
      </p:pic>
      <p:pic>
        <p:nvPicPr>
          <p:cNvPr id="6" name="Picture 5">
            <a:extLst>
              <a:ext uri="{FF2B5EF4-FFF2-40B4-BE49-F238E27FC236}">
                <a16:creationId xmlns:a16="http://schemas.microsoft.com/office/drawing/2014/main" id="{D78C874B-051A-DFA4-6B3B-F230C0ACAF0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925702" y="3682436"/>
            <a:ext cx="2705100" cy="2141220"/>
          </a:xfrm>
          <a:prstGeom prst="rect">
            <a:avLst/>
          </a:prstGeom>
          <a:noFill/>
          <a:ln>
            <a:noFill/>
          </a:ln>
        </p:spPr>
      </p:pic>
    </p:spTree>
    <p:extLst>
      <p:ext uri="{BB962C8B-B14F-4D97-AF65-F5344CB8AC3E}">
        <p14:creationId xmlns:p14="http://schemas.microsoft.com/office/powerpoint/2010/main" val="746047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B7B7-898E-7655-1541-C3097A9AE167}"/>
              </a:ext>
            </a:extLst>
          </p:cNvPr>
          <p:cNvSpPr>
            <a:spLocks noGrp="1"/>
          </p:cNvSpPr>
          <p:nvPr>
            <p:ph type="ctrTitle"/>
          </p:nvPr>
        </p:nvSpPr>
        <p:spPr>
          <a:xfrm>
            <a:off x="1523998" y="504825"/>
            <a:ext cx="9144000" cy="2387600"/>
          </a:xfrm>
        </p:spPr>
        <p:txBody>
          <a:bodyPr>
            <a:normAutofit/>
          </a:bodyPr>
          <a:lstStyle/>
          <a:p>
            <a:br>
              <a:rPr lang="en-IN" sz="60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BBB1351F-5C77-E7FF-3437-356C9CF562B5}"/>
              </a:ext>
            </a:extLst>
          </p:cNvPr>
          <p:cNvSpPr>
            <a:spLocks noGrp="1"/>
          </p:cNvSpPr>
          <p:nvPr>
            <p:ph type="subTitle" idx="1"/>
          </p:nvPr>
        </p:nvSpPr>
        <p:spPr>
          <a:xfrm>
            <a:off x="1062036" y="2585245"/>
            <a:ext cx="10067925" cy="3656012"/>
          </a:xfrm>
        </p:spPr>
        <p:txBody>
          <a:bodyPr>
            <a:normAutofit/>
          </a:bodyPr>
          <a:lstStyle/>
          <a:p>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17" name="Picture 16">
            <a:extLst>
              <a:ext uri="{FF2B5EF4-FFF2-40B4-BE49-F238E27FC236}">
                <a16:creationId xmlns:a16="http://schemas.microsoft.com/office/drawing/2014/main" id="{7602F2F6-458D-2024-9D08-75D2DA38AD89}"/>
              </a:ext>
            </a:extLst>
          </p:cNvPr>
          <p:cNvPicPr>
            <a:picLocks noChangeAspect="1"/>
          </p:cNvPicPr>
          <p:nvPr/>
        </p:nvPicPr>
        <p:blipFill>
          <a:blip r:embed="rId2"/>
          <a:stretch>
            <a:fillRect/>
          </a:stretch>
        </p:blipFill>
        <p:spPr>
          <a:xfrm>
            <a:off x="1296456" y="769311"/>
            <a:ext cx="3726272" cy="2646575"/>
          </a:xfrm>
          <a:prstGeom prst="rect">
            <a:avLst/>
          </a:prstGeom>
        </p:spPr>
      </p:pic>
      <p:pic>
        <p:nvPicPr>
          <p:cNvPr id="19" name="Picture 18">
            <a:extLst>
              <a:ext uri="{FF2B5EF4-FFF2-40B4-BE49-F238E27FC236}">
                <a16:creationId xmlns:a16="http://schemas.microsoft.com/office/drawing/2014/main" id="{AF5AE54B-72B6-B352-7B4E-06D3CB140682}"/>
              </a:ext>
            </a:extLst>
          </p:cNvPr>
          <p:cNvPicPr>
            <a:picLocks noChangeAspect="1"/>
          </p:cNvPicPr>
          <p:nvPr/>
        </p:nvPicPr>
        <p:blipFill>
          <a:blip r:embed="rId3"/>
          <a:stretch>
            <a:fillRect/>
          </a:stretch>
        </p:blipFill>
        <p:spPr>
          <a:xfrm>
            <a:off x="1296456" y="3734649"/>
            <a:ext cx="3725738" cy="2915176"/>
          </a:xfrm>
          <a:prstGeom prst="rect">
            <a:avLst/>
          </a:prstGeom>
        </p:spPr>
      </p:pic>
      <p:pic>
        <p:nvPicPr>
          <p:cNvPr id="21" name="Picture 20">
            <a:extLst>
              <a:ext uri="{FF2B5EF4-FFF2-40B4-BE49-F238E27FC236}">
                <a16:creationId xmlns:a16="http://schemas.microsoft.com/office/drawing/2014/main" id="{A599670B-FC98-DD10-8D74-CEE9B4C912DA}"/>
              </a:ext>
            </a:extLst>
          </p:cNvPr>
          <p:cNvPicPr>
            <a:picLocks noChangeAspect="1"/>
          </p:cNvPicPr>
          <p:nvPr/>
        </p:nvPicPr>
        <p:blipFill>
          <a:blip r:embed="rId4"/>
          <a:stretch>
            <a:fillRect/>
          </a:stretch>
        </p:blipFill>
        <p:spPr>
          <a:xfrm>
            <a:off x="6560012" y="769311"/>
            <a:ext cx="3789728" cy="2688706"/>
          </a:xfrm>
          <a:prstGeom prst="rect">
            <a:avLst/>
          </a:prstGeom>
        </p:spPr>
      </p:pic>
      <p:pic>
        <p:nvPicPr>
          <p:cNvPr id="23" name="Picture 22">
            <a:extLst>
              <a:ext uri="{FF2B5EF4-FFF2-40B4-BE49-F238E27FC236}">
                <a16:creationId xmlns:a16="http://schemas.microsoft.com/office/drawing/2014/main" id="{56663632-95AF-C873-4C22-E14AB73385C7}"/>
              </a:ext>
            </a:extLst>
          </p:cNvPr>
          <p:cNvPicPr>
            <a:picLocks noChangeAspect="1"/>
          </p:cNvPicPr>
          <p:nvPr/>
        </p:nvPicPr>
        <p:blipFill>
          <a:blip r:embed="rId5"/>
          <a:stretch>
            <a:fillRect/>
          </a:stretch>
        </p:blipFill>
        <p:spPr>
          <a:xfrm>
            <a:off x="6560012" y="3734649"/>
            <a:ext cx="3789728" cy="2915176"/>
          </a:xfrm>
          <a:prstGeom prst="rect">
            <a:avLst/>
          </a:prstGeom>
        </p:spPr>
      </p:pic>
      <p:sp>
        <p:nvSpPr>
          <p:cNvPr id="25" name="TextBox 24">
            <a:extLst>
              <a:ext uri="{FF2B5EF4-FFF2-40B4-BE49-F238E27FC236}">
                <a16:creationId xmlns:a16="http://schemas.microsoft.com/office/drawing/2014/main" id="{EC63FE33-6778-F296-91FC-5D56EDFA8FC1}"/>
              </a:ext>
            </a:extLst>
          </p:cNvPr>
          <p:cNvSpPr txBox="1"/>
          <p:nvPr/>
        </p:nvSpPr>
        <p:spPr>
          <a:xfrm>
            <a:off x="2108460" y="172719"/>
            <a:ext cx="2610859" cy="369332"/>
          </a:xfrm>
          <a:prstGeom prst="rect">
            <a:avLst/>
          </a:prstGeom>
          <a:noFill/>
        </p:spPr>
        <p:txBody>
          <a:bodyPr wrap="square">
            <a:spAutoFit/>
          </a:bodyPr>
          <a:lstStyle/>
          <a:p>
            <a:pPr algn="l"/>
            <a:r>
              <a:rPr lang="en-IN" dirty="0">
                <a:solidFill>
                  <a:schemeClr val="bg1"/>
                </a:solidFill>
                <a:latin typeface="Berlin Sans FB" panose="020E0602020502020306" pitchFamily="34" charset="0"/>
                <a:ea typeface="Times New Roman" panose="02020603050405020304" pitchFamily="18" charset="0"/>
                <a:cs typeface="Times New Roman" panose="02020603050405020304" pitchFamily="18" charset="0"/>
              </a:rPr>
              <a:t>before Transformation</a:t>
            </a:r>
            <a:endParaRPr lang="en-IN"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F7A1C8AD-A5F3-102A-5A3C-BF189E596AA9}"/>
              </a:ext>
            </a:extLst>
          </p:cNvPr>
          <p:cNvSpPr txBox="1"/>
          <p:nvPr/>
        </p:nvSpPr>
        <p:spPr>
          <a:xfrm>
            <a:off x="7377941" y="128055"/>
            <a:ext cx="6094428" cy="369332"/>
          </a:xfrm>
          <a:prstGeom prst="rect">
            <a:avLst/>
          </a:prstGeom>
          <a:noFill/>
        </p:spPr>
        <p:txBody>
          <a:bodyPr wrap="square">
            <a:spAutoFit/>
          </a:bodyPr>
          <a:lstStyle/>
          <a:p>
            <a:pPr algn="l"/>
            <a:r>
              <a:rPr lang="en-US" sz="1800" dirty="0">
                <a:solidFill>
                  <a:schemeClr val="bg1"/>
                </a:solidFill>
                <a:effectLst/>
                <a:latin typeface="Berlin Sans FB" panose="020E0602020502020306" pitchFamily="34" charset="0"/>
                <a:ea typeface="Times New Roman" panose="02020603050405020304" pitchFamily="18" charset="0"/>
                <a:cs typeface="Times New Roman" panose="02020603050405020304" pitchFamily="18" charset="0"/>
              </a:rPr>
              <a:t>After Transformation</a:t>
            </a:r>
            <a:endParaRPr lang="en-IN" sz="1800" dirty="0">
              <a:solidFill>
                <a:schemeClr val="bg1"/>
              </a:solidFill>
              <a:effectLst/>
              <a:latin typeface="Berlin Sans FB" panose="020E0602020502020306" pitchFamily="34" charset="0"/>
              <a:ea typeface="Times New Roman" panose="02020603050405020304" pitchFamily="18" charset="0"/>
              <a:cs typeface="Times New Roman" panose="02020603050405020304" pitchFamily="18" charset="0"/>
            </a:endParaRPr>
          </a:p>
        </p:txBody>
      </p:sp>
      <p:sp>
        <p:nvSpPr>
          <p:cNvPr id="4" name="Oval 3">
            <a:extLst>
              <a:ext uri="{FF2B5EF4-FFF2-40B4-BE49-F238E27FC236}">
                <a16:creationId xmlns:a16="http://schemas.microsoft.com/office/drawing/2014/main" id="{3D22BB61-533B-7F50-9F64-DDFB5F879F29}"/>
              </a:ext>
            </a:extLst>
          </p:cNvPr>
          <p:cNvSpPr/>
          <p:nvPr/>
        </p:nvSpPr>
        <p:spPr>
          <a:xfrm>
            <a:off x="2573518" y="2892425"/>
            <a:ext cx="980387" cy="332106"/>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 name="Oval 5">
            <a:extLst>
              <a:ext uri="{FF2B5EF4-FFF2-40B4-BE49-F238E27FC236}">
                <a16:creationId xmlns:a16="http://schemas.microsoft.com/office/drawing/2014/main" id="{A844B491-45C7-BEAC-9F8A-227DFE03B2D1}"/>
              </a:ext>
            </a:extLst>
          </p:cNvPr>
          <p:cNvSpPr/>
          <p:nvPr/>
        </p:nvSpPr>
        <p:spPr>
          <a:xfrm>
            <a:off x="2658359" y="6036973"/>
            <a:ext cx="1527141" cy="408568"/>
          </a:xfrm>
          <a:prstGeom prst="ellipse">
            <a:avLst/>
          </a:prstGeom>
          <a:noFill/>
          <a:ln w="28575">
            <a:solidFill>
              <a:srgbClr val="FF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b="1" dirty="0"/>
          </a:p>
        </p:txBody>
      </p:sp>
      <p:sp>
        <p:nvSpPr>
          <p:cNvPr id="7" name="Oval 6">
            <a:extLst>
              <a:ext uri="{FF2B5EF4-FFF2-40B4-BE49-F238E27FC236}">
                <a16:creationId xmlns:a16="http://schemas.microsoft.com/office/drawing/2014/main" id="{4C6AC987-1B49-932E-5E4E-7CB662621E0E}"/>
              </a:ext>
            </a:extLst>
          </p:cNvPr>
          <p:cNvSpPr/>
          <p:nvPr/>
        </p:nvSpPr>
        <p:spPr>
          <a:xfrm>
            <a:off x="2441542" y="2880815"/>
            <a:ext cx="1234912" cy="343715"/>
          </a:xfrm>
          <a:prstGeom prst="ellipse">
            <a:avLst/>
          </a:prstGeom>
          <a:noFill/>
          <a:ln w="28575">
            <a:solidFill>
              <a:srgbClr val="FF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b="1" dirty="0"/>
          </a:p>
        </p:txBody>
      </p:sp>
    </p:spTree>
    <p:extLst>
      <p:ext uri="{BB962C8B-B14F-4D97-AF65-F5344CB8AC3E}">
        <p14:creationId xmlns:p14="http://schemas.microsoft.com/office/powerpoint/2010/main" val="825867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B7B7-898E-7655-1541-C3097A9AE167}"/>
              </a:ext>
            </a:extLst>
          </p:cNvPr>
          <p:cNvSpPr>
            <a:spLocks noGrp="1"/>
          </p:cNvSpPr>
          <p:nvPr>
            <p:ph type="ctrTitle"/>
          </p:nvPr>
        </p:nvSpPr>
        <p:spPr>
          <a:xfrm>
            <a:off x="6994024" y="2026273"/>
            <a:ext cx="4698356" cy="4326902"/>
          </a:xfrm>
        </p:spPr>
        <p:txBody>
          <a:bodyPr>
            <a:normAutofit fontScale="90000"/>
          </a:bodyPr>
          <a:lstStyle/>
          <a:p>
            <a:pPr algn="l"/>
            <a:r>
              <a:rPr lang="en-US" sz="2700" kern="0" dirty="0">
                <a:solidFill>
                  <a:schemeClr val="bg1"/>
                </a:solidFill>
                <a:effectLst/>
                <a:latin typeface="Times New Roman" panose="02020603050405020304" pitchFamily="18" charset="0"/>
                <a:ea typeface="Times New Roman" panose="02020603050405020304" pitchFamily="18" charset="0"/>
              </a:rPr>
              <a:t>we employed </a:t>
            </a:r>
            <a:r>
              <a:rPr lang="en-US" sz="2700" b="1" kern="0" dirty="0">
                <a:effectLst/>
                <a:highlight>
                  <a:srgbClr val="FFFF00"/>
                </a:highlight>
                <a:latin typeface="Times New Roman" panose="02020603050405020304" pitchFamily="18" charset="0"/>
                <a:ea typeface="Times New Roman" panose="02020603050405020304" pitchFamily="18" charset="0"/>
              </a:rPr>
              <a:t>Kendall's correlation coefficient</a:t>
            </a:r>
            <a:r>
              <a:rPr lang="en-US" sz="2700" kern="0" dirty="0">
                <a:solidFill>
                  <a:schemeClr val="bg1"/>
                </a:solidFill>
                <a:effectLst/>
                <a:latin typeface="Times New Roman" panose="02020603050405020304" pitchFamily="18" charset="0"/>
                <a:ea typeface="Times New Roman" panose="02020603050405020304" pitchFamily="18" charset="0"/>
              </a:rPr>
              <a:t> to extract the best features for predicting heart disease. </a:t>
            </a:r>
            <a:br>
              <a:rPr lang="en-US" sz="2700" kern="0" dirty="0">
                <a:solidFill>
                  <a:schemeClr val="bg1"/>
                </a:solidFill>
                <a:effectLst/>
                <a:latin typeface="Times New Roman" panose="02020603050405020304" pitchFamily="18" charset="0"/>
                <a:ea typeface="Times New Roman" panose="02020603050405020304" pitchFamily="18" charset="0"/>
              </a:rPr>
            </a:br>
            <a:br>
              <a:rPr lang="en-US" sz="2700" kern="0" dirty="0">
                <a:solidFill>
                  <a:schemeClr val="bg1"/>
                </a:solidFill>
                <a:effectLst/>
                <a:latin typeface="Times New Roman" panose="02020603050405020304" pitchFamily="18" charset="0"/>
                <a:ea typeface="Times New Roman" panose="02020603050405020304" pitchFamily="18" charset="0"/>
              </a:rPr>
            </a:br>
            <a:r>
              <a:rPr lang="en-US" sz="2700" kern="0" dirty="0">
                <a:solidFill>
                  <a:schemeClr val="bg1"/>
                </a:solidFill>
                <a:effectLst/>
                <a:latin typeface="Times New Roman" panose="02020603050405020304" pitchFamily="18" charset="0"/>
                <a:ea typeface="Times New Roman" panose="02020603050405020304" pitchFamily="18" charset="0"/>
              </a:rPr>
              <a:t>After applying Kendall’s Correlation Coefficient, we identified a subset of features that exhibit strong correlations with the presence or absence of Heart Disease. These Features include </a:t>
            </a:r>
            <a:r>
              <a:rPr lang="en-US" sz="2700" b="1" kern="0" dirty="0">
                <a:effectLst/>
                <a:highlight>
                  <a:srgbClr val="FFFF00"/>
                </a:highlight>
                <a:latin typeface="Times New Roman" panose="02020603050405020304" pitchFamily="18" charset="0"/>
                <a:ea typeface="Times New Roman" panose="02020603050405020304" pitchFamily="18" charset="0"/>
              </a:rPr>
              <a:t>Serum Creatinine, Ejection Fraction, Age. </a:t>
            </a:r>
            <a:br>
              <a:rPr lang="en-US" sz="1800" kern="0" dirty="0">
                <a:solidFill>
                  <a:schemeClr val="bg1"/>
                </a:solidFill>
                <a:effectLst/>
                <a:latin typeface="Times New Roman" panose="02020603050405020304" pitchFamily="18" charset="0"/>
                <a:ea typeface="Times New Roman" panose="02020603050405020304" pitchFamily="18" charset="0"/>
              </a:rPr>
            </a:br>
            <a:endParaRPr lang="en-IN" dirty="0">
              <a:solidFill>
                <a:schemeClr val="bg1"/>
              </a:solidFill>
            </a:endParaRPr>
          </a:p>
        </p:txBody>
      </p:sp>
      <p:sp>
        <p:nvSpPr>
          <p:cNvPr id="4" name="Rectangle 3">
            <a:extLst>
              <a:ext uri="{FF2B5EF4-FFF2-40B4-BE49-F238E27FC236}">
                <a16:creationId xmlns:a16="http://schemas.microsoft.com/office/drawing/2014/main" id="{78F449EF-F1B9-636E-AAA6-16E921FC0256}"/>
              </a:ext>
            </a:extLst>
          </p:cNvPr>
          <p:cNvSpPr/>
          <p:nvPr/>
        </p:nvSpPr>
        <p:spPr>
          <a:xfrm>
            <a:off x="183898" y="1750179"/>
            <a:ext cx="6485641" cy="43269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Picture 4">
            <a:extLst>
              <a:ext uri="{FF2B5EF4-FFF2-40B4-BE49-F238E27FC236}">
                <a16:creationId xmlns:a16="http://schemas.microsoft.com/office/drawing/2014/main" id="{65CEE9B1-E17E-C9E0-ADE8-3E2EFCEC9279}"/>
              </a:ext>
            </a:extLst>
          </p:cNvPr>
          <p:cNvPicPr>
            <a:picLocks noChangeAspect="1"/>
          </p:cNvPicPr>
          <p:nvPr/>
        </p:nvPicPr>
        <p:blipFill>
          <a:blip r:embed="rId2" cstate="print"/>
          <a:srcRect/>
          <a:stretch>
            <a:fillRect/>
          </a:stretch>
        </p:blipFill>
        <p:spPr bwMode="auto">
          <a:xfrm>
            <a:off x="301657" y="1816167"/>
            <a:ext cx="6101650" cy="4045704"/>
          </a:xfrm>
          <a:prstGeom prst="rect">
            <a:avLst/>
          </a:prstGeom>
          <a:noFill/>
          <a:ln w="9525">
            <a:noFill/>
            <a:miter lim="800000"/>
            <a:headEnd/>
            <a:tailEnd/>
          </a:ln>
        </p:spPr>
      </p:pic>
      <p:sp>
        <p:nvSpPr>
          <p:cNvPr id="8" name="TextBox 7">
            <a:extLst>
              <a:ext uri="{FF2B5EF4-FFF2-40B4-BE49-F238E27FC236}">
                <a16:creationId xmlns:a16="http://schemas.microsoft.com/office/drawing/2014/main" id="{AA413C5F-3C68-2488-3B4A-4099F563E579}"/>
              </a:ext>
            </a:extLst>
          </p:cNvPr>
          <p:cNvSpPr txBox="1"/>
          <p:nvPr/>
        </p:nvSpPr>
        <p:spPr>
          <a:xfrm>
            <a:off x="2784593" y="273086"/>
            <a:ext cx="7237428" cy="1015663"/>
          </a:xfrm>
          <a:prstGeom prst="rect">
            <a:avLst/>
          </a:prstGeom>
          <a:noFill/>
        </p:spPr>
        <p:txBody>
          <a:bodyPr wrap="square">
            <a:spAutoFit/>
          </a:bodyPr>
          <a:lstStyle/>
          <a:p>
            <a:r>
              <a:rPr lang="en-US" sz="6000" b="1" kern="0" dirty="0">
                <a:solidFill>
                  <a:schemeClr val="bg1"/>
                </a:solidFill>
                <a:latin typeface="+mj-lt"/>
              </a:rPr>
              <a:t>F</a:t>
            </a:r>
            <a:r>
              <a:rPr lang="en-IN" sz="6000" b="1" kern="0" dirty="0">
                <a:solidFill>
                  <a:schemeClr val="bg1"/>
                </a:solidFill>
                <a:latin typeface="+mj-lt"/>
              </a:rPr>
              <a:t>EATURE SELECTION</a:t>
            </a:r>
            <a:endParaRPr lang="en-IN" sz="6000" b="1" dirty="0">
              <a:solidFill>
                <a:schemeClr val="bg1"/>
              </a:solidFill>
              <a:latin typeface="+mj-lt"/>
            </a:endParaRPr>
          </a:p>
        </p:txBody>
      </p:sp>
    </p:spTree>
    <p:extLst>
      <p:ext uri="{BB962C8B-B14F-4D97-AF65-F5344CB8AC3E}">
        <p14:creationId xmlns:p14="http://schemas.microsoft.com/office/powerpoint/2010/main" val="3438095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B7B7-898E-7655-1541-C3097A9AE167}"/>
              </a:ext>
            </a:extLst>
          </p:cNvPr>
          <p:cNvSpPr>
            <a:spLocks noGrp="1"/>
          </p:cNvSpPr>
          <p:nvPr>
            <p:ph type="ctrTitle"/>
          </p:nvPr>
        </p:nvSpPr>
        <p:spPr>
          <a:xfrm>
            <a:off x="1523998" y="1860239"/>
            <a:ext cx="9144000" cy="3137522"/>
          </a:xfrm>
        </p:spPr>
        <p:txBody>
          <a:bodyPr>
            <a:normAutofit fontScale="90000"/>
          </a:bodyPr>
          <a:lstStyle/>
          <a:p>
            <a:r>
              <a:rPr lang="en-IN" sz="6700"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MODEL DEVELOPMENT</a:t>
            </a:r>
            <a:br>
              <a:rPr lang="en-IN" sz="6700"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br>
            <a:r>
              <a:rPr lang="en-IN" sz="6700"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AND </a:t>
            </a:r>
            <a:br>
              <a:rPr lang="en-IN" sz="6700"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br>
            <a:r>
              <a:rPr lang="en-IN" sz="6700"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EVALUATION MATRICES </a:t>
            </a:r>
            <a:br>
              <a:rPr lang="en-IN" sz="60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BBB1351F-5C77-E7FF-3437-356C9CF562B5}"/>
              </a:ext>
            </a:extLst>
          </p:cNvPr>
          <p:cNvSpPr>
            <a:spLocks noGrp="1"/>
          </p:cNvSpPr>
          <p:nvPr>
            <p:ph type="subTitle" idx="1"/>
          </p:nvPr>
        </p:nvSpPr>
        <p:spPr>
          <a:xfrm>
            <a:off x="1062036" y="2585245"/>
            <a:ext cx="10067925" cy="3656012"/>
          </a:xfrm>
        </p:spPr>
        <p:txBody>
          <a:bodyPr>
            <a:normAutofit/>
          </a:bodyPr>
          <a:lstStyle/>
          <a:p>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95924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B7B7-898E-7655-1541-C3097A9AE167}"/>
              </a:ext>
            </a:extLst>
          </p:cNvPr>
          <p:cNvSpPr>
            <a:spLocks noGrp="1"/>
          </p:cNvSpPr>
          <p:nvPr>
            <p:ph type="ctrTitle"/>
          </p:nvPr>
        </p:nvSpPr>
        <p:spPr>
          <a:xfrm>
            <a:off x="1523998" y="1860239"/>
            <a:ext cx="9144000" cy="3137522"/>
          </a:xfrm>
        </p:spPr>
        <p:txBody>
          <a:bodyPr>
            <a:normAutofit/>
          </a:bodyPr>
          <a:lstStyle/>
          <a:p>
            <a:br>
              <a:rPr lang="en-IN" sz="60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BBB1351F-5C77-E7FF-3437-356C9CF562B5}"/>
              </a:ext>
            </a:extLst>
          </p:cNvPr>
          <p:cNvSpPr>
            <a:spLocks noGrp="1"/>
          </p:cNvSpPr>
          <p:nvPr>
            <p:ph type="subTitle" idx="1"/>
          </p:nvPr>
        </p:nvSpPr>
        <p:spPr>
          <a:xfrm>
            <a:off x="1062036" y="2585245"/>
            <a:ext cx="10067925" cy="3656012"/>
          </a:xfrm>
        </p:spPr>
        <p:txBody>
          <a:bodyPr>
            <a:normAutofit/>
          </a:bodyPr>
          <a:lstStyle/>
          <a:p>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Rectangle 3">
            <a:extLst>
              <a:ext uri="{FF2B5EF4-FFF2-40B4-BE49-F238E27FC236}">
                <a16:creationId xmlns:a16="http://schemas.microsoft.com/office/drawing/2014/main" id="{05CD2B48-22BC-F61A-CBB9-B61EE5351BD1}"/>
              </a:ext>
            </a:extLst>
          </p:cNvPr>
          <p:cNvSpPr/>
          <p:nvPr/>
        </p:nvSpPr>
        <p:spPr>
          <a:xfrm>
            <a:off x="5090474" y="139043"/>
            <a:ext cx="5184742" cy="65799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6" name="Picture 5">
            <a:extLst>
              <a:ext uri="{FF2B5EF4-FFF2-40B4-BE49-F238E27FC236}">
                <a16:creationId xmlns:a16="http://schemas.microsoft.com/office/drawing/2014/main" id="{51A2D5D3-EEB4-2A98-A70A-3AC4BEAAC4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0044" y="262260"/>
            <a:ext cx="4557779" cy="6225694"/>
          </a:xfrm>
          <a:prstGeom prst="rect">
            <a:avLst/>
          </a:prstGeom>
        </p:spPr>
      </p:pic>
      <p:sp>
        <p:nvSpPr>
          <p:cNvPr id="8" name="TextBox 7">
            <a:extLst>
              <a:ext uri="{FF2B5EF4-FFF2-40B4-BE49-F238E27FC236}">
                <a16:creationId xmlns:a16="http://schemas.microsoft.com/office/drawing/2014/main" id="{9937DFE2-36DC-7BE8-A8C7-BABC256492FA}"/>
              </a:ext>
            </a:extLst>
          </p:cNvPr>
          <p:cNvSpPr txBox="1"/>
          <p:nvPr/>
        </p:nvSpPr>
        <p:spPr>
          <a:xfrm>
            <a:off x="879052" y="3075056"/>
            <a:ext cx="6094428" cy="707886"/>
          </a:xfrm>
          <a:prstGeom prst="rect">
            <a:avLst/>
          </a:prstGeom>
          <a:noFill/>
        </p:spPr>
        <p:txBody>
          <a:bodyPr wrap="square">
            <a:spAutoFit/>
          </a:bodyPr>
          <a:lstStyle/>
          <a:p>
            <a:r>
              <a:rPr lang="en-IN" sz="4000" b="1" kern="0" dirty="0">
                <a:solidFill>
                  <a:schemeClr val="bg1"/>
                </a:solidFill>
              </a:rPr>
              <a:t>FLOW CHART</a:t>
            </a:r>
          </a:p>
        </p:txBody>
      </p:sp>
    </p:spTree>
    <p:extLst>
      <p:ext uri="{BB962C8B-B14F-4D97-AF65-F5344CB8AC3E}">
        <p14:creationId xmlns:p14="http://schemas.microsoft.com/office/powerpoint/2010/main" val="3362946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B7B7-898E-7655-1541-C3097A9AE167}"/>
              </a:ext>
            </a:extLst>
          </p:cNvPr>
          <p:cNvSpPr>
            <a:spLocks noGrp="1"/>
          </p:cNvSpPr>
          <p:nvPr>
            <p:ph type="ctrTitle"/>
          </p:nvPr>
        </p:nvSpPr>
        <p:spPr>
          <a:xfrm>
            <a:off x="1524000" y="0"/>
            <a:ext cx="9144000" cy="2387600"/>
          </a:xfrm>
        </p:spPr>
        <p:txBody>
          <a:bodyPr>
            <a:normAutofit/>
          </a:bodyPr>
          <a:lstStyle/>
          <a:p>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Algorithms</a:t>
            </a:r>
            <a:r>
              <a:rPr lang="en-IN"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br>
              <a:rPr lang="en-IN" sz="60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BBB1351F-5C77-E7FF-3437-356C9CF562B5}"/>
              </a:ext>
            </a:extLst>
          </p:cNvPr>
          <p:cNvSpPr>
            <a:spLocks noGrp="1"/>
          </p:cNvSpPr>
          <p:nvPr>
            <p:ph type="subTitle" idx="1"/>
          </p:nvPr>
        </p:nvSpPr>
        <p:spPr>
          <a:xfrm>
            <a:off x="923925" y="2116137"/>
            <a:ext cx="10429875" cy="4046538"/>
          </a:xfrm>
        </p:spPr>
        <p:txBody>
          <a:bodyPr>
            <a:normAutofit lnSpcReduction="10000"/>
          </a:bodyPr>
          <a:lstStyle/>
          <a:p>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l">
              <a:lnSpc>
                <a:spcPct val="150000"/>
              </a:lnSpc>
              <a:buAutoNum type="arabicPeriod"/>
            </a:pPr>
            <a:r>
              <a:rPr lang="en-IN" sz="28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Random Forest (RF)</a:t>
            </a:r>
          </a:p>
          <a:p>
            <a:pPr marL="342900" indent="-342900" algn="l">
              <a:lnSpc>
                <a:spcPct val="150000"/>
              </a:lnSpc>
              <a:buAutoNum type="arabicPeriod"/>
            </a:pPr>
            <a:r>
              <a:rPr lang="en-IN" sz="28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Logistic Regression (LR)</a:t>
            </a:r>
          </a:p>
          <a:p>
            <a:pPr marL="342900" indent="-342900" algn="l">
              <a:lnSpc>
                <a:spcPct val="150000"/>
              </a:lnSpc>
              <a:buAutoNum type="arabicPeriod"/>
            </a:pPr>
            <a:r>
              <a:rPr lang="en-IN" sz="28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Gaussian Naïve Bayes (GNB)</a:t>
            </a:r>
          </a:p>
          <a:p>
            <a:pPr marL="342900" indent="-342900" algn="l">
              <a:lnSpc>
                <a:spcPct val="150000"/>
              </a:lnSpc>
              <a:buAutoNum type="arabicPeriod"/>
            </a:pPr>
            <a:r>
              <a:rPr lang="en-IN" sz="28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Support Vector Classifier (SVC)</a:t>
            </a:r>
          </a:p>
          <a:p>
            <a:pPr marL="342900" indent="-342900" algn="l">
              <a:lnSpc>
                <a:spcPct val="150000"/>
              </a:lnSpc>
              <a:buAutoNum type="arabicPeriod"/>
            </a:pPr>
            <a:r>
              <a:rPr lang="en-IN" sz="28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K-Nearest Neighbour (KNN)</a:t>
            </a:r>
          </a:p>
        </p:txBody>
      </p:sp>
    </p:spTree>
    <p:extLst>
      <p:ext uri="{BB962C8B-B14F-4D97-AF65-F5344CB8AC3E}">
        <p14:creationId xmlns:p14="http://schemas.microsoft.com/office/powerpoint/2010/main" val="1882982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B7B7-898E-7655-1541-C3097A9AE167}"/>
              </a:ext>
            </a:extLst>
          </p:cNvPr>
          <p:cNvSpPr>
            <a:spLocks noGrp="1"/>
          </p:cNvSpPr>
          <p:nvPr>
            <p:ph type="ctrTitle"/>
          </p:nvPr>
        </p:nvSpPr>
        <p:spPr>
          <a:xfrm>
            <a:off x="1523998" y="2235200"/>
            <a:ext cx="9144000" cy="2387600"/>
          </a:xfrm>
        </p:spPr>
        <p:txBody>
          <a:bodyPr>
            <a:normAutofit/>
          </a:bodyPr>
          <a:lstStyle/>
          <a:p>
            <a:r>
              <a:rPr lang="en-IN"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br>
              <a:rPr lang="en-IN" sz="60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BBB1351F-5C77-E7FF-3437-356C9CF562B5}"/>
              </a:ext>
            </a:extLst>
          </p:cNvPr>
          <p:cNvSpPr>
            <a:spLocks noGrp="1"/>
          </p:cNvSpPr>
          <p:nvPr>
            <p:ph type="subTitle" idx="1"/>
          </p:nvPr>
        </p:nvSpPr>
        <p:spPr>
          <a:xfrm>
            <a:off x="1062036" y="2585245"/>
            <a:ext cx="10067925" cy="3656012"/>
          </a:xfrm>
        </p:spPr>
        <p:txBody>
          <a:bodyPr>
            <a:normAutofit/>
          </a:bodyPr>
          <a:lstStyle/>
          <a:p>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4" name="Table 3">
            <a:extLst>
              <a:ext uri="{FF2B5EF4-FFF2-40B4-BE49-F238E27FC236}">
                <a16:creationId xmlns:a16="http://schemas.microsoft.com/office/drawing/2014/main" id="{B3DDBEAE-A731-B30D-DF0A-DB73F8BC8459}"/>
              </a:ext>
            </a:extLst>
          </p:cNvPr>
          <p:cNvGraphicFramePr>
            <a:graphicFrameLocks noGrp="1"/>
          </p:cNvGraphicFramePr>
          <p:nvPr>
            <p:extLst>
              <p:ext uri="{D42A27DB-BD31-4B8C-83A1-F6EECF244321}">
                <p14:modId xmlns:p14="http://schemas.microsoft.com/office/powerpoint/2010/main" val="1858124433"/>
              </p:ext>
            </p:extLst>
          </p:nvPr>
        </p:nvGraphicFramePr>
        <p:xfrm>
          <a:off x="179111" y="1419153"/>
          <a:ext cx="5701147" cy="3350319"/>
        </p:xfrm>
        <a:graphic>
          <a:graphicData uri="http://schemas.openxmlformats.org/drawingml/2006/table">
            <a:tbl>
              <a:tblPr firstRow="1" firstCol="1" bandRow="1">
                <a:tableStyleId>{073A0DAA-6AF3-43AB-8588-CEC1D06C72B9}</a:tableStyleId>
              </a:tblPr>
              <a:tblGrid>
                <a:gridCol w="1934906">
                  <a:extLst>
                    <a:ext uri="{9D8B030D-6E8A-4147-A177-3AD203B41FA5}">
                      <a16:colId xmlns:a16="http://schemas.microsoft.com/office/drawing/2014/main" val="1750624065"/>
                    </a:ext>
                  </a:extLst>
                </a:gridCol>
                <a:gridCol w="902473">
                  <a:extLst>
                    <a:ext uri="{9D8B030D-6E8A-4147-A177-3AD203B41FA5}">
                      <a16:colId xmlns:a16="http://schemas.microsoft.com/office/drawing/2014/main" val="3432095181"/>
                    </a:ext>
                  </a:extLst>
                </a:gridCol>
                <a:gridCol w="902473">
                  <a:extLst>
                    <a:ext uri="{9D8B030D-6E8A-4147-A177-3AD203B41FA5}">
                      <a16:colId xmlns:a16="http://schemas.microsoft.com/office/drawing/2014/main" val="544919370"/>
                    </a:ext>
                  </a:extLst>
                </a:gridCol>
                <a:gridCol w="902473">
                  <a:extLst>
                    <a:ext uri="{9D8B030D-6E8A-4147-A177-3AD203B41FA5}">
                      <a16:colId xmlns:a16="http://schemas.microsoft.com/office/drawing/2014/main" val="2041096131"/>
                    </a:ext>
                  </a:extLst>
                </a:gridCol>
                <a:gridCol w="1058822">
                  <a:extLst>
                    <a:ext uri="{9D8B030D-6E8A-4147-A177-3AD203B41FA5}">
                      <a16:colId xmlns:a16="http://schemas.microsoft.com/office/drawing/2014/main" val="80496612"/>
                    </a:ext>
                  </a:extLst>
                </a:gridCol>
              </a:tblGrid>
              <a:tr h="356300">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a:effectLst/>
                        </a:rPr>
                        <a:t>precision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recall</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F1-score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support</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998055"/>
                  </a:ext>
                </a:extLst>
              </a:tr>
              <a:tr h="282684">
                <a:tc gridSpan="5">
                  <a:txBody>
                    <a:bodyPr/>
                    <a:lstStyle/>
                    <a:p>
                      <a:pPr marL="0" lvl="0" indent="0" algn="just">
                        <a:lnSpc>
                          <a:spcPct val="115000"/>
                        </a:lnSpc>
                        <a:spcAft>
                          <a:spcPts val="1000"/>
                        </a:spcAft>
                        <a:buFont typeface="+mj-lt"/>
                        <a:buNone/>
                      </a:pPr>
                      <a:r>
                        <a:rPr lang="en-US" sz="1200" dirty="0">
                          <a:solidFill>
                            <a:schemeClr val="tx1"/>
                          </a:solidFill>
                          <a:effectLst/>
                          <a:highlight>
                            <a:srgbClr val="FFFF00"/>
                          </a:highlight>
                        </a:rPr>
                        <a:t>1.  Random Forest</a:t>
                      </a:r>
                      <a:endParaRPr lang="en-IN" sz="1100" dirty="0">
                        <a:solidFill>
                          <a:schemeClr val="tx1"/>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89771693"/>
                  </a:ext>
                </a:extLst>
              </a:tr>
              <a:tr h="379873">
                <a:tc>
                  <a:txBody>
                    <a:bodyPr/>
                    <a:lstStyle/>
                    <a:p>
                      <a:pPr algn="just">
                        <a:lnSpc>
                          <a:spcPct val="115000"/>
                        </a:lnSpc>
                        <a:spcAft>
                          <a:spcPts val="1000"/>
                        </a:spcAft>
                      </a:pPr>
                      <a:r>
                        <a:rPr lang="en-US" sz="1200">
                          <a:effectLst/>
                        </a:rPr>
                        <a:t>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.81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.80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.80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153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92783241"/>
                  </a:ext>
                </a:extLst>
              </a:tr>
              <a:tr h="282684">
                <a:tc>
                  <a:txBody>
                    <a:bodyPr/>
                    <a:lstStyle/>
                    <a:p>
                      <a:pPr algn="just">
                        <a:lnSpc>
                          <a:spcPct val="115000"/>
                        </a:lnSpc>
                        <a:spcAft>
                          <a:spcPts val="1000"/>
                        </a:spcAft>
                      </a:pPr>
                      <a:r>
                        <a:rPr lang="en-US" sz="1200">
                          <a:effectLst/>
                        </a:rPr>
                        <a:t>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.58</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.60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.59</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72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97621061"/>
                  </a:ext>
                </a:extLst>
              </a:tr>
              <a:tr h="282684">
                <a:tc>
                  <a:txBody>
                    <a:bodyPr/>
                    <a:lstStyle/>
                    <a:p>
                      <a:pPr algn="just">
                        <a:lnSpc>
                          <a:spcPct val="115000"/>
                        </a:lnSpc>
                        <a:spcAft>
                          <a:spcPts val="1000"/>
                        </a:spcAft>
                      </a:pPr>
                      <a:r>
                        <a:rPr lang="en-US" sz="1200" dirty="0">
                          <a:effectLst/>
                        </a:rPr>
                        <a:t>accuracy</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.73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225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09918306"/>
                  </a:ext>
                </a:extLst>
              </a:tr>
              <a:tr h="282684">
                <a:tc>
                  <a:txBody>
                    <a:bodyPr/>
                    <a:lstStyle/>
                    <a:p>
                      <a:pPr algn="just">
                        <a:lnSpc>
                          <a:spcPct val="115000"/>
                        </a:lnSpc>
                        <a:spcAft>
                          <a:spcPts val="1000"/>
                        </a:spcAft>
                      </a:pPr>
                      <a:r>
                        <a:rPr lang="en-US" sz="1200" dirty="0">
                          <a:effectLst/>
                        </a:rPr>
                        <a:t>Macro avg</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.69</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.70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.70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225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20571533"/>
                  </a:ext>
                </a:extLst>
              </a:tr>
              <a:tr h="282684">
                <a:tc>
                  <a:txBody>
                    <a:bodyPr/>
                    <a:lstStyle/>
                    <a:p>
                      <a:pPr algn="just">
                        <a:lnSpc>
                          <a:spcPct val="115000"/>
                        </a:lnSpc>
                        <a:spcAft>
                          <a:spcPts val="1000"/>
                        </a:spcAft>
                      </a:pPr>
                      <a:r>
                        <a:rPr lang="en-US" sz="1200" dirty="0">
                          <a:effectLst/>
                        </a:rPr>
                        <a:t>Weighted avg</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.74</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.73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.73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225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9287074"/>
                  </a:ext>
                </a:extLst>
              </a:tr>
              <a:tr h="282684">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dirty="0">
                          <a:effectLst/>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dirty="0">
                          <a:effectLst/>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8921097"/>
                  </a:ext>
                </a:extLst>
              </a:tr>
              <a:tr h="352674">
                <a:tc gridSpan="5">
                  <a:txBody>
                    <a:bodyPr/>
                    <a:lstStyle/>
                    <a:p>
                      <a:pPr algn="just">
                        <a:lnSpc>
                          <a:spcPct val="115000"/>
                        </a:lnSpc>
                        <a:spcAft>
                          <a:spcPts val="1000"/>
                        </a:spcAft>
                      </a:pPr>
                      <a:r>
                        <a:rPr lang="en-US" sz="1200">
                          <a:effectLst/>
                        </a:rPr>
                        <a:t>Confusion  Matrix</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28720327"/>
                  </a:ext>
                </a:extLst>
              </a:tr>
              <a:tr h="282684">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122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31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55524000"/>
                  </a:ext>
                </a:extLst>
              </a:tr>
              <a:tr h="282684">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29</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43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dirty="0">
                          <a:effectLst/>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14941419"/>
                  </a:ext>
                </a:extLst>
              </a:tr>
            </a:tbl>
          </a:graphicData>
        </a:graphic>
      </p:graphicFrame>
      <p:graphicFrame>
        <p:nvGraphicFramePr>
          <p:cNvPr id="5" name="Table 4">
            <a:extLst>
              <a:ext uri="{FF2B5EF4-FFF2-40B4-BE49-F238E27FC236}">
                <a16:creationId xmlns:a16="http://schemas.microsoft.com/office/drawing/2014/main" id="{98130EB8-265E-458E-4938-03F71517EF1C}"/>
              </a:ext>
            </a:extLst>
          </p:cNvPr>
          <p:cNvGraphicFramePr>
            <a:graphicFrameLocks noGrp="1"/>
          </p:cNvGraphicFramePr>
          <p:nvPr>
            <p:extLst>
              <p:ext uri="{D42A27DB-BD31-4B8C-83A1-F6EECF244321}">
                <p14:modId xmlns:p14="http://schemas.microsoft.com/office/powerpoint/2010/main" val="4232217068"/>
              </p:ext>
            </p:extLst>
          </p:nvPr>
        </p:nvGraphicFramePr>
        <p:xfrm>
          <a:off x="6020585" y="3297684"/>
          <a:ext cx="5992301" cy="3350322"/>
        </p:xfrm>
        <a:graphic>
          <a:graphicData uri="http://schemas.openxmlformats.org/drawingml/2006/table">
            <a:tbl>
              <a:tblPr firstRow="1" firstCol="1" bandRow="1">
                <a:tableStyleId>{073A0DAA-6AF3-43AB-8588-CEC1D06C72B9}</a:tableStyleId>
              </a:tblPr>
              <a:tblGrid>
                <a:gridCol w="2033722">
                  <a:extLst>
                    <a:ext uri="{9D8B030D-6E8A-4147-A177-3AD203B41FA5}">
                      <a16:colId xmlns:a16="http://schemas.microsoft.com/office/drawing/2014/main" val="2974176836"/>
                    </a:ext>
                  </a:extLst>
                </a:gridCol>
                <a:gridCol w="948561">
                  <a:extLst>
                    <a:ext uri="{9D8B030D-6E8A-4147-A177-3AD203B41FA5}">
                      <a16:colId xmlns:a16="http://schemas.microsoft.com/office/drawing/2014/main" val="4019448174"/>
                    </a:ext>
                  </a:extLst>
                </a:gridCol>
                <a:gridCol w="948561">
                  <a:extLst>
                    <a:ext uri="{9D8B030D-6E8A-4147-A177-3AD203B41FA5}">
                      <a16:colId xmlns:a16="http://schemas.microsoft.com/office/drawing/2014/main" val="1404145243"/>
                    </a:ext>
                  </a:extLst>
                </a:gridCol>
                <a:gridCol w="948561">
                  <a:extLst>
                    <a:ext uri="{9D8B030D-6E8A-4147-A177-3AD203B41FA5}">
                      <a16:colId xmlns:a16="http://schemas.microsoft.com/office/drawing/2014/main" val="1222358408"/>
                    </a:ext>
                  </a:extLst>
                </a:gridCol>
                <a:gridCol w="1112896">
                  <a:extLst>
                    <a:ext uri="{9D8B030D-6E8A-4147-A177-3AD203B41FA5}">
                      <a16:colId xmlns:a16="http://schemas.microsoft.com/office/drawing/2014/main" val="4230366321"/>
                    </a:ext>
                  </a:extLst>
                </a:gridCol>
              </a:tblGrid>
              <a:tr h="372258">
                <a:tc gridSpan="5">
                  <a:txBody>
                    <a:bodyPr/>
                    <a:lstStyle/>
                    <a:p>
                      <a:pPr marL="0" lvl="0" indent="0" algn="just">
                        <a:lnSpc>
                          <a:spcPct val="115000"/>
                        </a:lnSpc>
                        <a:spcAft>
                          <a:spcPts val="1000"/>
                        </a:spcAft>
                        <a:buFont typeface="+mj-lt"/>
                        <a:buNone/>
                      </a:pPr>
                      <a:r>
                        <a:rPr lang="en-US" sz="1200" dirty="0">
                          <a:solidFill>
                            <a:schemeClr val="tx1"/>
                          </a:solidFill>
                          <a:effectLst/>
                          <a:highlight>
                            <a:srgbClr val="FFFF00"/>
                          </a:highlight>
                        </a:rPr>
                        <a:t>2.  Logistic Regression</a:t>
                      </a:r>
                      <a:endParaRPr lang="en-IN" sz="1100" dirty="0">
                        <a:solidFill>
                          <a:schemeClr val="tx1"/>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700709850"/>
                  </a:ext>
                </a:extLst>
              </a:tr>
              <a:tr h="372258">
                <a:tc>
                  <a:txBody>
                    <a:bodyPr/>
                    <a:lstStyle/>
                    <a:p>
                      <a:pPr algn="just">
                        <a:lnSpc>
                          <a:spcPct val="115000"/>
                        </a:lnSpc>
                        <a:spcAft>
                          <a:spcPts val="1000"/>
                        </a:spcAft>
                      </a:pPr>
                      <a:r>
                        <a:rPr lang="en-US" sz="1200">
                          <a:effectLst/>
                        </a:rPr>
                        <a:t>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0.77</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dirty="0">
                          <a:effectLst/>
                        </a:rPr>
                        <a:t>0.93</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0.84</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153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19788073"/>
                  </a:ext>
                </a:extLst>
              </a:tr>
              <a:tr h="372258">
                <a:tc>
                  <a:txBody>
                    <a:bodyPr/>
                    <a:lstStyle/>
                    <a:p>
                      <a:pPr algn="just">
                        <a:lnSpc>
                          <a:spcPct val="115000"/>
                        </a:lnSpc>
                        <a:spcAft>
                          <a:spcPts val="1000"/>
                        </a:spcAft>
                      </a:pPr>
                      <a:r>
                        <a:rPr lang="en-US" sz="1200" dirty="0">
                          <a:effectLst/>
                        </a:rPr>
                        <a:t>1</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0.74</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0.40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0.52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72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54817811"/>
                  </a:ext>
                </a:extLst>
              </a:tr>
              <a:tr h="372258">
                <a:tc>
                  <a:txBody>
                    <a:bodyPr/>
                    <a:lstStyle/>
                    <a:p>
                      <a:pPr algn="just">
                        <a:lnSpc>
                          <a:spcPct val="115000"/>
                        </a:lnSpc>
                        <a:spcAft>
                          <a:spcPts val="1000"/>
                        </a:spcAft>
                      </a:pPr>
                      <a:r>
                        <a:rPr lang="en-US" sz="1200">
                          <a:effectLst/>
                        </a:rPr>
                        <a:t>accuracy</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0.76</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225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69339823"/>
                  </a:ext>
                </a:extLst>
              </a:tr>
              <a:tr h="372258">
                <a:tc>
                  <a:txBody>
                    <a:bodyPr/>
                    <a:lstStyle/>
                    <a:p>
                      <a:pPr algn="just">
                        <a:lnSpc>
                          <a:spcPct val="115000"/>
                        </a:lnSpc>
                        <a:spcAft>
                          <a:spcPts val="1000"/>
                        </a:spcAft>
                      </a:pPr>
                      <a:r>
                        <a:rPr lang="en-US" sz="1200">
                          <a:effectLst/>
                        </a:rPr>
                        <a:t>Macro avg</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0.76</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0.67</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0.68</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225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2598996"/>
                  </a:ext>
                </a:extLst>
              </a:tr>
              <a:tr h="372258">
                <a:tc>
                  <a:txBody>
                    <a:bodyPr/>
                    <a:lstStyle/>
                    <a:p>
                      <a:pPr algn="just">
                        <a:lnSpc>
                          <a:spcPct val="115000"/>
                        </a:lnSpc>
                        <a:spcAft>
                          <a:spcPts val="1000"/>
                        </a:spcAft>
                      </a:pPr>
                      <a:r>
                        <a:rPr lang="en-US" sz="1200">
                          <a:effectLst/>
                        </a:rPr>
                        <a:t>Weighted avg</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dirty="0">
                          <a:effectLst/>
                        </a:rPr>
                        <a:t>0.76</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0.76</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0.74</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225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20609960"/>
                  </a:ext>
                </a:extLst>
              </a:tr>
              <a:tr h="372258">
                <a:tc gridSpan="5">
                  <a:txBody>
                    <a:bodyPr/>
                    <a:lstStyle/>
                    <a:p>
                      <a:pPr algn="just">
                        <a:lnSpc>
                          <a:spcPct val="115000"/>
                        </a:lnSpc>
                        <a:spcAft>
                          <a:spcPts val="1000"/>
                        </a:spcAft>
                      </a:pPr>
                      <a:r>
                        <a:rPr lang="en-US" sz="1200">
                          <a:effectLst/>
                        </a:rPr>
                        <a:t>Confusion Matrix</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37343021"/>
                  </a:ext>
                </a:extLst>
              </a:tr>
              <a:tr h="372258">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143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10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47043484"/>
                  </a:ext>
                </a:extLst>
              </a:tr>
              <a:tr h="372258">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43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29</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dirty="0">
                          <a:effectLst/>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9999938"/>
                  </a:ext>
                </a:extLst>
              </a:tr>
            </a:tbl>
          </a:graphicData>
        </a:graphic>
      </p:graphicFrame>
      <p:sp>
        <p:nvSpPr>
          <p:cNvPr id="10" name="TextBox 9">
            <a:extLst>
              <a:ext uri="{FF2B5EF4-FFF2-40B4-BE49-F238E27FC236}">
                <a16:creationId xmlns:a16="http://schemas.microsoft.com/office/drawing/2014/main" id="{666EEB0E-AF10-96FE-581B-64D050F89583}"/>
              </a:ext>
            </a:extLst>
          </p:cNvPr>
          <p:cNvSpPr txBox="1"/>
          <p:nvPr/>
        </p:nvSpPr>
        <p:spPr>
          <a:xfrm>
            <a:off x="234480" y="149259"/>
            <a:ext cx="9982985" cy="1051955"/>
          </a:xfrm>
          <a:prstGeom prst="rect">
            <a:avLst/>
          </a:prstGeom>
          <a:noFill/>
        </p:spPr>
        <p:txBody>
          <a:bodyPr wrap="square">
            <a:spAutoFit/>
          </a:bodyPr>
          <a:lstStyle/>
          <a:p>
            <a:pPr algn="just">
              <a:lnSpc>
                <a:spcPct val="115000"/>
              </a:lnSpc>
              <a:spcAft>
                <a:spcPts val="1000"/>
              </a:spcAft>
            </a:pPr>
            <a:r>
              <a:rPr lang="en-US" sz="2800" b="1" i="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Performance comparison of models developed using standard RF, LR, GNB, SVC, KNN classifiers.</a:t>
            </a:r>
            <a:endParaRPr lang="en-IN" sz="28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1984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B7B7-898E-7655-1541-C3097A9AE167}"/>
              </a:ext>
            </a:extLst>
          </p:cNvPr>
          <p:cNvSpPr>
            <a:spLocks noGrp="1"/>
          </p:cNvSpPr>
          <p:nvPr>
            <p:ph type="ctrTitle"/>
          </p:nvPr>
        </p:nvSpPr>
        <p:spPr>
          <a:xfrm>
            <a:off x="1523998" y="2235200"/>
            <a:ext cx="9144000" cy="2387600"/>
          </a:xfrm>
        </p:spPr>
        <p:txBody>
          <a:bodyPr>
            <a:normAutofit/>
          </a:bodyPr>
          <a:lstStyle/>
          <a:p>
            <a:r>
              <a:rPr lang="en-IN"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br>
              <a:rPr lang="en-IN" sz="60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BBB1351F-5C77-E7FF-3437-356C9CF562B5}"/>
              </a:ext>
            </a:extLst>
          </p:cNvPr>
          <p:cNvSpPr>
            <a:spLocks noGrp="1"/>
          </p:cNvSpPr>
          <p:nvPr>
            <p:ph type="subTitle" idx="1"/>
          </p:nvPr>
        </p:nvSpPr>
        <p:spPr>
          <a:xfrm>
            <a:off x="1062036" y="2585245"/>
            <a:ext cx="10067925" cy="3656012"/>
          </a:xfrm>
        </p:spPr>
        <p:txBody>
          <a:bodyPr>
            <a:normAutofit/>
          </a:bodyPr>
          <a:lstStyle/>
          <a:p>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6" name="Table 5">
            <a:extLst>
              <a:ext uri="{FF2B5EF4-FFF2-40B4-BE49-F238E27FC236}">
                <a16:creationId xmlns:a16="http://schemas.microsoft.com/office/drawing/2014/main" id="{ADA0F9BD-1B28-63FA-E623-F7A8CC8BDF50}"/>
              </a:ext>
            </a:extLst>
          </p:cNvPr>
          <p:cNvGraphicFramePr>
            <a:graphicFrameLocks noGrp="1"/>
          </p:cNvGraphicFramePr>
          <p:nvPr>
            <p:extLst>
              <p:ext uri="{D42A27DB-BD31-4B8C-83A1-F6EECF244321}">
                <p14:modId xmlns:p14="http://schemas.microsoft.com/office/powerpoint/2010/main" val="2603070005"/>
              </p:ext>
            </p:extLst>
          </p:nvPr>
        </p:nvGraphicFramePr>
        <p:xfrm>
          <a:off x="216457" y="169683"/>
          <a:ext cx="5718649" cy="3020346"/>
        </p:xfrm>
        <a:graphic>
          <a:graphicData uri="http://schemas.openxmlformats.org/drawingml/2006/table">
            <a:tbl>
              <a:tblPr firstRow="1" firstCol="1" bandRow="1">
                <a:tableStyleId>{073A0DAA-6AF3-43AB-8588-CEC1D06C72B9}</a:tableStyleId>
              </a:tblPr>
              <a:tblGrid>
                <a:gridCol w="1940847">
                  <a:extLst>
                    <a:ext uri="{9D8B030D-6E8A-4147-A177-3AD203B41FA5}">
                      <a16:colId xmlns:a16="http://schemas.microsoft.com/office/drawing/2014/main" val="3758624938"/>
                    </a:ext>
                  </a:extLst>
                </a:gridCol>
                <a:gridCol w="905243">
                  <a:extLst>
                    <a:ext uri="{9D8B030D-6E8A-4147-A177-3AD203B41FA5}">
                      <a16:colId xmlns:a16="http://schemas.microsoft.com/office/drawing/2014/main" val="1374032019"/>
                    </a:ext>
                  </a:extLst>
                </a:gridCol>
                <a:gridCol w="905243">
                  <a:extLst>
                    <a:ext uri="{9D8B030D-6E8A-4147-A177-3AD203B41FA5}">
                      <a16:colId xmlns:a16="http://schemas.microsoft.com/office/drawing/2014/main" val="1690484040"/>
                    </a:ext>
                  </a:extLst>
                </a:gridCol>
                <a:gridCol w="905243">
                  <a:extLst>
                    <a:ext uri="{9D8B030D-6E8A-4147-A177-3AD203B41FA5}">
                      <a16:colId xmlns:a16="http://schemas.microsoft.com/office/drawing/2014/main" val="1500423099"/>
                    </a:ext>
                  </a:extLst>
                </a:gridCol>
                <a:gridCol w="1062073">
                  <a:extLst>
                    <a:ext uri="{9D8B030D-6E8A-4147-A177-3AD203B41FA5}">
                      <a16:colId xmlns:a16="http://schemas.microsoft.com/office/drawing/2014/main" val="3046476169"/>
                    </a:ext>
                  </a:extLst>
                </a:gridCol>
              </a:tblGrid>
              <a:tr h="335594">
                <a:tc gridSpan="5">
                  <a:txBody>
                    <a:bodyPr/>
                    <a:lstStyle/>
                    <a:p>
                      <a:pPr marL="0" lvl="0" indent="0" algn="just">
                        <a:lnSpc>
                          <a:spcPct val="115000"/>
                        </a:lnSpc>
                        <a:spcAft>
                          <a:spcPts val="1000"/>
                        </a:spcAft>
                        <a:buFont typeface="+mj-lt"/>
                        <a:buNone/>
                      </a:pPr>
                      <a:r>
                        <a:rPr lang="en-US" sz="1200" dirty="0">
                          <a:solidFill>
                            <a:schemeClr val="tx1"/>
                          </a:solidFill>
                          <a:effectLst/>
                          <a:highlight>
                            <a:srgbClr val="FFFF00"/>
                          </a:highlight>
                        </a:rPr>
                        <a:t>3.  Gaussian Naïve Bayes</a:t>
                      </a:r>
                      <a:endParaRPr lang="en-IN" sz="1100" dirty="0">
                        <a:solidFill>
                          <a:schemeClr val="tx1"/>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540272404"/>
                  </a:ext>
                </a:extLst>
              </a:tr>
              <a:tr h="335594">
                <a:tc>
                  <a:txBody>
                    <a:bodyPr/>
                    <a:lstStyle/>
                    <a:p>
                      <a:pPr algn="just">
                        <a:lnSpc>
                          <a:spcPct val="115000"/>
                        </a:lnSpc>
                        <a:spcAft>
                          <a:spcPts val="1000"/>
                        </a:spcAft>
                      </a:pPr>
                      <a:r>
                        <a:rPr lang="en-US" sz="1200">
                          <a:effectLst/>
                        </a:rPr>
                        <a:t>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0.75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0.94</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0.84</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153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54969089"/>
                  </a:ext>
                </a:extLst>
              </a:tr>
              <a:tr h="335594">
                <a:tc>
                  <a:txBody>
                    <a:bodyPr/>
                    <a:lstStyle/>
                    <a:p>
                      <a:pPr algn="just">
                        <a:lnSpc>
                          <a:spcPct val="115000"/>
                        </a:lnSpc>
                        <a:spcAft>
                          <a:spcPts val="1000"/>
                        </a:spcAft>
                      </a:pPr>
                      <a:r>
                        <a:rPr lang="en-US" sz="1200">
                          <a:effectLst/>
                        </a:rPr>
                        <a:t>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0.74</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0.35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0.47</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72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78508189"/>
                  </a:ext>
                </a:extLst>
              </a:tr>
              <a:tr h="335594">
                <a:tc>
                  <a:txBody>
                    <a:bodyPr/>
                    <a:lstStyle/>
                    <a:p>
                      <a:pPr algn="just">
                        <a:lnSpc>
                          <a:spcPct val="115000"/>
                        </a:lnSpc>
                        <a:spcAft>
                          <a:spcPts val="1000"/>
                        </a:spcAft>
                      </a:pPr>
                      <a:r>
                        <a:rPr lang="en-US" sz="1200">
                          <a:effectLst/>
                        </a:rPr>
                        <a:t>accuracy</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dirty="0">
                          <a:effectLst/>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0.75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dirty="0">
                          <a:effectLst/>
                        </a:rPr>
                        <a:t>225</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95103738"/>
                  </a:ext>
                </a:extLst>
              </a:tr>
              <a:tr h="335594">
                <a:tc>
                  <a:txBody>
                    <a:bodyPr/>
                    <a:lstStyle/>
                    <a:p>
                      <a:pPr algn="just">
                        <a:lnSpc>
                          <a:spcPct val="115000"/>
                        </a:lnSpc>
                        <a:spcAft>
                          <a:spcPts val="1000"/>
                        </a:spcAft>
                      </a:pPr>
                      <a:r>
                        <a:rPr lang="en-US" sz="1200">
                          <a:effectLst/>
                        </a:rPr>
                        <a:t>Macro avg</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0.74</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0.64</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0.65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225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46645980"/>
                  </a:ext>
                </a:extLst>
              </a:tr>
              <a:tr h="335594">
                <a:tc>
                  <a:txBody>
                    <a:bodyPr/>
                    <a:lstStyle/>
                    <a:p>
                      <a:pPr algn="just">
                        <a:lnSpc>
                          <a:spcPct val="115000"/>
                        </a:lnSpc>
                        <a:spcAft>
                          <a:spcPts val="1000"/>
                        </a:spcAft>
                      </a:pPr>
                      <a:r>
                        <a:rPr lang="en-US" sz="1200">
                          <a:effectLst/>
                        </a:rPr>
                        <a:t>Weighted avg</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dirty="0">
                          <a:effectLst/>
                        </a:rPr>
                        <a:t>0.75</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0.75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0.72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225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26517674"/>
                  </a:ext>
                </a:extLst>
              </a:tr>
              <a:tr h="335594">
                <a:tc gridSpan="5">
                  <a:txBody>
                    <a:bodyPr/>
                    <a:lstStyle/>
                    <a:p>
                      <a:pPr algn="just">
                        <a:lnSpc>
                          <a:spcPct val="115000"/>
                        </a:lnSpc>
                        <a:spcAft>
                          <a:spcPts val="1000"/>
                        </a:spcAft>
                      </a:pPr>
                      <a:r>
                        <a:rPr lang="en-US" sz="1200">
                          <a:effectLst/>
                        </a:rPr>
                        <a:t>Confusion Matrix</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873597907"/>
                  </a:ext>
                </a:extLst>
              </a:tr>
              <a:tr h="335594">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144</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9</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74601874"/>
                  </a:ext>
                </a:extLst>
              </a:tr>
              <a:tr h="335594">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47</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25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dirty="0">
                          <a:effectLst/>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54091756"/>
                  </a:ext>
                </a:extLst>
              </a:tr>
            </a:tbl>
          </a:graphicData>
        </a:graphic>
      </p:graphicFrame>
      <p:graphicFrame>
        <p:nvGraphicFramePr>
          <p:cNvPr id="8" name="Table 7">
            <a:extLst>
              <a:ext uri="{FF2B5EF4-FFF2-40B4-BE49-F238E27FC236}">
                <a16:creationId xmlns:a16="http://schemas.microsoft.com/office/drawing/2014/main" id="{5CE7BF3F-BDE8-21DF-A761-40D096C81B97}"/>
              </a:ext>
            </a:extLst>
          </p:cNvPr>
          <p:cNvGraphicFramePr>
            <a:graphicFrameLocks noGrp="1"/>
          </p:cNvGraphicFramePr>
          <p:nvPr>
            <p:extLst>
              <p:ext uri="{D42A27DB-BD31-4B8C-83A1-F6EECF244321}">
                <p14:modId xmlns:p14="http://schemas.microsoft.com/office/powerpoint/2010/main" val="3932824486"/>
              </p:ext>
            </p:extLst>
          </p:nvPr>
        </p:nvGraphicFramePr>
        <p:xfrm>
          <a:off x="3236673" y="3578500"/>
          <a:ext cx="5718649" cy="3020346"/>
        </p:xfrm>
        <a:graphic>
          <a:graphicData uri="http://schemas.openxmlformats.org/drawingml/2006/table">
            <a:tbl>
              <a:tblPr firstRow="1" firstCol="1" bandRow="1">
                <a:tableStyleId>{073A0DAA-6AF3-43AB-8588-CEC1D06C72B9}</a:tableStyleId>
              </a:tblPr>
              <a:tblGrid>
                <a:gridCol w="1940847">
                  <a:extLst>
                    <a:ext uri="{9D8B030D-6E8A-4147-A177-3AD203B41FA5}">
                      <a16:colId xmlns:a16="http://schemas.microsoft.com/office/drawing/2014/main" val="3582343081"/>
                    </a:ext>
                  </a:extLst>
                </a:gridCol>
                <a:gridCol w="905243">
                  <a:extLst>
                    <a:ext uri="{9D8B030D-6E8A-4147-A177-3AD203B41FA5}">
                      <a16:colId xmlns:a16="http://schemas.microsoft.com/office/drawing/2014/main" val="1367287032"/>
                    </a:ext>
                  </a:extLst>
                </a:gridCol>
                <a:gridCol w="905243">
                  <a:extLst>
                    <a:ext uri="{9D8B030D-6E8A-4147-A177-3AD203B41FA5}">
                      <a16:colId xmlns:a16="http://schemas.microsoft.com/office/drawing/2014/main" val="4066286811"/>
                    </a:ext>
                  </a:extLst>
                </a:gridCol>
                <a:gridCol w="905243">
                  <a:extLst>
                    <a:ext uri="{9D8B030D-6E8A-4147-A177-3AD203B41FA5}">
                      <a16:colId xmlns:a16="http://schemas.microsoft.com/office/drawing/2014/main" val="1107595852"/>
                    </a:ext>
                  </a:extLst>
                </a:gridCol>
                <a:gridCol w="1062073">
                  <a:extLst>
                    <a:ext uri="{9D8B030D-6E8A-4147-A177-3AD203B41FA5}">
                      <a16:colId xmlns:a16="http://schemas.microsoft.com/office/drawing/2014/main" val="1603552775"/>
                    </a:ext>
                  </a:extLst>
                </a:gridCol>
              </a:tblGrid>
              <a:tr h="335594">
                <a:tc gridSpan="5">
                  <a:txBody>
                    <a:bodyPr/>
                    <a:lstStyle/>
                    <a:p>
                      <a:pPr marL="0" lvl="0" indent="0" algn="just">
                        <a:lnSpc>
                          <a:spcPct val="115000"/>
                        </a:lnSpc>
                        <a:spcAft>
                          <a:spcPts val="1000"/>
                        </a:spcAft>
                        <a:buFont typeface="+mj-lt"/>
                        <a:buNone/>
                      </a:pPr>
                      <a:r>
                        <a:rPr lang="en-US" sz="1200" dirty="0">
                          <a:solidFill>
                            <a:schemeClr val="tx1"/>
                          </a:solidFill>
                          <a:effectLst/>
                          <a:highlight>
                            <a:srgbClr val="FFFF00"/>
                          </a:highlight>
                        </a:rPr>
                        <a:t>5.  K-Nearest Neighbor</a:t>
                      </a:r>
                      <a:endParaRPr lang="en-IN" sz="1100" dirty="0">
                        <a:solidFill>
                          <a:schemeClr val="tx1"/>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864321261"/>
                  </a:ext>
                </a:extLst>
              </a:tr>
              <a:tr h="335594">
                <a:tc>
                  <a:txBody>
                    <a:bodyPr/>
                    <a:lstStyle/>
                    <a:p>
                      <a:pPr algn="just">
                        <a:lnSpc>
                          <a:spcPct val="115000"/>
                        </a:lnSpc>
                        <a:spcAft>
                          <a:spcPts val="1000"/>
                        </a:spcAft>
                      </a:pPr>
                      <a:r>
                        <a:rPr lang="en-US" sz="1200">
                          <a:effectLst/>
                        </a:rPr>
                        <a:t>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0.83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0.82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0.83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153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05910113"/>
                  </a:ext>
                </a:extLst>
              </a:tr>
              <a:tr h="335594">
                <a:tc>
                  <a:txBody>
                    <a:bodyPr/>
                    <a:lstStyle/>
                    <a:p>
                      <a:pPr algn="just">
                        <a:lnSpc>
                          <a:spcPct val="115000"/>
                        </a:lnSpc>
                        <a:spcAft>
                          <a:spcPts val="1000"/>
                        </a:spcAft>
                      </a:pPr>
                      <a:r>
                        <a:rPr lang="en-US" sz="1200" dirty="0">
                          <a:effectLst/>
                        </a:rPr>
                        <a:t>1</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0.64</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0.65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0.64</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72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18547368"/>
                  </a:ext>
                </a:extLst>
              </a:tr>
              <a:tr h="335594">
                <a:tc>
                  <a:txBody>
                    <a:bodyPr/>
                    <a:lstStyle/>
                    <a:p>
                      <a:pPr algn="just">
                        <a:lnSpc>
                          <a:spcPct val="115000"/>
                        </a:lnSpc>
                        <a:spcAft>
                          <a:spcPts val="1000"/>
                        </a:spcAft>
                      </a:pPr>
                      <a:r>
                        <a:rPr lang="en-US" sz="1200">
                          <a:effectLst/>
                        </a:rPr>
                        <a:t>accuracy</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0.77</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225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23467758"/>
                  </a:ext>
                </a:extLst>
              </a:tr>
              <a:tr h="335594">
                <a:tc>
                  <a:txBody>
                    <a:bodyPr/>
                    <a:lstStyle/>
                    <a:p>
                      <a:pPr algn="just">
                        <a:lnSpc>
                          <a:spcPct val="115000"/>
                        </a:lnSpc>
                        <a:spcAft>
                          <a:spcPts val="1000"/>
                        </a:spcAft>
                      </a:pPr>
                      <a:r>
                        <a:rPr lang="en-US" sz="1200">
                          <a:effectLst/>
                        </a:rPr>
                        <a:t>Macro avg</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0.73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0.74</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0.74</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225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46150465"/>
                  </a:ext>
                </a:extLst>
              </a:tr>
              <a:tr h="335594">
                <a:tc>
                  <a:txBody>
                    <a:bodyPr/>
                    <a:lstStyle/>
                    <a:p>
                      <a:pPr algn="just">
                        <a:lnSpc>
                          <a:spcPct val="115000"/>
                        </a:lnSpc>
                        <a:spcAft>
                          <a:spcPts val="1000"/>
                        </a:spcAft>
                      </a:pPr>
                      <a:r>
                        <a:rPr lang="en-US" sz="1200">
                          <a:effectLst/>
                        </a:rPr>
                        <a:t>Weighted avg</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0.77</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0.77</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0.77</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225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46090927"/>
                  </a:ext>
                </a:extLst>
              </a:tr>
              <a:tr h="335594">
                <a:tc gridSpan="5">
                  <a:txBody>
                    <a:bodyPr/>
                    <a:lstStyle/>
                    <a:p>
                      <a:pPr algn="just">
                        <a:lnSpc>
                          <a:spcPct val="115000"/>
                        </a:lnSpc>
                        <a:spcAft>
                          <a:spcPts val="1000"/>
                        </a:spcAft>
                      </a:pPr>
                      <a:r>
                        <a:rPr lang="en-US" sz="1200">
                          <a:effectLst/>
                        </a:rPr>
                        <a:t>Confusion Matrix</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263320954"/>
                  </a:ext>
                </a:extLst>
              </a:tr>
              <a:tr h="335594">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126</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27</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1897867"/>
                  </a:ext>
                </a:extLst>
              </a:tr>
              <a:tr h="335594">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25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47</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dirty="0">
                          <a:effectLst/>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95411925"/>
                  </a:ext>
                </a:extLst>
              </a:tr>
            </a:tbl>
          </a:graphicData>
        </a:graphic>
      </p:graphicFrame>
      <p:graphicFrame>
        <p:nvGraphicFramePr>
          <p:cNvPr id="9" name="Table 8">
            <a:extLst>
              <a:ext uri="{FF2B5EF4-FFF2-40B4-BE49-F238E27FC236}">
                <a16:creationId xmlns:a16="http://schemas.microsoft.com/office/drawing/2014/main" id="{CA6C4783-2213-AE04-9F52-536CE6517357}"/>
              </a:ext>
            </a:extLst>
          </p:cNvPr>
          <p:cNvGraphicFramePr>
            <a:graphicFrameLocks noGrp="1"/>
          </p:cNvGraphicFramePr>
          <p:nvPr>
            <p:extLst>
              <p:ext uri="{D42A27DB-BD31-4B8C-83A1-F6EECF244321}">
                <p14:modId xmlns:p14="http://schemas.microsoft.com/office/powerpoint/2010/main" val="1747293061"/>
              </p:ext>
            </p:extLst>
          </p:nvPr>
        </p:nvGraphicFramePr>
        <p:xfrm>
          <a:off x="6256896" y="191612"/>
          <a:ext cx="5718649" cy="3020346"/>
        </p:xfrm>
        <a:graphic>
          <a:graphicData uri="http://schemas.openxmlformats.org/drawingml/2006/table">
            <a:tbl>
              <a:tblPr firstRow="1" firstCol="1" bandRow="1">
                <a:tableStyleId>{073A0DAA-6AF3-43AB-8588-CEC1D06C72B9}</a:tableStyleId>
              </a:tblPr>
              <a:tblGrid>
                <a:gridCol w="1940847">
                  <a:extLst>
                    <a:ext uri="{9D8B030D-6E8A-4147-A177-3AD203B41FA5}">
                      <a16:colId xmlns:a16="http://schemas.microsoft.com/office/drawing/2014/main" val="1483173228"/>
                    </a:ext>
                  </a:extLst>
                </a:gridCol>
                <a:gridCol w="905243">
                  <a:extLst>
                    <a:ext uri="{9D8B030D-6E8A-4147-A177-3AD203B41FA5}">
                      <a16:colId xmlns:a16="http://schemas.microsoft.com/office/drawing/2014/main" val="4186880468"/>
                    </a:ext>
                  </a:extLst>
                </a:gridCol>
                <a:gridCol w="905243">
                  <a:extLst>
                    <a:ext uri="{9D8B030D-6E8A-4147-A177-3AD203B41FA5}">
                      <a16:colId xmlns:a16="http://schemas.microsoft.com/office/drawing/2014/main" val="3100467853"/>
                    </a:ext>
                  </a:extLst>
                </a:gridCol>
                <a:gridCol w="905243">
                  <a:extLst>
                    <a:ext uri="{9D8B030D-6E8A-4147-A177-3AD203B41FA5}">
                      <a16:colId xmlns:a16="http://schemas.microsoft.com/office/drawing/2014/main" val="137471294"/>
                    </a:ext>
                  </a:extLst>
                </a:gridCol>
                <a:gridCol w="1062073">
                  <a:extLst>
                    <a:ext uri="{9D8B030D-6E8A-4147-A177-3AD203B41FA5}">
                      <a16:colId xmlns:a16="http://schemas.microsoft.com/office/drawing/2014/main" val="2308705177"/>
                    </a:ext>
                  </a:extLst>
                </a:gridCol>
              </a:tblGrid>
              <a:tr h="335594">
                <a:tc gridSpan="5">
                  <a:txBody>
                    <a:bodyPr/>
                    <a:lstStyle/>
                    <a:p>
                      <a:pPr marL="0" lvl="0" indent="0" algn="just">
                        <a:lnSpc>
                          <a:spcPct val="115000"/>
                        </a:lnSpc>
                        <a:spcAft>
                          <a:spcPts val="1000"/>
                        </a:spcAft>
                        <a:buFont typeface="+mj-lt"/>
                        <a:buNone/>
                      </a:pPr>
                      <a:r>
                        <a:rPr lang="en-US" sz="1200" b="1" dirty="0">
                          <a:solidFill>
                            <a:schemeClr val="tx1"/>
                          </a:solidFill>
                          <a:effectLst/>
                          <a:highlight>
                            <a:srgbClr val="FFFF00"/>
                          </a:highlight>
                        </a:rPr>
                        <a:t>4.  SVM</a:t>
                      </a:r>
                      <a:endParaRPr lang="en-IN" sz="1100" b="1" dirty="0">
                        <a:solidFill>
                          <a:schemeClr val="tx1"/>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581392474"/>
                  </a:ext>
                </a:extLst>
              </a:tr>
              <a:tr h="335594">
                <a:tc>
                  <a:txBody>
                    <a:bodyPr/>
                    <a:lstStyle/>
                    <a:p>
                      <a:pPr algn="just">
                        <a:lnSpc>
                          <a:spcPct val="115000"/>
                        </a:lnSpc>
                        <a:spcAft>
                          <a:spcPts val="1000"/>
                        </a:spcAft>
                      </a:pPr>
                      <a:r>
                        <a:rPr lang="en-US" sz="1200">
                          <a:effectLst/>
                        </a:rPr>
                        <a:t>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0.72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.93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0.81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153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62315821"/>
                  </a:ext>
                </a:extLst>
              </a:tr>
              <a:tr h="335594">
                <a:tc>
                  <a:txBody>
                    <a:bodyPr/>
                    <a:lstStyle/>
                    <a:p>
                      <a:pPr algn="just">
                        <a:lnSpc>
                          <a:spcPct val="115000"/>
                        </a:lnSpc>
                        <a:spcAft>
                          <a:spcPts val="1000"/>
                        </a:spcAft>
                      </a:pPr>
                      <a:r>
                        <a:rPr lang="en-US" sz="1200">
                          <a:effectLst/>
                        </a:rPr>
                        <a:t>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0.59</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0.22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0.32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72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90563299"/>
                  </a:ext>
                </a:extLst>
              </a:tr>
              <a:tr h="335594">
                <a:tc>
                  <a:txBody>
                    <a:bodyPr/>
                    <a:lstStyle/>
                    <a:p>
                      <a:pPr algn="just">
                        <a:lnSpc>
                          <a:spcPct val="115000"/>
                        </a:lnSpc>
                        <a:spcAft>
                          <a:spcPts val="1000"/>
                        </a:spcAft>
                      </a:pPr>
                      <a:r>
                        <a:rPr lang="en-US" sz="1200">
                          <a:effectLst/>
                        </a:rPr>
                        <a:t>accuracy</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dirty="0">
                          <a:effectLst/>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0.70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225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80641555"/>
                  </a:ext>
                </a:extLst>
              </a:tr>
              <a:tr h="335594">
                <a:tc>
                  <a:txBody>
                    <a:bodyPr/>
                    <a:lstStyle/>
                    <a:p>
                      <a:pPr algn="just">
                        <a:lnSpc>
                          <a:spcPct val="115000"/>
                        </a:lnSpc>
                        <a:spcAft>
                          <a:spcPts val="1000"/>
                        </a:spcAft>
                      </a:pPr>
                      <a:r>
                        <a:rPr lang="en-US" sz="1200">
                          <a:effectLst/>
                        </a:rPr>
                        <a:t>Macro avg</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0.65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0.58</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0.57</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225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98285072"/>
                  </a:ext>
                </a:extLst>
              </a:tr>
              <a:tr h="335594">
                <a:tc>
                  <a:txBody>
                    <a:bodyPr/>
                    <a:lstStyle/>
                    <a:p>
                      <a:pPr algn="just">
                        <a:lnSpc>
                          <a:spcPct val="115000"/>
                        </a:lnSpc>
                        <a:spcAft>
                          <a:spcPts val="1000"/>
                        </a:spcAft>
                      </a:pPr>
                      <a:r>
                        <a:rPr lang="en-US" sz="1200">
                          <a:effectLst/>
                        </a:rPr>
                        <a:t>Weighted avg</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0.68</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0.70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0.65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225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38958020"/>
                  </a:ext>
                </a:extLst>
              </a:tr>
              <a:tr h="335594">
                <a:tc gridSpan="5">
                  <a:txBody>
                    <a:bodyPr/>
                    <a:lstStyle/>
                    <a:p>
                      <a:pPr algn="just">
                        <a:lnSpc>
                          <a:spcPct val="115000"/>
                        </a:lnSpc>
                        <a:spcAft>
                          <a:spcPts val="1000"/>
                        </a:spcAft>
                      </a:pPr>
                      <a:r>
                        <a:rPr lang="en-US" sz="1200">
                          <a:effectLst/>
                        </a:rPr>
                        <a:t>Confusion Matrix</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869668299"/>
                  </a:ext>
                </a:extLst>
              </a:tr>
              <a:tr h="335594">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142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11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34909698"/>
                  </a:ext>
                </a:extLst>
              </a:tr>
              <a:tr h="335594">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56</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16</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a:effectLst/>
                        </a:rPr>
                        <a:t> </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US" sz="1200" dirty="0">
                          <a:effectLst/>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75746258"/>
                  </a:ext>
                </a:extLst>
              </a:tr>
            </a:tbl>
          </a:graphicData>
        </a:graphic>
      </p:graphicFrame>
    </p:spTree>
    <p:extLst>
      <p:ext uri="{BB962C8B-B14F-4D97-AF65-F5344CB8AC3E}">
        <p14:creationId xmlns:p14="http://schemas.microsoft.com/office/powerpoint/2010/main" val="743265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B7B7-898E-7655-1541-C3097A9AE167}"/>
              </a:ext>
            </a:extLst>
          </p:cNvPr>
          <p:cNvSpPr>
            <a:spLocks noGrp="1"/>
          </p:cNvSpPr>
          <p:nvPr>
            <p:ph type="ctrTitle"/>
          </p:nvPr>
        </p:nvSpPr>
        <p:spPr>
          <a:xfrm>
            <a:off x="1524000" y="9525"/>
            <a:ext cx="9144000" cy="2387600"/>
          </a:xfrm>
        </p:spPr>
        <p:txBody>
          <a:bodyPr>
            <a:normAutofit/>
          </a:bodyPr>
          <a:lstStyle/>
          <a:p>
            <a:r>
              <a:rPr lang="en-US" b="1" dirty="0">
                <a:solidFill>
                  <a:schemeClr val="bg1"/>
                </a:solidFill>
                <a:latin typeface="+mn-lt"/>
              </a:rPr>
              <a:t>PROJECT</a:t>
            </a:r>
            <a:r>
              <a:rPr lang="en-US" b="1" dirty="0">
                <a:solidFill>
                  <a:schemeClr val="bg1"/>
                </a:solidFill>
              </a:rPr>
              <a:t> </a:t>
            </a:r>
            <a:r>
              <a:rPr lang="en-US" b="1" dirty="0">
                <a:solidFill>
                  <a:schemeClr val="bg1"/>
                </a:solidFill>
                <a:latin typeface="+mn-lt"/>
              </a:rPr>
              <a:t>OVERVIEW</a:t>
            </a:r>
            <a:r>
              <a:rPr lang="en-US" b="1" dirty="0">
                <a:solidFill>
                  <a:schemeClr val="bg1"/>
                </a:solidFill>
              </a:rPr>
              <a:t> </a:t>
            </a:r>
            <a:br>
              <a:rPr lang="en-US" dirty="0">
                <a:solidFill>
                  <a:schemeClr val="bg1"/>
                </a:solidFill>
              </a:rPr>
            </a:br>
            <a:endParaRPr lang="en-IN" dirty="0">
              <a:solidFill>
                <a:schemeClr val="bg1"/>
              </a:solidFill>
            </a:endParaRPr>
          </a:p>
        </p:txBody>
      </p:sp>
      <p:sp>
        <p:nvSpPr>
          <p:cNvPr id="3" name="Subtitle 2">
            <a:extLst>
              <a:ext uri="{FF2B5EF4-FFF2-40B4-BE49-F238E27FC236}">
                <a16:creationId xmlns:a16="http://schemas.microsoft.com/office/drawing/2014/main" id="{BBB1351F-5C77-E7FF-3437-356C9CF562B5}"/>
              </a:ext>
            </a:extLst>
          </p:cNvPr>
          <p:cNvSpPr>
            <a:spLocks noGrp="1"/>
          </p:cNvSpPr>
          <p:nvPr>
            <p:ph type="subTitle" idx="1"/>
          </p:nvPr>
        </p:nvSpPr>
        <p:spPr>
          <a:xfrm>
            <a:off x="1219199" y="2125661"/>
            <a:ext cx="9782175" cy="3236913"/>
          </a:xfrm>
        </p:spPr>
        <p:txBody>
          <a:bodyPr>
            <a:normAutofit/>
          </a:bodyPr>
          <a:lstStyle/>
          <a:p>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2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This research endeavours to construct a reliable decision-support system for predicting the survival of heart failure patients by leveraging their clinical records and laboratory test results. Employing machine learning techniques, the study aims to identify significant factors for survival prediction and develop an accurate algorithm. The dataset comprises medical records of 899 heart failure patients from the real time dataset.</a:t>
            </a:r>
            <a:endParaRPr lang="en-IN" sz="2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bg1"/>
              </a:solidFill>
            </a:endParaRPr>
          </a:p>
        </p:txBody>
      </p:sp>
    </p:spTree>
    <p:extLst>
      <p:ext uri="{BB962C8B-B14F-4D97-AF65-F5344CB8AC3E}">
        <p14:creationId xmlns:p14="http://schemas.microsoft.com/office/powerpoint/2010/main" val="935193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B7B7-898E-7655-1541-C3097A9AE167}"/>
              </a:ext>
            </a:extLst>
          </p:cNvPr>
          <p:cNvSpPr>
            <a:spLocks noGrp="1"/>
          </p:cNvSpPr>
          <p:nvPr>
            <p:ph type="ctrTitle"/>
          </p:nvPr>
        </p:nvSpPr>
        <p:spPr>
          <a:xfrm>
            <a:off x="1523998" y="504825"/>
            <a:ext cx="9144000" cy="2387600"/>
          </a:xfrm>
        </p:spPr>
        <p:txBody>
          <a:bodyPr>
            <a:normAutofit/>
          </a:bodyPr>
          <a:lstStyle/>
          <a:p>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MODEL EVALUATION </a:t>
            </a:r>
            <a:br>
              <a:rPr lang="en-IN" sz="60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BBB1351F-5C77-E7FF-3437-356C9CF562B5}"/>
              </a:ext>
            </a:extLst>
          </p:cNvPr>
          <p:cNvSpPr>
            <a:spLocks noGrp="1"/>
          </p:cNvSpPr>
          <p:nvPr>
            <p:ph type="subTitle" idx="1"/>
          </p:nvPr>
        </p:nvSpPr>
        <p:spPr>
          <a:xfrm>
            <a:off x="1062036" y="2585245"/>
            <a:ext cx="10067925" cy="3656012"/>
          </a:xfrm>
        </p:spPr>
        <p:txBody>
          <a:bodyPr>
            <a:normAutofit/>
          </a:bodyPr>
          <a:lstStyle/>
          <a:p>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3B479406-C72B-75C4-BE46-FD8D66E08F85}"/>
              </a:ext>
            </a:extLst>
          </p:cNvPr>
          <p:cNvSpPr txBox="1"/>
          <p:nvPr/>
        </p:nvSpPr>
        <p:spPr>
          <a:xfrm>
            <a:off x="1434443" y="2507788"/>
            <a:ext cx="9323110" cy="3514104"/>
          </a:xfrm>
          <a:prstGeom prst="rect">
            <a:avLst/>
          </a:prstGeom>
          <a:noFill/>
        </p:spPr>
        <p:txBody>
          <a:bodyPr wrap="square">
            <a:spAutoFit/>
          </a:bodyPr>
          <a:lstStyle/>
          <a:p>
            <a:pPr marL="342900" indent="-342900">
              <a:lnSpc>
                <a:spcPct val="115000"/>
              </a:lnSpc>
              <a:spcAft>
                <a:spcPts val="1000"/>
              </a:spcAft>
              <a:buFont typeface="+mj-lt"/>
              <a:buAutoNum type="arabicPeriod"/>
            </a:pPr>
            <a:r>
              <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To ensure the reliability and generalizability of our models, we performed k-fold cross-validation on the entire dataset. </a:t>
            </a:r>
            <a:r>
              <a:rPr lang="en-IN" sz="1800" b="1"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K-fold cross-validation </a:t>
            </a:r>
            <a:r>
              <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involves splitting the dataset into k subsets (or folds), training the model on k-1 folds, and evaluating its performance on the remaining fold. This process is repeated k times, with each fold serving as the test set exactly once.</a:t>
            </a:r>
            <a:endParaRPr lang="en-IN" sz="1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1000"/>
              </a:spcAft>
              <a:buFont typeface="+mj-lt"/>
              <a:buAutoNum type="arabicPeriod"/>
            </a:pPr>
            <a:r>
              <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By averaging the performance metrics across all folds, we obtained a more robust estimate of each algorithm's accuracy. The results of k-fold cross-validation reaffirmed the superior performance of Random Forest, with an average accuracy of 0.7503.</a:t>
            </a:r>
            <a:endParaRPr lang="en-IN" sz="1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1000"/>
              </a:spcAft>
              <a:buFont typeface="+mj-lt"/>
              <a:buAutoNum type="arabicPeriod"/>
            </a:pPr>
            <a:r>
              <a:rPr lang="en-I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This evaluation technique provides a more realistic assessment of the model's performance and helps mitigate overfitting to the training data.</a:t>
            </a:r>
            <a:endParaRPr lang="en-IN" sz="1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0162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B7B7-898E-7655-1541-C3097A9AE167}"/>
              </a:ext>
            </a:extLst>
          </p:cNvPr>
          <p:cNvSpPr>
            <a:spLocks noGrp="1"/>
          </p:cNvSpPr>
          <p:nvPr>
            <p:ph type="ctrTitle"/>
          </p:nvPr>
        </p:nvSpPr>
        <p:spPr>
          <a:xfrm>
            <a:off x="1523998" y="504825"/>
            <a:ext cx="9144000" cy="2387600"/>
          </a:xfrm>
        </p:spPr>
        <p:txBody>
          <a:bodyPr>
            <a:normAutofit/>
          </a:bodyPr>
          <a:lstStyle/>
          <a:p>
            <a:br>
              <a:rPr lang="en-IN" sz="60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BBB1351F-5C77-E7FF-3437-356C9CF562B5}"/>
              </a:ext>
            </a:extLst>
          </p:cNvPr>
          <p:cNvSpPr>
            <a:spLocks noGrp="1"/>
          </p:cNvSpPr>
          <p:nvPr>
            <p:ph type="subTitle" idx="1"/>
          </p:nvPr>
        </p:nvSpPr>
        <p:spPr>
          <a:xfrm>
            <a:off x="1062036" y="2585245"/>
            <a:ext cx="10067925" cy="3656012"/>
          </a:xfrm>
        </p:spPr>
        <p:txBody>
          <a:bodyPr>
            <a:normAutofit/>
          </a:bodyPr>
          <a:lstStyle/>
          <a:p>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Rectangle 3">
            <a:extLst>
              <a:ext uri="{FF2B5EF4-FFF2-40B4-BE49-F238E27FC236}">
                <a16:creationId xmlns:a16="http://schemas.microsoft.com/office/drawing/2014/main" id="{40C8AEAB-0974-307D-B879-1B6720CE7A8F}"/>
              </a:ext>
            </a:extLst>
          </p:cNvPr>
          <p:cNvSpPr/>
          <p:nvPr/>
        </p:nvSpPr>
        <p:spPr>
          <a:xfrm>
            <a:off x="337469" y="294638"/>
            <a:ext cx="5337093" cy="37786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Picture 4">
            <a:extLst>
              <a:ext uri="{FF2B5EF4-FFF2-40B4-BE49-F238E27FC236}">
                <a16:creationId xmlns:a16="http://schemas.microsoft.com/office/drawing/2014/main" id="{7CC4BA41-70DC-3E5B-FDFD-E966E153B79F}"/>
              </a:ext>
            </a:extLst>
          </p:cNvPr>
          <p:cNvPicPr>
            <a:picLocks noChangeAspect="1"/>
          </p:cNvPicPr>
          <p:nvPr/>
        </p:nvPicPr>
        <p:blipFill>
          <a:blip r:embed="rId2" cstate="print"/>
          <a:srcRect/>
          <a:stretch>
            <a:fillRect/>
          </a:stretch>
        </p:blipFill>
        <p:spPr bwMode="auto">
          <a:xfrm>
            <a:off x="337469" y="504825"/>
            <a:ext cx="5150922" cy="3523023"/>
          </a:xfrm>
          <a:prstGeom prst="rect">
            <a:avLst/>
          </a:prstGeom>
          <a:noFill/>
          <a:ln w="9525">
            <a:noFill/>
            <a:miter lim="800000"/>
            <a:headEnd/>
            <a:tailEnd/>
          </a:ln>
        </p:spPr>
      </p:pic>
      <p:sp>
        <p:nvSpPr>
          <p:cNvPr id="8" name="Rectangle 7">
            <a:extLst>
              <a:ext uri="{FF2B5EF4-FFF2-40B4-BE49-F238E27FC236}">
                <a16:creationId xmlns:a16="http://schemas.microsoft.com/office/drawing/2014/main" id="{59FC92AD-B312-EC19-E446-94E638207B07}"/>
              </a:ext>
            </a:extLst>
          </p:cNvPr>
          <p:cNvSpPr/>
          <p:nvPr/>
        </p:nvSpPr>
        <p:spPr>
          <a:xfrm>
            <a:off x="6254830" y="2272654"/>
            <a:ext cx="5337093" cy="3778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 name="TextBox 12">
            <a:extLst>
              <a:ext uri="{FF2B5EF4-FFF2-40B4-BE49-F238E27FC236}">
                <a16:creationId xmlns:a16="http://schemas.microsoft.com/office/drawing/2014/main" id="{E462B2D0-86D9-DC08-01A1-670274D04459}"/>
              </a:ext>
            </a:extLst>
          </p:cNvPr>
          <p:cNvSpPr txBox="1"/>
          <p:nvPr/>
        </p:nvSpPr>
        <p:spPr>
          <a:xfrm>
            <a:off x="1915999" y="4187927"/>
            <a:ext cx="6094428" cy="369332"/>
          </a:xfrm>
          <a:prstGeom prst="rect">
            <a:avLst/>
          </a:prstGeom>
          <a:noFill/>
        </p:spPr>
        <p:txBody>
          <a:bodyPr wrap="square">
            <a:spAutoFit/>
          </a:bodyPr>
          <a:lstStyle/>
          <a:p>
            <a:pPr algn="l"/>
            <a:r>
              <a:rPr lang="en-IN" dirty="0">
                <a:solidFill>
                  <a:schemeClr val="bg1"/>
                </a:solidFill>
                <a:latin typeface="Berlin Sans FB" panose="020E0602020502020306" pitchFamily="34" charset="0"/>
                <a:ea typeface="Times New Roman" panose="02020603050405020304" pitchFamily="18" charset="0"/>
                <a:cs typeface="Times New Roman" panose="02020603050405020304" pitchFamily="18" charset="0"/>
              </a:rPr>
              <a:t>Result before K-Fold </a:t>
            </a:r>
            <a:r>
              <a:rPr lang="en-IN"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p>
        </p:txBody>
      </p:sp>
      <p:sp>
        <p:nvSpPr>
          <p:cNvPr id="15" name="TextBox 14">
            <a:extLst>
              <a:ext uri="{FF2B5EF4-FFF2-40B4-BE49-F238E27FC236}">
                <a16:creationId xmlns:a16="http://schemas.microsoft.com/office/drawing/2014/main" id="{567FE52C-5199-C5CD-6013-532CB79D4617}"/>
              </a:ext>
            </a:extLst>
          </p:cNvPr>
          <p:cNvSpPr txBox="1"/>
          <p:nvPr/>
        </p:nvSpPr>
        <p:spPr>
          <a:xfrm>
            <a:off x="8251234" y="6165942"/>
            <a:ext cx="1995702" cy="369332"/>
          </a:xfrm>
          <a:prstGeom prst="rect">
            <a:avLst/>
          </a:prstGeom>
          <a:noFill/>
        </p:spPr>
        <p:txBody>
          <a:bodyPr wrap="square">
            <a:spAutoFit/>
          </a:bodyPr>
          <a:lstStyle/>
          <a:p>
            <a:pPr algn="l"/>
            <a:r>
              <a:rPr lang="en-IN" dirty="0">
                <a:solidFill>
                  <a:schemeClr val="bg1"/>
                </a:solidFill>
                <a:latin typeface="Berlin Sans FB" panose="020E0602020502020306" pitchFamily="34" charset="0"/>
                <a:ea typeface="Times New Roman" panose="02020603050405020304" pitchFamily="18" charset="0"/>
                <a:cs typeface="Times New Roman" panose="02020603050405020304" pitchFamily="18" charset="0"/>
              </a:rPr>
              <a:t>Result After K-Fold</a:t>
            </a:r>
            <a:r>
              <a:rPr lang="en-IN"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p>
        </p:txBody>
      </p:sp>
      <p:pic>
        <p:nvPicPr>
          <p:cNvPr id="16" name="Picture 15">
            <a:extLst>
              <a:ext uri="{FF2B5EF4-FFF2-40B4-BE49-F238E27FC236}">
                <a16:creationId xmlns:a16="http://schemas.microsoft.com/office/drawing/2014/main" id="{4FB2F8B7-B66B-F504-D44B-5055361D8048}"/>
              </a:ext>
            </a:extLst>
          </p:cNvPr>
          <p:cNvPicPr>
            <a:picLocks noChangeAspect="1"/>
          </p:cNvPicPr>
          <p:nvPr/>
        </p:nvPicPr>
        <p:blipFill>
          <a:blip r:embed="rId3" cstate="print"/>
          <a:srcRect/>
          <a:stretch>
            <a:fillRect/>
          </a:stretch>
        </p:blipFill>
        <p:spPr bwMode="auto">
          <a:xfrm>
            <a:off x="6254830" y="2491789"/>
            <a:ext cx="5182676" cy="3517857"/>
          </a:xfrm>
          <a:prstGeom prst="rect">
            <a:avLst/>
          </a:prstGeom>
          <a:noFill/>
          <a:ln w="9525">
            <a:noFill/>
            <a:miter lim="800000"/>
            <a:headEnd/>
            <a:tailEnd/>
          </a:ln>
        </p:spPr>
      </p:pic>
    </p:spTree>
    <p:extLst>
      <p:ext uri="{BB962C8B-B14F-4D97-AF65-F5344CB8AC3E}">
        <p14:creationId xmlns:p14="http://schemas.microsoft.com/office/powerpoint/2010/main" val="1408240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B7B7-898E-7655-1541-C3097A9AE167}"/>
              </a:ext>
            </a:extLst>
          </p:cNvPr>
          <p:cNvSpPr>
            <a:spLocks noGrp="1"/>
          </p:cNvSpPr>
          <p:nvPr>
            <p:ph type="ctrTitle"/>
          </p:nvPr>
        </p:nvSpPr>
        <p:spPr>
          <a:xfrm>
            <a:off x="1523998" y="504825"/>
            <a:ext cx="9144000" cy="2387600"/>
          </a:xfrm>
        </p:spPr>
        <p:txBody>
          <a:bodyPr>
            <a:normAutofit/>
          </a:bodyPr>
          <a:lstStyle/>
          <a:p>
            <a:br>
              <a:rPr lang="en-IN" sz="60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BBB1351F-5C77-E7FF-3437-356C9CF562B5}"/>
              </a:ext>
            </a:extLst>
          </p:cNvPr>
          <p:cNvSpPr>
            <a:spLocks noGrp="1"/>
          </p:cNvSpPr>
          <p:nvPr>
            <p:ph type="subTitle" idx="1"/>
          </p:nvPr>
        </p:nvSpPr>
        <p:spPr>
          <a:xfrm>
            <a:off x="1062036" y="2585245"/>
            <a:ext cx="10067925" cy="3656012"/>
          </a:xfrm>
        </p:spPr>
        <p:txBody>
          <a:bodyPr>
            <a:normAutofit/>
          </a:bodyPr>
          <a:lstStyle/>
          <a:p>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Rectangle 3">
            <a:extLst>
              <a:ext uri="{FF2B5EF4-FFF2-40B4-BE49-F238E27FC236}">
                <a16:creationId xmlns:a16="http://schemas.microsoft.com/office/drawing/2014/main" id="{40C8AEAB-0974-307D-B879-1B6720CE7A8F}"/>
              </a:ext>
            </a:extLst>
          </p:cNvPr>
          <p:cNvSpPr/>
          <p:nvPr/>
        </p:nvSpPr>
        <p:spPr>
          <a:xfrm>
            <a:off x="1673878" y="323615"/>
            <a:ext cx="8844239" cy="39638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just"/>
            <a:endParaRPr lang="en-IN" dirty="0"/>
          </a:p>
        </p:txBody>
      </p:sp>
      <p:sp>
        <p:nvSpPr>
          <p:cNvPr id="15" name="TextBox 14">
            <a:extLst>
              <a:ext uri="{FF2B5EF4-FFF2-40B4-BE49-F238E27FC236}">
                <a16:creationId xmlns:a16="http://schemas.microsoft.com/office/drawing/2014/main" id="{567FE52C-5199-C5CD-6013-532CB79D4617}"/>
              </a:ext>
            </a:extLst>
          </p:cNvPr>
          <p:cNvSpPr txBox="1"/>
          <p:nvPr/>
        </p:nvSpPr>
        <p:spPr>
          <a:xfrm>
            <a:off x="8251234" y="6165942"/>
            <a:ext cx="1995702" cy="369332"/>
          </a:xfrm>
          <a:prstGeom prst="rect">
            <a:avLst/>
          </a:prstGeom>
          <a:noFill/>
        </p:spPr>
        <p:txBody>
          <a:bodyPr wrap="square">
            <a:spAutoFit/>
          </a:bodyPr>
          <a:lstStyle/>
          <a:p>
            <a:pPr algn="l"/>
            <a:r>
              <a:rPr lang="en-IN"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BD85E568-78D5-4B70-E8F0-09723D7B9732}"/>
              </a:ext>
            </a:extLst>
          </p:cNvPr>
          <p:cNvPicPr>
            <a:picLocks noChangeAspect="1"/>
          </p:cNvPicPr>
          <p:nvPr/>
        </p:nvPicPr>
        <p:blipFill>
          <a:blip r:embed="rId2" cstate="print"/>
          <a:srcRect/>
          <a:stretch>
            <a:fillRect/>
          </a:stretch>
        </p:blipFill>
        <p:spPr bwMode="auto">
          <a:xfrm>
            <a:off x="1819993" y="616743"/>
            <a:ext cx="8552007" cy="3657445"/>
          </a:xfrm>
          <a:prstGeom prst="rect">
            <a:avLst/>
          </a:prstGeom>
          <a:noFill/>
          <a:ln w="9525">
            <a:noFill/>
            <a:miter lim="800000"/>
            <a:headEnd/>
            <a:tailEnd/>
          </a:ln>
        </p:spPr>
      </p:pic>
      <p:sp>
        <p:nvSpPr>
          <p:cNvPr id="9" name="TextBox 8">
            <a:extLst>
              <a:ext uri="{FF2B5EF4-FFF2-40B4-BE49-F238E27FC236}">
                <a16:creationId xmlns:a16="http://schemas.microsoft.com/office/drawing/2014/main" id="{84E9F25B-2D9A-DC34-D4D4-5BC6EE10E63E}"/>
              </a:ext>
            </a:extLst>
          </p:cNvPr>
          <p:cNvSpPr txBox="1"/>
          <p:nvPr/>
        </p:nvSpPr>
        <p:spPr>
          <a:xfrm>
            <a:off x="337466" y="4546517"/>
            <a:ext cx="11517064" cy="1938992"/>
          </a:xfrm>
          <a:prstGeom prst="rect">
            <a:avLst/>
          </a:prstGeom>
          <a:noFill/>
        </p:spPr>
        <p:txBody>
          <a:bodyPr wrap="square">
            <a:spAutoFit/>
          </a:bodyPr>
          <a:lstStyle/>
          <a:p>
            <a:r>
              <a:rPr lang="en-IN" sz="2400" dirty="0">
                <a:solidFill>
                  <a:schemeClr val="bg1"/>
                </a:solidFill>
                <a:latin typeface="Berlin Sans FB" panose="020E0602020502020306" pitchFamily="34" charset="0"/>
              </a:rPr>
              <a:t>The ROC curve analysis reveals the performance differences among our models. The classifier with the highest AUC demonstrated the best discriminative ability, while others showed varying degrees of effectiveness. This comparison highlights which models are more effective in distinguishing between classes, providing valuable insights for optimizing our classification approach.</a:t>
            </a:r>
          </a:p>
        </p:txBody>
      </p:sp>
    </p:spTree>
    <p:extLst>
      <p:ext uri="{BB962C8B-B14F-4D97-AF65-F5344CB8AC3E}">
        <p14:creationId xmlns:p14="http://schemas.microsoft.com/office/powerpoint/2010/main" val="3503235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B7B7-898E-7655-1541-C3097A9AE167}"/>
              </a:ext>
            </a:extLst>
          </p:cNvPr>
          <p:cNvSpPr>
            <a:spLocks noGrp="1"/>
          </p:cNvSpPr>
          <p:nvPr>
            <p:ph type="ctrTitle"/>
          </p:nvPr>
        </p:nvSpPr>
        <p:spPr>
          <a:xfrm>
            <a:off x="1524000" y="0"/>
            <a:ext cx="9144000" cy="2387600"/>
          </a:xfrm>
        </p:spPr>
        <p:txBody>
          <a:bodyPr>
            <a:normAutofit/>
          </a:bodyPr>
          <a:lstStyle/>
          <a:p>
            <a:r>
              <a:rPr lang="en-IN" sz="60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RESULT AND IMPACT</a:t>
            </a:r>
            <a:br>
              <a:rPr lang="en-IN" sz="60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BBB1351F-5C77-E7FF-3437-356C9CF562B5}"/>
              </a:ext>
            </a:extLst>
          </p:cNvPr>
          <p:cNvSpPr>
            <a:spLocks noGrp="1"/>
          </p:cNvSpPr>
          <p:nvPr>
            <p:ph type="subTitle" idx="1"/>
          </p:nvPr>
        </p:nvSpPr>
        <p:spPr>
          <a:xfrm>
            <a:off x="923925" y="2116137"/>
            <a:ext cx="10429875" cy="4046538"/>
          </a:xfrm>
        </p:spPr>
        <p:txBody>
          <a:bodyPr>
            <a:normAutofit/>
          </a:bodyPr>
          <a:lstStyle/>
          <a:p>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l">
              <a:buFont typeface="+mj-lt"/>
              <a:buAutoNum type="arabicPeriod"/>
            </a:pPr>
            <a:r>
              <a:rPr lang="en-IN" sz="1800" b="1" kern="0" dirty="0">
                <a:effectLst/>
                <a:highlight>
                  <a:srgbClr val="FFFF00"/>
                </a:highlight>
                <a:latin typeface="Times New Roman" panose="02020603050405020304" pitchFamily="18" charset="0"/>
                <a:ea typeface="Times New Roman" panose="02020603050405020304" pitchFamily="18" charset="0"/>
              </a:rPr>
              <a:t>Random Forest</a:t>
            </a:r>
            <a:r>
              <a:rPr lang="en-IN" sz="1800" b="1" kern="0" dirty="0">
                <a:solidFill>
                  <a:schemeClr val="bg1"/>
                </a:solidFill>
                <a:effectLst/>
                <a:latin typeface="Times New Roman" panose="02020603050405020304" pitchFamily="18" charset="0"/>
                <a:ea typeface="Times New Roman" panose="02020603050405020304" pitchFamily="18" charset="0"/>
              </a:rPr>
              <a:t> algorithm emerged as the most effective model for predicting heart disease in our study, achieving an </a:t>
            </a:r>
            <a:r>
              <a:rPr lang="en-IN" sz="1800" b="1" kern="0" dirty="0">
                <a:effectLst/>
                <a:highlight>
                  <a:srgbClr val="FFFF00"/>
                </a:highlight>
                <a:latin typeface="Times New Roman" panose="02020603050405020304" pitchFamily="18" charset="0"/>
                <a:ea typeface="Times New Roman" panose="02020603050405020304" pitchFamily="18" charset="0"/>
              </a:rPr>
              <a:t>accuracy of 0.7503.</a:t>
            </a:r>
          </a:p>
          <a:p>
            <a:pPr marL="228600" indent="-228600" algn="l">
              <a:buFont typeface="+mj-lt"/>
              <a:buAutoNum type="arabicPeriod"/>
            </a:pPr>
            <a:endParaRPr lang="en-US" sz="1100" kern="0" dirty="0">
              <a:solidFill>
                <a:schemeClr val="bg1"/>
              </a:solidFill>
              <a:effectLst/>
              <a:latin typeface="Times New Roman" panose="02020603050405020304" pitchFamily="18" charset="0"/>
              <a:ea typeface="Times New Roman" panose="02020603050405020304" pitchFamily="18" charset="0"/>
            </a:endParaRPr>
          </a:p>
          <a:p>
            <a:pPr marL="342900" indent="-342900" algn="l">
              <a:buFont typeface="+mj-lt"/>
              <a:buAutoNum type="arabicPeriod"/>
            </a:pPr>
            <a:r>
              <a:rPr lang="en-US" sz="1800" kern="0" dirty="0">
                <a:effectLst/>
                <a:highlight>
                  <a:srgbClr val="FFFF00"/>
                </a:highlight>
                <a:latin typeface="Times New Roman" panose="02020603050405020304" pitchFamily="18" charset="0"/>
                <a:ea typeface="Times New Roman" panose="02020603050405020304" pitchFamily="18" charset="0"/>
              </a:rPr>
              <a:t>Logistic Regression (LR)</a:t>
            </a:r>
            <a:r>
              <a:rPr lang="en-US" sz="1800" kern="0" dirty="0">
                <a:effectLst/>
                <a:latin typeface="Times New Roman" panose="02020603050405020304" pitchFamily="18" charset="0"/>
                <a:ea typeface="Times New Roman" panose="02020603050405020304" pitchFamily="18" charset="0"/>
              </a:rPr>
              <a:t> </a:t>
            </a:r>
            <a:r>
              <a:rPr lang="en-US" sz="1800" kern="0" dirty="0">
                <a:solidFill>
                  <a:schemeClr val="bg1"/>
                </a:solidFill>
                <a:effectLst/>
                <a:latin typeface="Times New Roman" panose="02020603050405020304" pitchFamily="18" charset="0"/>
                <a:ea typeface="Times New Roman" panose="02020603050405020304" pitchFamily="18" charset="0"/>
              </a:rPr>
              <a:t>maintained consistent performance with a mean </a:t>
            </a:r>
            <a:r>
              <a:rPr lang="en-US" sz="1800" kern="0" dirty="0">
                <a:effectLst/>
                <a:highlight>
                  <a:srgbClr val="FFFF00"/>
                </a:highlight>
                <a:latin typeface="Times New Roman" panose="02020603050405020304" pitchFamily="18" charset="0"/>
                <a:ea typeface="Times New Roman" panose="02020603050405020304" pitchFamily="18" charset="0"/>
              </a:rPr>
              <a:t>accuracy of 0.7491</a:t>
            </a:r>
            <a:r>
              <a:rPr lang="en-US" sz="1800" kern="0" dirty="0">
                <a:solidFill>
                  <a:schemeClr val="bg1"/>
                </a:solidFill>
                <a:effectLst/>
                <a:latin typeface="Times New Roman" panose="02020603050405020304" pitchFamily="18" charset="0"/>
                <a:ea typeface="Times New Roman" panose="02020603050405020304" pitchFamily="18" charset="0"/>
              </a:rPr>
              <a:t>, demonstrating its robustness in handling the dataset. </a:t>
            </a:r>
          </a:p>
          <a:p>
            <a:pPr marL="228600" indent="-228600" algn="l">
              <a:buFont typeface="+mj-lt"/>
              <a:buAutoNum type="arabicPeriod"/>
            </a:pPr>
            <a:endParaRPr lang="en-US" sz="1100" kern="0" dirty="0">
              <a:solidFill>
                <a:schemeClr val="bg1"/>
              </a:solidFill>
              <a:effectLst/>
              <a:latin typeface="Times New Roman" panose="02020603050405020304" pitchFamily="18" charset="0"/>
              <a:ea typeface="Times New Roman" panose="02020603050405020304" pitchFamily="18" charset="0"/>
            </a:endParaRPr>
          </a:p>
          <a:p>
            <a:pPr marL="342900" indent="-342900" algn="l">
              <a:buFont typeface="+mj-lt"/>
              <a:buAutoNum type="arabicPeriod"/>
            </a:pPr>
            <a:r>
              <a:rPr lang="en-US" sz="1800"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Gaussian Naïve Bayes (GNB) and Support Vector Classifier (SVC) </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also showed competitive mean </a:t>
            </a:r>
            <a:r>
              <a:rPr lang="en-US" sz="1800"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accuracies of 0.7402 and 0.7268</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respectively, after K-Fold validation.</a:t>
            </a:r>
          </a:p>
          <a:p>
            <a:pPr marL="228600" indent="-228600" algn="l">
              <a:buFont typeface="+mj-lt"/>
              <a:buAutoNum type="arabicPeriod"/>
            </a:pPr>
            <a:endParaRPr lang="en-IN" sz="1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lgn="l">
              <a:buFont typeface="+mj-lt"/>
              <a:buAutoNum type="arabicPeriod"/>
            </a:pPr>
            <a:r>
              <a:rPr lang="en-US" sz="1800" kern="0" dirty="0">
                <a:effectLst/>
                <a:highlight>
                  <a:srgbClr val="FFFF00"/>
                </a:highlight>
                <a:latin typeface="Times New Roman" panose="02020603050405020304" pitchFamily="18" charset="0"/>
                <a:ea typeface="Times New Roman" panose="02020603050405020304" pitchFamily="18" charset="0"/>
              </a:rPr>
              <a:t>K-Nearest Neighbor (KNN)</a:t>
            </a:r>
            <a:r>
              <a:rPr lang="en-US" sz="1800" kern="0" dirty="0">
                <a:solidFill>
                  <a:schemeClr val="bg1"/>
                </a:solidFill>
                <a:effectLst/>
                <a:latin typeface="Times New Roman" panose="02020603050405020304" pitchFamily="18" charset="0"/>
                <a:ea typeface="Times New Roman" panose="02020603050405020304" pitchFamily="18" charset="0"/>
              </a:rPr>
              <a:t>,</a:t>
            </a:r>
            <a:r>
              <a:rPr lang="en-US" sz="1800" kern="0" dirty="0">
                <a:effectLst/>
                <a:latin typeface="Times New Roman" panose="02020603050405020304" pitchFamily="18" charset="0"/>
                <a:ea typeface="Times New Roman" panose="02020603050405020304" pitchFamily="18" charset="0"/>
              </a:rPr>
              <a:t> </a:t>
            </a:r>
            <a:r>
              <a:rPr lang="en-US" sz="1800" kern="0" dirty="0">
                <a:solidFill>
                  <a:schemeClr val="bg1"/>
                </a:solidFill>
                <a:effectLst/>
                <a:latin typeface="Times New Roman" panose="02020603050405020304" pitchFamily="18" charset="0"/>
                <a:ea typeface="Times New Roman" panose="02020603050405020304" pitchFamily="18" charset="0"/>
              </a:rPr>
              <a:t>despite having the highest accuracy before K-Fold validation, experienced a decrease in mean </a:t>
            </a:r>
            <a:r>
              <a:rPr lang="en-US" sz="1800" kern="0" dirty="0">
                <a:effectLst/>
                <a:highlight>
                  <a:srgbClr val="FFFF00"/>
                </a:highlight>
                <a:latin typeface="Times New Roman" panose="02020603050405020304" pitchFamily="18" charset="0"/>
                <a:ea typeface="Times New Roman" panose="02020603050405020304" pitchFamily="18" charset="0"/>
              </a:rPr>
              <a:t>accuracy (0.7157)</a:t>
            </a:r>
            <a:r>
              <a:rPr lang="en-US" sz="1800" kern="0" dirty="0">
                <a:effectLst/>
                <a:latin typeface="Times New Roman" panose="02020603050405020304" pitchFamily="18" charset="0"/>
                <a:ea typeface="Times New Roman" panose="02020603050405020304" pitchFamily="18" charset="0"/>
              </a:rPr>
              <a:t> </a:t>
            </a:r>
            <a:r>
              <a:rPr lang="en-US" sz="1800" kern="0" dirty="0">
                <a:solidFill>
                  <a:schemeClr val="bg1"/>
                </a:solidFill>
                <a:effectLst/>
                <a:latin typeface="Times New Roman" panose="02020603050405020304" pitchFamily="18" charset="0"/>
                <a:ea typeface="Times New Roman" panose="02020603050405020304" pitchFamily="18" charset="0"/>
              </a:rPr>
              <a:t>after applying K-Fold validation</a:t>
            </a:r>
            <a:endParaRPr lang="en-IN" sz="28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94987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B7B7-898E-7655-1541-C3097A9AE167}"/>
              </a:ext>
            </a:extLst>
          </p:cNvPr>
          <p:cNvSpPr>
            <a:spLocks noGrp="1"/>
          </p:cNvSpPr>
          <p:nvPr>
            <p:ph type="ctrTitle"/>
          </p:nvPr>
        </p:nvSpPr>
        <p:spPr>
          <a:xfrm>
            <a:off x="1524000" y="0"/>
            <a:ext cx="9144000" cy="2387600"/>
          </a:xfrm>
        </p:spPr>
        <p:txBody>
          <a:bodyPr>
            <a:normAutofit/>
          </a:bodyPr>
          <a:lstStyle/>
          <a:p>
            <a:r>
              <a:rPr lang="en-IN" sz="60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CONCLUSION</a:t>
            </a:r>
            <a:br>
              <a:rPr lang="en-IN" sz="60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BBB1351F-5C77-E7FF-3437-356C9CF562B5}"/>
              </a:ext>
            </a:extLst>
          </p:cNvPr>
          <p:cNvSpPr>
            <a:spLocks noGrp="1"/>
          </p:cNvSpPr>
          <p:nvPr>
            <p:ph type="subTitle" idx="1"/>
          </p:nvPr>
        </p:nvSpPr>
        <p:spPr>
          <a:xfrm>
            <a:off x="923925" y="2116137"/>
            <a:ext cx="10429875" cy="4046538"/>
          </a:xfrm>
        </p:spPr>
        <p:txBody>
          <a:bodyPr>
            <a:normAutofit/>
          </a:bodyPr>
          <a:lstStyle/>
          <a:p>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l">
              <a:lnSpc>
                <a:spcPct val="100000"/>
              </a:lnSpc>
              <a:buFont typeface="+mj-lt"/>
              <a:buAutoNum type="arabicPeriod"/>
            </a:pPr>
            <a:r>
              <a:rPr lang="en-US" sz="1800" kern="0" dirty="0">
                <a:solidFill>
                  <a:schemeClr val="bg1"/>
                </a:solidFill>
                <a:effectLst/>
                <a:latin typeface="Times New Roman" panose="02020603050405020304" pitchFamily="18" charset="0"/>
                <a:ea typeface="Times New Roman" panose="02020603050405020304" pitchFamily="18" charset="0"/>
              </a:rPr>
              <a:t>In conclusion, the results suggest that </a:t>
            </a:r>
            <a:r>
              <a:rPr lang="en-US" sz="1800" b="1" kern="0" dirty="0">
                <a:effectLst/>
                <a:highlight>
                  <a:srgbClr val="FFFF00"/>
                </a:highlight>
                <a:latin typeface="Times New Roman" panose="02020603050405020304" pitchFamily="18" charset="0"/>
                <a:ea typeface="Times New Roman" panose="02020603050405020304" pitchFamily="18" charset="0"/>
              </a:rPr>
              <a:t>Random Forest (RF) and Logistic Regression (LR) are the most reliable models for predicting heart disease</a:t>
            </a:r>
            <a:r>
              <a:rPr lang="en-US" sz="1800" b="1" kern="0" dirty="0">
                <a:effectLst/>
                <a:latin typeface="Times New Roman" panose="02020603050405020304" pitchFamily="18" charset="0"/>
                <a:ea typeface="Times New Roman" panose="02020603050405020304" pitchFamily="18" charset="0"/>
              </a:rPr>
              <a:t> </a:t>
            </a:r>
            <a:r>
              <a:rPr lang="en-US" sz="1800" kern="0" dirty="0">
                <a:solidFill>
                  <a:schemeClr val="bg1"/>
                </a:solidFill>
                <a:effectLst/>
                <a:latin typeface="Times New Roman" panose="02020603050405020304" pitchFamily="18" charset="0"/>
                <a:ea typeface="Times New Roman" panose="02020603050405020304" pitchFamily="18" charset="0"/>
              </a:rPr>
              <a:t>in this study, as they consistently demonstrated high accuracy both before and after K-Fold validation.</a:t>
            </a:r>
          </a:p>
          <a:p>
            <a:pPr marL="342900" indent="-342900" algn="l">
              <a:lnSpc>
                <a:spcPct val="100000"/>
              </a:lnSpc>
              <a:buFont typeface="+mj-lt"/>
              <a:buAutoNum type="arabicPeriod"/>
            </a:pPr>
            <a:endParaRPr lang="en-US" sz="1800" kern="0" dirty="0">
              <a:solidFill>
                <a:schemeClr val="bg1"/>
              </a:solidFill>
              <a:effectLst/>
              <a:latin typeface="Times New Roman" panose="02020603050405020304" pitchFamily="18" charset="0"/>
              <a:ea typeface="Times New Roman" panose="02020603050405020304" pitchFamily="18" charset="0"/>
            </a:endParaRPr>
          </a:p>
          <a:p>
            <a:pPr marL="342900" indent="-342900" algn="l">
              <a:lnSpc>
                <a:spcPct val="100000"/>
              </a:lnSpc>
              <a:buFont typeface="+mj-lt"/>
              <a:buAutoNum type="arabicPeriod"/>
            </a:pPr>
            <a:r>
              <a:rPr lang="en-US" sz="1800" kern="0" dirty="0">
                <a:solidFill>
                  <a:schemeClr val="bg1"/>
                </a:solidFill>
                <a:effectLst/>
                <a:latin typeface="Times New Roman" panose="02020603050405020304" pitchFamily="18" charset="0"/>
                <a:ea typeface="Times New Roman" panose="02020603050405020304" pitchFamily="18" charset="0"/>
              </a:rPr>
              <a:t>However, Logistic Regression (LR) may have a slight advantage due to its stability and robustness in handling the dataset. Gaussian Naïve Bayes (GNB) and Support Vector Classifier (SVC) also exhibit competitive performance and could be considered as alternative models for heart disease prediction.</a:t>
            </a:r>
          </a:p>
          <a:p>
            <a:pPr marL="342900" indent="-342900" algn="l">
              <a:lnSpc>
                <a:spcPct val="100000"/>
              </a:lnSpc>
              <a:buFont typeface="+mj-lt"/>
              <a:buAutoNum type="arabicPeriod"/>
            </a:pPr>
            <a:endParaRPr lang="en-US" sz="1800" kern="0" dirty="0">
              <a:solidFill>
                <a:schemeClr val="bg1"/>
              </a:solidFill>
              <a:effectLst/>
              <a:latin typeface="Times New Roman" panose="02020603050405020304" pitchFamily="18" charset="0"/>
              <a:ea typeface="Times New Roman" panose="02020603050405020304" pitchFamily="18" charset="0"/>
            </a:endParaRPr>
          </a:p>
          <a:p>
            <a:pPr marL="342900" indent="-342900" algn="l">
              <a:lnSpc>
                <a:spcPct val="100000"/>
              </a:lnSpc>
              <a:buFont typeface="+mj-lt"/>
              <a:buAutoNum type="arabicPeriod"/>
            </a:pPr>
            <a:r>
              <a:rPr lang="en-IN" sz="1800" kern="0" dirty="0">
                <a:solidFill>
                  <a:schemeClr val="bg1"/>
                </a:solidFill>
                <a:effectLst/>
                <a:latin typeface="Times New Roman" panose="02020603050405020304" pitchFamily="18" charset="0"/>
                <a:ea typeface="Times New Roman" panose="02020603050405020304" pitchFamily="18" charset="0"/>
              </a:rPr>
              <a:t>Hence, </a:t>
            </a:r>
            <a:r>
              <a:rPr lang="en-IN" sz="1800" b="1" kern="0" dirty="0">
                <a:effectLst/>
                <a:highlight>
                  <a:srgbClr val="FFFF00"/>
                </a:highlight>
                <a:latin typeface="Times New Roman" panose="02020603050405020304" pitchFamily="18" charset="0"/>
                <a:ea typeface="Times New Roman" panose="02020603050405020304" pitchFamily="18" charset="0"/>
              </a:rPr>
              <a:t>the Random Forest algorithm emerged as the most effective model for predicting heart disease in our study, achieving an accuracy of 0.7503.</a:t>
            </a:r>
            <a:endParaRPr lang="en-US"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95328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B7B7-898E-7655-1541-C3097A9AE167}"/>
              </a:ext>
            </a:extLst>
          </p:cNvPr>
          <p:cNvSpPr>
            <a:spLocks noGrp="1"/>
          </p:cNvSpPr>
          <p:nvPr>
            <p:ph type="ctrTitle"/>
          </p:nvPr>
        </p:nvSpPr>
        <p:spPr>
          <a:xfrm>
            <a:off x="1524000" y="0"/>
            <a:ext cx="9144000" cy="2387600"/>
          </a:xfrm>
        </p:spPr>
        <p:txBody>
          <a:bodyPr>
            <a:normAutofit/>
          </a:bodyPr>
          <a:lstStyle/>
          <a:p>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FUTURE</a:t>
            </a:r>
            <a:r>
              <a:rPr lang="en-IN"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DIRECTION</a:t>
            </a:r>
            <a:br>
              <a:rPr lang="en-IN" sz="60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BBB1351F-5C77-E7FF-3437-356C9CF562B5}"/>
              </a:ext>
            </a:extLst>
          </p:cNvPr>
          <p:cNvSpPr>
            <a:spLocks noGrp="1"/>
          </p:cNvSpPr>
          <p:nvPr>
            <p:ph type="subTitle" idx="1"/>
          </p:nvPr>
        </p:nvSpPr>
        <p:spPr>
          <a:xfrm>
            <a:off x="923925" y="2116137"/>
            <a:ext cx="10429875" cy="4046538"/>
          </a:xfrm>
        </p:spPr>
        <p:txBody>
          <a:bodyPr>
            <a:normAutofit fontScale="92500" lnSpcReduction="10000"/>
          </a:bodyPr>
          <a:lstStyle/>
          <a:p>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l"/>
            <a:r>
              <a:rPr lang="en-US" sz="19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 Future Research Directions:</a:t>
            </a:r>
          </a:p>
          <a:p>
            <a:pPr algn="l"/>
            <a:r>
              <a:rPr lang="en-US" sz="19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 Increase complexity and specificity of prediction models using advanced machine learning techniques like deep learning, ensemble learning, and causal inference methods to improve prediction accuracy and distinguish between different forms of cardiac disease.</a:t>
            </a:r>
          </a:p>
          <a:p>
            <a:pPr algn="l"/>
            <a:endParaRPr lang="en-US" sz="19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l"/>
            <a:r>
              <a:rPr lang="en-US" sz="19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 Integrating Diverse Data Sources:</a:t>
            </a:r>
          </a:p>
          <a:p>
            <a:pPr algn="l"/>
            <a:r>
              <a:rPr lang="en-US" sz="19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 Combine genetic, imaging, environmental, and social health data to gain a comprehensive understanding of heart disease risk factors and patient outcomes, enhancing the precision of predictive models.</a:t>
            </a:r>
          </a:p>
          <a:p>
            <a:pPr algn="l"/>
            <a:endParaRPr lang="en-US" sz="19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l"/>
            <a:r>
              <a:rPr lang="en-US" sz="19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3. IoT-Based Patient Monitoring:</a:t>
            </a:r>
          </a:p>
          <a:p>
            <a:pPr algn="l"/>
            <a:r>
              <a:rPr lang="en-US" sz="19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 Implement IoT devices for real-time health monitoring, enabling timely interventions and personalized care, thus improving patient outcomes and optimizing resource allocation in healthcare systems.</a:t>
            </a:r>
          </a:p>
        </p:txBody>
      </p:sp>
    </p:spTree>
    <p:extLst>
      <p:ext uri="{BB962C8B-B14F-4D97-AF65-F5344CB8AC3E}">
        <p14:creationId xmlns:p14="http://schemas.microsoft.com/office/powerpoint/2010/main" val="290096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B7B7-898E-7655-1541-C3097A9AE167}"/>
              </a:ext>
            </a:extLst>
          </p:cNvPr>
          <p:cNvSpPr>
            <a:spLocks noGrp="1"/>
          </p:cNvSpPr>
          <p:nvPr>
            <p:ph type="ctrTitle"/>
          </p:nvPr>
        </p:nvSpPr>
        <p:spPr>
          <a:xfrm>
            <a:off x="1523998" y="2235200"/>
            <a:ext cx="9144000" cy="2387600"/>
          </a:xfrm>
        </p:spPr>
        <p:txBody>
          <a:bodyPr>
            <a:normAutofit/>
          </a:bodyPr>
          <a:lstStyle/>
          <a:p>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THANK YOU! </a:t>
            </a:r>
            <a:br>
              <a:rPr lang="en-IN" sz="60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BBB1351F-5C77-E7FF-3437-356C9CF562B5}"/>
              </a:ext>
            </a:extLst>
          </p:cNvPr>
          <p:cNvSpPr>
            <a:spLocks noGrp="1"/>
          </p:cNvSpPr>
          <p:nvPr>
            <p:ph type="subTitle" idx="1"/>
          </p:nvPr>
        </p:nvSpPr>
        <p:spPr>
          <a:xfrm>
            <a:off x="1062036" y="2585245"/>
            <a:ext cx="10067925" cy="3656012"/>
          </a:xfrm>
        </p:spPr>
        <p:txBody>
          <a:bodyPr>
            <a:normAutofit/>
          </a:bodyPr>
          <a:lstStyle/>
          <a:p>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91469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B7B7-898E-7655-1541-C3097A9AE167}"/>
              </a:ext>
            </a:extLst>
          </p:cNvPr>
          <p:cNvSpPr>
            <a:spLocks noGrp="1"/>
          </p:cNvSpPr>
          <p:nvPr>
            <p:ph type="ctrTitle"/>
          </p:nvPr>
        </p:nvSpPr>
        <p:spPr>
          <a:xfrm>
            <a:off x="1524000" y="0"/>
            <a:ext cx="9144000" cy="2387600"/>
          </a:xfrm>
        </p:spPr>
        <p:txBody>
          <a:bodyPr>
            <a:normAutofit/>
          </a:bodyPr>
          <a:lstStyle/>
          <a:p>
            <a:r>
              <a:rPr lang="en-IN" sz="60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PROBLEM STATEMENT</a:t>
            </a:r>
            <a:br>
              <a:rPr lang="en-IN" sz="60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BBB1351F-5C77-E7FF-3437-356C9CF562B5}"/>
              </a:ext>
            </a:extLst>
          </p:cNvPr>
          <p:cNvSpPr>
            <a:spLocks noGrp="1"/>
          </p:cNvSpPr>
          <p:nvPr>
            <p:ph type="subTitle" idx="1"/>
          </p:nvPr>
        </p:nvSpPr>
        <p:spPr>
          <a:xfrm>
            <a:off x="1062037" y="2116138"/>
            <a:ext cx="10067925" cy="3656012"/>
          </a:xfrm>
        </p:spPr>
        <p:txBody>
          <a:bodyPr>
            <a:normAutofit lnSpcReduction="10000"/>
          </a:bodyPr>
          <a:lstStyle/>
          <a:p>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30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Heart failure (HF) remains a leading cause of mortality globally, necessitating timely and accurate prediction of patient survival. Existing methods for forecasting Heart Failure related events often lack precision and consistency, hindering effective patient management. This study addresses the need for a dependable decision-support system capable of accurately predicting survival outcomes for Heart Failure patients, utilizing machine learning approaches and comprehensive patient data.</a:t>
            </a:r>
            <a:endParaRPr lang="en-IN" sz="3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57211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B7B7-898E-7655-1541-C3097A9AE167}"/>
              </a:ext>
            </a:extLst>
          </p:cNvPr>
          <p:cNvSpPr>
            <a:spLocks noGrp="1"/>
          </p:cNvSpPr>
          <p:nvPr>
            <p:ph type="ctrTitle"/>
          </p:nvPr>
        </p:nvSpPr>
        <p:spPr>
          <a:xfrm>
            <a:off x="1524000" y="0"/>
            <a:ext cx="9144000" cy="2387600"/>
          </a:xfrm>
        </p:spPr>
        <p:txBody>
          <a:bodyPr>
            <a:normAutofit/>
          </a:bodyPr>
          <a:lstStyle/>
          <a:p>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METHODOLOGY</a:t>
            </a:r>
            <a:br>
              <a:rPr lang="en-IN" sz="60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BBB1351F-5C77-E7FF-3437-356C9CF562B5}"/>
              </a:ext>
            </a:extLst>
          </p:cNvPr>
          <p:cNvSpPr>
            <a:spLocks noGrp="1"/>
          </p:cNvSpPr>
          <p:nvPr>
            <p:ph type="subTitle" idx="1"/>
          </p:nvPr>
        </p:nvSpPr>
        <p:spPr>
          <a:xfrm>
            <a:off x="923925" y="2116137"/>
            <a:ext cx="10429875" cy="4046538"/>
          </a:xfrm>
        </p:spPr>
        <p:txBody>
          <a:bodyPr>
            <a:normAutofit fontScale="92500" lnSpcReduction="10000"/>
          </a:bodyPr>
          <a:lstStyle/>
          <a:p>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rabicPeriod"/>
            </a:pPr>
            <a:r>
              <a:rPr lang="en-IN" sz="28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Dataset collection </a:t>
            </a:r>
          </a:p>
          <a:p>
            <a:pPr marL="342900" indent="-342900" algn="l">
              <a:buAutoNum type="arabicPeriod"/>
            </a:pPr>
            <a:r>
              <a:rPr lang="en-IN" sz="2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Data Preprocessing and Normalization </a:t>
            </a:r>
          </a:p>
          <a:p>
            <a:pPr marL="342900" indent="-342900" algn="l">
              <a:buAutoNum type="arabicPeriod"/>
            </a:pPr>
            <a:r>
              <a:rPr lang="en-IN" sz="28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Data Imputation </a:t>
            </a:r>
          </a:p>
          <a:p>
            <a:pPr marL="342900" indent="-342900" algn="l">
              <a:buAutoNum type="arabicPeriod"/>
            </a:pPr>
            <a:r>
              <a:rPr lang="en-IN" sz="2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Data Visualization </a:t>
            </a:r>
          </a:p>
          <a:p>
            <a:pPr marL="342900" indent="-342900" algn="l">
              <a:buAutoNum type="arabicPeriod"/>
            </a:pPr>
            <a:r>
              <a:rPr lang="en-IN" sz="28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Model Development </a:t>
            </a:r>
          </a:p>
          <a:p>
            <a:pPr marL="342900" indent="-342900" algn="l">
              <a:buAutoNum type="arabicPeriod"/>
            </a:pPr>
            <a:r>
              <a:rPr lang="en-IN" sz="2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Evalua</a:t>
            </a:r>
            <a:r>
              <a:rPr lang="en-IN" sz="28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tion Matrices </a:t>
            </a:r>
          </a:p>
          <a:p>
            <a:pPr marL="342900" indent="-342900" algn="l">
              <a:buAutoNum type="arabicPeriod"/>
            </a:pPr>
            <a:r>
              <a:rPr lang="en-IN" sz="2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Result </a:t>
            </a:r>
            <a:r>
              <a:rPr lang="en-IN" sz="28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and Impact</a:t>
            </a:r>
          </a:p>
          <a:p>
            <a:pPr marL="342900" indent="-342900" algn="l">
              <a:buAutoNum type="arabicPeriod"/>
            </a:pPr>
            <a:r>
              <a:rPr lang="en-IN" sz="2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Future Direction and Conclusion </a:t>
            </a:r>
          </a:p>
        </p:txBody>
      </p:sp>
    </p:spTree>
    <p:extLst>
      <p:ext uri="{BB962C8B-B14F-4D97-AF65-F5344CB8AC3E}">
        <p14:creationId xmlns:p14="http://schemas.microsoft.com/office/powerpoint/2010/main" val="3689014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B7B7-898E-7655-1541-C3097A9AE167}"/>
              </a:ext>
            </a:extLst>
          </p:cNvPr>
          <p:cNvSpPr>
            <a:spLocks noGrp="1"/>
          </p:cNvSpPr>
          <p:nvPr>
            <p:ph type="ctrTitle"/>
          </p:nvPr>
        </p:nvSpPr>
        <p:spPr>
          <a:xfrm>
            <a:off x="1524000" y="0"/>
            <a:ext cx="9144000" cy="2387600"/>
          </a:xfrm>
        </p:spPr>
        <p:txBody>
          <a:bodyPr>
            <a:normAutofit/>
          </a:bodyPr>
          <a:lstStyle/>
          <a:p>
            <a:r>
              <a:rPr lang="en-IN" sz="60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LIBRARIES </a:t>
            </a:r>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and</a:t>
            </a:r>
            <a:r>
              <a:rPr lang="en-IN" sz="60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TOOLS</a:t>
            </a:r>
            <a:br>
              <a:rPr lang="en-IN" sz="60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BBB1351F-5C77-E7FF-3437-356C9CF562B5}"/>
              </a:ext>
            </a:extLst>
          </p:cNvPr>
          <p:cNvSpPr>
            <a:spLocks noGrp="1"/>
          </p:cNvSpPr>
          <p:nvPr>
            <p:ph type="subTitle" idx="1"/>
          </p:nvPr>
        </p:nvSpPr>
        <p:spPr>
          <a:xfrm>
            <a:off x="923925" y="2116137"/>
            <a:ext cx="10429875" cy="4046538"/>
          </a:xfrm>
        </p:spPr>
        <p:txBody>
          <a:bodyPr>
            <a:normAutofit/>
          </a:bodyPr>
          <a:lstStyle/>
          <a:p>
            <a:endParaRPr lang="en-US"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l">
              <a:buAutoNum type="arabicPeriod"/>
            </a:pPr>
            <a:r>
              <a:rPr lang="en-IN" sz="28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Pandas</a:t>
            </a:r>
          </a:p>
          <a:p>
            <a:pPr marL="342900" indent="-342900" algn="l">
              <a:buAutoNum type="arabicPeriod"/>
            </a:pPr>
            <a:r>
              <a:rPr lang="en-IN" sz="28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NumPy</a:t>
            </a:r>
          </a:p>
          <a:p>
            <a:pPr marL="342900" indent="-342900" algn="l">
              <a:buAutoNum type="arabicPeriod"/>
            </a:pPr>
            <a:r>
              <a:rPr lang="en-IN" sz="28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Matplotlib</a:t>
            </a:r>
          </a:p>
          <a:p>
            <a:pPr marL="342900" indent="-342900" algn="l">
              <a:buAutoNum type="arabicPeriod"/>
            </a:pPr>
            <a:r>
              <a:rPr lang="en-IN" sz="28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Seaborn</a:t>
            </a:r>
          </a:p>
          <a:p>
            <a:pPr marL="342900" indent="-342900" algn="l">
              <a:buAutoNum type="arabicPeriod"/>
            </a:pPr>
            <a:r>
              <a:rPr lang="en-IN" sz="28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SciPy</a:t>
            </a:r>
          </a:p>
          <a:p>
            <a:pPr marL="342900" indent="-342900" algn="l">
              <a:buAutoNum type="arabicPeriod"/>
            </a:pPr>
            <a:r>
              <a:rPr lang="en-IN" sz="28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SkLearn </a:t>
            </a:r>
          </a:p>
        </p:txBody>
      </p:sp>
    </p:spTree>
    <p:extLst>
      <p:ext uri="{BB962C8B-B14F-4D97-AF65-F5344CB8AC3E}">
        <p14:creationId xmlns:p14="http://schemas.microsoft.com/office/powerpoint/2010/main" val="2161817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B7B7-898E-7655-1541-C3097A9AE167}"/>
              </a:ext>
            </a:extLst>
          </p:cNvPr>
          <p:cNvSpPr>
            <a:spLocks noGrp="1"/>
          </p:cNvSpPr>
          <p:nvPr>
            <p:ph type="ctrTitle"/>
          </p:nvPr>
        </p:nvSpPr>
        <p:spPr>
          <a:xfrm>
            <a:off x="1523999" y="-419100"/>
            <a:ext cx="9144000" cy="2387600"/>
          </a:xfrm>
        </p:spPr>
        <p:txBody>
          <a:bodyPr>
            <a:normAutofit/>
          </a:bodyPr>
          <a:lstStyle/>
          <a:p>
            <a:r>
              <a:rPr lang="en-IN" sz="60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STRUCTURE OF DATASET</a:t>
            </a:r>
            <a:br>
              <a:rPr lang="en-IN" sz="60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BBB1351F-5C77-E7FF-3437-356C9CF562B5}"/>
              </a:ext>
            </a:extLst>
          </p:cNvPr>
          <p:cNvSpPr>
            <a:spLocks noGrp="1"/>
          </p:cNvSpPr>
          <p:nvPr>
            <p:ph type="subTitle" idx="1"/>
          </p:nvPr>
        </p:nvSpPr>
        <p:spPr>
          <a:xfrm>
            <a:off x="1062037" y="2116138"/>
            <a:ext cx="10067925" cy="3656012"/>
          </a:xfrm>
        </p:spPr>
        <p:txBody>
          <a:bodyPr>
            <a:normAutofit/>
          </a:bodyPr>
          <a:lstStyle/>
          <a:p>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4" name="Table 3">
            <a:extLst>
              <a:ext uri="{FF2B5EF4-FFF2-40B4-BE49-F238E27FC236}">
                <a16:creationId xmlns:a16="http://schemas.microsoft.com/office/drawing/2014/main" id="{61683176-B619-CC9E-7FEE-8F8A2F2F2EF8}"/>
              </a:ext>
            </a:extLst>
          </p:cNvPr>
          <p:cNvGraphicFramePr>
            <a:graphicFrameLocks noGrp="1"/>
          </p:cNvGraphicFramePr>
          <p:nvPr>
            <p:extLst>
              <p:ext uri="{D42A27DB-BD31-4B8C-83A1-F6EECF244321}">
                <p14:modId xmlns:p14="http://schemas.microsoft.com/office/powerpoint/2010/main" val="3105490830"/>
              </p:ext>
            </p:extLst>
          </p:nvPr>
        </p:nvGraphicFramePr>
        <p:xfrm>
          <a:off x="1190625" y="1301872"/>
          <a:ext cx="9813130" cy="5373751"/>
        </p:xfrm>
        <a:graphic>
          <a:graphicData uri="http://schemas.openxmlformats.org/drawingml/2006/table">
            <a:tbl>
              <a:tblPr firstRow="1" firstCol="1" bandRow="1">
                <a:tableStyleId>{073A0DAA-6AF3-43AB-8588-CEC1D06C72B9}</a:tableStyleId>
              </a:tblPr>
              <a:tblGrid>
                <a:gridCol w="1635522">
                  <a:extLst>
                    <a:ext uri="{9D8B030D-6E8A-4147-A177-3AD203B41FA5}">
                      <a16:colId xmlns:a16="http://schemas.microsoft.com/office/drawing/2014/main" val="3529076335"/>
                    </a:ext>
                  </a:extLst>
                </a:gridCol>
                <a:gridCol w="4851228">
                  <a:extLst>
                    <a:ext uri="{9D8B030D-6E8A-4147-A177-3AD203B41FA5}">
                      <a16:colId xmlns:a16="http://schemas.microsoft.com/office/drawing/2014/main" val="3902023557"/>
                    </a:ext>
                  </a:extLst>
                </a:gridCol>
                <a:gridCol w="1635522">
                  <a:extLst>
                    <a:ext uri="{9D8B030D-6E8A-4147-A177-3AD203B41FA5}">
                      <a16:colId xmlns:a16="http://schemas.microsoft.com/office/drawing/2014/main" val="55799257"/>
                    </a:ext>
                  </a:extLst>
                </a:gridCol>
                <a:gridCol w="1690858">
                  <a:extLst>
                    <a:ext uri="{9D8B030D-6E8A-4147-A177-3AD203B41FA5}">
                      <a16:colId xmlns:a16="http://schemas.microsoft.com/office/drawing/2014/main" val="1738783300"/>
                    </a:ext>
                  </a:extLst>
                </a:gridCol>
              </a:tblGrid>
              <a:tr h="273591">
                <a:tc>
                  <a:txBody>
                    <a:bodyPr/>
                    <a:lstStyle/>
                    <a:p>
                      <a:pPr algn="just">
                        <a:lnSpc>
                          <a:spcPct val="107000"/>
                        </a:lnSpc>
                        <a:spcAft>
                          <a:spcPts val="800"/>
                        </a:spcAft>
                      </a:pPr>
                      <a:r>
                        <a:rPr lang="en-US" sz="1800" kern="0" dirty="0">
                          <a:effectLst/>
                        </a:rPr>
                        <a:t>Features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800" kern="0">
                          <a:effectLst/>
                        </a:rPr>
                        <a:t>Explanation </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800" kern="0">
                          <a:effectLst/>
                        </a:rPr>
                        <a:t>Measurement</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800" kern="0">
                          <a:effectLst/>
                        </a:rPr>
                        <a:t>Range</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22611858"/>
                  </a:ext>
                </a:extLst>
              </a:tr>
              <a:tr h="273591">
                <a:tc>
                  <a:txBody>
                    <a:bodyPr/>
                    <a:lstStyle/>
                    <a:p>
                      <a:pPr algn="just">
                        <a:lnSpc>
                          <a:spcPct val="107000"/>
                        </a:lnSpc>
                        <a:spcAft>
                          <a:spcPts val="800"/>
                        </a:spcAft>
                      </a:pPr>
                      <a:r>
                        <a:rPr lang="en-US" sz="1800" kern="0" dirty="0">
                          <a:effectLst/>
                        </a:rPr>
                        <a:t>Age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800" kern="0">
                          <a:effectLst/>
                        </a:rPr>
                        <a:t>Age of the patient</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800" kern="0">
                          <a:effectLst/>
                        </a:rPr>
                        <a:t>Years</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800" kern="0">
                          <a:effectLst/>
                        </a:rPr>
                        <a:t>(40-95)</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5480239"/>
                  </a:ext>
                </a:extLst>
              </a:tr>
              <a:tr h="273591">
                <a:tc>
                  <a:txBody>
                    <a:bodyPr/>
                    <a:lstStyle/>
                    <a:p>
                      <a:pPr algn="just">
                        <a:lnSpc>
                          <a:spcPct val="107000"/>
                        </a:lnSpc>
                        <a:spcAft>
                          <a:spcPts val="800"/>
                        </a:spcAft>
                      </a:pPr>
                      <a:r>
                        <a:rPr lang="en-US" sz="1800" kern="0" dirty="0" err="1">
                          <a:effectLst/>
                        </a:rPr>
                        <a:t>Anaemia</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800" kern="0">
                          <a:effectLst/>
                        </a:rPr>
                        <a:t>Decrease of red blood cells or hemoglobin</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800" kern="0">
                          <a:effectLst/>
                        </a:rPr>
                        <a:t>Binary</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800" kern="0">
                          <a:effectLst/>
                        </a:rPr>
                        <a:t>0,1</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3556526"/>
                  </a:ext>
                </a:extLst>
              </a:tr>
              <a:tr h="273591">
                <a:tc>
                  <a:txBody>
                    <a:bodyPr/>
                    <a:lstStyle/>
                    <a:p>
                      <a:pPr algn="just">
                        <a:lnSpc>
                          <a:spcPct val="107000"/>
                        </a:lnSpc>
                        <a:spcAft>
                          <a:spcPts val="800"/>
                        </a:spcAft>
                      </a:pPr>
                      <a:r>
                        <a:rPr lang="en-US" sz="1800" kern="0" dirty="0">
                          <a:effectLst/>
                        </a:rPr>
                        <a:t>High BP</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800" kern="0" dirty="0">
                          <a:effectLst/>
                        </a:rPr>
                        <a:t>If a patient has hypertension</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800" kern="0">
                          <a:effectLst/>
                        </a:rPr>
                        <a:t>Binary</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800" kern="0">
                          <a:effectLst/>
                        </a:rPr>
                        <a:t>0,1</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6975826"/>
                  </a:ext>
                </a:extLst>
              </a:tr>
              <a:tr h="566919">
                <a:tc>
                  <a:txBody>
                    <a:bodyPr/>
                    <a:lstStyle/>
                    <a:p>
                      <a:pPr algn="just">
                        <a:lnSpc>
                          <a:spcPct val="107000"/>
                        </a:lnSpc>
                        <a:spcAft>
                          <a:spcPts val="800"/>
                        </a:spcAft>
                      </a:pPr>
                      <a:r>
                        <a:rPr lang="en-US" sz="1800" kern="0" dirty="0">
                          <a:effectLst/>
                        </a:rPr>
                        <a:t>Creatinine phosphokinase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800" kern="0" dirty="0">
                          <a:effectLst/>
                        </a:rPr>
                        <a:t>Level of the CPK enzyme in the blood</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800" kern="0">
                          <a:effectLst/>
                        </a:rPr>
                        <a:t>mcg/L</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800" kern="0">
                          <a:effectLst/>
                        </a:rPr>
                        <a:t>(23,… 786)</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6331126"/>
                  </a:ext>
                </a:extLst>
              </a:tr>
              <a:tr h="273591">
                <a:tc>
                  <a:txBody>
                    <a:bodyPr/>
                    <a:lstStyle/>
                    <a:p>
                      <a:pPr algn="just">
                        <a:lnSpc>
                          <a:spcPct val="107000"/>
                        </a:lnSpc>
                        <a:spcAft>
                          <a:spcPts val="800"/>
                        </a:spcAft>
                      </a:pPr>
                      <a:r>
                        <a:rPr lang="en-US" sz="1800" kern="0">
                          <a:effectLst/>
                        </a:rPr>
                        <a:t>Diabetes</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800" kern="0" dirty="0">
                          <a:effectLst/>
                        </a:rPr>
                        <a:t>If the patient has diabetes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800" kern="0">
                          <a:effectLst/>
                        </a:rPr>
                        <a:t>Binary</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800" kern="0">
                          <a:effectLst/>
                        </a:rPr>
                        <a:t>0,1</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134070"/>
                  </a:ext>
                </a:extLst>
              </a:tr>
              <a:tr h="566919">
                <a:tc>
                  <a:txBody>
                    <a:bodyPr/>
                    <a:lstStyle/>
                    <a:p>
                      <a:pPr algn="just">
                        <a:lnSpc>
                          <a:spcPct val="107000"/>
                        </a:lnSpc>
                        <a:spcAft>
                          <a:spcPts val="800"/>
                        </a:spcAft>
                      </a:pPr>
                      <a:r>
                        <a:rPr lang="en-US" sz="1800" kern="0" dirty="0">
                          <a:effectLst/>
                        </a:rPr>
                        <a:t>Ejection fraction</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800" kern="0" dirty="0">
                          <a:effectLst/>
                        </a:rPr>
                        <a:t>Percentage of blood leaving the heart at each contraction</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800" kern="0">
                          <a:effectLst/>
                        </a:rPr>
                        <a:t>Percentage</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800" kern="0">
                          <a:effectLst/>
                        </a:rPr>
                        <a:t>(14,…80)</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2897196"/>
                  </a:ext>
                </a:extLst>
              </a:tr>
              <a:tr h="273591">
                <a:tc>
                  <a:txBody>
                    <a:bodyPr/>
                    <a:lstStyle/>
                    <a:p>
                      <a:pPr algn="just">
                        <a:lnSpc>
                          <a:spcPct val="107000"/>
                        </a:lnSpc>
                        <a:spcAft>
                          <a:spcPts val="800"/>
                        </a:spcAft>
                      </a:pPr>
                      <a:r>
                        <a:rPr lang="en-US" sz="1800" kern="0">
                          <a:effectLst/>
                        </a:rPr>
                        <a:t>Sex</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800" kern="0" dirty="0">
                          <a:effectLst/>
                        </a:rPr>
                        <a:t>Woman or man</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800" kern="0">
                          <a:effectLst/>
                        </a:rPr>
                        <a:t>Binary</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800" kern="0">
                          <a:effectLst/>
                        </a:rPr>
                        <a:t>0,1</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345586"/>
                  </a:ext>
                </a:extLst>
              </a:tr>
              <a:tr h="566919">
                <a:tc>
                  <a:txBody>
                    <a:bodyPr/>
                    <a:lstStyle/>
                    <a:p>
                      <a:pPr algn="just">
                        <a:lnSpc>
                          <a:spcPct val="107000"/>
                        </a:lnSpc>
                        <a:spcAft>
                          <a:spcPts val="800"/>
                        </a:spcAft>
                      </a:pPr>
                      <a:r>
                        <a:rPr lang="en-US" sz="1800" kern="0" dirty="0">
                          <a:effectLst/>
                        </a:rPr>
                        <a:t>Platelets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800" kern="0" dirty="0">
                          <a:effectLst/>
                        </a:rPr>
                        <a:t>Platelets in the blood</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800" kern="0">
                          <a:effectLst/>
                        </a:rPr>
                        <a:t>kiloplatelets/mL</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800" kern="0">
                          <a:effectLst/>
                        </a:rPr>
                        <a:t>(25.01,….850.00)</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9303323"/>
                  </a:ext>
                </a:extLst>
              </a:tr>
              <a:tr h="566919">
                <a:tc>
                  <a:txBody>
                    <a:bodyPr/>
                    <a:lstStyle/>
                    <a:p>
                      <a:pPr algn="just">
                        <a:lnSpc>
                          <a:spcPct val="107000"/>
                        </a:lnSpc>
                        <a:spcAft>
                          <a:spcPts val="800"/>
                        </a:spcAft>
                      </a:pPr>
                      <a:r>
                        <a:rPr lang="en-US" sz="1800" kern="0">
                          <a:effectLst/>
                        </a:rPr>
                        <a:t>Serum creatinine</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800" kern="0">
                          <a:effectLst/>
                        </a:rPr>
                        <a:t>Level of creatinine in the blood</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800" kern="0" dirty="0">
                          <a:effectLst/>
                        </a:rPr>
                        <a:t>mg/dL</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800" kern="0">
                          <a:effectLst/>
                        </a:rPr>
                        <a:t>0.50,……9.40</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5346331"/>
                  </a:ext>
                </a:extLst>
              </a:tr>
              <a:tr h="273591">
                <a:tc>
                  <a:txBody>
                    <a:bodyPr/>
                    <a:lstStyle/>
                    <a:p>
                      <a:pPr algn="just">
                        <a:lnSpc>
                          <a:spcPct val="107000"/>
                        </a:lnSpc>
                        <a:spcAft>
                          <a:spcPts val="800"/>
                        </a:spcAft>
                      </a:pPr>
                      <a:r>
                        <a:rPr lang="en-US" sz="1800" kern="0">
                          <a:effectLst/>
                        </a:rPr>
                        <a:t>Serum sodium</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800" kern="0">
                          <a:effectLst/>
                        </a:rPr>
                        <a:t>Level of sodium in the blood</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800" kern="0" dirty="0" err="1">
                          <a:effectLst/>
                        </a:rPr>
                        <a:t>mEq</a:t>
                      </a:r>
                      <a:r>
                        <a:rPr lang="en-US" sz="1800" kern="0" dirty="0">
                          <a:effectLst/>
                        </a:rPr>
                        <a:t>/L</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800" kern="0">
                          <a:effectLst/>
                        </a:rPr>
                        <a:t>114,….148</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7349474"/>
                  </a:ext>
                </a:extLst>
              </a:tr>
              <a:tr h="273591">
                <a:tc>
                  <a:txBody>
                    <a:bodyPr/>
                    <a:lstStyle/>
                    <a:p>
                      <a:pPr algn="just">
                        <a:lnSpc>
                          <a:spcPct val="107000"/>
                        </a:lnSpc>
                        <a:spcAft>
                          <a:spcPts val="800"/>
                        </a:spcAft>
                      </a:pPr>
                      <a:r>
                        <a:rPr lang="en-US" sz="1800" kern="0">
                          <a:effectLst/>
                        </a:rPr>
                        <a:t>Smoking</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800" kern="0">
                          <a:effectLst/>
                        </a:rPr>
                        <a:t>If the patient smokes</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800" kern="0">
                          <a:effectLst/>
                        </a:rPr>
                        <a:t>Binary</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800" kern="0">
                          <a:effectLst/>
                        </a:rPr>
                        <a:t>0,1</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74527609"/>
                  </a:ext>
                </a:extLst>
              </a:tr>
              <a:tr h="273591">
                <a:tc>
                  <a:txBody>
                    <a:bodyPr/>
                    <a:lstStyle/>
                    <a:p>
                      <a:pPr algn="just">
                        <a:lnSpc>
                          <a:spcPct val="107000"/>
                        </a:lnSpc>
                        <a:spcAft>
                          <a:spcPts val="800"/>
                        </a:spcAft>
                      </a:pPr>
                      <a:r>
                        <a:rPr lang="en-US" sz="1800" kern="0">
                          <a:effectLst/>
                        </a:rPr>
                        <a:t>Time</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800" kern="0">
                          <a:effectLst/>
                        </a:rPr>
                        <a:t>Follow-up period</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800" kern="0" dirty="0">
                          <a:effectLst/>
                        </a:rPr>
                        <a:t>Days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800" kern="0" dirty="0">
                          <a:effectLst/>
                        </a:rPr>
                        <a:t>4,….385</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34984995"/>
                  </a:ext>
                </a:extLst>
              </a:tr>
              <a:tr h="566919">
                <a:tc>
                  <a:txBody>
                    <a:bodyPr/>
                    <a:lstStyle/>
                    <a:p>
                      <a:pPr algn="just">
                        <a:lnSpc>
                          <a:spcPct val="107000"/>
                        </a:lnSpc>
                        <a:spcAft>
                          <a:spcPts val="800"/>
                        </a:spcAft>
                      </a:pPr>
                      <a:r>
                        <a:rPr lang="en-US" sz="1800" kern="0">
                          <a:effectLst/>
                        </a:rPr>
                        <a:t>(target) death event</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800" kern="0" dirty="0">
                          <a:effectLst/>
                        </a:rPr>
                        <a:t>If the patient died during the follow-up period</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800" kern="0">
                          <a:effectLst/>
                        </a:rPr>
                        <a:t>Binary</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US" sz="1800" kern="0" dirty="0">
                          <a:effectLst/>
                        </a:rPr>
                        <a:t>0,1</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3157596"/>
                  </a:ext>
                </a:extLst>
              </a:tr>
            </a:tbl>
          </a:graphicData>
        </a:graphic>
      </p:graphicFrame>
    </p:spTree>
    <p:extLst>
      <p:ext uri="{BB962C8B-B14F-4D97-AF65-F5344CB8AC3E}">
        <p14:creationId xmlns:p14="http://schemas.microsoft.com/office/powerpoint/2010/main" val="2634749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B7B7-898E-7655-1541-C3097A9AE167}"/>
              </a:ext>
            </a:extLst>
          </p:cNvPr>
          <p:cNvSpPr>
            <a:spLocks noGrp="1"/>
          </p:cNvSpPr>
          <p:nvPr>
            <p:ph type="ctrTitle"/>
          </p:nvPr>
        </p:nvSpPr>
        <p:spPr>
          <a:xfrm>
            <a:off x="1523998" y="2235200"/>
            <a:ext cx="9144000" cy="2387600"/>
          </a:xfrm>
        </p:spPr>
        <p:txBody>
          <a:bodyPr>
            <a:normAutofit fontScale="90000"/>
          </a:bodyPr>
          <a:lstStyle/>
          <a:p>
            <a:r>
              <a:rPr lang="en-IN" sz="6700"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DATASET PREPROCESSING AND NORMALIZATION </a:t>
            </a:r>
            <a:br>
              <a:rPr lang="en-IN" sz="60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BBB1351F-5C77-E7FF-3437-356C9CF562B5}"/>
              </a:ext>
            </a:extLst>
          </p:cNvPr>
          <p:cNvSpPr>
            <a:spLocks noGrp="1"/>
          </p:cNvSpPr>
          <p:nvPr>
            <p:ph type="subTitle" idx="1"/>
          </p:nvPr>
        </p:nvSpPr>
        <p:spPr>
          <a:xfrm>
            <a:off x="1062036" y="2585245"/>
            <a:ext cx="10067925" cy="3656012"/>
          </a:xfrm>
        </p:spPr>
        <p:txBody>
          <a:bodyPr>
            <a:normAutofit/>
          </a:bodyPr>
          <a:lstStyle/>
          <a:p>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21245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B7B7-898E-7655-1541-C3097A9AE167}"/>
              </a:ext>
            </a:extLst>
          </p:cNvPr>
          <p:cNvSpPr>
            <a:spLocks noGrp="1"/>
          </p:cNvSpPr>
          <p:nvPr>
            <p:ph type="ctrTitle"/>
          </p:nvPr>
        </p:nvSpPr>
        <p:spPr>
          <a:xfrm>
            <a:off x="1524000" y="0"/>
            <a:ext cx="9144000" cy="2387600"/>
          </a:xfrm>
        </p:spPr>
        <p:txBody>
          <a:bodyPr>
            <a:normAutofit/>
          </a:bodyPr>
          <a:lstStyle/>
          <a:p>
            <a:br>
              <a:rPr lang="en-IN" sz="60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5" name="Rectangle 4">
            <a:extLst>
              <a:ext uri="{FF2B5EF4-FFF2-40B4-BE49-F238E27FC236}">
                <a16:creationId xmlns:a16="http://schemas.microsoft.com/office/drawing/2014/main" id="{BA15C2C7-B9A3-FBFF-1231-578800C16010}"/>
              </a:ext>
            </a:extLst>
          </p:cNvPr>
          <p:cNvSpPr/>
          <p:nvPr/>
        </p:nvSpPr>
        <p:spPr>
          <a:xfrm>
            <a:off x="166606" y="550094"/>
            <a:ext cx="6005513" cy="54662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ln w="0"/>
              <a:solidFill>
                <a:schemeClr val="accent1"/>
              </a:solidFill>
              <a:effectLst>
                <a:outerShdw blurRad="38100" dist="25400" dir="5400000" algn="ctr" rotWithShape="0">
                  <a:srgbClr val="6E747A">
                    <a:alpha val="43000"/>
                  </a:srgbClr>
                </a:outerShdw>
              </a:effectLst>
            </a:endParaRPr>
          </a:p>
        </p:txBody>
      </p:sp>
      <p:pic>
        <p:nvPicPr>
          <p:cNvPr id="6" name="Picture 5">
            <a:extLst>
              <a:ext uri="{FF2B5EF4-FFF2-40B4-BE49-F238E27FC236}">
                <a16:creationId xmlns:a16="http://schemas.microsoft.com/office/drawing/2014/main" id="{F713C06D-FC8B-E0A1-5C9B-F6E75BCC7DF6}"/>
              </a:ext>
            </a:extLst>
          </p:cNvPr>
          <p:cNvPicPr>
            <a:picLocks noChangeAspect="1"/>
          </p:cNvPicPr>
          <p:nvPr/>
        </p:nvPicPr>
        <p:blipFill>
          <a:blip r:embed="rId2" cstate="print"/>
          <a:srcRect/>
          <a:stretch>
            <a:fillRect/>
          </a:stretch>
        </p:blipFill>
        <p:spPr bwMode="auto">
          <a:xfrm>
            <a:off x="166606" y="550094"/>
            <a:ext cx="5929394" cy="5466278"/>
          </a:xfrm>
          <a:prstGeom prst="rect">
            <a:avLst/>
          </a:prstGeom>
          <a:noFill/>
          <a:ln w="9525">
            <a:noFill/>
            <a:miter lim="800000"/>
            <a:headEnd/>
            <a:tailEnd/>
          </a:ln>
        </p:spPr>
      </p:pic>
      <p:sp>
        <p:nvSpPr>
          <p:cNvPr id="8" name="TextBox 7">
            <a:extLst>
              <a:ext uri="{FF2B5EF4-FFF2-40B4-BE49-F238E27FC236}">
                <a16:creationId xmlns:a16="http://schemas.microsoft.com/office/drawing/2014/main" id="{83458EF8-690E-09E4-C6B8-B0F7A4C6F8E4}"/>
              </a:ext>
            </a:extLst>
          </p:cNvPr>
          <p:cNvSpPr txBox="1"/>
          <p:nvPr/>
        </p:nvSpPr>
        <p:spPr>
          <a:xfrm>
            <a:off x="6465937" y="1082630"/>
            <a:ext cx="5559457" cy="4401205"/>
          </a:xfrm>
          <a:prstGeom prst="rect">
            <a:avLst/>
          </a:prstGeom>
          <a:noFill/>
        </p:spPr>
        <p:txBody>
          <a:bodyPr wrap="square">
            <a:spAutoFit/>
          </a:bodyPr>
          <a:lstStyle/>
          <a:p>
            <a:pPr algn="l"/>
            <a:r>
              <a:rPr lang="en-US" sz="2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As part of the dataset verification process, we plotted scatter graphs to visualize the </a:t>
            </a:r>
            <a:r>
              <a:rPr lang="en-US" sz="2800" b="1"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relationship between age and ejection fraction </a:t>
            </a:r>
            <a:r>
              <a:rPr lang="en-US" sz="2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attributes compared to the outcome (presence or absence of heart disease). This step allowed us to inspect the data for any anomalies or inconsistencies that could affect the performance of our predictive model.</a:t>
            </a:r>
            <a:endParaRPr lang="en-IN" sz="2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9" name="Subtitle 2">
            <a:extLst>
              <a:ext uri="{FF2B5EF4-FFF2-40B4-BE49-F238E27FC236}">
                <a16:creationId xmlns:a16="http://schemas.microsoft.com/office/drawing/2014/main" id="{2AF65850-24C4-088B-3B9C-37CFC409071E}"/>
              </a:ext>
            </a:extLst>
          </p:cNvPr>
          <p:cNvSpPr>
            <a:spLocks noGrp="1"/>
          </p:cNvSpPr>
          <p:nvPr>
            <p:ph type="subTitle" idx="1"/>
          </p:nvPr>
        </p:nvSpPr>
        <p:spPr>
          <a:xfrm>
            <a:off x="1849258" y="6144331"/>
            <a:ext cx="2564090" cy="422135"/>
          </a:xfrm>
        </p:spPr>
        <p:txBody>
          <a:bodyPr>
            <a:normAutofit fontScale="92500" lnSpcReduction="10000"/>
          </a:bodyPr>
          <a:lstStyle/>
          <a:p>
            <a:pPr algn="l"/>
            <a:r>
              <a:rPr lang="en-IN" sz="2800" dirty="0">
                <a:solidFill>
                  <a:schemeClr val="bg1"/>
                </a:solidFill>
                <a:effectLst/>
                <a:latin typeface="Berlin Sans FB" panose="020E0602020502020306" pitchFamily="34" charset="0"/>
                <a:ea typeface="Times New Roman" panose="02020603050405020304" pitchFamily="18" charset="0"/>
                <a:cs typeface="Times New Roman" panose="02020603050405020304" pitchFamily="18" charset="0"/>
              </a:rPr>
              <a:t>Scattered</a:t>
            </a:r>
            <a:r>
              <a:rPr lang="en-IN" sz="2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2800" dirty="0">
                <a:solidFill>
                  <a:schemeClr val="bg1"/>
                </a:solidFill>
                <a:effectLst/>
                <a:latin typeface="Berlin Sans FB" panose="020E0602020502020306" pitchFamily="34" charset="0"/>
                <a:ea typeface="Times New Roman" panose="02020603050405020304" pitchFamily="18" charset="0"/>
                <a:cs typeface="Times New Roman" panose="02020603050405020304" pitchFamily="18" charset="0"/>
              </a:rPr>
              <a:t>Graph</a:t>
            </a:r>
            <a:r>
              <a:rPr lang="en-IN" sz="2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3244413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B7B7-898E-7655-1541-C3097A9AE167}"/>
              </a:ext>
            </a:extLst>
          </p:cNvPr>
          <p:cNvSpPr>
            <a:spLocks noGrp="1"/>
          </p:cNvSpPr>
          <p:nvPr>
            <p:ph type="ctrTitle"/>
          </p:nvPr>
        </p:nvSpPr>
        <p:spPr>
          <a:xfrm>
            <a:off x="1524000" y="-188537"/>
            <a:ext cx="9144000" cy="2387600"/>
          </a:xfrm>
        </p:spPr>
        <p:txBody>
          <a:bodyPr>
            <a:normAutofit/>
          </a:bodyPr>
          <a:lstStyle/>
          <a:p>
            <a:r>
              <a:rPr lang="en-IN"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Normalization Process</a:t>
            </a:r>
            <a:br>
              <a:rPr lang="en-IN" sz="60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BBB1351F-5C77-E7FF-3437-356C9CF562B5}"/>
              </a:ext>
            </a:extLst>
          </p:cNvPr>
          <p:cNvSpPr>
            <a:spLocks noGrp="1"/>
          </p:cNvSpPr>
          <p:nvPr>
            <p:ph type="subTitle" idx="1"/>
          </p:nvPr>
        </p:nvSpPr>
        <p:spPr>
          <a:xfrm>
            <a:off x="301659" y="1621409"/>
            <a:ext cx="11642102" cy="4675695"/>
          </a:xfrm>
        </p:spPr>
        <p:txBody>
          <a:bodyPr>
            <a:noAutofit/>
          </a:bodyPr>
          <a:lstStyle/>
          <a:p>
            <a:endParaRPr lang="en-IN"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l"/>
            <a:r>
              <a:rPr lang="en-US"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After verifying the dataset, we proceeded with the normalization process. Normalization is essential to bring all attributes to the same scale, which helps improve the convergence speed of machine learning algorithms and ensures fair treatment of all features during model training.</a:t>
            </a:r>
            <a:endParaRPr lang="en-IN"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algn="l"/>
            <a:endParaRPr lang="en-IN" dirty="0">
              <a:solidFill>
                <a:schemeClr val="bg1"/>
              </a:solidFill>
            </a:endParaRPr>
          </a:p>
          <a:p>
            <a:pPr algn="l"/>
            <a:r>
              <a:rPr lang="en-US"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 our normalization process, we first </a:t>
            </a:r>
            <a:r>
              <a:rPr lang="en-US" b="1"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calculated the skewness in the data </a:t>
            </a:r>
            <a:r>
              <a:rPr lang="en-US"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to identify any non-normal distributions. Skewness indicates the asymmetry of the distribution of values in a dataset. Based on the skewness calculations, </a:t>
            </a:r>
            <a:r>
              <a:rPr lang="en-US" b="1"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we applied different transformations to normalize the data, such as square root or cube root transformations</a:t>
            </a:r>
            <a:r>
              <a:rPr lang="en-US"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to mitigate skewness and achieve a more balanced distribution. By addressing skewness before normalization, we ensured that the data was transformed appropriately to enhance the performance of the machine learning algorithms.</a:t>
            </a:r>
            <a:endParaRPr lang="en-IN"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4849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TotalTime>
  <Words>1576</Words>
  <Application>Microsoft Office PowerPoint</Application>
  <PresentationFormat>Widescreen</PresentationFormat>
  <Paragraphs>406</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Berlin Sans FB</vt:lpstr>
      <vt:lpstr>Calibri</vt:lpstr>
      <vt:lpstr>Calibri Light</vt:lpstr>
      <vt:lpstr>Times New Roman</vt:lpstr>
      <vt:lpstr>Office Theme</vt:lpstr>
      <vt:lpstr>Machine Learning Based Heart Failure Prediction System  </vt:lpstr>
      <vt:lpstr>PROJECT OVERVIEW  </vt:lpstr>
      <vt:lpstr>PROBLEM STATEMENT </vt:lpstr>
      <vt:lpstr>METHODOLOGY </vt:lpstr>
      <vt:lpstr>LIBRARIES and TOOLS </vt:lpstr>
      <vt:lpstr>STRUCTURE OF DATASET </vt:lpstr>
      <vt:lpstr>DATASET PREPROCESSING AND NORMALIZATION  </vt:lpstr>
      <vt:lpstr> </vt:lpstr>
      <vt:lpstr>Normalization Process </vt:lpstr>
      <vt:lpstr> skewness</vt:lpstr>
      <vt:lpstr> </vt:lpstr>
      <vt:lpstr> </vt:lpstr>
      <vt:lpstr> </vt:lpstr>
      <vt:lpstr>we employed Kendall's correlation coefficient to extract the best features for predicting heart disease.   After applying Kendall’s Correlation Coefficient, we identified a subset of features that exhibit strong correlations with the presence or absence of Heart Disease. These Features include Serum Creatinine, Ejection Fraction, Age.  </vt:lpstr>
      <vt:lpstr>MODEL DEVELOPMENT AND  EVALUATION MATRICES  </vt:lpstr>
      <vt:lpstr> </vt:lpstr>
      <vt:lpstr>Algorithms  </vt:lpstr>
      <vt:lpstr>  </vt:lpstr>
      <vt:lpstr>  </vt:lpstr>
      <vt:lpstr>MODEL EVALUATION  </vt:lpstr>
      <vt:lpstr> </vt:lpstr>
      <vt:lpstr> </vt:lpstr>
      <vt:lpstr>RESULT AND IMPACT </vt:lpstr>
      <vt:lpstr>CONCLUSION </vt:lpstr>
      <vt:lpstr>FUTURE DIRECTION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System for Cardiovascular Disease with the help of Machine learning Algorithms  </dc:title>
  <dc:creator>rajadityadcc@gmail.com</dc:creator>
  <cp:lastModifiedBy>rajadityadcc@gmail.com</cp:lastModifiedBy>
  <cp:revision>12</cp:revision>
  <dcterms:created xsi:type="dcterms:W3CDTF">2024-05-16T00:22:32Z</dcterms:created>
  <dcterms:modified xsi:type="dcterms:W3CDTF">2024-05-16T10:09:31Z</dcterms:modified>
</cp:coreProperties>
</file>