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73" r:id="rId5"/>
    <p:sldId id="274" r:id="rId6"/>
    <p:sldId id="260" r:id="rId7"/>
    <p:sldId id="268" r:id="rId8"/>
    <p:sldId id="275" r:id="rId9"/>
    <p:sldId id="266" r:id="rId10"/>
    <p:sldId id="267" r:id="rId11"/>
    <p:sldId id="276" r:id="rId12"/>
    <p:sldId id="264" r:id="rId13"/>
    <p:sldId id="265" r:id="rId14"/>
  </p:sldIdLst>
  <p:sldSz cx="18288000" cy="10287000"/>
  <p:notesSz cx="6858000" cy="9144000"/>
  <p:embeddedFontLst>
    <p:embeddedFont>
      <p:font typeface="Telegraf Bold Bold" charset="0"/>
      <p:regular r:id="rId15"/>
    </p:embeddedFont>
    <p:embeddedFont>
      <p:font typeface="Calibri" pitchFamily="34" charset="0"/>
      <p:regular r:id="rId16"/>
      <p:bold r:id="rId17"/>
      <p:italic r:id="rId18"/>
      <p:boldItalic r:id="rId19"/>
    </p:embeddedFont>
    <p:embeddedFont>
      <p:font typeface="Poppins" charset="0"/>
      <p:regular r:id="rId20"/>
      <p:bold r:id="rId21"/>
      <p:italic r:id="rId22"/>
      <p:boldItalic r:id="rId23"/>
    </p:embeddedFont>
    <p:embeddedFont>
      <p:font typeface="Telegraf Bold"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EEE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22" autoAdjust="0"/>
  </p:normalViewPr>
  <p:slideViewPr>
    <p:cSldViewPr>
      <p:cViewPr>
        <p:scale>
          <a:sx n="54" d="100"/>
          <a:sy n="54" d="100"/>
        </p:scale>
        <p:origin x="-1710" y="-8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3000">
              <a:schemeClr val="accent1">
                <a:lumMod val="5000"/>
                <a:lumOff val="95000"/>
                <a:alpha val="22000"/>
              </a:schemeClr>
            </a:gs>
            <a:gs pos="99875">
              <a:srgbClr val="A2BCDC"/>
            </a:gs>
            <a:gs pos="99750">
              <a:srgbClr val="AEC5E1"/>
            </a:gs>
            <a:gs pos="99500">
              <a:srgbClr val="C6D6EA"/>
            </a:gs>
            <a:gs pos="13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2"/>
          <p:cNvSpPr txBox="1"/>
          <p:nvPr/>
        </p:nvSpPr>
        <p:spPr>
          <a:xfrm>
            <a:off x="3286084" y="0"/>
            <a:ext cx="11328092" cy="2539862"/>
          </a:xfrm>
          <a:prstGeom prst="rect">
            <a:avLst/>
          </a:prstGeom>
        </p:spPr>
        <p:txBody>
          <a:bodyPr wrap="square" lIns="0" tIns="0" rIns="0" bIns="0" rtlCol="0" anchor="t">
            <a:spAutoFit/>
          </a:bodyPr>
          <a:lstStyle/>
          <a:p>
            <a:pPr algn="ctr">
              <a:lnSpc>
                <a:spcPts val="22457"/>
              </a:lnSpc>
            </a:pPr>
            <a:r>
              <a:rPr lang="en-US" sz="11100" dirty="0">
                <a:solidFill>
                  <a:srgbClr val="FF0000"/>
                </a:solidFill>
                <a:latin typeface="Telegraf Bold Bold"/>
              </a:rPr>
              <a:t>Pitch Deck</a:t>
            </a:r>
          </a:p>
        </p:txBody>
      </p:sp>
      <p:sp>
        <p:nvSpPr>
          <p:cNvPr id="17" name="TextBox 12">
            <a:extLst>
              <a:ext uri="{FF2B5EF4-FFF2-40B4-BE49-F238E27FC236}">
                <a16:creationId xmlns="" xmlns:a16="http://schemas.microsoft.com/office/drawing/2014/main" id="{0BC9AEEC-AF4C-9961-99B2-A2F752CEA014}"/>
              </a:ext>
            </a:extLst>
          </p:cNvPr>
          <p:cNvSpPr txBox="1"/>
          <p:nvPr/>
        </p:nvSpPr>
        <p:spPr>
          <a:xfrm>
            <a:off x="0" y="2285980"/>
            <a:ext cx="18145188" cy="2885405"/>
          </a:xfrm>
          <a:prstGeom prst="rect">
            <a:avLst/>
          </a:prstGeom>
        </p:spPr>
        <p:txBody>
          <a:bodyPr wrap="square" lIns="0" tIns="0" rIns="0" bIns="0" rtlCol="0" anchor="ctr">
            <a:spAutoFit/>
          </a:bodyPr>
          <a:lstStyle/>
          <a:p>
            <a:pPr algn="ctr">
              <a:lnSpc>
                <a:spcPts val="22457"/>
              </a:lnSpc>
            </a:pPr>
            <a:r>
              <a:rPr lang="en-IN" sz="6000" dirty="0">
                <a:solidFill>
                  <a:srgbClr val="000000"/>
                </a:solidFill>
                <a:latin typeface="Telegraf Bold Bold"/>
              </a:rPr>
              <a:t>Enterprises Business Management System</a:t>
            </a:r>
            <a:endParaRPr lang="en-US" sz="6000" dirty="0">
              <a:solidFill>
                <a:srgbClr val="000000"/>
              </a:solidFill>
              <a:latin typeface="Telegraf Bold Bold"/>
            </a:endParaRPr>
          </a:p>
        </p:txBody>
      </p:sp>
      <p:sp>
        <p:nvSpPr>
          <p:cNvPr id="34" name="TextBox 33">
            <a:extLst>
              <a:ext uri="{FF2B5EF4-FFF2-40B4-BE49-F238E27FC236}">
                <a16:creationId xmlns="" xmlns:a16="http://schemas.microsoft.com/office/drawing/2014/main" id="{710144DB-86B4-10FF-0EF5-9BDB8ED4A0F9}"/>
              </a:ext>
            </a:extLst>
          </p:cNvPr>
          <p:cNvSpPr txBox="1"/>
          <p:nvPr/>
        </p:nvSpPr>
        <p:spPr>
          <a:xfrm>
            <a:off x="411172" y="8072221"/>
            <a:ext cx="7868732"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Name of Team Member - 3 – </a:t>
            </a:r>
            <a:r>
              <a:rPr lang="en-IN" sz="2800" dirty="0" err="1">
                <a:solidFill>
                  <a:schemeClr val="bg1"/>
                </a:solidFill>
              </a:rPr>
              <a:t>Lakshya</a:t>
            </a:r>
            <a:r>
              <a:rPr lang="en-IN" sz="2800" dirty="0">
                <a:solidFill>
                  <a:schemeClr val="bg1"/>
                </a:solidFill>
              </a:rPr>
              <a:t> </a:t>
            </a:r>
            <a:r>
              <a:rPr lang="en-IN" sz="2800" dirty="0" err="1">
                <a:solidFill>
                  <a:schemeClr val="bg1"/>
                </a:solidFill>
              </a:rPr>
              <a:t>Garg</a:t>
            </a:r>
            <a:endParaRPr lang="en-IN" dirty="0">
              <a:solidFill>
                <a:schemeClr val="bg1"/>
              </a:solidFill>
            </a:endParaRPr>
          </a:p>
        </p:txBody>
      </p:sp>
      <p:sp>
        <p:nvSpPr>
          <p:cNvPr id="36" name="TextBox 35">
            <a:extLst>
              <a:ext uri="{FF2B5EF4-FFF2-40B4-BE49-F238E27FC236}">
                <a16:creationId xmlns="" xmlns:a16="http://schemas.microsoft.com/office/drawing/2014/main" id="{D7EB9E2E-760D-3AE6-52EA-64851A041ACD}"/>
              </a:ext>
            </a:extLst>
          </p:cNvPr>
          <p:cNvSpPr txBox="1"/>
          <p:nvPr/>
        </p:nvSpPr>
        <p:spPr>
          <a:xfrm>
            <a:off x="457200" y="7315393"/>
            <a:ext cx="7750696"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Name of Team Member- 2 – </a:t>
            </a:r>
            <a:r>
              <a:rPr lang="en-IN" sz="2800" dirty="0" err="1">
                <a:solidFill>
                  <a:schemeClr val="bg1"/>
                </a:solidFill>
              </a:rPr>
              <a:t>Aryaksh</a:t>
            </a:r>
            <a:r>
              <a:rPr lang="en-IN" sz="2800" dirty="0">
                <a:solidFill>
                  <a:schemeClr val="bg1"/>
                </a:solidFill>
              </a:rPr>
              <a:t> </a:t>
            </a:r>
            <a:r>
              <a:rPr lang="en-IN" sz="2800" dirty="0" err="1">
                <a:solidFill>
                  <a:schemeClr val="bg1"/>
                </a:solidFill>
              </a:rPr>
              <a:t>Bhatnagar</a:t>
            </a:r>
            <a:endParaRPr lang="en-IN" dirty="0">
              <a:solidFill>
                <a:schemeClr val="bg1"/>
              </a:solidFill>
            </a:endParaRPr>
          </a:p>
        </p:txBody>
      </p:sp>
      <p:sp>
        <p:nvSpPr>
          <p:cNvPr id="37" name="TextBox 36">
            <a:extLst>
              <a:ext uri="{FF2B5EF4-FFF2-40B4-BE49-F238E27FC236}">
                <a16:creationId xmlns="" xmlns:a16="http://schemas.microsoft.com/office/drawing/2014/main" id="{D560416E-419E-763D-0538-46FD2A734A7A}"/>
              </a:ext>
            </a:extLst>
          </p:cNvPr>
          <p:cNvSpPr txBox="1"/>
          <p:nvPr/>
        </p:nvSpPr>
        <p:spPr>
          <a:xfrm>
            <a:off x="436920" y="8820657"/>
            <a:ext cx="7842983"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Name of Team Member - 4 – </a:t>
            </a:r>
            <a:r>
              <a:rPr lang="en-IN" sz="2800" dirty="0" err="1">
                <a:solidFill>
                  <a:schemeClr val="bg1"/>
                </a:solidFill>
              </a:rPr>
              <a:t>Pranjal</a:t>
            </a:r>
            <a:r>
              <a:rPr lang="en-IN" sz="2800" dirty="0">
                <a:solidFill>
                  <a:schemeClr val="bg1"/>
                </a:solidFill>
              </a:rPr>
              <a:t> </a:t>
            </a:r>
            <a:r>
              <a:rPr lang="en-IN" sz="2800" dirty="0" err="1">
                <a:solidFill>
                  <a:schemeClr val="bg1"/>
                </a:solidFill>
              </a:rPr>
              <a:t>Khandelwal</a:t>
            </a:r>
            <a:endParaRPr lang="en-IN" dirty="0">
              <a:solidFill>
                <a:schemeClr val="bg1"/>
              </a:solidFill>
            </a:endParaRPr>
          </a:p>
        </p:txBody>
      </p:sp>
      <p:sp>
        <p:nvSpPr>
          <p:cNvPr id="38" name="TextBox 37">
            <a:extLst>
              <a:ext uri="{FF2B5EF4-FFF2-40B4-BE49-F238E27FC236}">
                <a16:creationId xmlns="" xmlns:a16="http://schemas.microsoft.com/office/drawing/2014/main" id="{16C417FF-22E7-BE3E-1FD7-7E6D344DC218}"/>
              </a:ext>
            </a:extLst>
          </p:cNvPr>
          <p:cNvSpPr txBox="1"/>
          <p:nvPr/>
        </p:nvSpPr>
        <p:spPr>
          <a:xfrm>
            <a:off x="437492" y="5715004"/>
            <a:ext cx="7842983"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Presented By </a:t>
            </a:r>
            <a:r>
              <a:rPr lang="en-IN" sz="2800" dirty="0" smtClean="0">
                <a:solidFill>
                  <a:schemeClr val="bg1"/>
                </a:solidFill>
              </a:rPr>
              <a:t>:  CYBERNETIC CITADEL</a:t>
            </a:r>
            <a:endParaRPr lang="en-IN" dirty="0">
              <a:solidFill>
                <a:schemeClr val="bg1"/>
              </a:solidFill>
            </a:endParaRPr>
          </a:p>
        </p:txBody>
      </p:sp>
      <p:sp>
        <p:nvSpPr>
          <p:cNvPr id="2" name="TextBox 1">
            <a:extLst>
              <a:ext uri="{FF2B5EF4-FFF2-40B4-BE49-F238E27FC236}">
                <a16:creationId xmlns="" xmlns:a16="http://schemas.microsoft.com/office/drawing/2014/main" id="{7F4ADA5C-6C68-A357-10DC-94E8A05B429D}"/>
              </a:ext>
            </a:extLst>
          </p:cNvPr>
          <p:cNvSpPr txBox="1"/>
          <p:nvPr/>
        </p:nvSpPr>
        <p:spPr>
          <a:xfrm>
            <a:off x="457200" y="6541648"/>
            <a:ext cx="7750696" cy="523220"/>
          </a:xfrm>
          <a:prstGeom prst="rect">
            <a:avLst/>
          </a:prstGeom>
          <a:solidFill>
            <a:schemeClr val="tx2">
              <a:lumMod val="60000"/>
              <a:lumOff val="40000"/>
            </a:schemeClr>
          </a:solidFill>
        </p:spPr>
        <p:txBody>
          <a:bodyPr wrap="square" rtlCol="0">
            <a:spAutoFit/>
          </a:bodyPr>
          <a:lstStyle/>
          <a:p>
            <a:r>
              <a:rPr lang="en-IN" sz="2800" dirty="0">
                <a:solidFill>
                  <a:schemeClr val="bg1"/>
                </a:solidFill>
              </a:rPr>
              <a:t>Name of Team Member - 1  – </a:t>
            </a:r>
            <a:r>
              <a:rPr lang="en-IN" sz="2800" dirty="0" err="1">
                <a:solidFill>
                  <a:schemeClr val="bg1"/>
                </a:solidFill>
              </a:rPr>
              <a:t>Jyotiraditya</a:t>
            </a:r>
            <a:r>
              <a:rPr lang="en-IN" sz="2800" dirty="0">
                <a:solidFill>
                  <a:schemeClr val="bg1"/>
                </a:solidFill>
              </a:rPr>
              <a:t> Roy</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685800" y="1"/>
            <a:ext cx="16230600" cy="857220"/>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39" name="TextBox 39"/>
          <p:cNvSpPr txBox="1"/>
          <p:nvPr/>
        </p:nvSpPr>
        <p:spPr>
          <a:xfrm>
            <a:off x="2357390" y="0"/>
            <a:ext cx="12610809" cy="1025922"/>
          </a:xfrm>
          <a:prstGeom prst="rect">
            <a:avLst/>
          </a:prstGeom>
        </p:spPr>
        <p:txBody>
          <a:bodyPr wrap="square"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Revenue Model</a:t>
            </a:r>
          </a:p>
        </p:txBody>
      </p:sp>
      <p:sp>
        <p:nvSpPr>
          <p:cNvPr id="10" name="TextBox 9"/>
          <p:cNvSpPr txBox="1"/>
          <p:nvPr/>
        </p:nvSpPr>
        <p:spPr>
          <a:xfrm>
            <a:off x="214250" y="4714872"/>
            <a:ext cx="17930938" cy="1077218"/>
          </a:xfrm>
          <a:prstGeom prst="rect">
            <a:avLst/>
          </a:prstGeom>
          <a:noFill/>
        </p:spPr>
        <p:txBody>
          <a:bodyPr wrap="square" rtlCol="0">
            <a:spAutoFit/>
          </a:bodyPr>
          <a:lstStyle/>
          <a:p>
            <a:r>
              <a:rPr lang="en-US" sz="3200" dirty="0"/>
              <a:t>  </a:t>
            </a:r>
          </a:p>
          <a:p>
            <a:pPr>
              <a:buFont typeface="Wingdings" pitchFamily="2" charset="2"/>
              <a:buChar char="§"/>
            </a:pPr>
            <a:endParaRPr lang="en-US" sz="3200" dirty="0"/>
          </a:p>
        </p:txBody>
      </p:sp>
      <p:sp>
        <p:nvSpPr>
          <p:cNvPr id="8" name="TextBox 7"/>
          <p:cNvSpPr txBox="1"/>
          <p:nvPr/>
        </p:nvSpPr>
        <p:spPr>
          <a:xfrm>
            <a:off x="0" y="1071534"/>
            <a:ext cx="18288000" cy="7848302"/>
          </a:xfrm>
          <a:prstGeom prst="rect">
            <a:avLst/>
          </a:prstGeom>
          <a:noFill/>
        </p:spPr>
        <p:txBody>
          <a:bodyPr wrap="square" rtlCol="0">
            <a:spAutoFit/>
          </a:bodyPr>
          <a:lstStyle/>
          <a:p>
            <a:r>
              <a:rPr lang="en-US" sz="2400" dirty="0"/>
              <a:t>The revenue model for your </a:t>
            </a:r>
            <a:r>
              <a:rPr lang="en-US" sz="2400" dirty="0" err="1"/>
              <a:t>blockchain</a:t>
            </a:r>
            <a:r>
              <a:rPr lang="en-US" sz="2400" dirty="0"/>
              <a:t> transparency project can be structured in various ways to generate income while providing value to your users. Here are several revenue models you can consider:</a:t>
            </a:r>
          </a:p>
          <a:p>
            <a:r>
              <a:rPr lang="en-US" sz="2400" b="1" dirty="0"/>
              <a:t>Subscription Model</a:t>
            </a:r>
            <a:r>
              <a:rPr lang="en-US" sz="2400" dirty="0"/>
              <a:t>:</a:t>
            </a:r>
          </a:p>
          <a:p>
            <a:pPr lvl="1"/>
            <a:r>
              <a:rPr lang="en-US" sz="2400" dirty="0"/>
              <a:t>Offer subscription-based pricing plans for organizations to access the </a:t>
            </a:r>
            <a:r>
              <a:rPr lang="en-US" sz="2400" dirty="0" err="1"/>
              <a:t>blockchain</a:t>
            </a:r>
            <a:r>
              <a:rPr lang="en-US" sz="2400" dirty="0"/>
              <a:t> transparency platform. Depending on the features and level of service included, you can offer different tiers of subscription plans with varying pricing levels. This model provides recurring revenue and encourages long-term customer relationships.</a:t>
            </a:r>
          </a:p>
          <a:p>
            <a:r>
              <a:rPr lang="en-US" sz="2400" b="1" dirty="0"/>
              <a:t>Transaction Fees</a:t>
            </a:r>
            <a:r>
              <a:rPr lang="en-US" sz="2400" dirty="0"/>
              <a:t>:</a:t>
            </a:r>
          </a:p>
          <a:p>
            <a:pPr lvl="1"/>
            <a:r>
              <a:rPr lang="en-US" sz="2400" dirty="0"/>
              <a:t>Charge transaction fees for executing smart contracts or accessing data stored on the </a:t>
            </a:r>
            <a:r>
              <a:rPr lang="en-US" sz="2400" dirty="0" err="1"/>
              <a:t>blockchain</a:t>
            </a:r>
            <a:r>
              <a:rPr lang="en-US" sz="2400" dirty="0"/>
              <a:t> platform. The fees can be based on the complexity or volume of transactions processed through the platform. This model is suitable for platforms that facilitate frequent transactions or interactions between users.</a:t>
            </a:r>
          </a:p>
          <a:p>
            <a:r>
              <a:rPr lang="en-US" sz="2400" b="1" dirty="0"/>
              <a:t>Licensing Fees</a:t>
            </a:r>
            <a:r>
              <a:rPr lang="en-US" sz="2400" dirty="0"/>
              <a:t>:</a:t>
            </a:r>
          </a:p>
          <a:p>
            <a:pPr lvl="1"/>
            <a:r>
              <a:rPr lang="en-US" sz="2400" dirty="0"/>
              <a:t>License your </a:t>
            </a:r>
            <a:r>
              <a:rPr lang="en-US" sz="2400" dirty="0" err="1"/>
              <a:t>blockchain</a:t>
            </a:r>
            <a:r>
              <a:rPr lang="en-US" sz="2400" dirty="0"/>
              <a:t> transparency platform to organizations or enterprises for a one-time fee or recurring royalties. This model allows you to monetize your technology while granting organizations the right to use your platform within their internal systems or processes.</a:t>
            </a:r>
          </a:p>
          <a:p>
            <a:r>
              <a:rPr lang="en-US" sz="2400" b="1" dirty="0"/>
              <a:t>Consulting Services</a:t>
            </a:r>
            <a:r>
              <a:rPr lang="en-US" sz="2400" dirty="0"/>
              <a:t>:</a:t>
            </a:r>
          </a:p>
          <a:p>
            <a:pPr lvl="1"/>
            <a:r>
              <a:rPr lang="en-US" sz="2400" dirty="0"/>
              <a:t>Provide consulting services to help organizations integrate </a:t>
            </a:r>
            <a:r>
              <a:rPr lang="en-US" sz="2400" dirty="0" err="1"/>
              <a:t>blockchain</a:t>
            </a:r>
            <a:r>
              <a:rPr lang="en-US" sz="2400" dirty="0"/>
              <a:t> transparency solutions into their existing processes and systems. Offer customization, implementation, and ongoing support services tailored to the specific needs of each organization. Consulting services can be billed on a project basis, hourly rate, or retainer fee.</a:t>
            </a:r>
          </a:p>
          <a:p>
            <a:r>
              <a:rPr lang="en-US" sz="2400" b="1" dirty="0"/>
              <a:t>Data Analytics and Insights</a:t>
            </a:r>
            <a:r>
              <a:rPr lang="en-US" sz="2400" dirty="0"/>
              <a:t>:</a:t>
            </a:r>
          </a:p>
          <a:p>
            <a:pPr lvl="1"/>
            <a:r>
              <a:rPr lang="en-US" sz="2400" dirty="0"/>
              <a:t>Monetize data analytics and insights derived from the transparent data stored on the </a:t>
            </a:r>
            <a:r>
              <a:rPr lang="en-US" sz="2400" dirty="0" err="1"/>
              <a:t>blockchain</a:t>
            </a:r>
            <a:r>
              <a:rPr lang="en-US" sz="2400" dirty="0"/>
              <a:t> platform. Offer analytics dashboards, reports, or predictive modeling services to help organizations make data-driven decisions and improve performance. You can charge subscription fees for access to advanced analytics features or sell individual reports and insights as add-on services</a:t>
            </a:r>
            <a:r>
              <a:rPr lang="en-US" sz="2400" dirty="0" smtClean="0"/>
              <a:t>.</a:t>
            </a:r>
            <a:endParaRPr lang="en-US" sz="2400" dirty="0"/>
          </a:p>
        </p:txBody>
      </p:sp>
    </p:spTree>
    <p:extLst>
      <p:ext uri="{BB962C8B-B14F-4D97-AF65-F5344CB8AC3E}">
        <p14:creationId xmlns:p14="http://schemas.microsoft.com/office/powerpoint/2010/main" xmlns="" val="170390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4"/>
          <p:cNvSpPr txBox="1"/>
          <p:nvPr/>
        </p:nvSpPr>
        <p:spPr>
          <a:xfrm>
            <a:off x="685800" y="-34272"/>
            <a:ext cx="3086100" cy="765433"/>
          </a:xfrm>
          <a:prstGeom prst="rect">
            <a:avLst/>
          </a:prstGeom>
        </p:spPr>
        <p:txBody>
          <a:bodyPr lIns="50800" tIns="50800" rIns="50800" bIns="50800" rtlCol="0" anchor="ctr"/>
          <a:lstStyle/>
          <a:p>
            <a:pPr algn="ctr">
              <a:lnSpc>
                <a:spcPts val="3360"/>
              </a:lnSpc>
            </a:pPr>
            <a:endParaRPr/>
          </a:p>
        </p:txBody>
      </p:sp>
      <p:sp>
        <p:nvSpPr>
          <p:cNvPr id="10" name="TextBox 9"/>
          <p:cNvSpPr txBox="1"/>
          <p:nvPr/>
        </p:nvSpPr>
        <p:spPr>
          <a:xfrm>
            <a:off x="214250" y="4714872"/>
            <a:ext cx="17930938" cy="1077218"/>
          </a:xfrm>
          <a:prstGeom prst="rect">
            <a:avLst/>
          </a:prstGeom>
          <a:noFill/>
        </p:spPr>
        <p:txBody>
          <a:bodyPr wrap="square" rtlCol="0">
            <a:spAutoFit/>
          </a:bodyPr>
          <a:lstStyle/>
          <a:p>
            <a:r>
              <a:rPr lang="en-US" sz="3200" dirty="0"/>
              <a:t>  </a:t>
            </a:r>
          </a:p>
          <a:p>
            <a:pPr>
              <a:buFont typeface="Wingdings" pitchFamily="2" charset="2"/>
              <a:buChar char="§"/>
            </a:pPr>
            <a:endParaRPr lang="en-US" sz="3200" dirty="0"/>
          </a:p>
        </p:txBody>
      </p:sp>
      <p:sp>
        <p:nvSpPr>
          <p:cNvPr id="8" name="TextBox 7"/>
          <p:cNvSpPr txBox="1"/>
          <p:nvPr/>
        </p:nvSpPr>
        <p:spPr>
          <a:xfrm>
            <a:off x="0" y="1071534"/>
            <a:ext cx="18288000" cy="8125301"/>
          </a:xfrm>
          <a:prstGeom prst="rect">
            <a:avLst/>
          </a:prstGeom>
          <a:noFill/>
        </p:spPr>
        <p:txBody>
          <a:bodyPr wrap="square" rtlCol="0">
            <a:spAutoFit/>
          </a:bodyPr>
          <a:lstStyle/>
          <a:p>
            <a:r>
              <a:rPr lang="en-US" sz="2400" b="1" dirty="0" smtClean="0"/>
              <a:t>Training </a:t>
            </a:r>
            <a:r>
              <a:rPr lang="en-US" sz="2400" b="1" dirty="0"/>
              <a:t>and Certification</a:t>
            </a:r>
            <a:r>
              <a:rPr lang="en-US" sz="2400" dirty="0"/>
              <a:t>:</a:t>
            </a:r>
          </a:p>
          <a:p>
            <a:pPr lvl="1"/>
            <a:r>
              <a:rPr lang="en-US" sz="2400" dirty="0"/>
              <a:t>Develop and offer training programs or certification courses related to </a:t>
            </a:r>
            <a:r>
              <a:rPr lang="en-US" sz="2400" dirty="0" err="1"/>
              <a:t>blockchain</a:t>
            </a:r>
            <a:r>
              <a:rPr lang="en-US" sz="2400" dirty="0"/>
              <a:t> technology, transparency, and data governance. Charge fees for training sessions, workshops, or certification exams to generate revenue and establish credibility in the market. This model can attract both individual learners and organizations seeking to </a:t>
            </a:r>
            <a:r>
              <a:rPr lang="en-US" sz="2400" dirty="0" err="1"/>
              <a:t>upskill</a:t>
            </a:r>
            <a:r>
              <a:rPr lang="en-US" sz="2400" dirty="0"/>
              <a:t> their workforce.</a:t>
            </a:r>
          </a:p>
          <a:p>
            <a:r>
              <a:rPr lang="en-US" sz="2400" b="1" dirty="0"/>
              <a:t>Partnerships and Integrations</a:t>
            </a:r>
            <a:r>
              <a:rPr lang="en-US" sz="2400" dirty="0"/>
              <a:t>:</a:t>
            </a:r>
          </a:p>
          <a:p>
            <a:pPr lvl="1"/>
            <a:r>
              <a:rPr lang="en-US" sz="2400" dirty="0"/>
              <a:t>Form partnerships with other technology providers, industry associations, or regulatory bodies to expand the reach and capabilities of the </a:t>
            </a:r>
            <a:r>
              <a:rPr lang="en-US" sz="2400" dirty="0" err="1"/>
              <a:t>blockchain</a:t>
            </a:r>
            <a:r>
              <a:rPr lang="en-US" sz="2400" dirty="0"/>
              <a:t> transparency platform. Generate revenue through revenue-sharing agreements, referral fees, or integration fees for third-party services or platforms that integrate with your solution.</a:t>
            </a:r>
          </a:p>
          <a:p>
            <a:r>
              <a:rPr lang="en-US" sz="2400" b="1" dirty="0"/>
              <a:t>Custom Development and Integration</a:t>
            </a:r>
            <a:r>
              <a:rPr lang="en-US" sz="2400" dirty="0"/>
              <a:t>:</a:t>
            </a:r>
          </a:p>
          <a:p>
            <a:pPr lvl="1"/>
            <a:r>
              <a:rPr lang="en-US" sz="2400" dirty="0"/>
              <a:t>Offer custom development and integration services to organizations with unique requirements or specific use cases. This model allows you to tailor your platform to meet the specific needs of each client and charge fees based on the scope and complexity of the project.</a:t>
            </a:r>
          </a:p>
          <a:p>
            <a:r>
              <a:rPr lang="en-US" sz="2400" b="1" dirty="0" err="1"/>
              <a:t>Freemium</a:t>
            </a:r>
            <a:r>
              <a:rPr lang="en-US" sz="2400" b="1" dirty="0"/>
              <a:t> Model</a:t>
            </a:r>
            <a:r>
              <a:rPr lang="en-US" sz="2400" dirty="0"/>
              <a:t>:</a:t>
            </a:r>
          </a:p>
          <a:p>
            <a:pPr lvl="1"/>
            <a:r>
              <a:rPr lang="en-US" sz="2400" dirty="0"/>
              <a:t>Offer a basic version of your </a:t>
            </a:r>
            <a:r>
              <a:rPr lang="en-US" sz="2400" dirty="0" err="1"/>
              <a:t>blockchain</a:t>
            </a:r>
            <a:r>
              <a:rPr lang="en-US" sz="2400" dirty="0"/>
              <a:t> transparency platform for free to attract users and demonstrate the value of your solution. Then, </a:t>
            </a:r>
            <a:r>
              <a:rPr lang="en-US" sz="2400" dirty="0" err="1"/>
              <a:t>upsell</a:t>
            </a:r>
            <a:r>
              <a:rPr lang="en-US" sz="2400" dirty="0"/>
              <a:t> premium features, advanced functionality, or additional support services to users who require more capabilities. This model allows you to acquire a large user base while monetizing premium offerings.</a:t>
            </a:r>
          </a:p>
          <a:p>
            <a:r>
              <a:rPr lang="en-US" sz="2400" b="1" dirty="0"/>
              <a:t>Advertisement and Sponsorship</a:t>
            </a:r>
            <a:r>
              <a:rPr lang="en-US" sz="2400" dirty="0"/>
              <a:t>:</a:t>
            </a:r>
          </a:p>
          <a:p>
            <a:pPr lvl="1"/>
            <a:r>
              <a:rPr lang="en-US" sz="2400" dirty="0"/>
              <a:t>Monetize your platform through advertisements or sponsorships from relevant industry partners or organizations. You can display targeted advertisements within the platform or offer sponsorship opportunities for events, webinars, or other promotional activities.</a:t>
            </a:r>
          </a:p>
          <a:p>
            <a:r>
              <a:rPr lang="en-US" sz="2400" dirty="0"/>
              <a:t>Choose one or a combination of these revenue models based on your target market, competitive landscape, and the unique value proposition of your </a:t>
            </a:r>
            <a:r>
              <a:rPr lang="en-US" sz="2400" dirty="0" err="1"/>
              <a:t>blockchain</a:t>
            </a:r>
            <a:r>
              <a:rPr lang="en-US" sz="2400" dirty="0"/>
              <a:t> transparency project. Additionally, consider experimenting with different pricing strategies and revenue streams to optimize revenue generation and maximize the value delivered to your users.</a:t>
            </a:r>
          </a:p>
          <a:p>
            <a:endParaRPr lang="en-US" dirty="0"/>
          </a:p>
        </p:txBody>
      </p:sp>
    </p:spTree>
    <p:extLst>
      <p:ext uri="{BB962C8B-B14F-4D97-AF65-F5344CB8AC3E}">
        <p14:creationId xmlns:p14="http://schemas.microsoft.com/office/powerpoint/2010/main" xmlns="" val="170390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0" y="-142912"/>
            <a:ext cx="18288000" cy="1071534"/>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417220" y="5443121"/>
            <a:ext cx="3372968" cy="3060445"/>
            <a:chOff x="0" y="0"/>
            <a:chExt cx="1816235" cy="1647951"/>
          </a:xfrm>
        </p:grpSpPr>
        <p:sp>
          <p:nvSpPr>
            <p:cNvPr id="6" name="Freeform 6"/>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5446880" y="5443121"/>
            <a:ext cx="3372968" cy="3060445"/>
            <a:chOff x="0" y="0"/>
            <a:chExt cx="1816235" cy="1647951"/>
          </a:xfrm>
        </p:grpSpPr>
        <p:sp>
          <p:nvSpPr>
            <p:cNvPr id="9" name="Freeform 9"/>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p:nvPr/>
        </p:nvGrpSpPr>
        <p:grpSpPr>
          <a:xfrm>
            <a:off x="9470948" y="5443121"/>
            <a:ext cx="3372968" cy="3060445"/>
            <a:chOff x="0" y="0"/>
            <a:chExt cx="1816235" cy="1647951"/>
          </a:xfrm>
        </p:grpSpPr>
        <p:sp>
          <p:nvSpPr>
            <p:cNvPr id="12" name="Freeform 12"/>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4" name="Group 14"/>
          <p:cNvGrpSpPr/>
          <p:nvPr/>
        </p:nvGrpSpPr>
        <p:grpSpPr>
          <a:xfrm>
            <a:off x="13501141" y="5426037"/>
            <a:ext cx="3372968" cy="3060445"/>
            <a:chOff x="0" y="0"/>
            <a:chExt cx="1816235" cy="1647951"/>
          </a:xfrm>
        </p:grpSpPr>
        <p:sp>
          <p:nvSpPr>
            <p:cNvPr id="15" name="Freeform 15"/>
            <p:cNvSpPr/>
            <p:nvPr/>
          </p:nvSpPr>
          <p:spPr>
            <a:xfrm>
              <a:off x="0" y="0"/>
              <a:ext cx="1816235" cy="1647951"/>
            </a:xfrm>
            <a:custGeom>
              <a:avLst/>
              <a:gdLst/>
              <a:ahLst/>
              <a:cxnLst/>
              <a:rect l="l" t="t" r="r" b="b"/>
              <a:pathLst>
                <a:path w="1816235" h="1647951">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txBody>
            <a:bodyPr/>
            <a:lstStyle/>
            <a:p>
              <a:endParaRPr lang="en-IN"/>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8" name="Freeform 18"/>
          <p:cNvSpPr/>
          <p:nvPr/>
        </p:nvSpPr>
        <p:spPr>
          <a:xfrm>
            <a:off x="1928762" y="7748832"/>
            <a:ext cx="1929676"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p:spPr>
        <p:style>
          <a:lnRef idx="0">
            <a:schemeClr val="accent1"/>
          </a:lnRef>
          <a:fillRef idx="3">
            <a:schemeClr val="accent1"/>
          </a:fillRef>
          <a:effectRef idx="3">
            <a:schemeClr val="accent1"/>
          </a:effectRef>
          <a:fontRef idx="minor">
            <a:schemeClr val="lt1"/>
          </a:fontRef>
        </p:style>
        <p:txBody>
          <a:bodyPr/>
          <a:lstStyle/>
          <a:p>
            <a:endParaRPr lang="en-IN" dirty="0"/>
          </a:p>
        </p:txBody>
      </p:sp>
      <p:sp>
        <p:nvSpPr>
          <p:cNvPr id="21" name="Freeform 21"/>
          <p:cNvSpPr/>
          <p:nvPr/>
        </p:nvSpPr>
        <p:spPr>
          <a:xfrm>
            <a:off x="6378630" y="7748832"/>
            <a:ext cx="1509468"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ln/>
        </p:spPr>
        <p:style>
          <a:lnRef idx="0">
            <a:schemeClr val="accent1"/>
          </a:lnRef>
          <a:fillRef idx="3">
            <a:schemeClr val="accent1"/>
          </a:fillRef>
          <a:effectRef idx="3">
            <a:schemeClr val="accent1"/>
          </a:effectRef>
          <a:fontRef idx="minor">
            <a:schemeClr val="lt1"/>
          </a:fontRef>
        </p:style>
        <p:txBody>
          <a:bodyPr/>
          <a:lstStyle/>
          <a:p>
            <a:endParaRPr lang="en-IN"/>
          </a:p>
        </p:txBody>
      </p:sp>
      <p:sp>
        <p:nvSpPr>
          <p:cNvPr id="24" name="Freeform 24"/>
          <p:cNvSpPr/>
          <p:nvPr/>
        </p:nvSpPr>
        <p:spPr>
          <a:xfrm>
            <a:off x="10402698" y="7748832"/>
            <a:ext cx="1509468"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p:spPr>
        <p:style>
          <a:lnRef idx="0">
            <a:schemeClr val="accent1"/>
          </a:lnRef>
          <a:fillRef idx="3">
            <a:schemeClr val="accent1"/>
          </a:fillRef>
          <a:effectRef idx="3">
            <a:schemeClr val="accent1"/>
          </a:effectRef>
          <a:fontRef idx="minor">
            <a:schemeClr val="lt1"/>
          </a:fontRef>
        </p:style>
        <p:txBody>
          <a:bodyPr/>
          <a:lstStyle/>
          <a:p>
            <a:endParaRPr lang="en-IN"/>
          </a:p>
        </p:txBody>
      </p:sp>
      <p:sp>
        <p:nvSpPr>
          <p:cNvPr id="27" name="Freeform 27"/>
          <p:cNvSpPr/>
          <p:nvPr/>
        </p:nvSpPr>
        <p:spPr>
          <a:xfrm>
            <a:off x="14426766" y="7748832"/>
            <a:ext cx="1509468" cy="1509468"/>
          </a:xfrm>
          <a:custGeom>
            <a:avLst/>
            <a:gdLst/>
            <a:ahLst/>
            <a:cxnLst/>
            <a:rect l="l" t="t" r="r" b="b"/>
            <a:pathLst>
              <a:path w="812800" h="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p:spPr>
        <p:style>
          <a:lnRef idx="0">
            <a:schemeClr val="accent1"/>
          </a:lnRef>
          <a:fillRef idx="3">
            <a:schemeClr val="accent1"/>
          </a:fillRef>
          <a:effectRef idx="3">
            <a:schemeClr val="accent1"/>
          </a:effectRef>
          <a:fontRef idx="minor">
            <a:schemeClr val="lt1"/>
          </a:fontRef>
        </p:style>
        <p:txBody>
          <a:bodyPr/>
          <a:lstStyle/>
          <a:p>
            <a:endParaRPr lang="en-IN"/>
          </a:p>
        </p:txBody>
      </p:sp>
      <p:sp>
        <p:nvSpPr>
          <p:cNvPr id="29" name="AutoShape 29"/>
          <p:cNvSpPr/>
          <p:nvPr/>
        </p:nvSpPr>
        <p:spPr>
          <a:xfrm>
            <a:off x="3858438" y="8465466"/>
            <a:ext cx="2529526" cy="21016"/>
          </a:xfrm>
          <a:prstGeom prst="line">
            <a:avLst/>
          </a:prstGeom>
          <a:ln w="76200" cap="flat">
            <a:solidFill>
              <a:srgbClr val="1A1A1A"/>
            </a:solidFill>
            <a:prstDash val="solid"/>
            <a:headEnd type="none" w="sm" len="sm"/>
            <a:tailEnd type="triangle" w="lg" len="med"/>
          </a:ln>
        </p:spPr>
        <p:txBody>
          <a:bodyPr/>
          <a:lstStyle/>
          <a:p>
            <a:endParaRPr lang="en-IN"/>
          </a:p>
        </p:txBody>
      </p:sp>
      <p:sp>
        <p:nvSpPr>
          <p:cNvPr id="30" name="AutoShape 30"/>
          <p:cNvSpPr/>
          <p:nvPr/>
        </p:nvSpPr>
        <p:spPr>
          <a:xfrm>
            <a:off x="7888098" y="8465466"/>
            <a:ext cx="2520192" cy="0"/>
          </a:xfrm>
          <a:prstGeom prst="line">
            <a:avLst/>
          </a:prstGeom>
          <a:ln w="76200" cap="flat">
            <a:solidFill>
              <a:srgbClr val="1A1A1A"/>
            </a:solidFill>
            <a:prstDash val="solid"/>
            <a:headEnd type="none" w="sm" len="sm"/>
            <a:tailEnd type="triangle" w="lg" len="med"/>
          </a:ln>
        </p:spPr>
        <p:txBody>
          <a:bodyPr/>
          <a:lstStyle/>
          <a:p>
            <a:endParaRPr lang="en-IN"/>
          </a:p>
        </p:txBody>
      </p:sp>
      <p:sp>
        <p:nvSpPr>
          <p:cNvPr id="31" name="AutoShape 31"/>
          <p:cNvSpPr/>
          <p:nvPr/>
        </p:nvSpPr>
        <p:spPr>
          <a:xfrm>
            <a:off x="11912166" y="8465466"/>
            <a:ext cx="2520192" cy="0"/>
          </a:xfrm>
          <a:prstGeom prst="line">
            <a:avLst/>
          </a:prstGeom>
          <a:ln w="76200" cap="flat">
            <a:solidFill>
              <a:srgbClr val="1A1A1A"/>
            </a:solidFill>
            <a:prstDash val="solid"/>
            <a:headEnd type="none" w="sm" len="sm"/>
            <a:tailEnd type="triangle" w="lg" len="med"/>
          </a:ln>
        </p:spPr>
        <p:txBody>
          <a:bodyPr/>
          <a:lstStyle/>
          <a:p>
            <a:endParaRPr lang="en-IN"/>
          </a:p>
        </p:txBody>
      </p:sp>
      <p:sp>
        <p:nvSpPr>
          <p:cNvPr id="36" name="TextBox 36"/>
          <p:cNvSpPr txBox="1"/>
          <p:nvPr/>
        </p:nvSpPr>
        <p:spPr>
          <a:xfrm>
            <a:off x="1845487" y="6956260"/>
            <a:ext cx="2516435" cy="365100"/>
          </a:xfrm>
          <a:prstGeom prst="rect">
            <a:avLst/>
          </a:prstGeom>
        </p:spPr>
        <p:txBody>
          <a:bodyPr lIns="0" tIns="0" rIns="0" bIns="0" rtlCol="0" anchor="t">
            <a:spAutoFit/>
          </a:bodyPr>
          <a:lstStyle/>
          <a:p>
            <a:pPr marL="0" lvl="0" indent="0" algn="ctr">
              <a:lnSpc>
                <a:spcPts val="2879"/>
              </a:lnSpc>
            </a:pPr>
            <a:r>
              <a:rPr lang="en-IN" sz="2400" dirty="0">
                <a:solidFill>
                  <a:srgbClr val="1A1A1A"/>
                </a:solidFill>
                <a:latin typeface="Poppins"/>
              </a:rPr>
              <a:t>October 2024</a:t>
            </a:r>
            <a:endParaRPr lang="en-US" sz="2400" dirty="0">
              <a:solidFill>
                <a:srgbClr val="1A1A1A"/>
              </a:solidFill>
              <a:latin typeface="Poppins"/>
            </a:endParaRPr>
          </a:p>
        </p:txBody>
      </p:sp>
      <p:sp>
        <p:nvSpPr>
          <p:cNvPr id="37" name="TextBox 37"/>
          <p:cNvSpPr txBox="1"/>
          <p:nvPr/>
        </p:nvSpPr>
        <p:spPr>
          <a:xfrm>
            <a:off x="1620401" y="6134252"/>
            <a:ext cx="2966607" cy="778002"/>
          </a:xfrm>
          <a:prstGeom prst="rect">
            <a:avLst/>
          </a:prstGeom>
        </p:spPr>
        <p:txBody>
          <a:bodyPr lIns="0" tIns="0" rIns="0" bIns="0" rtlCol="0" anchor="t">
            <a:spAutoFit/>
          </a:bodyPr>
          <a:lstStyle/>
          <a:p>
            <a:pPr marL="0" lvl="0" indent="0" algn="ctr">
              <a:lnSpc>
                <a:spcPts val="5964"/>
              </a:lnSpc>
            </a:pPr>
            <a:r>
              <a:rPr lang="en-US" sz="4200" dirty="0">
                <a:solidFill>
                  <a:srgbClr val="1A1A1A"/>
                </a:solidFill>
                <a:latin typeface="Telegraf Bold"/>
              </a:rPr>
              <a:t>Prototype</a:t>
            </a:r>
          </a:p>
        </p:txBody>
      </p:sp>
      <p:sp>
        <p:nvSpPr>
          <p:cNvPr id="39" name="TextBox 39"/>
          <p:cNvSpPr txBox="1"/>
          <p:nvPr/>
        </p:nvSpPr>
        <p:spPr>
          <a:xfrm>
            <a:off x="3319799" y="0"/>
            <a:ext cx="11396365" cy="1025922"/>
          </a:xfrm>
          <a:prstGeom prst="rect">
            <a:avLst/>
          </a:prstGeom>
        </p:spPr>
        <p:txBody>
          <a:bodyPr wrap="square"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Future Roadmap</a:t>
            </a:r>
          </a:p>
        </p:txBody>
      </p:sp>
      <p:sp>
        <p:nvSpPr>
          <p:cNvPr id="40" name="TextBox 40"/>
          <p:cNvSpPr txBox="1"/>
          <p:nvPr/>
        </p:nvSpPr>
        <p:spPr>
          <a:xfrm>
            <a:off x="5872351" y="6956260"/>
            <a:ext cx="2516435" cy="371897"/>
          </a:xfrm>
          <a:prstGeom prst="rect">
            <a:avLst/>
          </a:prstGeom>
        </p:spPr>
        <p:txBody>
          <a:bodyPr lIns="0" tIns="0" rIns="0" bIns="0" rtlCol="0" anchor="t">
            <a:spAutoFit/>
          </a:bodyPr>
          <a:lstStyle/>
          <a:p>
            <a:pPr marL="0" lvl="0" indent="0" algn="ctr">
              <a:lnSpc>
                <a:spcPts val="2879"/>
              </a:lnSpc>
            </a:pPr>
            <a:r>
              <a:rPr lang="en-IN" sz="2400" dirty="0">
                <a:solidFill>
                  <a:srgbClr val="1A1A1A"/>
                </a:solidFill>
                <a:latin typeface="Poppins"/>
              </a:rPr>
              <a:t>May. 2026</a:t>
            </a:r>
            <a:endParaRPr lang="en-US" sz="2400" dirty="0">
              <a:solidFill>
                <a:srgbClr val="1A1A1A"/>
              </a:solidFill>
              <a:latin typeface="Poppins"/>
            </a:endParaRPr>
          </a:p>
        </p:txBody>
      </p:sp>
      <p:sp>
        <p:nvSpPr>
          <p:cNvPr id="41" name="TextBox 41"/>
          <p:cNvSpPr txBox="1"/>
          <p:nvPr/>
        </p:nvSpPr>
        <p:spPr>
          <a:xfrm>
            <a:off x="5647265" y="6134252"/>
            <a:ext cx="2966607" cy="778002"/>
          </a:xfrm>
          <a:prstGeom prst="rect">
            <a:avLst/>
          </a:prstGeom>
        </p:spPr>
        <p:txBody>
          <a:bodyPr lIns="0" tIns="0" rIns="0" bIns="0" rtlCol="0" anchor="t">
            <a:spAutoFit/>
          </a:bodyPr>
          <a:lstStyle/>
          <a:p>
            <a:pPr marL="0" lvl="0" indent="0" algn="ctr">
              <a:lnSpc>
                <a:spcPts val="5964"/>
              </a:lnSpc>
            </a:pPr>
            <a:r>
              <a:rPr lang="en-US" sz="4200">
                <a:solidFill>
                  <a:srgbClr val="1A1A1A"/>
                </a:solidFill>
                <a:latin typeface="Telegraf Bold"/>
              </a:rPr>
              <a:t>Launch</a:t>
            </a:r>
          </a:p>
        </p:txBody>
      </p:sp>
      <p:sp>
        <p:nvSpPr>
          <p:cNvPr id="42" name="TextBox 42"/>
          <p:cNvSpPr txBox="1"/>
          <p:nvPr/>
        </p:nvSpPr>
        <p:spPr>
          <a:xfrm>
            <a:off x="9899215" y="6956260"/>
            <a:ext cx="2516435" cy="371897"/>
          </a:xfrm>
          <a:prstGeom prst="rect">
            <a:avLst/>
          </a:prstGeom>
        </p:spPr>
        <p:txBody>
          <a:bodyPr lIns="0" tIns="0" rIns="0" bIns="0" rtlCol="0" anchor="t">
            <a:spAutoFit/>
          </a:bodyPr>
          <a:lstStyle/>
          <a:p>
            <a:pPr marL="0" lvl="0" indent="0" algn="ctr">
              <a:lnSpc>
                <a:spcPts val="2879"/>
              </a:lnSpc>
            </a:pPr>
            <a:r>
              <a:rPr lang="en-IN" sz="2400" dirty="0">
                <a:solidFill>
                  <a:srgbClr val="1A1A1A"/>
                </a:solidFill>
                <a:latin typeface="Poppins"/>
              </a:rPr>
              <a:t>Feb. 2027</a:t>
            </a:r>
            <a:endParaRPr lang="en-US" sz="2400" dirty="0">
              <a:solidFill>
                <a:srgbClr val="1A1A1A"/>
              </a:solidFill>
              <a:latin typeface="Poppins"/>
            </a:endParaRPr>
          </a:p>
        </p:txBody>
      </p:sp>
      <p:sp>
        <p:nvSpPr>
          <p:cNvPr id="43" name="TextBox 43"/>
          <p:cNvSpPr txBox="1"/>
          <p:nvPr/>
        </p:nvSpPr>
        <p:spPr>
          <a:xfrm>
            <a:off x="9674129" y="6134252"/>
            <a:ext cx="2966607" cy="778002"/>
          </a:xfrm>
          <a:prstGeom prst="rect">
            <a:avLst/>
          </a:prstGeom>
        </p:spPr>
        <p:txBody>
          <a:bodyPr lIns="0" tIns="0" rIns="0" bIns="0" rtlCol="0" anchor="t">
            <a:spAutoFit/>
          </a:bodyPr>
          <a:lstStyle/>
          <a:p>
            <a:pPr marL="0" lvl="0" indent="0" algn="ctr">
              <a:lnSpc>
                <a:spcPts val="5964"/>
              </a:lnSpc>
            </a:pPr>
            <a:r>
              <a:rPr lang="en-US" sz="4200" dirty="0">
                <a:solidFill>
                  <a:srgbClr val="1A1A1A"/>
                </a:solidFill>
                <a:latin typeface="Telegraf Bold"/>
              </a:rPr>
              <a:t>V2.0</a:t>
            </a:r>
          </a:p>
        </p:txBody>
      </p:sp>
      <p:sp>
        <p:nvSpPr>
          <p:cNvPr id="44" name="TextBox 44"/>
          <p:cNvSpPr txBox="1"/>
          <p:nvPr/>
        </p:nvSpPr>
        <p:spPr>
          <a:xfrm>
            <a:off x="13926079" y="6956260"/>
            <a:ext cx="2516435" cy="371897"/>
          </a:xfrm>
          <a:prstGeom prst="rect">
            <a:avLst/>
          </a:prstGeom>
        </p:spPr>
        <p:txBody>
          <a:bodyPr lIns="0" tIns="0" rIns="0" bIns="0" rtlCol="0" anchor="t">
            <a:spAutoFit/>
          </a:bodyPr>
          <a:lstStyle/>
          <a:p>
            <a:pPr marL="0" lvl="0" indent="0" algn="ctr">
              <a:lnSpc>
                <a:spcPts val="2879"/>
              </a:lnSpc>
            </a:pPr>
            <a:r>
              <a:rPr lang="en-IN" sz="2400" dirty="0">
                <a:solidFill>
                  <a:srgbClr val="1A1A1A"/>
                </a:solidFill>
                <a:latin typeface="Poppins"/>
              </a:rPr>
              <a:t>Jun. 2027</a:t>
            </a:r>
            <a:endParaRPr lang="en-US" sz="2400" dirty="0">
              <a:solidFill>
                <a:srgbClr val="1A1A1A"/>
              </a:solidFill>
              <a:latin typeface="Poppins"/>
            </a:endParaRPr>
          </a:p>
        </p:txBody>
      </p:sp>
      <p:sp>
        <p:nvSpPr>
          <p:cNvPr id="45" name="TextBox 45"/>
          <p:cNvSpPr txBox="1"/>
          <p:nvPr/>
        </p:nvSpPr>
        <p:spPr>
          <a:xfrm>
            <a:off x="13700993" y="6134252"/>
            <a:ext cx="2966607" cy="778002"/>
          </a:xfrm>
          <a:prstGeom prst="rect">
            <a:avLst/>
          </a:prstGeom>
        </p:spPr>
        <p:txBody>
          <a:bodyPr lIns="0" tIns="0" rIns="0" bIns="0" rtlCol="0" anchor="t">
            <a:spAutoFit/>
          </a:bodyPr>
          <a:lstStyle/>
          <a:p>
            <a:pPr marL="0" lvl="0" indent="0" algn="ctr">
              <a:lnSpc>
                <a:spcPts val="5964"/>
              </a:lnSpc>
            </a:pPr>
            <a:r>
              <a:rPr lang="en-US" sz="4200">
                <a:solidFill>
                  <a:srgbClr val="1A1A1A"/>
                </a:solidFill>
                <a:latin typeface="Telegraf Bold"/>
              </a:rPr>
              <a:t>V2.2</a:t>
            </a:r>
          </a:p>
        </p:txBody>
      </p:sp>
      <p:pic>
        <p:nvPicPr>
          <p:cNvPr id="2050" name="Picture 2"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52" name="Picture 4"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54" name="Picture 6"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56" name="Picture 8"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58" name="Picture 10"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60" name="Picture 12"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62" name="Picture 14"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64" name="Picture 16"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66" name="Picture 18"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68" name="Picture 20"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70" name="Picture 22"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72" name="Picture 24"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74" name="Picture 26"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76" name="Picture 28"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78" name="Picture 30"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80" name="Picture 32"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82" name="Picture 34"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84" name="Picture 36"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86" name="Picture 38"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88" name="Picture 40"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90" name="Picture 42"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92" name="Picture 44"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94" name="Picture 46"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96" name="Picture 48"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098" name="Picture 50"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100" name="Picture 52" descr="PROTOTYPE Logo PNG Vector (AI) Free Download"/>
          <p:cNvPicPr>
            <a:picLocks noChangeAspect="1" noChangeArrowheads="1"/>
          </p:cNvPicPr>
          <p:nvPr/>
        </p:nvPicPr>
        <p:blipFill>
          <a:blip r:embed="rId2"/>
          <a:srcRect/>
          <a:stretch>
            <a:fillRect/>
          </a:stretch>
        </p:blipFill>
        <p:spPr bwMode="auto">
          <a:xfrm>
            <a:off x="155575" y="-204788"/>
            <a:ext cx="2857500" cy="438151"/>
          </a:xfrm>
          <a:prstGeom prst="rect">
            <a:avLst/>
          </a:prstGeom>
          <a:noFill/>
        </p:spPr>
      </p:pic>
      <p:pic>
        <p:nvPicPr>
          <p:cNvPr id="2102" name="Picture 54" descr="PROTOTYPE Logo PNG Vector (AI) Free Download"/>
          <p:cNvPicPr>
            <a:picLocks noChangeAspect="1" noChangeArrowheads="1"/>
          </p:cNvPicPr>
          <p:nvPr/>
        </p:nvPicPr>
        <p:blipFill>
          <a:blip r:embed="rId2"/>
          <a:srcRect/>
          <a:stretch>
            <a:fillRect/>
          </a:stretch>
        </p:blipFill>
        <p:spPr bwMode="auto">
          <a:xfrm>
            <a:off x="0" y="-219076"/>
            <a:ext cx="2857500" cy="438151"/>
          </a:xfrm>
          <a:prstGeom prst="rect">
            <a:avLst/>
          </a:prstGeom>
          <a:noFill/>
        </p:spPr>
      </p:pic>
      <p:pic>
        <p:nvPicPr>
          <p:cNvPr id="2104" name="Picture 56" descr="PROTOTYPE Logo PNG Vector (AI) Free Download"/>
          <p:cNvPicPr>
            <a:picLocks noChangeAspect="1" noChangeArrowheads="1"/>
          </p:cNvPicPr>
          <p:nvPr/>
        </p:nvPicPr>
        <p:blipFill>
          <a:blip r:embed="rId2"/>
          <a:srcRect/>
          <a:stretch>
            <a:fillRect/>
          </a:stretch>
        </p:blipFill>
        <p:spPr bwMode="auto">
          <a:xfrm>
            <a:off x="0" y="-219075"/>
            <a:ext cx="1428753" cy="219076"/>
          </a:xfrm>
          <a:prstGeom prst="rect">
            <a:avLst/>
          </a:prstGeom>
          <a:noFill/>
        </p:spPr>
      </p:pic>
      <p:pic>
        <p:nvPicPr>
          <p:cNvPr id="2106" name="Picture 58" descr="PROTOTYPE Logo PNG Vector (AI) Free Download"/>
          <p:cNvPicPr>
            <a:picLocks noChangeAspect="1" noChangeArrowheads="1"/>
          </p:cNvPicPr>
          <p:nvPr/>
        </p:nvPicPr>
        <p:blipFill>
          <a:blip r:embed="rId2"/>
          <a:srcRect/>
          <a:stretch>
            <a:fillRect/>
          </a:stretch>
        </p:blipFill>
        <p:spPr bwMode="auto">
          <a:xfrm>
            <a:off x="0" y="-219076"/>
            <a:ext cx="1415997" cy="43815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2"/>
          <p:cNvSpPr txBox="1"/>
          <p:nvPr/>
        </p:nvSpPr>
        <p:spPr>
          <a:xfrm>
            <a:off x="1257961" y="2050655"/>
            <a:ext cx="15700066" cy="2948138"/>
          </a:xfrm>
          <a:prstGeom prst="rect">
            <a:avLst/>
          </a:prstGeom>
        </p:spPr>
        <p:txBody>
          <a:bodyPr lIns="0" tIns="0" rIns="0" bIns="0" rtlCol="0" anchor="t">
            <a:spAutoFit/>
          </a:bodyPr>
          <a:lstStyle/>
          <a:p>
            <a:pPr algn="ctr">
              <a:lnSpc>
                <a:spcPts val="22741"/>
              </a:lnSpc>
            </a:pPr>
            <a:r>
              <a:rPr lang="en-US" sz="16243" dirty="0">
                <a:solidFill>
                  <a:srgbClr val="1A1A1A"/>
                </a:solidFill>
                <a:latin typeface="Telegraf Bold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642878" y="1357286"/>
            <a:ext cx="16473546" cy="8715436"/>
            <a:chOff x="0" y="0"/>
            <a:chExt cx="1334464" cy="1679886"/>
          </a:xfrm>
        </p:grpSpPr>
        <p:sp>
          <p:nvSpPr>
            <p:cNvPr id="3" name="Freeform 3"/>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20" name="TextBox 20"/>
          <p:cNvSpPr txBox="1"/>
          <p:nvPr/>
        </p:nvSpPr>
        <p:spPr>
          <a:xfrm>
            <a:off x="642878" y="1785914"/>
            <a:ext cx="16216426" cy="1282402"/>
          </a:xfrm>
          <a:prstGeom prst="rect">
            <a:avLst/>
          </a:prstGeom>
        </p:spPr>
        <p:txBody>
          <a:bodyPr wrap="square" lIns="0" tIns="0" rIns="0" bIns="0" rtlCol="0" anchor="t">
            <a:spAutoFit/>
          </a:bodyPr>
          <a:lstStyle/>
          <a:p>
            <a:pPr marL="0" lvl="0" indent="0" algn="ctr">
              <a:lnSpc>
                <a:spcPts val="5040"/>
              </a:lnSpc>
            </a:pPr>
            <a:endParaRPr lang="en-US" sz="6600" u="none" dirty="0">
              <a:solidFill>
                <a:srgbClr val="FF0000"/>
              </a:solidFill>
              <a:latin typeface="Telegraf Bold Bold"/>
            </a:endParaRPr>
          </a:p>
          <a:p>
            <a:pPr marL="0" lvl="0" indent="0" algn="ctr">
              <a:lnSpc>
                <a:spcPts val="5040"/>
              </a:lnSpc>
            </a:pPr>
            <a:r>
              <a:rPr lang="en-US" sz="6600" u="none" dirty="0">
                <a:solidFill>
                  <a:srgbClr val="FF0000"/>
                </a:solidFill>
                <a:latin typeface="Telegraf Bold Bold"/>
              </a:rPr>
              <a:t>Problem Statement </a:t>
            </a:r>
          </a:p>
        </p:txBody>
      </p:sp>
      <p:sp>
        <p:nvSpPr>
          <p:cNvPr id="30" name="Rectangle 29"/>
          <p:cNvSpPr/>
          <p:nvPr/>
        </p:nvSpPr>
        <p:spPr>
          <a:xfrm>
            <a:off x="1071506" y="4286244"/>
            <a:ext cx="15787798" cy="3170099"/>
          </a:xfrm>
          <a:prstGeom prst="rect">
            <a:avLst/>
          </a:prstGeom>
        </p:spPr>
        <p:txBody>
          <a:bodyPr wrap="square">
            <a:spAutoFit/>
          </a:bodyPr>
          <a:lstStyle/>
          <a:p>
            <a:pPr>
              <a:buFont typeface="Arial" pitchFamily="34" charset="0"/>
              <a:buChar char="•"/>
            </a:pPr>
            <a:r>
              <a:rPr lang="en-US" sz="4000" dirty="0"/>
              <a:t> Problem of  small and medium enterprises to engage collaboration, communication, collaboration, and collective decision making among residents, local </a:t>
            </a:r>
            <a:r>
              <a:rPr lang="en-US" sz="4000" dirty="0" smtClean="0"/>
              <a:t>Organizations </a:t>
            </a:r>
            <a:r>
              <a:rPr lang="en-US" sz="4000" dirty="0"/>
              <a:t>and authorities using blockchain with centralized or decentralized system and also provide a virtual ai assistant for a specific use case like use other platform on same platform.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Group 20"/>
          <p:cNvGrpSpPr/>
          <p:nvPr/>
        </p:nvGrpSpPr>
        <p:grpSpPr>
          <a:xfrm>
            <a:off x="785754" y="937544"/>
            <a:ext cx="15859235" cy="8174115"/>
            <a:chOff x="0" y="-38100"/>
            <a:chExt cx="4481014" cy="2324303"/>
          </a:xfrm>
        </p:grpSpPr>
        <p:sp>
          <p:nvSpPr>
            <p:cNvPr id="21" name="Freeform 21"/>
            <p:cNvSpPr/>
            <p:nvPr/>
          </p:nvSpPr>
          <p:spPr>
            <a:xfrm>
              <a:off x="0" y="0"/>
              <a:ext cx="4481014" cy="2286203"/>
            </a:xfrm>
            <a:custGeom>
              <a:avLst/>
              <a:gdLst/>
              <a:ahLst/>
              <a:cxnLst/>
              <a:rect l="l" t="t" r="r" b="b"/>
              <a:pathLst>
                <a:path w="1869559" h="2286203">
                  <a:moveTo>
                    <a:pt x="58670" y="0"/>
                  </a:moveTo>
                  <a:lnTo>
                    <a:pt x="1810889" y="0"/>
                  </a:lnTo>
                  <a:cubicBezTo>
                    <a:pt x="1843292" y="0"/>
                    <a:pt x="1869559" y="26267"/>
                    <a:pt x="1869559" y="58670"/>
                  </a:cubicBezTo>
                  <a:lnTo>
                    <a:pt x="1869559" y="2227533"/>
                  </a:lnTo>
                  <a:cubicBezTo>
                    <a:pt x="1869559" y="2243093"/>
                    <a:pt x="1863378" y="2258016"/>
                    <a:pt x="1852375" y="2269019"/>
                  </a:cubicBezTo>
                  <a:cubicBezTo>
                    <a:pt x="1841372" y="2280022"/>
                    <a:pt x="1826449" y="2286203"/>
                    <a:pt x="1810889" y="2286203"/>
                  </a:cubicBezTo>
                  <a:lnTo>
                    <a:pt x="58670" y="2286203"/>
                  </a:lnTo>
                  <a:cubicBezTo>
                    <a:pt x="43110" y="2286203"/>
                    <a:pt x="28187" y="2280022"/>
                    <a:pt x="17184" y="2269019"/>
                  </a:cubicBezTo>
                  <a:cubicBezTo>
                    <a:pt x="6181" y="2258016"/>
                    <a:pt x="0" y="2243093"/>
                    <a:pt x="0" y="2227533"/>
                  </a:cubicBezTo>
                  <a:lnTo>
                    <a:pt x="0" y="58670"/>
                  </a:lnTo>
                  <a:cubicBezTo>
                    <a:pt x="0" y="26267"/>
                    <a:pt x="26267" y="0"/>
                    <a:pt x="58670" y="0"/>
                  </a:cubicBezTo>
                  <a:close/>
                </a:path>
              </a:pathLst>
            </a:custGeom>
            <a:solidFill>
              <a:srgbClr val="F5F5F5"/>
            </a:solidFill>
          </p:spPr>
          <p:txBody>
            <a:bodyPr/>
            <a:lstStyle/>
            <a:p>
              <a:endParaRPr lang="en-IN"/>
            </a:p>
          </p:txBody>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23" name="Freeform 23"/>
          <p:cNvSpPr/>
          <p:nvPr/>
        </p:nvSpPr>
        <p:spPr>
          <a:xfrm>
            <a:off x="1071507" y="1214410"/>
            <a:ext cx="6000791" cy="7394612"/>
          </a:xfrm>
          <a:custGeom>
            <a:avLst/>
            <a:gdLst/>
            <a:ahLst/>
            <a:cxnLst/>
            <a:rect l="l" t="t" r="r" b="b"/>
            <a:pathLst>
              <a:path w="3789739" h="7394612">
                <a:moveTo>
                  <a:pt x="0" y="0"/>
                </a:moveTo>
                <a:lnTo>
                  <a:pt x="3789739" y="0"/>
                </a:lnTo>
                <a:lnTo>
                  <a:pt x="3789739" y="7394612"/>
                </a:lnTo>
                <a:lnTo>
                  <a:pt x="0" y="7394612"/>
                </a:lnTo>
                <a:lnTo>
                  <a:pt x="0" y="0"/>
                </a:lnTo>
                <a:close/>
              </a:path>
            </a:pathLst>
          </a:custGeom>
          <a:blipFill>
            <a:blip r:embed="rId2"/>
            <a:stretch>
              <a:fillRect/>
            </a:stretch>
          </a:blipFill>
        </p:spPr>
        <p:txBody>
          <a:bodyPr/>
          <a:lstStyle/>
          <a:p>
            <a:endParaRPr lang="en-IN" dirty="0"/>
          </a:p>
        </p:txBody>
      </p:sp>
      <p:sp>
        <p:nvSpPr>
          <p:cNvPr id="25" name="Freeform 25"/>
          <p:cNvSpPr/>
          <p:nvPr/>
        </p:nvSpPr>
        <p:spPr>
          <a:xfrm>
            <a:off x="1571572" y="6500822"/>
            <a:ext cx="5000660" cy="1619480"/>
          </a:xfrm>
          <a:custGeom>
            <a:avLst/>
            <a:gdLst/>
            <a:ahLst/>
            <a:cxnLst/>
            <a:rect l="l" t="t" r="r" b="b"/>
            <a:pathLst>
              <a:path w="1603267" h="426530">
                <a:moveTo>
                  <a:pt x="64861" y="0"/>
                </a:moveTo>
                <a:lnTo>
                  <a:pt x="1538406" y="0"/>
                </a:lnTo>
                <a:cubicBezTo>
                  <a:pt x="1574228" y="0"/>
                  <a:pt x="1603267" y="29039"/>
                  <a:pt x="1603267" y="64861"/>
                </a:cubicBezTo>
                <a:lnTo>
                  <a:pt x="1603267" y="361668"/>
                </a:lnTo>
                <a:cubicBezTo>
                  <a:pt x="1603267" y="397490"/>
                  <a:pt x="1574228" y="426530"/>
                  <a:pt x="1538406" y="426530"/>
                </a:cubicBezTo>
                <a:lnTo>
                  <a:pt x="64861" y="426530"/>
                </a:lnTo>
                <a:cubicBezTo>
                  <a:pt x="47659" y="426530"/>
                  <a:pt x="31161" y="419696"/>
                  <a:pt x="18997" y="407532"/>
                </a:cubicBezTo>
                <a:cubicBezTo>
                  <a:pt x="6834" y="395368"/>
                  <a:pt x="0" y="378870"/>
                  <a:pt x="0" y="361668"/>
                </a:cubicBezTo>
                <a:lnTo>
                  <a:pt x="0" y="64861"/>
                </a:lnTo>
                <a:cubicBezTo>
                  <a:pt x="0" y="29039"/>
                  <a:pt x="29039" y="0"/>
                  <a:pt x="64861" y="0"/>
                </a:cubicBezTo>
                <a:close/>
              </a:path>
            </a:pathLst>
          </a:custGeom>
          <a:gradFill>
            <a:gsLst>
              <a:gs pos="99000">
                <a:schemeClr val="accent1">
                  <a:lumMod val="5000"/>
                  <a:lumOff val="95000"/>
                  <a:alpha val="22000"/>
                </a:schemeClr>
              </a:gs>
              <a:gs pos="98000">
                <a:schemeClr val="tx2">
                  <a:lumMod val="60000"/>
                  <a:lumOff val="40000"/>
                </a:schemeClr>
              </a:gs>
            </a:gsLst>
            <a:lin ang="5400000" scaled="1"/>
          </a:gradFill>
        </p:spPr>
        <p:txBody>
          <a:bodyPr/>
          <a:lstStyle/>
          <a:p>
            <a:endParaRPr lang="en-IN" dirty="0"/>
          </a:p>
        </p:txBody>
      </p:sp>
      <p:sp>
        <p:nvSpPr>
          <p:cNvPr id="27" name="Freeform 27"/>
          <p:cNvSpPr/>
          <p:nvPr/>
        </p:nvSpPr>
        <p:spPr>
          <a:xfrm>
            <a:off x="1500134" y="6858012"/>
            <a:ext cx="888295" cy="754243"/>
          </a:xfrm>
          <a:custGeom>
            <a:avLst/>
            <a:gdLst/>
            <a:ahLst/>
            <a:cxnLst/>
            <a:rect l="l" t="t" r="r" b="b"/>
            <a:pathLst>
              <a:path w="888295" h="754243">
                <a:moveTo>
                  <a:pt x="0" y="0"/>
                </a:moveTo>
                <a:lnTo>
                  <a:pt x="888295" y="0"/>
                </a:lnTo>
                <a:lnTo>
                  <a:pt x="888295" y="754243"/>
                </a:lnTo>
                <a:lnTo>
                  <a:pt x="0" y="754243"/>
                </a:lnTo>
                <a:lnTo>
                  <a:pt x="0" y="0"/>
                </a:lnTo>
                <a:close/>
              </a:path>
            </a:pathLst>
          </a:custGeom>
          <a:blipFill>
            <a:blip r:embed="rId3" cstate="print">
              <a:extLst>
                <a:ext uri="{96DAC541-7B7A-43D3-8B79-37D633B846F1}">
                  <asvg:svgBlip xmlns="" xmlns:asvg="http://schemas.microsoft.com/office/drawing/2016/SVG/main" r:embed="rId4"/>
                </a:ext>
              </a:extLst>
            </a:blip>
            <a:stretch>
              <a:fillRect/>
            </a:stretch>
          </a:blipFill>
        </p:spPr>
        <p:txBody>
          <a:bodyPr/>
          <a:lstStyle/>
          <a:p>
            <a:endParaRPr lang="en-IN" dirty="0"/>
          </a:p>
        </p:txBody>
      </p:sp>
      <p:sp>
        <p:nvSpPr>
          <p:cNvPr id="32" name="TextBox 32"/>
          <p:cNvSpPr txBox="1"/>
          <p:nvPr/>
        </p:nvSpPr>
        <p:spPr>
          <a:xfrm>
            <a:off x="10684831" y="4421941"/>
            <a:ext cx="4173725" cy="615553"/>
          </a:xfrm>
          <a:prstGeom prst="rect">
            <a:avLst/>
          </a:prstGeom>
        </p:spPr>
        <p:txBody>
          <a:bodyPr wrap="square" lIns="0" tIns="0" rIns="0" bIns="0" rtlCol="0" anchor="t">
            <a:spAutoFit/>
          </a:bodyPr>
          <a:lstStyle/>
          <a:p>
            <a:pPr marL="0" lvl="0" indent="0">
              <a:lnSpc>
                <a:spcPts val="4835"/>
              </a:lnSpc>
            </a:pPr>
            <a:endParaRPr lang="en-US" sz="4029" dirty="0">
              <a:solidFill>
                <a:srgbClr val="1A1A1A"/>
              </a:solidFill>
              <a:latin typeface="Telegraf Bold Bold"/>
            </a:endParaRPr>
          </a:p>
        </p:txBody>
      </p:sp>
      <p:sp>
        <p:nvSpPr>
          <p:cNvPr id="33" name="TextBox 33"/>
          <p:cNvSpPr txBox="1"/>
          <p:nvPr/>
        </p:nvSpPr>
        <p:spPr>
          <a:xfrm>
            <a:off x="10684831" y="7299983"/>
            <a:ext cx="4173725" cy="615553"/>
          </a:xfrm>
          <a:prstGeom prst="rect">
            <a:avLst/>
          </a:prstGeom>
        </p:spPr>
        <p:txBody>
          <a:bodyPr wrap="square" lIns="0" tIns="0" rIns="0" bIns="0" rtlCol="0" anchor="t">
            <a:spAutoFit/>
          </a:bodyPr>
          <a:lstStyle/>
          <a:p>
            <a:pPr marL="0" lvl="0" indent="0">
              <a:lnSpc>
                <a:spcPts val="4835"/>
              </a:lnSpc>
            </a:pPr>
            <a:endParaRPr lang="en-US" sz="4029" dirty="0">
              <a:solidFill>
                <a:srgbClr val="1A1A1A"/>
              </a:solidFill>
              <a:latin typeface="Telegraf Bold Bold"/>
            </a:endParaRPr>
          </a:p>
        </p:txBody>
      </p:sp>
      <p:sp>
        <p:nvSpPr>
          <p:cNvPr id="35" name="TextBox 35"/>
          <p:cNvSpPr txBox="1"/>
          <p:nvPr/>
        </p:nvSpPr>
        <p:spPr>
          <a:xfrm>
            <a:off x="10684831" y="5209355"/>
            <a:ext cx="5395681" cy="341632"/>
          </a:xfrm>
          <a:prstGeom prst="rect">
            <a:avLst/>
          </a:prstGeom>
        </p:spPr>
        <p:txBody>
          <a:bodyPr wrap="square" lIns="0" tIns="0" rIns="0" bIns="0" rtlCol="0" anchor="t">
            <a:spAutoFit/>
          </a:bodyPr>
          <a:lstStyle/>
          <a:p>
            <a:pPr marL="0" lvl="0" indent="0">
              <a:lnSpc>
                <a:spcPts val="2820"/>
              </a:lnSpc>
            </a:pPr>
            <a:endParaRPr lang="en-US" sz="2014" dirty="0">
              <a:solidFill>
                <a:srgbClr val="1A1A1A"/>
              </a:solidFill>
              <a:latin typeface="Poppins"/>
            </a:endParaRPr>
          </a:p>
        </p:txBody>
      </p:sp>
      <p:sp>
        <p:nvSpPr>
          <p:cNvPr id="36" name="TextBox 36"/>
          <p:cNvSpPr txBox="1"/>
          <p:nvPr/>
        </p:nvSpPr>
        <p:spPr>
          <a:xfrm>
            <a:off x="10684831" y="8087397"/>
            <a:ext cx="5395681" cy="341632"/>
          </a:xfrm>
          <a:prstGeom prst="rect">
            <a:avLst/>
          </a:prstGeom>
        </p:spPr>
        <p:txBody>
          <a:bodyPr wrap="square" lIns="0" tIns="0" rIns="0" bIns="0" rtlCol="0" anchor="t">
            <a:spAutoFit/>
          </a:bodyPr>
          <a:lstStyle/>
          <a:p>
            <a:pPr marL="0" lvl="0" indent="0">
              <a:lnSpc>
                <a:spcPts val="2820"/>
              </a:lnSpc>
            </a:pPr>
            <a:endParaRPr lang="en-US" sz="2014" dirty="0">
              <a:solidFill>
                <a:srgbClr val="1A1A1A"/>
              </a:solidFill>
              <a:latin typeface="Poppins"/>
            </a:endParaRPr>
          </a:p>
        </p:txBody>
      </p:sp>
      <p:sp>
        <p:nvSpPr>
          <p:cNvPr id="37" name="TextBox 37"/>
          <p:cNvSpPr txBox="1"/>
          <p:nvPr/>
        </p:nvSpPr>
        <p:spPr>
          <a:xfrm>
            <a:off x="2714580" y="6929450"/>
            <a:ext cx="5643602" cy="709681"/>
          </a:xfrm>
          <a:prstGeom prst="rect">
            <a:avLst/>
          </a:prstGeom>
        </p:spPr>
        <p:txBody>
          <a:bodyPr wrap="square" lIns="0" tIns="0" rIns="0" bIns="0" rtlCol="0" anchor="t">
            <a:spAutoFit/>
          </a:bodyPr>
          <a:lstStyle/>
          <a:p>
            <a:pPr>
              <a:lnSpc>
                <a:spcPts val="5880"/>
              </a:lnSpc>
            </a:pPr>
            <a:r>
              <a:rPr lang="en-IN" sz="4200" b="1" dirty="0">
                <a:latin typeface="Telegraf Bold"/>
              </a:rPr>
              <a:t>C-PRIHUB</a:t>
            </a:r>
            <a:endParaRPr lang="en-US" sz="4200" b="1" dirty="0">
              <a:latin typeface="Telegraf Bold"/>
            </a:endParaRPr>
          </a:p>
        </p:txBody>
      </p:sp>
      <p:pic>
        <p:nvPicPr>
          <p:cNvPr id="41" name="Picture 40" descr="LOGO3.jpg"/>
          <p:cNvPicPr>
            <a:picLocks noChangeAspect="1"/>
          </p:cNvPicPr>
          <p:nvPr/>
        </p:nvPicPr>
        <p:blipFill>
          <a:blip r:embed="rId5"/>
          <a:stretch>
            <a:fillRect/>
          </a:stretch>
        </p:blipFill>
        <p:spPr>
          <a:xfrm>
            <a:off x="2214514" y="2285980"/>
            <a:ext cx="3929090" cy="3571900"/>
          </a:xfrm>
          <a:prstGeom prst="rect">
            <a:avLst/>
          </a:prstGeom>
        </p:spPr>
      </p:pic>
      <p:sp>
        <p:nvSpPr>
          <p:cNvPr id="42" name="Rectangle 41"/>
          <p:cNvSpPr/>
          <p:nvPr/>
        </p:nvSpPr>
        <p:spPr>
          <a:xfrm>
            <a:off x="7500926" y="1571600"/>
            <a:ext cx="8339818" cy="6617196"/>
          </a:xfrm>
          <a:prstGeom prst="rect">
            <a:avLst/>
          </a:prstGeom>
        </p:spPr>
        <p:txBody>
          <a:bodyPr wrap="square">
            <a:spAutoFit/>
          </a:bodyPr>
          <a:lstStyle/>
          <a:p>
            <a:r>
              <a:rPr lang="en-IN" sz="4400" b="1" dirty="0">
                <a:solidFill>
                  <a:srgbClr val="FF0000"/>
                </a:solidFill>
              </a:rPr>
              <a:t>Solution :</a:t>
            </a:r>
          </a:p>
          <a:p>
            <a:r>
              <a:rPr lang="en-US" sz="4000" b="1" dirty="0"/>
              <a:t>Creating a community engagement system application for small and medium enterprises (SMEs) that fosters collaboration, communication, and collective decision-making among residents, local organizations, and authorities, along with an integrated virtual AI assistant, involves several key components.</a:t>
            </a:r>
            <a:endParaRPr lang="en-IN" sz="4000" b="1" dirty="0"/>
          </a:p>
          <a:p>
            <a:endParaRPr lang="en-US" sz="24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41749" y="3528273"/>
            <a:ext cx="5066791" cy="6378318"/>
            <a:chOff x="0" y="0"/>
            <a:chExt cx="1334464" cy="1679886"/>
          </a:xfrm>
        </p:grpSpPr>
        <p:sp>
          <p:nvSpPr>
            <p:cNvPr id="3" name="Freeform 3"/>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6610604" y="3631332"/>
            <a:ext cx="5066791" cy="6378318"/>
            <a:chOff x="0" y="0"/>
            <a:chExt cx="1334464" cy="1679886"/>
          </a:xfrm>
        </p:grpSpPr>
        <p:sp>
          <p:nvSpPr>
            <p:cNvPr id="6" name="Freeform 6"/>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1887394" y="3603373"/>
            <a:ext cx="5066791" cy="6378318"/>
            <a:chOff x="0" y="0"/>
            <a:chExt cx="1334464" cy="1679886"/>
          </a:xfrm>
        </p:grpSpPr>
        <p:sp>
          <p:nvSpPr>
            <p:cNvPr id="9" name="Freeform 9"/>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2" name="Freeform 12"/>
          <p:cNvSpPr/>
          <p:nvPr/>
        </p:nvSpPr>
        <p:spPr>
          <a:xfrm>
            <a:off x="2618334"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5" name="Freeform 15"/>
          <p:cNvSpPr/>
          <p:nvPr/>
        </p:nvSpPr>
        <p:spPr>
          <a:xfrm>
            <a:off x="8200239"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8" name="Freeform 18"/>
          <p:cNvSpPr/>
          <p:nvPr/>
        </p:nvSpPr>
        <p:spPr>
          <a:xfrm>
            <a:off x="13781065"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20" name="TextBox 20"/>
          <p:cNvSpPr txBox="1"/>
          <p:nvPr/>
        </p:nvSpPr>
        <p:spPr>
          <a:xfrm>
            <a:off x="1333815" y="5105400"/>
            <a:ext cx="4456560" cy="3693319"/>
          </a:xfrm>
          <a:prstGeom prst="rect">
            <a:avLst/>
          </a:prstGeom>
        </p:spPr>
        <p:txBody>
          <a:bodyPr lIns="0" tIns="0" rIns="0" bIns="0" rtlCol="0" anchor="t">
            <a:spAutoFit/>
          </a:bodyPr>
          <a:lstStyle/>
          <a:p>
            <a:r>
              <a:rPr lang="en-US" sz="2800" b="1" dirty="0"/>
              <a:t>User Registration and Authentication</a:t>
            </a:r>
            <a:endParaRPr lang="en-US" sz="2800" dirty="0"/>
          </a:p>
          <a:p>
            <a:pPr>
              <a:buFont typeface="Arial" panose="020B0604020202020204" pitchFamily="34" charset="0"/>
              <a:buChar char="•"/>
            </a:pPr>
            <a:r>
              <a:rPr lang="en-US" sz="2800" dirty="0"/>
              <a:t> Secure user registration and login system.</a:t>
            </a:r>
          </a:p>
          <a:p>
            <a:pPr>
              <a:buFont typeface="Arial" panose="020B0604020202020204" pitchFamily="34" charset="0"/>
              <a:buChar char="•"/>
            </a:pPr>
            <a:r>
              <a:rPr lang="en-US" sz="2800" dirty="0"/>
              <a:t> Role-based access control for residents, local organizations, and authorities.</a:t>
            </a:r>
          </a:p>
          <a:p>
            <a:pPr algn="l"/>
            <a:endParaRPr lang="en-US" sz="4400" b="1" i="0" dirty="0">
              <a:solidFill>
                <a:srgbClr val="001D35"/>
              </a:solidFill>
              <a:effectLst/>
              <a:latin typeface="Google Sans"/>
            </a:endParaRPr>
          </a:p>
        </p:txBody>
      </p:sp>
      <p:sp>
        <p:nvSpPr>
          <p:cNvPr id="22" name="TextBox 22"/>
          <p:cNvSpPr txBox="1"/>
          <p:nvPr/>
        </p:nvSpPr>
        <p:spPr>
          <a:xfrm>
            <a:off x="6767736" y="4851906"/>
            <a:ext cx="4604544" cy="4739759"/>
          </a:xfrm>
          <a:prstGeom prst="rect">
            <a:avLst/>
          </a:prstGeom>
        </p:spPr>
        <p:txBody>
          <a:bodyPr wrap="square" lIns="0" tIns="0" rIns="0" bIns="0" rtlCol="0" anchor="t">
            <a:spAutoFit/>
          </a:bodyPr>
          <a:lstStyle/>
          <a:p>
            <a:r>
              <a:rPr lang="en-US" sz="2800" b="1" dirty="0"/>
              <a:t>Communication Channels</a:t>
            </a:r>
            <a:endParaRPr lang="en-US" sz="2800" dirty="0"/>
          </a:p>
          <a:p>
            <a:pPr>
              <a:buFont typeface="Arial" panose="020B0604020202020204" pitchFamily="34" charset="0"/>
              <a:buChar char="•"/>
            </a:pPr>
            <a:r>
              <a:rPr lang="en-US" sz="2800" b="1" dirty="0"/>
              <a:t>Messaging:</a:t>
            </a:r>
            <a:r>
              <a:rPr lang="en-US" sz="2800" dirty="0"/>
              <a:t> Private and group messaging systems.</a:t>
            </a:r>
          </a:p>
          <a:p>
            <a:pPr>
              <a:buFont typeface="Arial" panose="020B0604020202020204" pitchFamily="34" charset="0"/>
              <a:buChar char="•"/>
            </a:pPr>
            <a:r>
              <a:rPr lang="en-US" sz="2800" b="1" dirty="0"/>
              <a:t>Announcements:</a:t>
            </a:r>
            <a:r>
              <a:rPr lang="en-US" sz="2800" dirty="0"/>
              <a:t> Area for local authorities and organizations to post important updates.</a:t>
            </a:r>
          </a:p>
          <a:p>
            <a:pPr>
              <a:buFont typeface="Arial" panose="020B0604020202020204" pitchFamily="34" charset="0"/>
              <a:buChar char="•"/>
            </a:pPr>
            <a:r>
              <a:rPr lang="en-US" sz="2800" b="1" dirty="0"/>
              <a:t>Notifications:</a:t>
            </a:r>
            <a:r>
              <a:rPr lang="en-US" sz="2800" dirty="0"/>
              <a:t> Real-time notifications for new messages, announcements, and project updates.</a:t>
            </a:r>
          </a:p>
        </p:txBody>
      </p:sp>
      <p:sp>
        <p:nvSpPr>
          <p:cNvPr id="25" name="TextBox 25"/>
          <p:cNvSpPr txBox="1"/>
          <p:nvPr/>
        </p:nvSpPr>
        <p:spPr>
          <a:xfrm>
            <a:off x="11981432" y="4711453"/>
            <a:ext cx="4572903" cy="3693320"/>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Collective Decision-Making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Polls and Surveys:</a:t>
            </a:r>
            <a:r>
              <a:rPr kumimoji="0" lang="en-US" altLang="en-US" sz="2400" b="0" i="0" u="none" strike="noStrike" cap="none" normalizeH="0" baseline="0" dirty="0">
                <a:ln>
                  <a:noFill/>
                </a:ln>
                <a:solidFill>
                  <a:schemeClr val="tx1"/>
                </a:solidFill>
                <a:effectLst/>
                <a:latin typeface="Arial" panose="020B0604020202020204" pitchFamily="34" charset="0"/>
              </a:rPr>
              <a:t> Tools for gathering community feedback on various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Voting System:</a:t>
            </a:r>
            <a:r>
              <a:rPr kumimoji="0" lang="en-US" altLang="en-US" sz="2400" b="0" i="0" u="none" strike="noStrike" cap="none" normalizeH="0" baseline="0" dirty="0">
                <a:ln>
                  <a:noFill/>
                </a:ln>
                <a:solidFill>
                  <a:schemeClr val="tx1"/>
                </a:solidFill>
                <a:effectLst/>
                <a:latin typeface="Arial" panose="020B0604020202020204" pitchFamily="34" charset="0"/>
              </a:rPr>
              <a:t> Secure voting mechanism for community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Suggestion Box:</a:t>
            </a:r>
            <a:r>
              <a:rPr kumimoji="0" lang="en-US" altLang="en-US" sz="2400" b="0" i="0" u="none" strike="noStrike" cap="none" normalizeH="0" baseline="0" dirty="0">
                <a:ln>
                  <a:noFill/>
                </a:ln>
                <a:solidFill>
                  <a:schemeClr val="tx1"/>
                </a:solidFill>
                <a:effectLst/>
                <a:latin typeface="Arial" panose="020B0604020202020204" pitchFamily="34" charset="0"/>
              </a:rPr>
              <a:t> Area for residents to submit ideas and suggestions.</a:t>
            </a:r>
          </a:p>
        </p:txBody>
      </p:sp>
      <p:sp>
        <p:nvSpPr>
          <p:cNvPr id="26" name="TextBox 26"/>
          <p:cNvSpPr txBox="1"/>
          <p:nvPr/>
        </p:nvSpPr>
        <p:spPr>
          <a:xfrm>
            <a:off x="2790571" y="2389445"/>
            <a:ext cx="1543050" cy="914400"/>
          </a:xfrm>
          <a:prstGeom prst="rect">
            <a:avLst/>
          </a:prstGeom>
        </p:spPr>
        <p:txBody>
          <a:bodyPr lIns="0" tIns="0" rIns="0" bIns="0" rtlCol="0" anchor="t">
            <a:spAutoFit/>
          </a:bodyPr>
          <a:lstStyle/>
          <a:p>
            <a:pPr marL="0" lvl="0" indent="0" algn="ctr">
              <a:lnSpc>
                <a:spcPts val="6720"/>
              </a:lnSpc>
            </a:pPr>
            <a:r>
              <a:rPr lang="en-US" sz="5600">
                <a:solidFill>
                  <a:srgbClr val="F5F5F5"/>
                </a:solidFill>
                <a:latin typeface="Telegraf Bold Bold"/>
              </a:rPr>
              <a:t>01</a:t>
            </a:r>
          </a:p>
        </p:txBody>
      </p:sp>
      <p:sp>
        <p:nvSpPr>
          <p:cNvPr id="27" name="TextBox 27"/>
          <p:cNvSpPr txBox="1"/>
          <p:nvPr/>
        </p:nvSpPr>
        <p:spPr>
          <a:xfrm>
            <a:off x="8372475" y="2389445"/>
            <a:ext cx="1543050" cy="914400"/>
          </a:xfrm>
          <a:prstGeom prst="rect">
            <a:avLst/>
          </a:prstGeom>
        </p:spPr>
        <p:txBody>
          <a:bodyPr lIns="0" tIns="0" rIns="0" bIns="0" rtlCol="0" anchor="t">
            <a:spAutoFit/>
          </a:bodyPr>
          <a:lstStyle/>
          <a:p>
            <a:pPr marL="0" lvl="0" indent="0" algn="ctr">
              <a:lnSpc>
                <a:spcPts val="6720"/>
              </a:lnSpc>
            </a:pPr>
            <a:r>
              <a:rPr lang="en-US" sz="5600">
                <a:solidFill>
                  <a:srgbClr val="F5F5F5"/>
                </a:solidFill>
                <a:latin typeface="Telegraf Bold Bold"/>
              </a:rPr>
              <a:t>02</a:t>
            </a:r>
          </a:p>
        </p:txBody>
      </p:sp>
      <p:sp>
        <p:nvSpPr>
          <p:cNvPr id="28" name="TextBox 28"/>
          <p:cNvSpPr txBox="1"/>
          <p:nvPr/>
        </p:nvSpPr>
        <p:spPr>
          <a:xfrm>
            <a:off x="13953301" y="2389445"/>
            <a:ext cx="1543050" cy="914400"/>
          </a:xfrm>
          <a:prstGeom prst="rect">
            <a:avLst/>
          </a:prstGeom>
        </p:spPr>
        <p:txBody>
          <a:bodyPr lIns="0" tIns="0" rIns="0" bIns="0" rtlCol="0" anchor="t">
            <a:spAutoFit/>
          </a:bodyPr>
          <a:lstStyle/>
          <a:p>
            <a:pPr marL="0" lvl="0" indent="0" algn="ctr">
              <a:lnSpc>
                <a:spcPts val="6720"/>
              </a:lnSpc>
            </a:pPr>
            <a:r>
              <a:rPr lang="en-US" sz="5600">
                <a:solidFill>
                  <a:srgbClr val="F5F5F5"/>
                </a:solidFill>
                <a:latin typeface="Telegraf Bold Bold"/>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879982"/>
            <a:ext cx="5066791" cy="6378318"/>
            <a:chOff x="0" y="0"/>
            <a:chExt cx="1334464" cy="1679886"/>
          </a:xfrm>
        </p:grpSpPr>
        <p:sp>
          <p:nvSpPr>
            <p:cNvPr id="3" name="Freeform 3"/>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6382976" y="2879982"/>
            <a:ext cx="5066791" cy="6378318"/>
            <a:chOff x="0" y="0"/>
            <a:chExt cx="1334464" cy="1679886"/>
          </a:xfrm>
        </p:grpSpPr>
        <p:sp>
          <p:nvSpPr>
            <p:cNvPr id="6" name="Freeform 6"/>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2191746" y="2879982"/>
            <a:ext cx="5066791" cy="6378318"/>
            <a:chOff x="0" y="0"/>
            <a:chExt cx="1334464" cy="1679886"/>
          </a:xfrm>
        </p:grpSpPr>
        <p:sp>
          <p:nvSpPr>
            <p:cNvPr id="9" name="Freeform 9"/>
            <p:cNvSpPr/>
            <p:nvPr/>
          </p:nvSpPr>
          <p:spPr>
            <a:xfrm>
              <a:off x="0" y="0"/>
              <a:ext cx="1334464" cy="1679886"/>
            </a:xfrm>
            <a:custGeom>
              <a:avLst/>
              <a:gdLst/>
              <a:ahLst/>
              <a:cxnLst/>
              <a:rect l="l" t="t" r="r" b="b"/>
              <a:pathLst>
                <a:path w="1334464" h="1679886">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2" name="Freeform 12"/>
          <p:cNvSpPr/>
          <p:nvPr/>
        </p:nvSpPr>
        <p:spPr>
          <a:xfrm>
            <a:off x="2618334"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5" name="Freeform 15"/>
          <p:cNvSpPr/>
          <p:nvPr/>
        </p:nvSpPr>
        <p:spPr>
          <a:xfrm>
            <a:off x="8200239"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18" name="Freeform 18"/>
          <p:cNvSpPr/>
          <p:nvPr/>
        </p:nvSpPr>
        <p:spPr>
          <a:xfrm>
            <a:off x="13781065" y="1938610"/>
            <a:ext cx="1887522" cy="1882744"/>
          </a:xfrm>
          <a:custGeom>
            <a:avLst/>
            <a:gdLst/>
            <a:ahLst/>
            <a:cxnLst/>
            <a:rect l="l" t="t" r="r" b="b"/>
            <a:pathLst>
              <a:path w="406400" h="405371">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gradFill>
            <a:gsLst>
              <a:gs pos="99000">
                <a:schemeClr val="tx2">
                  <a:lumMod val="60000"/>
                  <a:lumOff val="40000"/>
                </a:schemeClr>
              </a:gs>
              <a:gs pos="100000">
                <a:srgbClr val="FF0000">
                  <a:alpha val="54000"/>
                  <a:lumMod val="84000"/>
                  <a:lumOff val="16000"/>
                </a:srgbClr>
              </a:gs>
            </a:gsLst>
            <a:lin ang="5400000" scaled="1"/>
          </a:gradFill>
        </p:spPr>
        <p:txBody>
          <a:bodyPr/>
          <a:lstStyle/>
          <a:p>
            <a:endParaRPr lang="en-IN"/>
          </a:p>
        </p:txBody>
      </p:sp>
      <p:sp>
        <p:nvSpPr>
          <p:cNvPr id="20" name="TextBox 20"/>
          <p:cNvSpPr txBox="1"/>
          <p:nvPr/>
        </p:nvSpPr>
        <p:spPr>
          <a:xfrm>
            <a:off x="1333815" y="5105400"/>
            <a:ext cx="4456560" cy="695325"/>
          </a:xfrm>
          <a:prstGeom prst="rect">
            <a:avLst/>
          </a:prstGeom>
        </p:spPr>
        <p:txBody>
          <a:bodyPr lIns="0" tIns="0" rIns="0" bIns="0" rtlCol="0" anchor="t">
            <a:spAutoFit/>
          </a:bodyPr>
          <a:lstStyle/>
          <a:p>
            <a:pPr algn="l"/>
            <a:r>
              <a:rPr lang="en-US" sz="4400" b="1" i="0" dirty="0">
                <a:solidFill>
                  <a:srgbClr val="001D35"/>
                </a:solidFill>
                <a:effectLst/>
                <a:latin typeface="Google Sans"/>
              </a:rPr>
              <a:t> </a:t>
            </a:r>
          </a:p>
        </p:txBody>
      </p:sp>
      <p:sp>
        <p:nvSpPr>
          <p:cNvPr id="21" name="TextBox 21"/>
          <p:cNvSpPr txBox="1"/>
          <p:nvPr/>
        </p:nvSpPr>
        <p:spPr>
          <a:xfrm>
            <a:off x="1333815" y="3966015"/>
            <a:ext cx="4057789" cy="4431983"/>
          </a:xfrm>
          <a:prstGeom prst="rect">
            <a:avLst/>
          </a:prstGeom>
        </p:spPr>
        <p:txBody>
          <a:bodyPr wrap="square" lIns="0" tIns="0" rIns="0" bIns="0" rtlCol="0" anchor="t">
            <a:spAutoFit/>
          </a:bodyPr>
          <a:lstStyle/>
          <a:p>
            <a:r>
              <a:rPr lang="en-US" sz="2400" b="1" dirty="0"/>
              <a:t>Virtual AI Assistant</a:t>
            </a:r>
            <a:endParaRPr lang="en-US" sz="2400" dirty="0"/>
          </a:p>
          <a:p>
            <a:pPr>
              <a:buFont typeface="Arial" panose="020B0604020202020204" pitchFamily="34" charset="0"/>
              <a:buChar char="•"/>
            </a:pPr>
            <a:r>
              <a:rPr lang="en-US" sz="2400" b="1" dirty="0"/>
              <a:t>Chatbot Integration:</a:t>
            </a:r>
            <a:r>
              <a:rPr lang="en-US" sz="2400" dirty="0"/>
              <a:t> AI assistant that can answer FAQs, provide information, and assist with navigation within the app.</a:t>
            </a:r>
          </a:p>
          <a:p>
            <a:pPr>
              <a:buFont typeface="Arial" panose="020B0604020202020204" pitchFamily="34" charset="0"/>
              <a:buChar char="•"/>
            </a:pPr>
            <a:r>
              <a:rPr lang="en-US" sz="2400" b="1" dirty="0"/>
              <a:t>Task Automation:</a:t>
            </a:r>
            <a:r>
              <a:rPr lang="en-US" sz="2400" dirty="0"/>
              <a:t> Automate repetitive tasks like scheduling meetings or sending reminders.</a:t>
            </a:r>
          </a:p>
          <a:p>
            <a:pPr>
              <a:buFont typeface="Arial" panose="020B0604020202020204" pitchFamily="34" charset="0"/>
              <a:buChar char="•"/>
            </a:pPr>
            <a:r>
              <a:rPr lang="en-US" sz="2400" b="1" dirty="0"/>
              <a:t>Data Analysis:</a:t>
            </a:r>
            <a:r>
              <a:rPr lang="en-US" sz="2400" dirty="0"/>
              <a:t> Analyze community engagement data to provide insights and recommendations.</a:t>
            </a:r>
          </a:p>
        </p:txBody>
      </p:sp>
      <p:sp>
        <p:nvSpPr>
          <p:cNvPr id="23" name="TextBox 23"/>
          <p:cNvSpPr txBox="1"/>
          <p:nvPr/>
        </p:nvSpPr>
        <p:spPr>
          <a:xfrm>
            <a:off x="6799062" y="4100557"/>
            <a:ext cx="4174447" cy="1846659"/>
          </a:xfrm>
          <a:prstGeom prst="rect">
            <a:avLst/>
          </a:prstGeom>
        </p:spPr>
        <p:txBody>
          <a:bodyPr wrap="square" lIns="0" tIns="0" rIns="0" bIns="0" rtlCol="0" anchor="t">
            <a:spAutoFit/>
          </a:bodyPr>
          <a:lstStyle/>
          <a:p>
            <a:r>
              <a:rPr lang="en-US" sz="2400" b="1" dirty="0"/>
              <a:t>Cross-Platform Integration</a:t>
            </a:r>
            <a:endParaRPr lang="en-US" sz="2400" dirty="0"/>
          </a:p>
          <a:p>
            <a:pPr>
              <a:buFont typeface="Arial" panose="020B0604020202020204" pitchFamily="34" charset="0"/>
              <a:buChar char="•"/>
            </a:pPr>
            <a:r>
              <a:rPr lang="en-US" sz="2400" dirty="0"/>
              <a:t>Integration with other platforms (e.g., social media, email) to ensure seamless communication and engagement.</a:t>
            </a:r>
          </a:p>
        </p:txBody>
      </p:sp>
      <p:sp>
        <p:nvSpPr>
          <p:cNvPr id="25" name="TextBox 25"/>
          <p:cNvSpPr txBox="1"/>
          <p:nvPr/>
        </p:nvSpPr>
        <p:spPr>
          <a:xfrm>
            <a:off x="12496546" y="3966015"/>
            <a:ext cx="4280302" cy="2215991"/>
          </a:xfrm>
          <a:prstGeom prst="rect">
            <a:avLst/>
          </a:prstGeom>
        </p:spPr>
        <p:txBody>
          <a:bodyPr wrap="square" lIns="0" tIns="0" rIns="0" bIns="0" rtlCol="0" anchor="t">
            <a:spAutoFit/>
          </a:bodyPr>
          <a:lstStyle/>
          <a:p>
            <a:r>
              <a:rPr lang="en-US" sz="2400" b="1" dirty="0"/>
              <a:t>Data Security and Privacy</a:t>
            </a:r>
            <a:endParaRPr lang="en-US" sz="2400" dirty="0"/>
          </a:p>
          <a:p>
            <a:pPr>
              <a:buFont typeface="Arial" panose="020B0604020202020204" pitchFamily="34" charset="0"/>
              <a:buChar char="•"/>
            </a:pPr>
            <a:r>
              <a:rPr lang="en-US" sz="2400" dirty="0"/>
              <a:t>Ensure compliance with data protection regulations.</a:t>
            </a:r>
          </a:p>
          <a:p>
            <a:pPr>
              <a:buFont typeface="Arial" panose="020B0604020202020204" pitchFamily="34" charset="0"/>
              <a:buChar char="•"/>
            </a:pPr>
            <a:r>
              <a:rPr lang="en-US" sz="2400" dirty="0"/>
              <a:t>Implement encryption and other security measures to protect user data.</a:t>
            </a:r>
          </a:p>
        </p:txBody>
      </p:sp>
      <p:sp>
        <p:nvSpPr>
          <p:cNvPr id="26" name="TextBox 26"/>
          <p:cNvSpPr txBox="1"/>
          <p:nvPr/>
        </p:nvSpPr>
        <p:spPr>
          <a:xfrm>
            <a:off x="2790571" y="2389445"/>
            <a:ext cx="1543050" cy="859210"/>
          </a:xfrm>
          <a:prstGeom prst="rect">
            <a:avLst/>
          </a:prstGeom>
        </p:spPr>
        <p:txBody>
          <a:bodyPr lIns="0" tIns="0" rIns="0" bIns="0" rtlCol="0" anchor="t">
            <a:spAutoFit/>
          </a:bodyPr>
          <a:lstStyle/>
          <a:p>
            <a:pPr marL="0" lvl="0" indent="0" algn="ctr">
              <a:lnSpc>
                <a:spcPts val="6720"/>
              </a:lnSpc>
            </a:pPr>
            <a:r>
              <a:rPr lang="en-US" sz="5600" dirty="0" smtClean="0">
                <a:solidFill>
                  <a:srgbClr val="F5F5F5"/>
                </a:solidFill>
                <a:latin typeface="Telegraf Bold Bold"/>
              </a:rPr>
              <a:t>04</a:t>
            </a:r>
            <a:endParaRPr lang="en-US" sz="5600" dirty="0">
              <a:solidFill>
                <a:srgbClr val="F5F5F5"/>
              </a:solidFill>
              <a:latin typeface="Telegraf Bold Bold"/>
            </a:endParaRPr>
          </a:p>
        </p:txBody>
      </p:sp>
      <p:sp>
        <p:nvSpPr>
          <p:cNvPr id="27" name="TextBox 27"/>
          <p:cNvSpPr txBox="1"/>
          <p:nvPr/>
        </p:nvSpPr>
        <p:spPr>
          <a:xfrm>
            <a:off x="8372475" y="2389445"/>
            <a:ext cx="1543050" cy="859210"/>
          </a:xfrm>
          <a:prstGeom prst="rect">
            <a:avLst/>
          </a:prstGeom>
        </p:spPr>
        <p:txBody>
          <a:bodyPr lIns="0" tIns="0" rIns="0" bIns="0" rtlCol="0" anchor="t">
            <a:spAutoFit/>
          </a:bodyPr>
          <a:lstStyle/>
          <a:p>
            <a:pPr marL="0" lvl="0" indent="0" algn="ctr">
              <a:lnSpc>
                <a:spcPts val="6720"/>
              </a:lnSpc>
            </a:pPr>
            <a:r>
              <a:rPr lang="en-US" sz="5600" dirty="0" smtClean="0">
                <a:solidFill>
                  <a:srgbClr val="F5F5F5"/>
                </a:solidFill>
                <a:latin typeface="Telegraf Bold Bold"/>
              </a:rPr>
              <a:t>05</a:t>
            </a:r>
            <a:endParaRPr lang="en-US" sz="5600" dirty="0">
              <a:solidFill>
                <a:srgbClr val="F5F5F5"/>
              </a:solidFill>
              <a:latin typeface="Telegraf Bold Bold"/>
            </a:endParaRPr>
          </a:p>
        </p:txBody>
      </p:sp>
      <p:sp>
        <p:nvSpPr>
          <p:cNvPr id="28" name="TextBox 28"/>
          <p:cNvSpPr txBox="1"/>
          <p:nvPr/>
        </p:nvSpPr>
        <p:spPr>
          <a:xfrm>
            <a:off x="13953301" y="2389445"/>
            <a:ext cx="1543050" cy="859210"/>
          </a:xfrm>
          <a:prstGeom prst="rect">
            <a:avLst/>
          </a:prstGeom>
        </p:spPr>
        <p:txBody>
          <a:bodyPr lIns="0" tIns="0" rIns="0" bIns="0" rtlCol="0" anchor="t">
            <a:spAutoFit/>
          </a:bodyPr>
          <a:lstStyle/>
          <a:p>
            <a:pPr marL="0" lvl="0" indent="0" algn="ctr">
              <a:lnSpc>
                <a:spcPts val="6720"/>
              </a:lnSpc>
            </a:pPr>
            <a:r>
              <a:rPr lang="en-US" sz="5600" dirty="0" smtClean="0">
                <a:solidFill>
                  <a:srgbClr val="F5F5F5"/>
                </a:solidFill>
                <a:latin typeface="Telegraf Bold Bold"/>
              </a:rPr>
              <a:t>06</a:t>
            </a:r>
            <a:endParaRPr lang="en-US" sz="5600" dirty="0">
              <a:solidFill>
                <a:srgbClr val="F5F5F5"/>
              </a:solidFill>
              <a:latin typeface="Telegraf Bold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1028700" y="4181217"/>
            <a:ext cx="5066791" cy="5343783"/>
            <a:chOff x="0" y="0"/>
            <a:chExt cx="1334464" cy="1407416"/>
          </a:xfrm>
        </p:grpSpPr>
        <p:sp>
          <p:nvSpPr>
            <p:cNvPr id="3" name="Freeform 3"/>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6610604" y="4181217"/>
            <a:ext cx="5066791" cy="5343783"/>
            <a:chOff x="0" y="0"/>
            <a:chExt cx="1334464" cy="1407416"/>
          </a:xfrm>
        </p:grpSpPr>
        <p:sp>
          <p:nvSpPr>
            <p:cNvPr id="6" name="Freeform 6"/>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11899685" y="4336221"/>
            <a:ext cx="5066791" cy="5343783"/>
            <a:chOff x="0" y="0"/>
            <a:chExt cx="1334464" cy="1407416"/>
          </a:xfrm>
        </p:grpSpPr>
        <p:sp>
          <p:nvSpPr>
            <p:cNvPr id="9" name="Freeform 9"/>
            <p:cNvSpPr/>
            <p:nvPr/>
          </p:nvSpPr>
          <p:spPr>
            <a:xfrm>
              <a:off x="0" y="0"/>
              <a:ext cx="1334464" cy="1407416"/>
            </a:xfrm>
            <a:custGeom>
              <a:avLst/>
              <a:gdLst/>
              <a:ahLst/>
              <a:cxnLst/>
              <a:rect l="l" t="t" r="r" b="b"/>
              <a:pathLst>
                <a:path w="1334464" h="1407416">
                  <a:moveTo>
                    <a:pt x="77927" y="0"/>
                  </a:moveTo>
                  <a:lnTo>
                    <a:pt x="1256537" y="0"/>
                  </a:lnTo>
                  <a:cubicBezTo>
                    <a:pt x="1277204" y="0"/>
                    <a:pt x="1297025" y="8210"/>
                    <a:pt x="1311639" y="22824"/>
                  </a:cubicBezTo>
                  <a:cubicBezTo>
                    <a:pt x="1326254" y="37438"/>
                    <a:pt x="1334464" y="57259"/>
                    <a:pt x="1334464" y="77927"/>
                  </a:cubicBezTo>
                  <a:lnTo>
                    <a:pt x="1334464" y="1329490"/>
                  </a:lnTo>
                  <a:cubicBezTo>
                    <a:pt x="1334464" y="1350157"/>
                    <a:pt x="1326254" y="1369978"/>
                    <a:pt x="1311639" y="1384592"/>
                  </a:cubicBezTo>
                  <a:cubicBezTo>
                    <a:pt x="1297025" y="1399206"/>
                    <a:pt x="1277204" y="1407416"/>
                    <a:pt x="1256537" y="1407416"/>
                  </a:cubicBezTo>
                  <a:lnTo>
                    <a:pt x="77927" y="1407416"/>
                  </a:lnTo>
                  <a:cubicBezTo>
                    <a:pt x="57259" y="1407416"/>
                    <a:pt x="37438" y="1399206"/>
                    <a:pt x="22824" y="1384592"/>
                  </a:cubicBezTo>
                  <a:cubicBezTo>
                    <a:pt x="8210" y="1369978"/>
                    <a:pt x="0" y="1350157"/>
                    <a:pt x="0" y="1329490"/>
                  </a:cubicBezTo>
                  <a:lnTo>
                    <a:pt x="0" y="77927"/>
                  </a:lnTo>
                  <a:cubicBezTo>
                    <a:pt x="0" y="57259"/>
                    <a:pt x="8210" y="37438"/>
                    <a:pt x="22824" y="22824"/>
                  </a:cubicBezTo>
                  <a:cubicBezTo>
                    <a:pt x="37438" y="8210"/>
                    <a:pt x="57259" y="0"/>
                    <a:pt x="77927" y="0"/>
                  </a:cubicBezTo>
                  <a:close/>
                </a:path>
              </a:pathLst>
            </a:custGeom>
            <a:solidFill>
              <a:srgbClr val="DDDDDD"/>
            </a:solidFill>
          </p:spPr>
          <p:txBody>
            <a:bodyPr/>
            <a:lstStyle/>
            <a:p>
              <a:endParaRPr lang="en-IN"/>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a:grpSpLocks noChangeAspect="1"/>
          </p:cNvGrpSpPr>
          <p:nvPr/>
        </p:nvGrpSpPr>
        <p:grpSpPr>
          <a:xfrm>
            <a:off x="2102762" y="2721883"/>
            <a:ext cx="2918668" cy="2918668"/>
            <a:chOff x="0" y="0"/>
            <a:chExt cx="6350000" cy="6350000"/>
          </a:xfrm>
          <a:gradFill>
            <a:gsLst>
              <a:gs pos="20000">
                <a:schemeClr val="tx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2" name="Freeform 12"/>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endParaRPr lang="en-IN" dirty="0"/>
            </a:p>
          </p:txBody>
        </p:sp>
      </p:grpSp>
      <p:grpSp>
        <p:nvGrpSpPr>
          <p:cNvPr id="13" name="Group 13"/>
          <p:cNvGrpSpPr>
            <a:grpSpLocks noChangeAspect="1"/>
          </p:cNvGrpSpPr>
          <p:nvPr/>
        </p:nvGrpSpPr>
        <p:grpSpPr>
          <a:xfrm>
            <a:off x="7684666" y="2721883"/>
            <a:ext cx="2918668" cy="2918668"/>
            <a:chOff x="0" y="0"/>
            <a:chExt cx="6350000" cy="6350000"/>
          </a:xfrm>
          <a:gradFill>
            <a:gsLst>
              <a:gs pos="24000">
                <a:schemeClr val="tx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14" name="Freeform 14"/>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p:spPr>
          <p:txBody>
            <a:bodyPr/>
            <a:lstStyle/>
            <a:p>
              <a:endParaRPr lang="en-IN"/>
            </a:p>
          </p:txBody>
        </p:sp>
      </p:grpSp>
      <p:grpSp>
        <p:nvGrpSpPr>
          <p:cNvPr id="15" name="Group 15"/>
          <p:cNvGrpSpPr>
            <a:grpSpLocks noChangeAspect="1"/>
          </p:cNvGrpSpPr>
          <p:nvPr/>
        </p:nvGrpSpPr>
        <p:grpSpPr>
          <a:xfrm>
            <a:off x="13268071" y="2721883"/>
            <a:ext cx="2918668" cy="2918668"/>
            <a:chOff x="0" y="0"/>
            <a:chExt cx="6350000" cy="6350000"/>
          </a:xfrm>
          <a:gradFill>
            <a:gsLst>
              <a:gs pos="24000">
                <a:schemeClr val="tx2">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grpSpPr>
        <p:sp>
          <p:nvSpPr>
            <p:cNvPr id="16" name="Freeform 16"/>
            <p:cNvSpPr/>
            <p:nvPr/>
          </p:nvSpPr>
          <p:spPr>
            <a:xfrm>
              <a:off x="0" y="0"/>
              <a:ext cx="6350000" cy="6350000"/>
            </a:xfrm>
            <a:custGeom>
              <a:avLst/>
              <a:gdLst/>
              <a:ahLst/>
              <a:cxnLst/>
              <a:rect l="l" t="t" r="r" b="b"/>
              <a:pathLst>
                <a:path w="6350000" h="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grpFill/>
          </p:spPr>
          <p:txBody>
            <a:bodyPr/>
            <a:lstStyle/>
            <a:p>
              <a:endParaRPr lang="en-IN"/>
            </a:p>
          </p:txBody>
        </p:sp>
      </p:grpSp>
      <p:sp>
        <p:nvSpPr>
          <p:cNvPr id="17" name="TextBox 17"/>
          <p:cNvSpPr txBox="1"/>
          <p:nvPr/>
        </p:nvSpPr>
        <p:spPr>
          <a:xfrm>
            <a:off x="1148895" y="5087478"/>
            <a:ext cx="4641480" cy="641201"/>
          </a:xfrm>
          <a:prstGeom prst="rect">
            <a:avLst/>
          </a:prstGeom>
        </p:spPr>
        <p:txBody>
          <a:bodyPr wrap="square" lIns="0" tIns="0" rIns="0" bIns="0" rtlCol="0" anchor="t">
            <a:spAutoFit/>
          </a:bodyPr>
          <a:lstStyle/>
          <a:p>
            <a:pPr marL="0" lvl="0" indent="0" algn="ctr">
              <a:lnSpc>
                <a:spcPts val="5040"/>
              </a:lnSpc>
            </a:pPr>
            <a:r>
              <a:rPr lang="en-US" sz="4200" dirty="0">
                <a:solidFill>
                  <a:srgbClr val="1A1A1A"/>
                </a:solidFill>
                <a:latin typeface="Telegraf Bold Bold"/>
              </a:rPr>
              <a:t>User 1</a:t>
            </a:r>
          </a:p>
        </p:txBody>
      </p:sp>
      <p:sp>
        <p:nvSpPr>
          <p:cNvPr id="18" name="TextBox 18"/>
          <p:cNvSpPr txBox="1"/>
          <p:nvPr/>
        </p:nvSpPr>
        <p:spPr>
          <a:xfrm>
            <a:off x="1214381" y="5728679"/>
            <a:ext cx="4881109" cy="3693319"/>
          </a:xfrm>
          <a:prstGeom prst="rect">
            <a:avLst/>
          </a:prstGeom>
        </p:spPr>
        <p:txBody>
          <a:bodyPr wrap="square" lIns="0" tIns="0" rIns="0" bIns="0" rtlCol="0" anchor="t">
            <a:spAutoFit/>
          </a:bodyPr>
          <a:lstStyle/>
          <a:p>
            <a:r>
              <a:rPr lang="en-US" sz="2400" b="1" dirty="0"/>
              <a:t>External Stakeholders</a:t>
            </a:r>
          </a:p>
          <a:p>
            <a:pPr>
              <a:buFont typeface="Arial" panose="020B0604020202020204" pitchFamily="34" charset="0"/>
              <a:buChar char="•"/>
            </a:pPr>
            <a:r>
              <a:rPr lang="en-US" sz="2400" b="1" dirty="0"/>
              <a:t>Vendors and Suppliers:</a:t>
            </a:r>
            <a:r>
              <a:rPr lang="en-US" sz="2400" dirty="0"/>
              <a:t> Interface with the system for order management, invoicing, and supply chain coordination.</a:t>
            </a:r>
          </a:p>
          <a:p>
            <a:pPr>
              <a:buFont typeface="Arial" panose="020B0604020202020204" pitchFamily="34" charset="0"/>
              <a:buChar char="•"/>
            </a:pPr>
            <a:r>
              <a:rPr lang="en-US" sz="2400" b="1" dirty="0"/>
              <a:t>Customers and Clients:</a:t>
            </a:r>
            <a:r>
              <a:rPr lang="en-US" sz="2400" dirty="0"/>
              <a:t> Access portals for order tracking, support requests, and account management (if the system includes customer-facing features).</a:t>
            </a:r>
          </a:p>
        </p:txBody>
      </p:sp>
      <p:sp>
        <p:nvSpPr>
          <p:cNvPr id="19" name="TextBox 19"/>
          <p:cNvSpPr txBox="1"/>
          <p:nvPr/>
        </p:nvSpPr>
        <p:spPr>
          <a:xfrm>
            <a:off x="6905396" y="5317446"/>
            <a:ext cx="4466884" cy="641201"/>
          </a:xfrm>
          <a:prstGeom prst="rect">
            <a:avLst/>
          </a:prstGeom>
        </p:spPr>
        <p:txBody>
          <a:bodyPr wrap="square" lIns="0" tIns="0" rIns="0" bIns="0" rtlCol="0" anchor="t">
            <a:spAutoFit/>
          </a:bodyPr>
          <a:lstStyle/>
          <a:p>
            <a:pPr marL="0" lvl="0" indent="0" algn="ctr">
              <a:lnSpc>
                <a:spcPts val="5040"/>
              </a:lnSpc>
            </a:pPr>
            <a:r>
              <a:rPr lang="en-US" sz="4200" dirty="0">
                <a:solidFill>
                  <a:srgbClr val="1A1A1A"/>
                </a:solidFill>
                <a:latin typeface="Telegraf Bold Bold"/>
              </a:rPr>
              <a:t>User 2</a:t>
            </a:r>
          </a:p>
        </p:txBody>
      </p:sp>
      <p:sp>
        <p:nvSpPr>
          <p:cNvPr id="21" name="TextBox 21"/>
          <p:cNvSpPr txBox="1"/>
          <p:nvPr/>
        </p:nvSpPr>
        <p:spPr>
          <a:xfrm>
            <a:off x="12456665" y="5160670"/>
            <a:ext cx="4496441" cy="641201"/>
          </a:xfrm>
          <a:prstGeom prst="rect">
            <a:avLst/>
          </a:prstGeom>
        </p:spPr>
        <p:txBody>
          <a:bodyPr wrap="square" lIns="0" tIns="0" rIns="0" bIns="0" rtlCol="0" anchor="t">
            <a:spAutoFit/>
          </a:bodyPr>
          <a:lstStyle/>
          <a:p>
            <a:pPr marL="0" lvl="0" indent="0" algn="ctr">
              <a:lnSpc>
                <a:spcPts val="5040"/>
              </a:lnSpc>
            </a:pPr>
            <a:r>
              <a:rPr lang="en-US" sz="4200" dirty="0">
                <a:solidFill>
                  <a:srgbClr val="1A1A1A"/>
                </a:solidFill>
                <a:latin typeface="Telegraf Bold Bold"/>
              </a:rPr>
              <a:t>User 3</a:t>
            </a:r>
          </a:p>
        </p:txBody>
      </p:sp>
      <p:sp>
        <p:nvSpPr>
          <p:cNvPr id="22" name="TextBox 22"/>
          <p:cNvSpPr txBox="1"/>
          <p:nvPr/>
        </p:nvSpPr>
        <p:spPr>
          <a:xfrm>
            <a:off x="12006827" y="5728679"/>
            <a:ext cx="5066791" cy="3737177"/>
          </a:xfrm>
          <a:prstGeom prst="rect">
            <a:avLst/>
          </a:prstGeom>
        </p:spPr>
        <p:txBody>
          <a:bodyPr wrap="square" lIns="0" tIns="0" rIns="0" bIns="0" rtlCol="0" anchor="t">
            <a:spAutoFit/>
          </a:bodyPr>
          <a:lstStyle/>
          <a:p>
            <a:r>
              <a:rPr lang="en-US" sz="2400" b="1" dirty="0"/>
              <a:t>Team Leaders and Supervisors</a:t>
            </a:r>
          </a:p>
          <a:p>
            <a:pPr>
              <a:buFont typeface="Arial" panose="020B0604020202020204" pitchFamily="34" charset="0"/>
              <a:buChar char="•"/>
            </a:pPr>
            <a:r>
              <a:rPr lang="en-US" sz="2400" b="1" dirty="0"/>
              <a:t>Team Leads and Supervisors:</a:t>
            </a:r>
            <a:r>
              <a:rPr lang="en-US" sz="2400" dirty="0"/>
              <a:t> Manage team schedules, task assignments, performance tracking, and team communication.</a:t>
            </a:r>
          </a:p>
          <a:p>
            <a:pPr>
              <a:buFont typeface="Arial" panose="020B0604020202020204" pitchFamily="34" charset="0"/>
              <a:buChar char="•"/>
            </a:pPr>
            <a:r>
              <a:rPr lang="en-US" sz="2400" b="1" dirty="0"/>
              <a:t>Product Managers:</a:t>
            </a:r>
            <a:r>
              <a:rPr lang="en-US" sz="2400" dirty="0"/>
              <a:t> Coordinate product development, track progress, manage releases, and handle product lifecycle management.</a:t>
            </a:r>
          </a:p>
          <a:p>
            <a:pPr lvl="0" algn="ctr">
              <a:lnSpc>
                <a:spcPts val="3359"/>
              </a:lnSpc>
            </a:pPr>
            <a:endParaRPr lang="en-US" sz="2400" dirty="0">
              <a:solidFill>
                <a:srgbClr val="1A1A1A"/>
              </a:solidFill>
              <a:latin typeface="Poppins"/>
            </a:endParaRPr>
          </a:p>
        </p:txBody>
      </p:sp>
      <p:sp>
        <p:nvSpPr>
          <p:cNvPr id="23" name="TextBox 23"/>
          <p:cNvSpPr txBox="1"/>
          <p:nvPr/>
        </p:nvSpPr>
        <p:spPr>
          <a:xfrm>
            <a:off x="2173296" y="1193801"/>
            <a:ext cx="13941409" cy="1300356"/>
          </a:xfrm>
          <a:prstGeom prst="rect">
            <a:avLst/>
          </a:prstGeom>
        </p:spPr>
        <p:txBody>
          <a:bodyPr lIns="0" tIns="0" rIns="0" bIns="0" rtlCol="0" anchor="t">
            <a:spAutoFit/>
          </a:bodyPr>
          <a:lstStyle/>
          <a:p>
            <a:pPr marL="0" lvl="0" indent="0" algn="ctr">
              <a:lnSpc>
                <a:spcPts val="9999"/>
              </a:lnSpc>
            </a:pPr>
            <a:r>
              <a:rPr lang="en-US" sz="9999" dirty="0">
                <a:solidFill>
                  <a:schemeClr val="tx2">
                    <a:lumMod val="60000"/>
                    <a:lumOff val="40000"/>
                  </a:schemeClr>
                </a:solidFill>
                <a:latin typeface="Telegraf Bold Bold"/>
              </a:rPr>
              <a:t>Target User</a:t>
            </a:r>
          </a:p>
        </p:txBody>
      </p:sp>
      <p:sp>
        <p:nvSpPr>
          <p:cNvPr id="29" name="TextBox 28"/>
          <p:cNvSpPr txBox="1"/>
          <p:nvPr/>
        </p:nvSpPr>
        <p:spPr>
          <a:xfrm>
            <a:off x="6609841" y="5728679"/>
            <a:ext cx="5067554" cy="3108543"/>
          </a:xfrm>
          <a:prstGeom prst="rect">
            <a:avLst/>
          </a:prstGeom>
          <a:noFill/>
        </p:spPr>
        <p:txBody>
          <a:bodyPr wrap="square" rtlCol="0">
            <a:spAutoFit/>
          </a:bodyPr>
          <a:lstStyle/>
          <a:p>
            <a:r>
              <a:rPr lang="en-US" sz="2800" b="1" dirty="0"/>
              <a:t>Executives and Senior Management</a:t>
            </a:r>
          </a:p>
          <a:p>
            <a:pPr>
              <a:buFont typeface="Arial" panose="020B0604020202020204" pitchFamily="34" charset="0"/>
              <a:buChar char="•"/>
            </a:pPr>
            <a:r>
              <a:rPr lang="en-US" sz="2800" b="1" dirty="0"/>
              <a:t>CEOs, CFOs, COOs, and other C-level Executives</a:t>
            </a:r>
          </a:p>
          <a:p>
            <a:endParaRPr lang="en-US" sz="2800" dirty="0"/>
          </a:p>
          <a:p>
            <a:pPr>
              <a:buFont typeface="Arial" panose="020B0604020202020204" pitchFamily="34" charset="0"/>
              <a:buChar char="•"/>
            </a:pPr>
            <a:r>
              <a:rPr lang="en-US" sz="2800" b="1" dirty="0"/>
              <a:t>Department Heads and Directors</a:t>
            </a:r>
            <a:endParaRPr lang="en-US" sz="2800" dirty="0"/>
          </a:p>
        </p:txBody>
      </p:sp>
      <p:pic>
        <p:nvPicPr>
          <p:cNvPr id="6146" name="Picture 2" descr="Saleability Of Small To Medium Sized Business | Wise Click Training"/>
          <p:cNvPicPr>
            <a:picLocks noChangeAspect="1" noChangeArrowheads="1"/>
          </p:cNvPicPr>
          <p:nvPr/>
        </p:nvPicPr>
        <p:blipFill>
          <a:blip r:embed="rId2"/>
          <a:srcRect/>
          <a:stretch>
            <a:fillRect/>
          </a:stretch>
        </p:blipFill>
        <p:spPr bwMode="auto">
          <a:xfrm>
            <a:off x="2070567" y="2158520"/>
            <a:ext cx="3000396" cy="2928958"/>
          </a:xfrm>
          <a:prstGeom prst="rect">
            <a:avLst/>
          </a:prstGeom>
          <a:noFill/>
        </p:spPr>
      </p:pic>
      <p:pic>
        <p:nvPicPr>
          <p:cNvPr id="6148" name="Picture 4" descr="How to Get Employees to Treat Your Business Like Owners"/>
          <p:cNvPicPr>
            <a:picLocks noChangeAspect="1" noChangeArrowheads="1"/>
          </p:cNvPicPr>
          <p:nvPr/>
        </p:nvPicPr>
        <p:blipFill>
          <a:blip r:embed="rId3"/>
          <a:srcRect/>
          <a:stretch>
            <a:fillRect/>
          </a:stretch>
        </p:blipFill>
        <p:spPr bwMode="auto">
          <a:xfrm>
            <a:off x="7547808" y="2332980"/>
            <a:ext cx="3055525" cy="2984466"/>
          </a:xfrm>
          <a:prstGeom prst="rect">
            <a:avLst/>
          </a:prstGeom>
          <a:noFill/>
        </p:spPr>
      </p:pic>
      <p:pic>
        <p:nvPicPr>
          <p:cNvPr id="6150" name="Picture 6" descr="Procurement Strategies for Small Companies – Increasing Your Profit ..."/>
          <p:cNvPicPr>
            <a:picLocks noChangeAspect="1" noChangeArrowheads="1"/>
          </p:cNvPicPr>
          <p:nvPr/>
        </p:nvPicPr>
        <p:blipFill>
          <a:blip r:embed="rId4"/>
          <a:srcRect/>
          <a:stretch>
            <a:fillRect/>
          </a:stretch>
        </p:blipFill>
        <p:spPr bwMode="auto">
          <a:xfrm>
            <a:off x="12993490" y="1976923"/>
            <a:ext cx="3524339" cy="314940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863080" y="189425"/>
            <a:ext cx="16567728" cy="4465066"/>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5" name="Group 5"/>
          <p:cNvGrpSpPr/>
          <p:nvPr/>
        </p:nvGrpSpPr>
        <p:grpSpPr>
          <a:xfrm>
            <a:off x="1071506" y="5357814"/>
            <a:ext cx="3761490" cy="4185556"/>
            <a:chOff x="0" y="-38100"/>
            <a:chExt cx="2025441" cy="2253788"/>
          </a:xfrm>
        </p:grpSpPr>
        <p:sp>
          <p:nvSpPr>
            <p:cNvPr id="6" name="Freeform 6"/>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dirty="0"/>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8" name="Group 8"/>
          <p:cNvGrpSpPr/>
          <p:nvPr/>
        </p:nvGrpSpPr>
        <p:grpSpPr>
          <a:xfrm>
            <a:off x="5385456" y="5358496"/>
            <a:ext cx="3761488" cy="4114800"/>
            <a:chOff x="0" y="0"/>
            <a:chExt cx="2025440" cy="2215688"/>
          </a:xfrm>
        </p:grpSpPr>
        <p:sp>
          <p:nvSpPr>
            <p:cNvPr id="9" name="Freeform 9"/>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dirty="0"/>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1" name="Group 11"/>
          <p:cNvGrpSpPr/>
          <p:nvPr/>
        </p:nvGrpSpPr>
        <p:grpSpPr>
          <a:xfrm>
            <a:off x="9264993" y="4997358"/>
            <a:ext cx="3997582" cy="4425083"/>
            <a:chOff x="0" y="0"/>
            <a:chExt cx="2025440" cy="2215688"/>
          </a:xfrm>
        </p:grpSpPr>
        <p:sp>
          <p:nvSpPr>
            <p:cNvPr id="12" name="Freeform 12"/>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grpSp>
        <p:nvGrpSpPr>
          <p:cNvPr id="14" name="Group 14"/>
          <p:cNvGrpSpPr/>
          <p:nvPr/>
        </p:nvGrpSpPr>
        <p:grpSpPr>
          <a:xfrm>
            <a:off x="13669320" y="5629067"/>
            <a:ext cx="3761488" cy="4114800"/>
            <a:chOff x="0" y="0"/>
            <a:chExt cx="2025440" cy="2215688"/>
          </a:xfrm>
        </p:grpSpPr>
        <p:sp>
          <p:nvSpPr>
            <p:cNvPr id="15" name="Freeform 15"/>
            <p:cNvSpPr/>
            <p:nvPr/>
          </p:nvSpPr>
          <p:spPr>
            <a:xfrm>
              <a:off x="0" y="0"/>
              <a:ext cx="2025441" cy="2215688"/>
            </a:xfrm>
            <a:custGeom>
              <a:avLst/>
              <a:gdLst/>
              <a:ahLst/>
              <a:cxnLst/>
              <a:rect l="l" t="t" r="r" b="b"/>
              <a:pathLst>
                <a:path w="2025441" h="2215688">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txBody>
            <a:bodyPr/>
            <a:lstStyle/>
            <a:p>
              <a:endParaRPr lang="en-IN"/>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17" name="Freeform 17"/>
          <p:cNvSpPr/>
          <p:nvPr/>
        </p:nvSpPr>
        <p:spPr>
          <a:xfrm>
            <a:off x="2179759" y="5367180"/>
            <a:ext cx="1218113" cy="1063080"/>
          </a:xfrm>
          <a:custGeom>
            <a:avLst/>
            <a:gdLst/>
            <a:ahLst/>
            <a:cxnLst/>
            <a:rect l="l" t="t" r="r" b="b"/>
            <a:pathLst>
              <a:path w="1218113" h="1063080">
                <a:moveTo>
                  <a:pt x="0" y="0"/>
                </a:moveTo>
                <a:lnTo>
                  <a:pt x="1218112" y="0"/>
                </a:lnTo>
                <a:lnTo>
                  <a:pt x="1218112" y="1063080"/>
                </a:lnTo>
                <a:lnTo>
                  <a:pt x="0" y="1063080"/>
                </a:lnTo>
                <a:lnTo>
                  <a:pt x="0" y="0"/>
                </a:lnTo>
                <a:close/>
              </a:path>
            </a:pathLst>
          </a:custGeom>
          <a:blipFill dpi="0" rotWithShape="1">
            <a:blip r:embed="rId2" cstate="print">
              <a:extLst>
                <a:ext uri="{96DAC541-7B7A-43D3-8B79-37D633B846F1}">
                  <asvg:svgBlip xmlns="" xmlns:asvg="http://schemas.microsoft.com/office/drawing/2016/SVG/main" r:embed="rId3"/>
                </a:ext>
              </a:extLst>
            </a:blip>
            <a:srcRect/>
            <a:stretch>
              <a:fillRect/>
            </a:stretch>
          </a:blipFill>
        </p:spPr>
        <p:txBody>
          <a:bodyPr/>
          <a:lstStyle/>
          <a:p>
            <a:endParaRPr lang="en-IN"/>
          </a:p>
        </p:txBody>
      </p:sp>
      <p:sp>
        <p:nvSpPr>
          <p:cNvPr id="18" name="Freeform 18"/>
          <p:cNvSpPr/>
          <p:nvPr/>
        </p:nvSpPr>
        <p:spPr>
          <a:xfrm>
            <a:off x="6479705" y="5243561"/>
            <a:ext cx="987228" cy="980059"/>
          </a:xfrm>
          <a:custGeom>
            <a:avLst/>
            <a:gdLst/>
            <a:ahLst/>
            <a:cxnLst/>
            <a:rect l="l" t="t" r="r" b="b"/>
            <a:pathLst>
              <a:path w="856263" h="1063080">
                <a:moveTo>
                  <a:pt x="0" y="0"/>
                </a:moveTo>
                <a:lnTo>
                  <a:pt x="856263" y="0"/>
                </a:lnTo>
                <a:lnTo>
                  <a:pt x="856263" y="1063080"/>
                </a:lnTo>
                <a:lnTo>
                  <a:pt x="0" y="1063080"/>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txBody>
          <a:bodyPr/>
          <a:lstStyle/>
          <a:p>
            <a:endParaRPr lang="en-IN" dirty="0"/>
          </a:p>
        </p:txBody>
      </p:sp>
      <p:sp>
        <p:nvSpPr>
          <p:cNvPr id="19" name="Freeform 19"/>
          <p:cNvSpPr/>
          <p:nvPr/>
        </p:nvSpPr>
        <p:spPr>
          <a:xfrm>
            <a:off x="10328620" y="4793024"/>
            <a:ext cx="1281716" cy="836043"/>
          </a:xfrm>
          <a:custGeom>
            <a:avLst/>
            <a:gdLst/>
            <a:ahLst/>
            <a:cxnLst/>
            <a:rect l="l" t="t" r="r" b="b"/>
            <a:pathLst>
              <a:path w="1231803" h="1063080">
                <a:moveTo>
                  <a:pt x="0" y="0"/>
                </a:moveTo>
                <a:lnTo>
                  <a:pt x="1231803" y="0"/>
                </a:lnTo>
                <a:lnTo>
                  <a:pt x="1231803" y="1063080"/>
                </a:lnTo>
                <a:lnTo>
                  <a:pt x="0" y="1063080"/>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txBody>
          <a:bodyPr/>
          <a:lstStyle/>
          <a:p>
            <a:endParaRPr lang="en-IN"/>
          </a:p>
        </p:txBody>
      </p:sp>
      <p:sp>
        <p:nvSpPr>
          <p:cNvPr id="20" name="Freeform 20"/>
          <p:cNvSpPr/>
          <p:nvPr/>
        </p:nvSpPr>
        <p:spPr>
          <a:xfrm>
            <a:off x="14760625" y="5428571"/>
            <a:ext cx="1220866" cy="795050"/>
          </a:xfrm>
          <a:custGeom>
            <a:avLst/>
            <a:gdLst/>
            <a:ahLst/>
            <a:cxnLst/>
            <a:rect l="l" t="t" r="r" b="b"/>
            <a:pathLst>
              <a:path w="1122253" h="1063080">
                <a:moveTo>
                  <a:pt x="0" y="0"/>
                </a:moveTo>
                <a:lnTo>
                  <a:pt x="1122254" y="0"/>
                </a:lnTo>
                <a:lnTo>
                  <a:pt x="1122254" y="1063080"/>
                </a:lnTo>
                <a:lnTo>
                  <a:pt x="0" y="1063080"/>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txBody>
          <a:bodyPr/>
          <a:lstStyle/>
          <a:p>
            <a:endParaRPr lang="en-IN"/>
          </a:p>
        </p:txBody>
      </p:sp>
      <p:sp>
        <p:nvSpPr>
          <p:cNvPr id="21" name="TextBox 21"/>
          <p:cNvSpPr txBox="1"/>
          <p:nvPr/>
        </p:nvSpPr>
        <p:spPr>
          <a:xfrm>
            <a:off x="1071506" y="2421958"/>
            <a:ext cx="15787799" cy="1744067"/>
          </a:xfrm>
          <a:prstGeom prst="rect">
            <a:avLst/>
          </a:prstGeom>
        </p:spPr>
        <p:txBody>
          <a:bodyPr wrap="square" lIns="0" tIns="0" rIns="0" bIns="0" rtlCol="0" anchor="t">
            <a:spAutoFit/>
          </a:bodyPr>
          <a:lstStyle/>
          <a:p>
            <a:pPr lvl="0" algn="ctr">
              <a:lnSpc>
                <a:spcPts val="3359"/>
              </a:lnSpc>
            </a:pPr>
            <a:r>
              <a:rPr lang="en-GB" sz="2400" dirty="0"/>
              <a:t>Selecting the right enterprise business management system depends on the specific needs and priorities of the business. Factors such as the size of the organization, industry requirements, budget constraints, and strategic goals play a critical role in this decision-making process. Conducting a thorough competitive analysis, as outlined above, helps in making an informed choice that aligns with the company’s long-term objectives.</a:t>
            </a:r>
            <a:endParaRPr lang="en-US" sz="2400" dirty="0">
              <a:solidFill>
                <a:srgbClr val="1A1A1A"/>
              </a:solidFill>
              <a:latin typeface="Poppins"/>
            </a:endParaRPr>
          </a:p>
        </p:txBody>
      </p:sp>
      <p:sp>
        <p:nvSpPr>
          <p:cNvPr id="22" name="TextBox 22"/>
          <p:cNvSpPr txBox="1"/>
          <p:nvPr/>
        </p:nvSpPr>
        <p:spPr>
          <a:xfrm>
            <a:off x="2952251" y="1039044"/>
            <a:ext cx="11848350" cy="1025922"/>
          </a:xfrm>
          <a:prstGeom prst="rect">
            <a:avLst/>
          </a:prstGeom>
        </p:spPr>
        <p:txBody>
          <a:bodyPr wrap="square" lIns="0" tIns="0" rIns="0" bIns="0" rtlCol="0" anchor="t">
            <a:spAutoFit/>
          </a:bodyPr>
          <a:lstStyle/>
          <a:p>
            <a:pPr marL="0" lvl="0" indent="0" algn="ctr">
              <a:lnSpc>
                <a:spcPts val="8000"/>
              </a:lnSpc>
            </a:pPr>
            <a:r>
              <a:rPr lang="en-US" sz="8000" dirty="0">
                <a:solidFill>
                  <a:srgbClr val="1A1A1A"/>
                </a:solidFill>
                <a:latin typeface="Telegraf Bold Bold"/>
              </a:rPr>
              <a:t>Competitive Analysis </a:t>
            </a:r>
          </a:p>
        </p:txBody>
      </p:sp>
      <p:sp>
        <p:nvSpPr>
          <p:cNvPr id="24" name="TextBox 24"/>
          <p:cNvSpPr txBox="1"/>
          <p:nvPr/>
        </p:nvSpPr>
        <p:spPr>
          <a:xfrm>
            <a:off x="5385456" y="6430260"/>
            <a:ext cx="3761488" cy="2769989"/>
          </a:xfrm>
          <a:prstGeom prst="rect">
            <a:avLst/>
          </a:prstGeom>
        </p:spPr>
        <p:txBody>
          <a:bodyPr wrap="square" lIns="0" tIns="0" rIns="0" bIns="0" rtlCol="0" anchor="t">
            <a:spAutoFit/>
          </a:bodyPr>
          <a:lstStyle/>
          <a:p>
            <a:r>
              <a:rPr lang="en-GB" b="1" dirty="0"/>
              <a:t>Technology and Innovation</a:t>
            </a:r>
          </a:p>
          <a:p>
            <a:r>
              <a:rPr lang="en-GB" dirty="0"/>
              <a:t>Evaluate the technological aspects:</a:t>
            </a:r>
          </a:p>
          <a:p>
            <a:r>
              <a:rPr lang="en-GB" b="1" dirty="0"/>
              <a:t>Artificial Intelligence and Machine Learning</a:t>
            </a:r>
            <a:r>
              <a:rPr lang="en-GB" dirty="0"/>
              <a:t>: Use of AI/ML for predictive analytics and process automation.</a:t>
            </a:r>
          </a:p>
          <a:p>
            <a:r>
              <a:rPr lang="en-GB" b="1" dirty="0"/>
              <a:t>Mobile Access</a:t>
            </a:r>
            <a:r>
              <a:rPr lang="en-GB" dirty="0"/>
              <a:t>: Mobile-friendly interfaces and apps.</a:t>
            </a:r>
          </a:p>
          <a:p>
            <a:r>
              <a:rPr lang="en-GB" b="1" dirty="0"/>
              <a:t>Data Analytics and Reporting</a:t>
            </a:r>
            <a:r>
              <a:rPr lang="en-GB" dirty="0"/>
              <a:t>: Advanced reporting and real-time data analytics capabilities.</a:t>
            </a:r>
          </a:p>
        </p:txBody>
      </p:sp>
      <p:sp>
        <p:nvSpPr>
          <p:cNvPr id="26" name="TextBox 26"/>
          <p:cNvSpPr txBox="1"/>
          <p:nvPr/>
        </p:nvSpPr>
        <p:spPr>
          <a:xfrm>
            <a:off x="13573156" y="6671925"/>
            <a:ext cx="3761490" cy="2215991"/>
          </a:xfrm>
          <a:prstGeom prst="rect">
            <a:avLst/>
          </a:prstGeom>
        </p:spPr>
        <p:txBody>
          <a:bodyPr wrap="square" lIns="0" tIns="0" rIns="0" bIns="0" rtlCol="0" anchor="t">
            <a:spAutoFit/>
          </a:bodyPr>
          <a:lstStyle/>
          <a:p>
            <a:r>
              <a:rPr lang="en-GB" b="1" dirty="0"/>
              <a:t>Customer Reviews and Case Studies</a:t>
            </a:r>
          </a:p>
          <a:p>
            <a:r>
              <a:rPr lang="en-GB" dirty="0" err="1"/>
              <a:t>Analyze</a:t>
            </a:r>
            <a:r>
              <a:rPr lang="en-GB" dirty="0"/>
              <a:t> feedback from current users:</a:t>
            </a:r>
          </a:p>
          <a:p>
            <a:r>
              <a:rPr lang="en-GB" b="1" dirty="0"/>
              <a:t>Customer Satisfaction</a:t>
            </a:r>
            <a:r>
              <a:rPr lang="en-GB" dirty="0"/>
              <a:t>: Ratings and reviews from businesses using these systems.</a:t>
            </a:r>
          </a:p>
          <a:p>
            <a:r>
              <a:rPr lang="en-GB" b="1" dirty="0"/>
              <a:t>Case Studies</a:t>
            </a:r>
            <a:r>
              <a:rPr lang="en-GB" dirty="0"/>
              <a:t>: Success stories and practical applications in various </a:t>
            </a:r>
            <a:r>
              <a:rPr lang="en-GB" dirty="0" err="1" smtClean="0"/>
              <a:t>industries.a</a:t>
            </a:r>
            <a:endParaRPr lang="en-GB" dirty="0"/>
          </a:p>
        </p:txBody>
      </p:sp>
      <p:sp>
        <p:nvSpPr>
          <p:cNvPr id="34" name="TextBox 24">
            <a:extLst>
              <a:ext uri="{FF2B5EF4-FFF2-40B4-BE49-F238E27FC236}">
                <a16:creationId xmlns="" xmlns:a16="http://schemas.microsoft.com/office/drawing/2014/main" id="{C194B701-F52D-2F92-171B-045C96F0FCA8}"/>
              </a:ext>
            </a:extLst>
          </p:cNvPr>
          <p:cNvSpPr txBox="1"/>
          <p:nvPr/>
        </p:nvSpPr>
        <p:spPr>
          <a:xfrm>
            <a:off x="9493944" y="5763199"/>
            <a:ext cx="3761488" cy="4154984"/>
          </a:xfrm>
          <a:prstGeom prst="rect">
            <a:avLst/>
          </a:prstGeom>
        </p:spPr>
        <p:txBody>
          <a:bodyPr wrap="square" lIns="0" tIns="0" rIns="0" bIns="0" rtlCol="0" anchor="t">
            <a:spAutoFit/>
          </a:bodyPr>
          <a:lstStyle/>
          <a:p>
            <a:r>
              <a:rPr lang="en-GB" b="1" dirty="0"/>
              <a:t>Key Features and </a:t>
            </a:r>
            <a:r>
              <a:rPr lang="en-GB" b="1" dirty="0" smtClean="0"/>
              <a:t>Functionality</a:t>
            </a:r>
            <a:endParaRPr lang="en-GB" dirty="0"/>
          </a:p>
          <a:p>
            <a:r>
              <a:rPr lang="en-GB" b="1" dirty="0"/>
              <a:t>Core Modules</a:t>
            </a:r>
            <a:r>
              <a:rPr lang="en-GB" dirty="0"/>
              <a:t>: Financial management, supply chain management, human capital management, customer relationship management, project management, etc.</a:t>
            </a:r>
          </a:p>
          <a:p>
            <a:r>
              <a:rPr lang="en-GB" b="1" dirty="0"/>
              <a:t>Customization and Flexibility</a:t>
            </a:r>
            <a:r>
              <a:rPr lang="en-GB" dirty="0"/>
              <a:t>: Ability to tailor the system to specific business needs.</a:t>
            </a:r>
          </a:p>
          <a:p>
            <a:r>
              <a:rPr lang="en-GB" b="1" dirty="0"/>
              <a:t>Integration</a:t>
            </a:r>
            <a:r>
              <a:rPr lang="en-GB" dirty="0"/>
              <a:t>: Compatibility with other software and platforms.</a:t>
            </a:r>
          </a:p>
          <a:p>
            <a:r>
              <a:rPr lang="en-GB" b="1" dirty="0"/>
              <a:t>Scalability</a:t>
            </a:r>
            <a:r>
              <a:rPr lang="en-GB" dirty="0"/>
              <a:t>: Capability to grow with the business.</a:t>
            </a:r>
          </a:p>
          <a:p>
            <a:r>
              <a:rPr lang="en-GB" b="1" dirty="0"/>
              <a:t>Cloud vs. On-premises</a:t>
            </a:r>
            <a:r>
              <a:rPr lang="en-GB" dirty="0"/>
              <a:t>: Deployment options available</a:t>
            </a:r>
          </a:p>
        </p:txBody>
      </p:sp>
      <p:sp>
        <p:nvSpPr>
          <p:cNvPr id="32" name="TextBox 31"/>
          <p:cNvSpPr txBox="1"/>
          <p:nvPr/>
        </p:nvSpPr>
        <p:spPr>
          <a:xfrm>
            <a:off x="1071506" y="6430260"/>
            <a:ext cx="4313950" cy="2031325"/>
          </a:xfrm>
          <a:prstGeom prst="rect">
            <a:avLst/>
          </a:prstGeom>
          <a:noFill/>
        </p:spPr>
        <p:txBody>
          <a:bodyPr wrap="square" rtlCol="0">
            <a:spAutoFit/>
          </a:bodyPr>
          <a:lstStyle/>
          <a:p>
            <a:r>
              <a:rPr lang="en-GB" b="1" dirty="0"/>
              <a:t>Security and Compliance</a:t>
            </a:r>
          </a:p>
          <a:p>
            <a:r>
              <a:rPr lang="en-GB" dirty="0"/>
              <a:t>Evaluate the security features:</a:t>
            </a:r>
          </a:p>
          <a:p>
            <a:r>
              <a:rPr lang="en-GB" b="1" dirty="0"/>
              <a:t>Data Security</a:t>
            </a:r>
            <a:r>
              <a:rPr lang="en-GB" dirty="0"/>
              <a:t>: Encryption, data backup, and recovery options.</a:t>
            </a:r>
          </a:p>
          <a:p>
            <a:r>
              <a:rPr lang="en-GB" b="1" dirty="0"/>
              <a:t>Compliance</a:t>
            </a:r>
            <a:r>
              <a:rPr lang="en-GB" dirty="0"/>
              <a:t>: Adherence to industry standards and regulations (e.g., GDPR, HIPAA).</a:t>
            </a:r>
          </a:p>
        </p:txBody>
      </p:sp>
    </p:spTree>
    <p:extLst>
      <p:ext uri="{BB962C8B-B14F-4D97-AF65-F5344CB8AC3E}">
        <p14:creationId xmlns:p14="http://schemas.microsoft.com/office/powerpoint/2010/main" xmlns="" val="340760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928630" y="0"/>
            <a:ext cx="16230600" cy="1212391"/>
            <a:chOff x="0" y="0"/>
            <a:chExt cx="4274726" cy="952936"/>
          </a:xfrm>
        </p:grpSpPr>
        <p:sp>
          <p:nvSpPr>
            <p:cNvPr id="3" name="Freeform 3"/>
            <p:cNvSpPr/>
            <p:nvPr/>
          </p:nvSpPr>
          <p:spPr>
            <a:xfrm>
              <a:off x="0" y="0"/>
              <a:ext cx="4274726" cy="952936"/>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38" name="TextBox 38"/>
          <p:cNvSpPr txBox="1"/>
          <p:nvPr/>
        </p:nvSpPr>
        <p:spPr>
          <a:xfrm>
            <a:off x="3857588" y="1285848"/>
            <a:ext cx="10571124" cy="441916"/>
          </a:xfrm>
          <a:prstGeom prst="rect">
            <a:avLst/>
          </a:prstGeom>
        </p:spPr>
        <p:txBody>
          <a:bodyPr lIns="0" tIns="0" rIns="0" bIns="0" rtlCol="0" anchor="t">
            <a:spAutoFit/>
          </a:bodyPr>
          <a:lstStyle/>
          <a:p>
            <a:pPr marL="0" lvl="0" indent="0" algn="ctr">
              <a:lnSpc>
                <a:spcPts val="3359"/>
              </a:lnSpc>
            </a:pPr>
            <a:r>
              <a:rPr lang="en-US" sz="3200" b="1" dirty="0">
                <a:solidFill>
                  <a:srgbClr val="1A1A1A"/>
                </a:solidFill>
                <a:latin typeface="Poppins"/>
              </a:rPr>
              <a:t>Cost of creating prototype </a:t>
            </a:r>
          </a:p>
        </p:txBody>
      </p:sp>
      <p:sp>
        <p:nvSpPr>
          <p:cNvPr id="39" name="TextBox 39"/>
          <p:cNvSpPr txBox="1"/>
          <p:nvPr/>
        </p:nvSpPr>
        <p:spPr>
          <a:xfrm>
            <a:off x="3000332" y="0"/>
            <a:ext cx="11648401" cy="1040285"/>
          </a:xfrm>
          <a:prstGeom prst="rect">
            <a:avLst/>
          </a:prstGeom>
        </p:spPr>
        <p:txBody>
          <a:bodyPr lIns="0" tIns="0" rIns="0" bIns="0" rtlCol="0" anchor="t">
            <a:spAutoFit/>
          </a:bodyPr>
          <a:lstStyle/>
          <a:p>
            <a:pPr marL="0" lvl="0" indent="0" algn="ctr">
              <a:lnSpc>
                <a:spcPts val="8000"/>
              </a:lnSpc>
            </a:pPr>
            <a:r>
              <a:rPr lang="en-US" sz="8000" dirty="0">
                <a:solidFill>
                  <a:schemeClr val="tx2">
                    <a:lumMod val="60000"/>
                    <a:lumOff val="40000"/>
                  </a:schemeClr>
                </a:solidFill>
                <a:latin typeface="Telegraf Bold Bold"/>
              </a:rPr>
              <a:t>Financial Assessment </a:t>
            </a:r>
          </a:p>
        </p:txBody>
      </p:sp>
      <p:sp>
        <p:nvSpPr>
          <p:cNvPr id="10" name="TextBox 9"/>
          <p:cNvSpPr txBox="1"/>
          <p:nvPr/>
        </p:nvSpPr>
        <p:spPr>
          <a:xfrm>
            <a:off x="0" y="1643038"/>
            <a:ext cx="18288000" cy="8710077"/>
          </a:xfrm>
          <a:prstGeom prst="rect">
            <a:avLst/>
          </a:prstGeom>
          <a:noFill/>
        </p:spPr>
        <p:txBody>
          <a:bodyPr wrap="square" rtlCol="0">
            <a:spAutoFit/>
          </a:bodyPr>
          <a:lstStyle/>
          <a:p>
            <a:r>
              <a:rPr lang="en-US" sz="2800" dirty="0"/>
              <a:t/>
            </a:r>
            <a:br>
              <a:rPr lang="en-US" sz="2800" dirty="0"/>
            </a:br>
            <a:r>
              <a:rPr lang="en-US" sz="2800" dirty="0"/>
              <a:t>The cost of creating a prototype for your </a:t>
            </a:r>
            <a:r>
              <a:rPr lang="en-US" sz="2800" dirty="0" err="1"/>
              <a:t>blockchain</a:t>
            </a:r>
            <a:r>
              <a:rPr lang="en-US" sz="2800" dirty="0"/>
              <a:t> transparency project can vary significantly depending on various factors such as the complexity of the system, features included, technology stack, development team's experience, and the development approach chosen. However, I can provide you with a general breakdown of the typical costs involved:</a:t>
            </a:r>
          </a:p>
          <a:p>
            <a:r>
              <a:rPr lang="en-US" sz="2800" dirty="0"/>
              <a:t>Let's break down the potential costs involved:</a:t>
            </a:r>
          </a:p>
          <a:p>
            <a:r>
              <a:rPr lang="en-US" sz="2800" b="1" dirty="0"/>
              <a:t>Development Team</a:t>
            </a:r>
            <a:r>
              <a:rPr lang="en-US" sz="2800" dirty="0"/>
              <a:t>: The cost of hiring developers, designers, and project managers will likely be the most significant portion of your budget.</a:t>
            </a:r>
          </a:p>
          <a:p>
            <a:pPr lvl="1"/>
            <a:r>
              <a:rPr lang="en-US" sz="2800" b="1" dirty="0" err="1"/>
              <a:t>Blockchain</a:t>
            </a:r>
            <a:r>
              <a:rPr lang="en-US" sz="2800" b="1" dirty="0"/>
              <a:t> Developers</a:t>
            </a:r>
            <a:r>
              <a:rPr lang="en-US" sz="2800" dirty="0"/>
              <a:t>: Rates for </a:t>
            </a:r>
            <a:r>
              <a:rPr lang="en-US" sz="2800" dirty="0" err="1"/>
              <a:t>blockchain</a:t>
            </a:r>
            <a:r>
              <a:rPr lang="en-US" sz="2800" dirty="0"/>
              <a:t> developers can vary widely depending on experience and location, but they typically range from $50 to $200 per hour. For a prototype project, you might need a small team of developers working for several weeks to a few months.</a:t>
            </a:r>
          </a:p>
          <a:p>
            <a:pPr lvl="1"/>
            <a:r>
              <a:rPr lang="en-US" sz="2800" b="1" dirty="0"/>
              <a:t>UI/UX Designers</a:t>
            </a:r>
            <a:r>
              <a:rPr lang="en-US" sz="2800" dirty="0"/>
              <a:t>: Designers may charge between $40 to $150 per hour. The amount of time required will depend on the complexity of the user interface and user experience design.</a:t>
            </a:r>
          </a:p>
          <a:p>
            <a:pPr lvl="1"/>
            <a:r>
              <a:rPr lang="en-US" sz="2800" b="1" dirty="0"/>
              <a:t>Project Manager</a:t>
            </a:r>
            <a:r>
              <a:rPr lang="en-US" sz="2800" dirty="0"/>
              <a:t>: Depending on the scope and duration of the project, you might need a project manager to oversee the development process. Project managers' rates can range from $50 to $150 per hour.</a:t>
            </a:r>
          </a:p>
          <a:p>
            <a:r>
              <a:rPr lang="en-US" sz="2800" b="1" dirty="0"/>
              <a:t>Infrastructure and Tools</a:t>
            </a:r>
            <a:r>
              <a:rPr lang="en-US" sz="2800" dirty="0"/>
              <a:t>:</a:t>
            </a:r>
          </a:p>
          <a:p>
            <a:pPr lvl="1"/>
            <a:r>
              <a:rPr lang="en-US" sz="2800" b="1" dirty="0" err="1"/>
              <a:t>Blockchain</a:t>
            </a:r>
            <a:r>
              <a:rPr lang="en-US" sz="2800" b="1" dirty="0"/>
              <a:t> Infrastructure</a:t>
            </a:r>
            <a:r>
              <a:rPr lang="en-US" sz="2800" dirty="0"/>
              <a:t>: Costs associated with deploying smart contracts, storing data on the </a:t>
            </a:r>
            <a:r>
              <a:rPr lang="en-US" sz="2800" dirty="0" err="1"/>
              <a:t>blockchain</a:t>
            </a:r>
            <a:r>
              <a:rPr lang="en-US" sz="2800" dirty="0"/>
              <a:t>, and executing transactions can vary based on the </a:t>
            </a:r>
            <a:r>
              <a:rPr lang="en-US" sz="2800" dirty="0" err="1"/>
              <a:t>blockchain</a:t>
            </a:r>
            <a:r>
              <a:rPr lang="en-US" sz="2800" dirty="0"/>
              <a:t> platform chosen. You might need to budget for expenses related to gas fees (if using </a:t>
            </a:r>
            <a:r>
              <a:rPr lang="en-US" sz="2800" dirty="0" err="1"/>
              <a:t>Ethereum</a:t>
            </a:r>
            <a:r>
              <a:rPr lang="en-US" sz="2800" dirty="0"/>
              <a:t> or similar networks) or subscription fees for </a:t>
            </a:r>
            <a:r>
              <a:rPr lang="en-US" sz="2800" dirty="0" err="1"/>
              <a:t>blockchain</a:t>
            </a:r>
            <a:r>
              <a:rPr lang="en-US" sz="2800" dirty="0"/>
              <a:t> infrastructure services.</a:t>
            </a:r>
          </a:p>
          <a:p>
            <a:pPr lvl="1"/>
            <a:r>
              <a:rPr lang="en-US" sz="2800" b="1" dirty="0"/>
              <a:t>Development Tools</a:t>
            </a:r>
            <a:r>
              <a:rPr lang="en-US" sz="2800" dirty="0"/>
              <a:t>: Costs for development tools, software licenses, and cloud services needed for coding, testing, and deployment. This might include tools for code versioning, testing frameworks, and hosting services</a:t>
            </a:r>
            <a:r>
              <a:rPr lang="en-US" sz="2800" dirty="0" smtClean="0"/>
              <a:t>.</a:t>
            </a:r>
            <a:endParaRPr lang="en-US" sz="2800" dirty="0"/>
          </a:p>
        </p:txBody>
      </p:sp>
    </p:spTree>
    <p:extLst>
      <p:ext uri="{BB962C8B-B14F-4D97-AF65-F5344CB8AC3E}">
        <p14:creationId xmlns:p14="http://schemas.microsoft.com/office/powerpoint/2010/main" xmlns="" val="181755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a:xfrm>
            <a:off x="928630" y="-1212391"/>
            <a:ext cx="7689582" cy="2246491"/>
            <a:chOff x="0" y="-952936"/>
            <a:chExt cx="2025240" cy="1765736"/>
          </a:xfrm>
        </p:grpSpPr>
        <p:sp>
          <p:nvSpPr>
            <p:cNvPr id="3" name="Freeform 3"/>
            <p:cNvSpPr/>
            <p:nvPr/>
          </p:nvSpPr>
          <p:spPr>
            <a:xfrm flipH="1">
              <a:off x="2013199" y="-952936"/>
              <a:ext cx="12041" cy="110657"/>
            </a:xfrm>
            <a:custGeom>
              <a:avLst/>
              <a:gdLst/>
              <a:ahLst/>
              <a:cxnLst/>
              <a:rect l="l" t="t" r="r" b="b"/>
              <a:pathLst>
                <a:path w="4274726" h="95293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txBody>
            <a:bodyPr/>
            <a:lstStyle/>
            <a:p>
              <a:endParaRPr lang="en-I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360"/>
                </a:lnSpc>
              </a:pPr>
              <a:endParaRPr/>
            </a:p>
          </p:txBody>
        </p:sp>
      </p:grpSp>
      <p:sp>
        <p:nvSpPr>
          <p:cNvPr id="38" name="TextBox 38"/>
          <p:cNvSpPr txBox="1"/>
          <p:nvPr/>
        </p:nvSpPr>
        <p:spPr>
          <a:xfrm>
            <a:off x="3857588" y="1285848"/>
            <a:ext cx="10571124" cy="413190"/>
          </a:xfrm>
          <a:prstGeom prst="rect">
            <a:avLst/>
          </a:prstGeom>
        </p:spPr>
        <p:txBody>
          <a:bodyPr lIns="0" tIns="0" rIns="0" bIns="0" rtlCol="0" anchor="t">
            <a:spAutoFit/>
          </a:bodyPr>
          <a:lstStyle/>
          <a:p>
            <a:pPr marL="0" lvl="0" indent="0" algn="ctr">
              <a:lnSpc>
                <a:spcPts val="3359"/>
              </a:lnSpc>
            </a:pPr>
            <a:r>
              <a:rPr lang="en-US" sz="2400" dirty="0" smtClean="0">
                <a:solidFill>
                  <a:srgbClr val="1A1A1A"/>
                </a:solidFill>
                <a:latin typeface="Poppins"/>
              </a:rPr>
              <a:t> </a:t>
            </a:r>
            <a:endParaRPr lang="en-US" sz="2400" dirty="0">
              <a:solidFill>
                <a:srgbClr val="1A1A1A"/>
              </a:solidFill>
              <a:latin typeface="Poppins"/>
            </a:endParaRPr>
          </a:p>
        </p:txBody>
      </p:sp>
      <p:sp>
        <p:nvSpPr>
          <p:cNvPr id="10" name="TextBox 9"/>
          <p:cNvSpPr txBox="1"/>
          <p:nvPr/>
        </p:nvSpPr>
        <p:spPr>
          <a:xfrm>
            <a:off x="0" y="571468"/>
            <a:ext cx="18288000" cy="9879628"/>
          </a:xfrm>
          <a:prstGeom prst="rect">
            <a:avLst/>
          </a:prstGeom>
          <a:noFill/>
        </p:spPr>
        <p:txBody>
          <a:bodyPr wrap="square" rtlCol="0">
            <a:spAutoFit/>
          </a:bodyPr>
          <a:lstStyle/>
          <a:p>
            <a:r>
              <a:rPr lang="en-US" sz="2800" b="1" dirty="0" smtClean="0"/>
              <a:t>Third-Party </a:t>
            </a:r>
            <a:r>
              <a:rPr lang="en-US" sz="2800" b="1" dirty="0"/>
              <a:t>Services</a:t>
            </a:r>
            <a:r>
              <a:rPr lang="en-US" sz="2800" dirty="0"/>
              <a:t>:</a:t>
            </a:r>
          </a:p>
          <a:p>
            <a:pPr lvl="1"/>
            <a:r>
              <a:rPr lang="en-US" sz="2800" b="1" dirty="0"/>
              <a:t>APIs and Integrations</a:t>
            </a:r>
            <a:r>
              <a:rPr lang="en-US" sz="2800" dirty="0"/>
              <a:t>: If you're integrating with external systems or using third-party services for specific functionalities (e.g., identity verification, data analytics), there may be associated costs.</a:t>
            </a:r>
          </a:p>
          <a:p>
            <a:r>
              <a:rPr lang="en-US" sz="2800" b="1" dirty="0"/>
              <a:t>Legal and Compliance</a:t>
            </a:r>
            <a:r>
              <a:rPr lang="en-US" sz="2800" dirty="0"/>
              <a:t>:</a:t>
            </a:r>
          </a:p>
          <a:p>
            <a:pPr lvl="1"/>
            <a:r>
              <a:rPr lang="en-US" sz="2800" b="1" dirty="0"/>
              <a:t>Legal Consultation</a:t>
            </a:r>
            <a:r>
              <a:rPr lang="en-US" sz="2800" dirty="0"/>
              <a:t>: Consultation fees for ensuring compliance with relevant regulations, drafting user agreements, and protecting intellectual property rights.</a:t>
            </a:r>
          </a:p>
          <a:p>
            <a:r>
              <a:rPr lang="en-US" sz="2800" b="1" dirty="0"/>
              <a:t>Miscellaneous Expenses</a:t>
            </a:r>
            <a:r>
              <a:rPr lang="en-US" sz="2800" dirty="0"/>
              <a:t>:</a:t>
            </a:r>
          </a:p>
          <a:p>
            <a:pPr lvl="1"/>
            <a:r>
              <a:rPr lang="en-US" sz="2800" b="1" dirty="0"/>
              <a:t>Marketing and Promotion</a:t>
            </a:r>
            <a:r>
              <a:rPr lang="en-US" sz="2800" dirty="0"/>
              <a:t>: Budgeting for marketing activities to promote your prototype and gather feedback from potential users.</a:t>
            </a:r>
          </a:p>
          <a:p>
            <a:pPr lvl="1"/>
            <a:r>
              <a:rPr lang="en-US" sz="2800" b="1" dirty="0"/>
              <a:t>Contingency</a:t>
            </a:r>
            <a:r>
              <a:rPr lang="en-US" sz="2800" dirty="0"/>
              <a:t>: It's wise to allocate a portion of your budget for unexpected expenses or scope changes during the development process.</a:t>
            </a:r>
          </a:p>
          <a:p>
            <a:r>
              <a:rPr lang="en-US" sz="2800" b="1" dirty="0"/>
              <a:t>Total Cost Estimate:</a:t>
            </a:r>
          </a:p>
          <a:p>
            <a:r>
              <a:rPr lang="en-US" sz="2800" dirty="0"/>
              <a:t>To provide a rough estimate, let's assume the following:</a:t>
            </a:r>
          </a:p>
          <a:p>
            <a:r>
              <a:rPr lang="en-US" sz="2800" dirty="0"/>
              <a:t>Development team consisting of 2 </a:t>
            </a:r>
            <a:r>
              <a:rPr lang="en-US" sz="2800" dirty="0" err="1"/>
              <a:t>blockchain</a:t>
            </a:r>
            <a:r>
              <a:rPr lang="en-US" sz="2800" dirty="0"/>
              <a:t> developers, 1 UI/UX designer, and 1 project manager.</a:t>
            </a:r>
          </a:p>
          <a:p>
            <a:r>
              <a:rPr lang="en-US" sz="2800" dirty="0"/>
              <a:t>Hourly rates: </a:t>
            </a:r>
            <a:r>
              <a:rPr lang="en-US" sz="2800" dirty="0" err="1"/>
              <a:t>Blockchain</a:t>
            </a:r>
            <a:r>
              <a:rPr lang="en-US" sz="2800" dirty="0"/>
              <a:t> developers ($100/hour), UI/UX designer ($70/hour), Project manager ($80/hour).</a:t>
            </a:r>
          </a:p>
          <a:p>
            <a:r>
              <a:rPr lang="en-US" sz="2800" dirty="0"/>
              <a:t>Development timeline: 3 months (assuming 40 hours per week).</a:t>
            </a:r>
          </a:p>
          <a:p>
            <a:r>
              <a:rPr lang="en-US" sz="2800" dirty="0"/>
              <a:t>Additional costs for infrastructure, tools, third-party services, legal consultation, marketing, and contingency.</a:t>
            </a:r>
          </a:p>
          <a:p>
            <a:r>
              <a:rPr lang="en-US" sz="2800" dirty="0"/>
              <a:t>Based on these assumptions, the total cost for creating a prototype for your project could range from $50,000 to $200,000 or more. However, please note that this is a rough estimate, and actual costs may vary based on your specific requirements and circumstances. It's advisable to consult with development firms or freelancers to get more accurate cost estimates based on your project's details.</a:t>
            </a:r>
          </a:p>
          <a:p>
            <a:endParaRPr lang="en-US" sz="2400" dirty="0"/>
          </a:p>
          <a:p>
            <a:endParaRPr lang="en-US" sz="2400" dirty="0"/>
          </a:p>
        </p:txBody>
      </p:sp>
    </p:spTree>
    <p:extLst>
      <p:ext uri="{BB962C8B-B14F-4D97-AF65-F5344CB8AC3E}">
        <p14:creationId xmlns:p14="http://schemas.microsoft.com/office/powerpoint/2010/main" xmlns="" val="181755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itch Deck for SEm VI-Template" id="{3A8F7FCA-7A54-4C46-9F97-69CC3D1727AA}" vid="{5D6A5128-5061-43BC-8C12-9CB9404F0386}"/>
    </a:ext>
  </a:extLst>
</a:theme>
</file>

<file path=docProps/app.xml><?xml version="1.0" encoding="utf-8"?>
<Properties xmlns="http://schemas.openxmlformats.org/officeDocument/2006/extended-properties" xmlns:vt="http://schemas.openxmlformats.org/officeDocument/2006/docPropsVTypes">
  <Template>Pitch Deck for SEm VI-Template</Template>
  <TotalTime>1626</TotalTime>
  <Words>1608</Words>
  <Application>Microsoft Office PowerPoint</Application>
  <PresentationFormat>Custom</PresentationFormat>
  <Paragraphs>136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Telegraf Bold Bold</vt:lpstr>
      <vt:lpstr>Calibri</vt:lpstr>
      <vt:lpstr>Poppins</vt:lpstr>
      <vt:lpstr>Telegraf Bold</vt:lpstr>
      <vt:lpstr>Google Sans</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Vyas</dc:creator>
  <cp:lastModifiedBy>Jyotiraditya Roy</cp:lastModifiedBy>
  <cp:revision>20</cp:revision>
  <dcterms:created xsi:type="dcterms:W3CDTF">2023-06-03T08:00:31Z</dcterms:created>
  <dcterms:modified xsi:type="dcterms:W3CDTF">2024-05-26T07:37:24Z</dcterms:modified>
  <dc:identifier>DAFkpUhujCc</dc:identifier>
</cp:coreProperties>
</file>