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Lst>
  <p:notesMasterIdLst>
    <p:notesMasterId r:id="rId40"/>
  </p:notesMasterIdLst>
  <p:sldIdLst>
    <p:sldId id="256" r:id="rId5"/>
    <p:sldId id="257" r:id="rId6"/>
    <p:sldId id="281" r:id="rId7"/>
    <p:sldId id="258" r:id="rId8"/>
    <p:sldId id="259" r:id="rId9"/>
    <p:sldId id="260" r:id="rId10"/>
    <p:sldId id="282" r:id="rId11"/>
    <p:sldId id="278" r:id="rId12"/>
    <p:sldId id="283" r:id="rId13"/>
    <p:sldId id="279" r:id="rId14"/>
    <p:sldId id="285" r:id="rId15"/>
    <p:sldId id="280" r:id="rId16"/>
    <p:sldId id="262" r:id="rId17"/>
    <p:sldId id="263" r:id="rId18"/>
    <p:sldId id="264" r:id="rId19"/>
    <p:sldId id="265" r:id="rId20"/>
    <p:sldId id="266" r:id="rId21"/>
    <p:sldId id="267" r:id="rId22"/>
    <p:sldId id="268" r:id="rId23"/>
    <p:sldId id="269" r:id="rId24"/>
    <p:sldId id="274" r:id="rId25"/>
    <p:sldId id="275" r:id="rId26"/>
    <p:sldId id="284" r:id="rId27"/>
    <p:sldId id="276" r:id="rId28"/>
    <p:sldId id="277" r:id="rId29"/>
    <p:sldId id="286" r:id="rId30"/>
    <p:sldId id="287" r:id="rId31"/>
    <p:sldId id="288" r:id="rId32"/>
    <p:sldId id="289" r:id="rId33"/>
    <p:sldId id="290" r:id="rId34"/>
    <p:sldId id="291" r:id="rId35"/>
    <p:sldId id="292" r:id="rId36"/>
    <p:sldId id="293" r:id="rId37"/>
    <p:sldId id="294" r:id="rId38"/>
    <p:sldId id="26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3FEAB5-318D-4617-8CC7-ABD837DC640F}">
          <p14:sldIdLst>
            <p14:sldId id="256"/>
            <p14:sldId id="257"/>
            <p14:sldId id="281"/>
          </p14:sldIdLst>
        </p14:section>
        <p14:section name="Untitled Section" id="{DB1EFC86-D90F-45B3-9ED8-8A67F3D5887C}">
          <p14:sldIdLst>
            <p14:sldId id="258"/>
            <p14:sldId id="259"/>
            <p14:sldId id="260"/>
            <p14:sldId id="282"/>
            <p14:sldId id="278"/>
            <p14:sldId id="283"/>
            <p14:sldId id="279"/>
            <p14:sldId id="285"/>
            <p14:sldId id="280"/>
            <p14:sldId id="262"/>
            <p14:sldId id="263"/>
            <p14:sldId id="264"/>
            <p14:sldId id="265"/>
            <p14:sldId id="266"/>
            <p14:sldId id="267"/>
            <p14:sldId id="268"/>
            <p14:sldId id="269"/>
            <p14:sldId id="274"/>
            <p14:sldId id="275"/>
            <p14:sldId id="284"/>
            <p14:sldId id="276"/>
            <p14:sldId id="277"/>
            <p14:sldId id="286"/>
            <p14:sldId id="287"/>
            <p14:sldId id="288"/>
            <p14:sldId id="289"/>
            <p14:sldId id="290"/>
            <p14:sldId id="291"/>
            <p14:sldId id="292"/>
            <p14:sldId id="293"/>
            <p14:sldId id="294"/>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0307E-5B2E-401F-B017-4103AD8932B9}" type="datetimeFigureOut">
              <a:rPr lang="en-US" smtClean="0"/>
              <a:t>2/25/2023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15479-3810-4ED2-9446-322B1C853233}" type="slidenum">
              <a:rPr lang="en-US" smtClean="0"/>
              <a:t>‹#›</a:t>
            </a:fld>
            <a:endParaRPr lang="en-US"/>
          </a:p>
        </p:txBody>
      </p:sp>
    </p:spTree>
    <p:extLst>
      <p:ext uri="{BB962C8B-B14F-4D97-AF65-F5344CB8AC3E}">
        <p14:creationId xmlns:p14="http://schemas.microsoft.com/office/powerpoint/2010/main" val="502745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7F9E28-8992-4DDB-BC76-3CDDF8416477}"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9AEA446-251C-491F-BEFB-FF3670B4519E}" type="slidenum">
              <a:rPr lang="en-US" smtClean="0"/>
              <a:t>‹#›</a:t>
            </a:fld>
            <a:endParaRPr lang="en-US"/>
          </a:p>
        </p:txBody>
      </p:sp>
    </p:spTree>
    <p:extLst>
      <p:ext uri="{BB962C8B-B14F-4D97-AF65-F5344CB8AC3E}">
        <p14:creationId xmlns:p14="http://schemas.microsoft.com/office/powerpoint/2010/main" val="261629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F9E28-8992-4DDB-BC76-3CDDF8416477}"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9AEA446-251C-491F-BEFB-FF3670B4519E}" type="slidenum">
              <a:rPr lang="en-US" smtClean="0"/>
              <a:t>‹#›</a:t>
            </a:fld>
            <a:endParaRPr lang="en-US"/>
          </a:p>
        </p:txBody>
      </p:sp>
    </p:spTree>
    <p:extLst>
      <p:ext uri="{BB962C8B-B14F-4D97-AF65-F5344CB8AC3E}">
        <p14:creationId xmlns:p14="http://schemas.microsoft.com/office/powerpoint/2010/main" val="277875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F9E28-8992-4DDB-BC76-3CDDF8416477}"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9AEA446-251C-491F-BEFB-FF3670B4519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3482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27F9E28-8992-4DDB-BC76-3CDDF8416477}"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9AEA446-251C-491F-BEFB-FF3670B4519E}" type="slidenum">
              <a:rPr lang="en-US" smtClean="0"/>
              <a:t>‹#›</a:t>
            </a:fld>
            <a:endParaRPr lang="en-US"/>
          </a:p>
        </p:txBody>
      </p:sp>
    </p:spTree>
    <p:extLst>
      <p:ext uri="{BB962C8B-B14F-4D97-AF65-F5344CB8AC3E}">
        <p14:creationId xmlns:p14="http://schemas.microsoft.com/office/powerpoint/2010/main" val="804572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27F9E28-8992-4DDB-BC76-3CDDF8416477}"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9AEA446-251C-491F-BEFB-FF3670B4519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4665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27F9E28-8992-4DDB-BC76-3CDDF8416477}"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9AEA446-251C-491F-BEFB-FF3670B4519E}" type="slidenum">
              <a:rPr lang="en-US" smtClean="0"/>
              <a:t>‹#›</a:t>
            </a:fld>
            <a:endParaRPr lang="en-US"/>
          </a:p>
        </p:txBody>
      </p:sp>
    </p:spTree>
    <p:extLst>
      <p:ext uri="{BB962C8B-B14F-4D97-AF65-F5344CB8AC3E}">
        <p14:creationId xmlns:p14="http://schemas.microsoft.com/office/powerpoint/2010/main" val="3671760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F9E28-8992-4DDB-BC76-3CDDF8416477}"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AEA446-251C-491F-BEFB-FF3670B4519E}" type="slidenum">
              <a:rPr lang="en-US" smtClean="0"/>
              <a:t>‹#›</a:t>
            </a:fld>
            <a:endParaRPr lang="en-US"/>
          </a:p>
        </p:txBody>
      </p:sp>
    </p:spTree>
    <p:extLst>
      <p:ext uri="{BB962C8B-B14F-4D97-AF65-F5344CB8AC3E}">
        <p14:creationId xmlns:p14="http://schemas.microsoft.com/office/powerpoint/2010/main" val="844415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F9E28-8992-4DDB-BC76-3CDDF8416477}"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AEA446-251C-491F-BEFB-FF3670B4519E}" type="slidenum">
              <a:rPr lang="en-US" smtClean="0"/>
              <a:t>‹#›</a:t>
            </a:fld>
            <a:endParaRPr lang="en-US"/>
          </a:p>
        </p:txBody>
      </p:sp>
    </p:spTree>
    <p:extLst>
      <p:ext uri="{BB962C8B-B14F-4D97-AF65-F5344CB8AC3E}">
        <p14:creationId xmlns:p14="http://schemas.microsoft.com/office/powerpoint/2010/main" val="1591781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F9E28-8992-4DDB-BC76-3CDDF8416477}"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AEA446-251C-491F-BEFB-FF3670B4519E}" type="slidenum">
              <a:rPr lang="en-US" smtClean="0"/>
              <a:t>‹#›</a:t>
            </a:fld>
            <a:endParaRPr lang="en-US"/>
          </a:p>
        </p:txBody>
      </p:sp>
    </p:spTree>
    <p:extLst>
      <p:ext uri="{BB962C8B-B14F-4D97-AF65-F5344CB8AC3E}">
        <p14:creationId xmlns:p14="http://schemas.microsoft.com/office/powerpoint/2010/main" val="206766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F9E28-8992-4DDB-BC76-3CDDF8416477}"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9AEA446-251C-491F-BEFB-FF3670B4519E}" type="slidenum">
              <a:rPr lang="en-US" smtClean="0"/>
              <a:t>‹#›</a:t>
            </a:fld>
            <a:endParaRPr lang="en-US"/>
          </a:p>
        </p:txBody>
      </p:sp>
    </p:spTree>
    <p:extLst>
      <p:ext uri="{BB962C8B-B14F-4D97-AF65-F5344CB8AC3E}">
        <p14:creationId xmlns:p14="http://schemas.microsoft.com/office/powerpoint/2010/main" val="36383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7F9E28-8992-4DDB-BC76-3CDDF8416477}"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9AEA446-251C-491F-BEFB-FF3670B4519E}" type="slidenum">
              <a:rPr lang="en-US" smtClean="0"/>
              <a:t>‹#›</a:t>
            </a:fld>
            <a:endParaRPr lang="en-US"/>
          </a:p>
        </p:txBody>
      </p:sp>
    </p:spTree>
    <p:extLst>
      <p:ext uri="{BB962C8B-B14F-4D97-AF65-F5344CB8AC3E}">
        <p14:creationId xmlns:p14="http://schemas.microsoft.com/office/powerpoint/2010/main" val="825321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7F9E28-8992-4DDB-BC76-3CDDF8416477}" type="datetimeFigureOut">
              <a:rPr lang="en-US" smtClean="0"/>
              <a:t>2/25/2023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9AEA446-251C-491F-BEFB-FF3670B4519E}" type="slidenum">
              <a:rPr lang="en-US" smtClean="0"/>
              <a:t>‹#›</a:t>
            </a:fld>
            <a:endParaRPr lang="en-US"/>
          </a:p>
        </p:txBody>
      </p:sp>
    </p:spTree>
    <p:extLst>
      <p:ext uri="{BB962C8B-B14F-4D97-AF65-F5344CB8AC3E}">
        <p14:creationId xmlns:p14="http://schemas.microsoft.com/office/powerpoint/2010/main" val="1920214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7F9E28-8992-4DDB-BC76-3CDDF8416477}" type="datetimeFigureOut">
              <a:rPr lang="en-US" smtClean="0"/>
              <a:t>2/25/2023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9AEA446-251C-491F-BEFB-FF3670B4519E}" type="slidenum">
              <a:rPr lang="en-US" smtClean="0"/>
              <a:t>‹#›</a:t>
            </a:fld>
            <a:endParaRPr lang="en-US"/>
          </a:p>
        </p:txBody>
      </p:sp>
    </p:spTree>
    <p:extLst>
      <p:ext uri="{BB962C8B-B14F-4D97-AF65-F5344CB8AC3E}">
        <p14:creationId xmlns:p14="http://schemas.microsoft.com/office/powerpoint/2010/main" val="181348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F9E28-8992-4DDB-BC76-3CDDF8416477}" type="datetimeFigureOut">
              <a:rPr lang="en-US" smtClean="0"/>
              <a:t>2/25/2023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9AEA446-251C-491F-BEFB-FF3670B4519E}" type="slidenum">
              <a:rPr lang="en-US" smtClean="0"/>
              <a:t>‹#›</a:t>
            </a:fld>
            <a:endParaRPr lang="en-US"/>
          </a:p>
        </p:txBody>
      </p:sp>
    </p:spTree>
    <p:extLst>
      <p:ext uri="{BB962C8B-B14F-4D97-AF65-F5344CB8AC3E}">
        <p14:creationId xmlns:p14="http://schemas.microsoft.com/office/powerpoint/2010/main" val="3678295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F9E28-8992-4DDB-BC76-3CDDF8416477}"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9AEA446-251C-491F-BEFB-FF3670B4519E}" type="slidenum">
              <a:rPr lang="en-US" smtClean="0"/>
              <a:t>‹#›</a:t>
            </a:fld>
            <a:endParaRPr lang="en-US"/>
          </a:p>
        </p:txBody>
      </p:sp>
    </p:spTree>
    <p:extLst>
      <p:ext uri="{BB962C8B-B14F-4D97-AF65-F5344CB8AC3E}">
        <p14:creationId xmlns:p14="http://schemas.microsoft.com/office/powerpoint/2010/main" val="685934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F9E28-8992-4DDB-BC76-3CDDF8416477}"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9AEA446-251C-491F-BEFB-FF3670B4519E}" type="slidenum">
              <a:rPr lang="en-US" smtClean="0"/>
              <a:t>‹#›</a:t>
            </a:fld>
            <a:endParaRPr lang="en-US"/>
          </a:p>
        </p:txBody>
      </p:sp>
    </p:spTree>
    <p:extLst>
      <p:ext uri="{BB962C8B-B14F-4D97-AF65-F5344CB8AC3E}">
        <p14:creationId xmlns:p14="http://schemas.microsoft.com/office/powerpoint/2010/main" val="365480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27F9E28-8992-4DDB-BC76-3CDDF8416477}" type="datetimeFigureOut">
              <a:rPr lang="en-US" smtClean="0"/>
              <a:t>2/25/2023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9AEA446-251C-491F-BEFB-FF3670B4519E}" type="slidenum">
              <a:rPr lang="en-US" smtClean="0"/>
              <a:t>‹#›</a:t>
            </a:fld>
            <a:endParaRPr lang="en-US"/>
          </a:p>
        </p:txBody>
      </p:sp>
    </p:spTree>
    <p:extLst>
      <p:ext uri="{BB962C8B-B14F-4D97-AF65-F5344CB8AC3E}">
        <p14:creationId xmlns:p14="http://schemas.microsoft.com/office/powerpoint/2010/main" val="2402839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sf.berkeley.edu/postgre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javatpoint.com/sql-tutoria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0970B8-D056-E041-E169-976112F5FC6F}"/>
              </a:ext>
            </a:extLst>
          </p:cNvPr>
          <p:cNvSpPr>
            <a:spLocks noGrp="1"/>
          </p:cNvSpPr>
          <p:nvPr>
            <p:ph type="subTitle" idx="1"/>
          </p:nvPr>
        </p:nvSpPr>
        <p:spPr>
          <a:xfrm>
            <a:off x="3817399" y="3588065"/>
            <a:ext cx="4557201" cy="584590"/>
          </a:xfrm>
        </p:spPr>
        <p:txBody>
          <a:bodyPr>
            <a:normAutofit/>
          </a:bodyPr>
          <a:lstStyle/>
          <a:p>
            <a:r>
              <a:rPr lang="en-US" sz="2800" u="sng" dirty="0">
                <a:solidFill>
                  <a:schemeClr val="tx1"/>
                </a:solidFill>
              </a:rPr>
              <a:t>POLICY COLLATE SYSTEM</a:t>
            </a:r>
          </a:p>
        </p:txBody>
      </p:sp>
      <p:pic>
        <p:nvPicPr>
          <p:cNvPr id="5" name="Picture 4">
            <a:extLst>
              <a:ext uri="{FF2B5EF4-FFF2-40B4-BE49-F238E27FC236}">
                <a16:creationId xmlns:a16="http://schemas.microsoft.com/office/drawing/2014/main" id="{3440F405-1E34-264B-FE75-9AAF6492E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01" y="110226"/>
            <a:ext cx="1047253" cy="1211323"/>
          </a:xfrm>
          <a:prstGeom prst="rect">
            <a:avLst/>
          </a:prstGeom>
        </p:spPr>
      </p:pic>
      <p:pic>
        <p:nvPicPr>
          <p:cNvPr id="9" name="Picture 8">
            <a:extLst>
              <a:ext uri="{FF2B5EF4-FFF2-40B4-BE49-F238E27FC236}">
                <a16:creationId xmlns:a16="http://schemas.microsoft.com/office/drawing/2014/main" id="{6D1D1115-423D-5770-2FF1-BD7D4D6753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014" y="-28105"/>
            <a:ext cx="1487986" cy="1487986"/>
          </a:xfrm>
          <a:prstGeom prst="rect">
            <a:avLst/>
          </a:prstGeom>
        </p:spPr>
      </p:pic>
      <p:sp>
        <p:nvSpPr>
          <p:cNvPr id="10" name="Title 1">
            <a:extLst>
              <a:ext uri="{FF2B5EF4-FFF2-40B4-BE49-F238E27FC236}">
                <a16:creationId xmlns:a16="http://schemas.microsoft.com/office/drawing/2014/main" id="{FB20C50B-B38E-F869-EE71-B8804154DA9C}"/>
              </a:ext>
            </a:extLst>
          </p:cNvPr>
          <p:cNvSpPr txBox="1">
            <a:spLocks/>
          </p:cNvSpPr>
          <p:nvPr/>
        </p:nvSpPr>
        <p:spPr>
          <a:xfrm>
            <a:off x="1595993" y="139198"/>
            <a:ext cx="9625657" cy="858771"/>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Bangalore Institute of Technology</a:t>
            </a:r>
          </a:p>
        </p:txBody>
      </p:sp>
      <p:sp>
        <p:nvSpPr>
          <p:cNvPr id="11" name="Subtitle 2">
            <a:extLst>
              <a:ext uri="{FF2B5EF4-FFF2-40B4-BE49-F238E27FC236}">
                <a16:creationId xmlns:a16="http://schemas.microsoft.com/office/drawing/2014/main" id="{B01C42A4-C8B9-3D60-ECB2-C3A19CCBCA32}"/>
              </a:ext>
            </a:extLst>
          </p:cNvPr>
          <p:cNvSpPr txBox="1">
            <a:spLocks/>
          </p:cNvSpPr>
          <p:nvPr/>
        </p:nvSpPr>
        <p:spPr>
          <a:xfrm>
            <a:off x="6226679" y="5959640"/>
            <a:ext cx="6009355" cy="89836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dirty="0">
                <a:solidFill>
                  <a:schemeClr val="tx1"/>
                </a:solidFill>
              </a:rPr>
              <a:t>FACULTY INCHARGE : Mrs. ANUPMA KC</a:t>
            </a:r>
          </a:p>
          <a:p>
            <a:r>
              <a:rPr lang="en-US" dirty="0">
                <a:solidFill>
                  <a:schemeClr val="tx1"/>
                </a:solidFill>
              </a:rPr>
              <a:t>PROFESSOR DEPARTMENT OF INFORMATION SCIENCE</a:t>
            </a:r>
          </a:p>
        </p:txBody>
      </p:sp>
      <p:sp>
        <p:nvSpPr>
          <p:cNvPr id="12" name="Subtitle 2">
            <a:extLst>
              <a:ext uri="{FF2B5EF4-FFF2-40B4-BE49-F238E27FC236}">
                <a16:creationId xmlns:a16="http://schemas.microsoft.com/office/drawing/2014/main" id="{03E4477C-8B43-1139-BA6C-7F128148BA0A}"/>
              </a:ext>
            </a:extLst>
          </p:cNvPr>
          <p:cNvSpPr txBox="1">
            <a:spLocks/>
          </p:cNvSpPr>
          <p:nvPr/>
        </p:nvSpPr>
        <p:spPr>
          <a:xfrm>
            <a:off x="1108769" y="6029239"/>
            <a:ext cx="3607609" cy="759162"/>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dirty="0">
                <a:solidFill>
                  <a:schemeClr val="tx1"/>
                </a:solidFill>
              </a:rPr>
              <a:t>PRESENTED BY : ADITYA ARYAN</a:t>
            </a:r>
          </a:p>
          <a:p>
            <a:r>
              <a:rPr lang="en-US" dirty="0">
                <a:solidFill>
                  <a:schemeClr val="tx1"/>
                </a:solidFill>
              </a:rPr>
              <a:t>			</a:t>
            </a:r>
          </a:p>
        </p:txBody>
      </p:sp>
      <p:sp>
        <p:nvSpPr>
          <p:cNvPr id="13" name="Subtitle 2">
            <a:extLst>
              <a:ext uri="{FF2B5EF4-FFF2-40B4-BE49-F238E27FC236}">
                <a16:creationId xmlns:a16="http://schemas.microsoft.com/office/drawing/2014/main" id="{EDECE460-6C63-3AF6-63D0-E8F93BE4C5B0}"/>
              </a:ext>
            </a:extLst>
          </p:cNvPr>
          <p:cNvSpPr txBox="1">
            <a:spLocks/>
          </p:cNvSpPr>
          <p:nvPr/>
        </p:nvSpPr>
        <p:spPr>
          <a:xfrm>
            <a:off x="3440238" y="4419601"/>
            <a:ext cx="5311524" cy="44021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dirty="0">
                <a:solidFill>
                  <a:schemeClr val="tx1"/>
                </a:solidFill>
              </a:rPr>
              <a:t>(INFORMATION SCIENCE &amp; ENGINEERING)</a:t>
            </a:r>
          </a:p>
        </p:txBody>
      </p:sp>
      <p:sp>
        <p:nvSpPr>
          <p:cNvPr id="14" name="Subtitle 2">
            <a:extLst>
              <a:ext uri="{FF2B5EF4-FFF2-40B4-BE49-F238E27FC236}">
                <a16:creationId xmlns:a16="http://schemas.microsoft.com/office/drawing/2014/main" id="{7DBFC1CE-F697-04C7-DCF2-1186F8210241}"/>
              </a:ext>
            </a:extLst>
          </p:cNvPr>
          <p:cNvSpPr txBox="1">
            <a:spLocks/>
          </p:cNvSpPr>
          <p:nvPr/>
        </p:nvSpPr>
        <p:spPr>
          <a:xfrm>
            <a:off x="5487874" y="2974166"/>
            <a:ext cx="920948" cy="58459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400" i="1" dirty="0">
                <a:solidFill>
                  <a:schemeClr val="tx1"/>
                </a:solidFill>
              </a:rPr>
              <a:t>ON</a:t>
            </a:r>
          </a:p>
        </p:txBody>
      </p:sp>
      <p:sp>
        <p:nvSpPr>
          <p:cNvPr id="15" name="Subtitle 2">
            <a:extLst>
              <a:ext uri="{FF2B5EF4-FFF2-40B4-BE49-F238E27FC236}">
                <a16:creationId xmlns:a16="http://schemas.microsoft.com/office/drawing/2014/main" id="{F50C9339-5A79-CE37-9979-ADB1B7DB473F}"/>
              </a:ext>
            </a:extLst>
          </p:cNvPr>
          <p:cNvSpPr txBox="1">
            <a:spLocks/>
          </p:cNvSpPr>
          <p:nvPr/>
        </p:nvSpPr>
        <p:spPr>
          <a:xfrm>
            <a:off x="5392490" y="4859811"/>
            <a:ext cx="5311524" cy="44021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dirty="0">
                <a:solidFill>
                  <a:schemeClr val="tx1"/>
                </a:solidFill>
              </a:rPr>
              <a:t>5</a:t>
            </a:r>
            <a:r>
              <a:rPr lang="en-US" sz="2000" baseline="30000" dirty="0">
                <a:solidFill>
                  <a:schemeClr val="tx1"/>
                </a:solidFill>
              </a:rPr>
              <a:t>TH</a:t>
            </a:r>
            <a:r>
              <a:rPr lang="en-US" sz="2000" dirty="0">
                <a:solidFill>
                  <a:schemeClr val="tx1"/>
                </a:solidFill>
              </a:rPr>
              <a:t> SEM</a:t>
            </a:r>
          </a:p>
        </p:txBody>
      </p:sp>
      <p:sp>
        <p:nvSpPr>
          <p:cNvPr id="16" name="Subtitle 2">
            <a:extLst>
              <a:ext uri="{FF2B5EF4-FFF2-40B4-BE49-F238E27FC236}">
                <a16:creationId xmlns:a16="http://schemas.microsoft.com/office/drawing/2014/main" id="{84C7B921-181A-0F92-8A0E-67BE95AED252}"/>
              </a:ext>
            </a:extLst>
          </p:cNvPr>
          <p:cNvSpPr txBox="1">
            <a:spLocks/>
          </p:cNvSpPr>
          <p:nvPr/>
        </p:nvSpPr>
        <p:spPr>
          <a:xfrm>
            <a:off x="3586884" y="2258972"/>
            <a:ext cx="6848506" cy="83641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3600" u="sng" dirty="0">
                <a:solidFill>
                  <a:schemeClr val="tx1"/>
                </a:solidFill>
              </a:rPr>
              <a:t>DBMS MINI PROJECT</a:t>
            </a:r>
          </a:p>
        </p:txBody>
      </p:sp>
    </p:spTree>
    <p:extLst>
      <p:ext uri="{BB962C8B-B14F-4D97-AF65-F5344CB8AC3E}">
        <p14:creationId xmlns:p14="http://schemas.microsoft.com/office/powerpoint/2010/main" val="42435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944345-C66D-DE78-0CE9-4DA18E51FC12}"/>
              </a:ext>
            </a:extLst>
          </p:cNvPr>
          <p:cNvSpPr txBox="1"/>
          <p:nvPr/>
        </p:nvSpPr>
        <p:spPr>
          <a:xfrm>
            <a:off x="1018727" y="1471829"/>
            <a:ext cx="1689223" cy="461665"/>
          </a:xfrm>
          <a:prstGeom prst="rect">
            <a:avLst/>
          </a:prstGeom>
          <a:noFill/>
        </p:spPr>
        <p:txBody>
          <a:bodyPr wrap="square">
            <a:spAutoFit/>
          </a:bodyPr>
          <a:lstStyle/>
          <a:p>
            <a:r>
              <a:rPr lang="en-IN" sz="2400" b="1" i="0" u="none" strike="noStrike" dirty="0">
                <a:effectLst/>
                <a:latin typeface="Times New Roman" panose="02020603050405020304" pitchFamily="18" charset="0"/>
                <a:cs typeface="Times New Roman" panose="02020603050405020304" pitchFamily="18" charset="0"/>
              </a:rPr>
              <a:t>JavaScript</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C80E23C-91FD-BA46-C3C3-B9BF03CD9212}"/>
              </a:ext>
            </a:extLst>
          </p:cNvPr>
          <p:cNvSpPr txBox="1"/>
          <p:nvPr/>
        </p:nvSpPr>
        <p:spPr>
          <a:xfrm>
            <a:off x="1018118" y="2269155"/>
            <a:ext cx="11595223" cy="923330"/>
          </a:xfrm>
          <a:prstGeom prst="rect">
            <a:avLst/>
          </a:prstGeom>
          <a:noFill/>
        </p:spPr>
        <p:txBody>
          <a:bodyPr wrap="square">
            <a:spAutoFit/>
          </a:bodyPr>
          <a:lstStyle/>
          <a:p>
            <a:r>
              <a:rPr lang="en-US" b="0" i="0" u="none" strike="noStrike" dirty="0">
                <a:effectLst/>
                <a:latin typeface="Times New Roman" panose="02020603050405020304" pitchFamily="18" charset="0"/>
                <a:cs typeface="Times New Roman" panose="02020603050405020304" pitchFamily="18" charset="0"/>
              </a:rPr>
              <a:t>JavaScript, often abbreviated as JS, is a high-level, interpreted scripting language that conforms to the ECMAScript specification. JavaScript has curly-bracket syntax, dynamic typing, prototype-based object-orientation, and first-class functions.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81BFE73-9C0E-F0E7-5574-A78775EC7593}"/>
              </a:ext>
            </a:extLst>
          </p:cNvPr>
          <p:cNvSpPr txBox="1"/>
          <p:nvPr/>
        </p:nvSpPr>
        <p:spPr>
          <a:xfrm>
            <a:off x="1019337" y="3863806"/>
            <a:ext cx="168800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REACT</a:t>
            </a:r>
          </a:p>
        </p:txBody>
      </p:sp>
      <p:sp>
        <p:nvSpPr>
          <p:cNvPr id="10" name="TextBox 9">
            <a:extLst>
              <a:ext uri="{FF2B5EF4-FFF2-40B4-BE49-F238E27FC236}">
                <a16:creationId xmlns:a16="http://schemas.microsoft.com/office/drawing/2014/main" id="{BE26B2B5-562B-3A24-DD80-2D58DF6C4027}"/>
              </a:ext>
            </a:extLst>
          </p:cNvPr>
          <p:cNvSpPr txBox="1"/>
          <p:nvPr/>
        </p:nvSpPr>
        <p:spPr>
          <a:xfrm>
            <a:off x="1019337" y="4567900"/>
            <a:ext cx="10671419" cy="1200329"/>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React is a JavaScript library for building user interfaces. it allows developers to build web and mobile applications using a declarative approach and utilizes a virtual DOM to improve performance. React has a strong ecosystem of third-party libraries and tools that can be used to enhance the functionality of a React application.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842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DACE3C-CE4E-3103-4927-2EFD335C9AEE}"/>
              </a:ext>
            </a:extLst>
          </p:cNvPr>
          <p:cNvSpPr txBox="1"/>
          <p:nvPr/>
        </p:nvSpPr>
        <p:spPr>
          <a:xfrm>
            <a:off x="815787" y="1323993"/>
            <a:ext cx="10721789" cy="4336059"/>
          </a:xfrm>
          <a:prstGeom prst="rect">
            <a:avLst/>
          </a:prstGeom>
          <a:noFill/>
        </p:spPr>
        <p:txBody>
          <a:bodyPr wrap="square">
            <a:spAutoFit/>
          </a:bodyPr>
          <a:lstStyle/>
          <a:p>
            <a:pPr marL="0" marR="0">
              <a:lnSpc>
                <a:spcPct val="150000"/>
              </a:lnSpc>
              <a:spcBef>
                <a:spcPts val="0"/>
              </a:spcBef>
              <a:spcAft>
                <a:spcPts val="0"/>
              </a:spcAft>
            </a:pPr>
            <a:r>
              <a:rPr lang="en-US" sz="2400" b="1" dirty="0">
                <a:effectLst/>
                <a:latin typeface="Times New Roman" panose="02020603050405020304" pitchFamily="18" charset="0"/>
                <a:ea typeface="Times New Roman" panose="02020603050405020304" pitchFamily="18" charset="0"/>
              </a:rPr>
              <a:t>Node.js</a:t>
            </a:r>
          </a:p>
          <a:p>
            <a:pPr marL="0" marR="0">
              <a:lnSpc>
                <a:spcPct val="150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As an asynchronous event-driven JavaScript runtime, Node.js is designed to build scalable network applications. In the following "hello world" example, many connections can be handled concurrently. Upon each connection, the callback is fired, but if there is no work to be done, Node.js will sleep.</a:t>
            </a:r>
            <a:r>
              <a:rPr lang="en-US" sz="20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Node.js is similar in design to, and influenced by, systems like Ruby's Event Machine and Python's Twisted. Node.js takes the event model a bit further. It presents an event loop as a runtime construct instead of as a library. In other systems, there is always a blocking call to start the event-loop. Typically, behavior is defined through callbacks at the beginning of a script, and at the end a server is started through a blocking call like </a:t>
            </a:r>
            <a:r>
              <a:rPr lang="en-US" sz="1800" dirty="0" err="1">
                <a:effectLst/>
                <a:latin typeface="Times New Roman" panose="02020603050405020304" pitchFamily="18" charset="0"/>
                <a:ea typeface="Times New Roman" panose="02020603050405020304" pitchFamily="18" charset="0"/>
              </a:rPr>
              <a:t>EventMachine</a:t>
            </a:r>
            <a:r>
              <a:rPr lang="en-US" sz="1800" dirty="0">
                <a:effectLst/>
                <a:latin typeface="Times New Roman" panose="02020603050405020304" pitchFamily="18" charset="0"/>
                <a:ea typeface="Times New Roman" panose="02020603050405020304" pitchFamily="18" charset="0"/>
              </a:rPr>
              <a:t>::run(). In Node.js, there is no such start-the-event-loop call. Node.js simply enters the event loop after executing the input script.</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01616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EA30D76-DBBA-3AAD-2647-23A99F292995}"/>
              </a:ext>
            </a:extLst>
          </p:cNvPr>
          <p:cNvSpPr txBox="1"/>
          <p:nvPr/>
        </p:nvSpPr>
        <p:spPr>
          <a:xfrm>
            <a:off x="1143142" y="1296856"/>
            <a:ext cx="2676743" cy="461665"/>
          </a:xfrm>
          <a:prstGeom prst="rect">
            <a:avLst/>
          </a:prstGeom>
          <a:noFill/>
        </p:spPr>
        <p:txBody>
          <a:bodyPr wrap="square">
            <a:spAutoFit/>
          </a:bodyPr>
          <a:lstStyle/>
          <a:p>
            <a:pPr algn="l"/>
            <a:r>
              <a:rPr lang="en-US" sz="2400" b="1" i="0" dirty="0">
                <a:effectLst/>
                <a:latin typeface="Times New Roman" panose="02020603050405020304" pitchFamily="18" charset="0"/>
                <a:cs typeface="Times New Roman" panose="02020603050405020304" pitchFamily="18" charset="0"/>
              </a:rPr>
              <a:t>PostgreSQL</a:t>
            </a:r>
          </a:p>
        </p:txBody>
      </p:sp>
      <p:sp>
        <p:nvSpPr>
          <p:cNvPr id="8" name="TextBox 7">
            <a:extLst>
              <a:ext uri="{FF2B5EF4-FFF2-40B4-BE49-F238E27FC236}">
                <a16:creationId xmlns:a16="http://schemas.microsoft.com/office/drawing/2014/main" id="{0A47F914-3F3B-A180-0002-8774BB7FD498}"/>
              </a:ext>
            </a:extLst>
          </p:cNvPr>
          <p:cNvSpPr txBox="1"/>
          <p:nvPr/>
        </p:nvSpPr>
        <p:spPr>
          <a:xfrm>
            <a:off x="1143142" y="2144824"/>
            <a:ext cx="10851152"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PostgreSQL is an object-relational database management system (ORDBMS) based on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POSTGRES, Version 4.2</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developed at the University of California at Berkeley Computer Science Department. POSTGRES pioneered many concepts that only became available in some commercial database systems much later.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PostgreSQL is an open-source descendant of this original Berkeley code. It supports a large part of the SQL standard and offers many modern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complex queries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foreign keys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triggers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updatable 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transactional integrity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multiversion concurrency control</a:t>
            </a:r>
          </a:p>
        </p:txBody>
      </p:sp>
    </p:spTree>
    <p:extLst>
      <p:ext uri="{BB962C8B-B14F-4D97-AF65-F5344CB8AC3E}">
        <p14:creationId xmlns:p14="http://schemas.microsoft.com/office/powerpoint/2010/main" val="190519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DE78-6688-EF18-9FF6-1232BC9A0719}"/>
              </a:ext>
            </a:extLst>
          </p:cNvPr>
          <p:cNvSpPr>
            <a:spLocks noGrp="1"/>
          </p:cNvSpPr>
          <p:nvPr>
            <p:ph type="title"/>
          </p:nvPr>
        </p:nvSpPr>
        <p:spPr>
          <a:xfrm>
            <a:off x="4016209" y="306057"/>
            <a:ext cx="5159596" cy="783271"/>
          </a:xfrm>
        </p:spPr>
        <p:txBody>
          <a:bodyPr>
            <a:normAutofit fontScale="90000"/>
          </a:bodyPr>
          <a:lstStyle/>
          <a:p>
            <a:r>
              <a:rPr lang="en-IN" sz="3600" b="1" u="sng" dirty="0">
                <a:ea typeface="Roboto Slab" panose="020B0604020202020204" charset="0"/>
                <a:cs typeface="Dubai" panose="020B0503030403030204" pitchFamily="34" charset="-78"/>
              </a:rPr>
              <a:t>NORMALISATION</a:t>
            </a:r>
            <a:br>
              <a:rPr lang="en-IN" sz="3600" b="1" u="sng" dirty="0">
                <a:ea typeface="Roboto Slab" panose="020B0604020202020204" charset="0"/>
                <a:cs typeface="Dubai" panose="020B0503030403030204" pitchFamily="34" charset="-78"/>
              </a:rPr>
            </a:br>
            <a:endParaRPr lang="en-US" u="sng" dirty="0"/>
          </a:p>
        </p:txBody>
      </p:sp>
      <p:sp>
        <p:nvSpPr>
          <p:cNvPr id="3" name="Content Placeholder 2">
            <a:extLst>
              <a:ext uri="{FF2B5EF4-FFF2-40B4-BE49-F238E27FC236}">
                <a16:creationId xmlns:a16="http://schemas.microsoft.com/office/drawing/2014/main" id="{7EDAFE7A-B160-513E-806E-3EE996CF79B3}"/>
              </a:ext>
            </a:extLst>
          </p:cNvPr>
          <p:cNvSpPr>
            <a:spLocks noGrp="1"/>
          </p:cNvSpPr>
          <p:nvPr>
            <p:ph idx="1"/>
          </p:nvPr>
        </p:nvSpPr>
        <p:spPr>
          <a:xfrm>
            <a:off x="677186" y="1374769"/>
            <a:ext cx="10837628" cy="4908320"/>
          </a:xfrm>
        </p:spPr>
        <p:txBody>
          <a:bodyPr>
            <a:normAutofit/>
          </a:bodyPr>
          <a:lstStyle/>
          <a:p>
            <a:pPr algn="l"/>
            <a:r>
              <a:rPr lang="en-US" b="0" i="0" dirty="0">
                <a:solidFill>
                  <a:srgbClr val="51565E"/>
                </a:solidFill>
                <a:effectLst/>
                <a:latin typeface="+mj-lt"/>
                <a:cs typeface="Dubai" panose="020B0503030403030204" pitchFamily="34" charset="-78"/>
              </a:rPr>
              <a:t>Normalization is the process to eliminate data redundancy and enhance data integrity in the table. Normalization also helps to organize the data in the database. It is a multi-step process that sets the data into tabular form and removes the duplicated data from the relational tables.</a:t>
            </a:r>
          </a:p>
          <a:p>
            <a:pPr algn="l"/>
            <a:r>
              <a:rPr lang="en-US" b="0" i="0" dirty="0">
                <a:solidFill>
                  <a:srgbClr val="51565E"/>
                </a:solidFill>
                <a:effectLst/>
                <a:latin typeface="+mj-lt"/>
                <a:cs typeface="Dubai" panose="020B0503030403030204" pitchFamily="34" charset="-78"/>
              </a:rPr>
              <a:t>Normalization organizes the columns and tables of a database to ensure that database integrity constraints properly execute their dependencies. It is a systematic technique of decomposing tables to eliminate data redundancy (repetition) and undesirable characteristics like Insertion, Update, and Deletion anomalies.</a:t>
            </a:r>
          </a:p>
          <a:p>
            <a:pPr algn="l"/>
            <a:endParaRPr lang="en-US" b="0" i="0" dirty="0">
              <a:solidFill>
                <a:srgbClr val="51565E"/>
              </a:solidFill>
              <a:effectLst/>
              <a:latin typeface="+mj-lt"/>
              <a:cs typeface="Dubai" panose="020B0503030403030204" pitchFamily="34" charset="-78"/>
            </a:endParaRPr>
          </a:p>
          <a:p>
            <a:pPr algn="l"/>
            <a:r>
              <a:rPr lang="en-US" b="0" i="0" dirty="0">
                <a:solidFill>
                  <a:srgbClr val="202124"/>
                </a:solidFill>
                <a:effectLst/>
                <a:latin typeface="+mj-lt"/>
                <a:cs typeface="Dubai" panose="020B0503030403030204" pitchFamily="34" charset="-78"/>
              </a:rPr>
              <a:t>The database normalization process is further categorized into the following types:</a:t>
            </a:r>
          </a:p>
          <a:p>
            <a:pPr algn="l"/>
            <a:r>
              <a:rPr lang="en-US" b="1" i="0" dirty="0">
                <a:solidFill>
                  <a:srgbClr val="202124"/>
                </a:solidFill>
                <a:effectLst/>
                <a:latin typeface="+mj-lt"/>
                <a:cs typeface="Dubai" panose="020B0503030403030204" pitchFamily="34" charset="-78"/>
              </a:rPr>
              <a:t>First Normal Form (1 NF)</a:t>
            </a:r>
            <a:r>
              <a:rPr lang="en-US" b="0" i="0" dirty="0">
                <a:solidFill>
                  <a:srgbClr val="202124"/>
                </a:solidFill>
                <a:effectLst/>
                <a:latin typeface="+mj-lt"/>
                <a:cs typeface="Dubai" panose="020B0503030403030204" pitchFamily="34" charset="-78"/>
              </a:rPr>
              <a:t>;</a:t>
            </a:r>
            <a:r>
              <a:rPr lang="en-US" b="1" i="0" dirty="0">
                <a:solidFill>
                  <a:srgbClr val="202124"/>
                </a:solidFill>
                <a:effectLst/>
                <a:latin typeface="+mj-lt"/>
                <a:cs typeface="Dubai" panose="020B0503030403030204" pitchFamily="34" charset="-78"/>
              </a:rPr>
              <a:t>Second Normal Form (2 NF)</a:t>
            </a:r>
            <a:r>
              <a:rPr lang="en-US" dirty="0">
                <a:solidFill>
                  <a:srgbClr val="202124"/>
                </a:solidFill>
                <a:latin typeface="+mj-lt"/>
                <a:cs typeface="Dubai" panose="020B0503030403030204" pitchFamily="34" charset="-78"/>
              </a:rPr>
              <a:t>;</a:t>
            </a:r>
            <a:r>
              <a:rPr lang="en-US" b="1" i="0" dirty="0">
                <a:solidFill>
                  <a:srgbClr val="202124"/>
                </a:solidFill>
                <a:effectLst/>
                <a:latin typeface="+mj-lt"/>
                <a:cs typeface="Dubai" panose="020B0503030403030204" pitchFamily="34" charset="-78"/>
              </a:rPr>
              <a:t>Third Normal Form (3 NF);</a:t>
            </a:r>
          </a:p>
          <a:p>
            <a:pPr algn="l"/>
            <a:endParaRPr lang="en-US" b="1" dirty="0">
              <a:solidFill>
                <a:srgbClr val="202124"/>
              </a:solidFill>
              <a:latin typeface="+mj-lt"/>
              <a:cs typeface="Dubai" panose="020B0503030403030204" pitchFamily="34" charset="-78"/>
            </a:endParaRPr>
          </a:p>
          <a:p>
            <a:r>
              <a:rPr lang="en-US" dirty="0">
                <a:latin typeface="+mj-lt"/>
              </a:rPr>
              <a:t>If a database design is not perfect, it may contain anomalies, which are like a bad dream for any database administrator. Managing a database with anomalies is next to impossible. </a:t>
            </a:r>
            <a:endParaRPr lang="en-IN" dirty="0">
              <a:latin typeface="+mj-lt"/>
            </a:endParaRPr>
          </a:p>
          <a:p>
            <a:pPr algn="l"/>
            <a:endParaRPr lang="en-US" b="0" i="0" dirty="0">
              <a:solidFill>
                <a:srgbClr val="51565E"/>
              </a:solidFill>
              <a:effectLst/>
              <a:latin typeface="+mj-lt"/>
              <a:cs typeface="Dubai" panose="020B0503030403030204" pitchFamily="34" charset="-78"/>
            </a:endParaRPr>
          </a:p>
          <a:p>
            <a:endParaRPr lang="en-IN" dirty="0">
              <a:latin typeface="+mj-lt"/>
              <a:cs typeface="Dubai" panose="020B0503030403030204" pitchFamily="34" charset="-78"/>
            </a:endParaRPr>
          </a:p>
          <a:p>
            <a:endParaRPr lang="en-US" dirty="0">
              <a:latin typeface="+mj-lt"/>
            </a:endParaRPr>
          </a:p>
        </p:txBody>
      </p:sp>
    </p:spTree>
    <p:extLst>
      <p:ext uri="{BB962C8B-B14F-4D97-AF65-F5344CB8AC3E}">
        <p14:creationId xmlns:p14="http://schemas.microsoft.com/office/powerpoint/2010/main" val="298993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6EA036-BD1A-25E6-5D64-936E0C955B06}"/>
              </a:ext>
            </a:extLst>
          </p:cNvPr>
          <p:cNvSpPr txBox="1"/>
          <p:nvPr/>
        </p:nvSpPr>
        <p:spPr>
          <a:xfrm>
            <a:off x="801609" y="1281673"/>
            <a:ext cx="10910662" cy="1200329"/>
          </a:xfrm>
          <a:prstGeom prst="rect">
            <a:avLst/>
          </a:prstGeom>
          <a:noFill/>
        </p:spPr>
        <p:txBody>
          <a:bodyPr wrap="square">
            <a:spAutoFit/>
          </a:bodyPr>
          <a:lstStyle/>
          <a:p>
            <a:r>
              <a:rPr lang="en-US" dirty="0">
                <a:latin typeface="+mj-lt"/>
              </a:rPr>
              <a:t>1.</a:t>
            </a:r>
            <a:r>
              <a:rPr lang="en-US" b="1" dirty="0">
                <a:latin typeface="+mj-lt"/>
              </a:rPr>
              <a:t>Update anomalies </a:t>
            </a:r>
            <a:r>
              <a:rPr lang="en-US" dirty="0">
                <a:latin typeface="+mj-lt"/>
              </a:rPr>
              <a:t>− If data items are scattered and are not linked to each other properly,      then it could lead to strange situations. For example, when we try to update one data item having its copies scattered over several places, a few instances get updated properly while a few others are left with old values. Such instances leave the database in an inconsistent state.</a:t>
            </a:r>
            <a:endParaRPr lang="en-IN" dirty="0">
              <a:latin typeface="+mj-lt"/>
            </a:endParaRPr>
          </a:p>
        </p:txBody>
      </p:sp>
      <p:sp>
        <p:nvSpPr>
          <p:cNvPr id="5" name="TextBox 4">
            <a:extLst>
              <a:ext uri="{FF2B5EF4-FFF2-40B4-BE49-F238E27FC236}">
                <a16:creationId xmlns:a16="http://schemas.microsoft.com/office/drawing/2014/main" id="{84D3D417-87F5-A14C-6B0B-5A25B567CC22}"/>
              </a:ext>
            </a:extLst>
          </p:cNvPr>
          <p:cNvSpPr txBox="1"/>
          <p:nvPr/>
        </p:nvSpPr>
        <p:spPr>
          <a:xfrm>
            <a:off x="801609" y="2812572"/>
            <a:ext cx="10768362" cy="646331"/>
          </a:xfrm>
          <a:prstGeom prst="rect">
            <a:avLst/>
          </a:prstGeom>
          <a:noFill/>
        </p:spPr>
        <p:txBody>
          <a:bodyPr wrap="square">
            <a:spAutoFit/>
          </a:bodyPr>
          <a:lstStyle/>
          <a:p>
            <a:r>
              <a:rPr lang="en-US" dirty="0">
                <a:latin typeface="+mj-lt"/>
              </a:rPr>
              <a:t>2.</a:t>
            </a:r>
            <a:r>
              <a:rPr lang="en-US" b="1" dirty="0">
                <a:latin typeface="+mj-lt"/>
              </a:rPr>
              <a:t>Deletion anomalies </a:t>
            </a:r>
            <a:r>
              <a:rPr lang="en-US" dirty="0">
                <a:latin typeface="+mj-lt"/>
              </a:rPr>
              <a:t>− We tried to delete a record, but parts of it was left undeleted because of unawareness, the data is also saved somewhere else. </a:t>
            </a:r>
            <a:endParaRPr lang="en-IN" dirty="0">
              <a:latin typeface="+mj-lt"/>
            </a:endParaRPr>
          </a:p>
        </p:txBody>
      </p:sp>
      <p:sp>
        <p:nvSpPr>
          <p:cNvPr id="6" name="TextBox 5">
            <a:extLst>
              <a:ext uri="{FF2B5EF4-FFF2-40B4-BE49-F238E27FC236}">
                <a16:creationId xmlns:a16="http://schemas.microsoft.com/office/drawing/2014/main" id="{00657E5F-5F1C-A72B-5985-ABA7FE76765B}"/>
              </a:ext>
            </a:extLst>
          </p:cNvPr>
          <p:cNvSpPr txBox="1"/>
          <p:nvPr/>
        </p:nvSpPr>
        <p:spPr>
          <a:xfrm>
            <a:off x="801609" y="3848200"/>
            <a:ext cx="10768362" cy="369332"/>
          </a:xfrm>
          <a:prstGeom prst="rect">
            <a:avLst/>
          </a:prstGeom>
          <a:noFill/>
        </p:spPr>
        <p:txBody>
          <a:bodyPr wrap="square">
            <a:spAutoFit/>
          </a:bodyPr>
          <a:lstStyle/>
          <a:p>
            <a:r>
              <a:rPr lang="en-US" dirty="0">
                <a:latin typeface="+mj-lt"/>
              </a:rPr>
              <a:t>3</a:t>
            </a:r>
            <a:r>
              <a:rPr lang="en-US" b="1" dirty="0">
                <a:latin typeface="+mj-lt"/>
              </a:rPr>
              <a:t>.Insert anomalies </a:t>
            </a:r>
            <a:r>
              <a:rPr lang="en-US" dirty="0">
                <a:latin typeface="+mj-lt"/>
              </a:rPr>
              <a:t>− We tried to insert data in a record that does not exist at all. </a:t>
            </a:r>
            <a:endParaRPr lang="en-IN" dirty="0">
              <a:latin typeface="+mj-lt"/>
            </a:endParaRPr>
          </a:p>
        </p:txBody>
      </p:sp>
      <p:sp>
        <p:nvSpPr>
          <p:cNvPr id="7" name="TextBox 6">
            <a:extLst>
              <a:ext uri="{FF2B5EF4-FFF2-40B4-BE49-F238E27FC236}">
                <a16:creationId xmlns:a16="http://schemas.microsoft.com/office/drawing/2014/main" id="{3E3887FE-C0E3-27B3-660D-76AFAC7F40D1}"/>
              </a:ext>
            </a:extLst>
          </p:cNvPr>
          <p:cNvSpPr txBox="1"/>
          <p:nvPr/>
        </p:nvSpPr>
        <p:spPr>
          <a:xfrm>
            <a:off x="801609" y="4459327"/>
            <a:ext cx="11052965" cy="646331"/>
          </a:xfrm>
          <a:prstGeom prst="rect">
            <a:avLst/>
          </a:prstGeom>
          <a:noFill/>
        </p:spPr>
        <p:txBody>
          <a:bodyPr wrap="square">
            <a:spAutoFit/>
          </a:bodyPr>
          <a:lstStyle/>
          <a:p>
            <a:r>
              <a:rPr lang="en-US" dirty="0">
                <a:latin typeface="+mj-lt"/>
              </a:rPr>
              <a:t>Normalization is a method to remove all these anomalies and bring the database to a consistent state. </a:t>
            </a:r>
            <a:endParaRPr lang="en-IN" dirty="0">
              <a:latin typeface="+mj-lt"/>
            </a:endParaRPr>
          </a:p>
        </p:txBody>
      </p:sp>
    </p:spTree>
    <p:extLst>
      <p:ext uri="{BB962C8B-B14F-4D97-AF65-F5344CB8AC3E}">
        <p14:creationId xmlns:p14="http://schemas.microsoft.com/office/powerpoint/2010/main" val="3768242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195B01-66E9-2B51-9115-7B8481432BAE}"/>
              </a:ext>
            </a:extLst>
          </p:cNvPr>
          <p:cNvSpPr txBox="1"/>
          <p:nvPr/>
        </p:nvSpPr>
        <p:spPr>
          <a:xfrm>
            <a:off x="782926" y="1287158"/>
            <a:ext cx="10846205" cy="1477328"/>
          </a:xfrm>
          <a:prstGeom prst="rect">
            <a:avLst/>
          </a:prstGeom>
          <a:noFill/>
        </p:spPr>
        <p:txBody>
          <a:bodyPr wrap="square">
            <a:spAutoFit/>
          </a:bodyPr>
          <a:lstStyle/>
          <a:p>
            <a:r>
              <a:rPr lang="en-US" b="1" dirty="0">
                <a:latin typeface="+mj-lt"/>
              </a:rPr>
              <a:t>First Normal</a:t>
            </a:r>
          </a:p>
          <a:p>
            <a:endParaRPr lang="en-US" dirty="0">
              <a:latin typeface="+mj-lt"/>
            </a:endParaRPr>
          </a:p>
          <a:p>
            <a:r>
              <a:rPr lang="en-US" dirty="0">
                <a:latin typeface="+mj-lt"/>
              </a:rPr>
              <a:t>Form First Normal Form is defined in the definition of relations tables itself. This rule defines that all the attributes in a relation must have atomic domains. The values in an atomic domain are indivisible units. </a:t>
            </a:r>
            <a:endParaRPr lang="en-IN" dirty="0">
              <a:latin typeface="+mj-lt"/>
            </a:endParaRPr>
          </a:p>
        </p:txBody>
      </p:sp>
      <p:sp>
        <p:nvSpPr>
          <p:cNvPr id="5" name="TextBox 4">
            <a:extLst>
              <a:ext uri="{FF2B5EF4-FFF2-40B4-BE49-F238E27FC236}">
                <a16:creationId xmlns:a16="http://schemas.microsoft.com/office/drawing/2014/main" id="{B666EF3D-7E2A-08D9-AA6F-A69D6520296A}"/>
              </a:ext>
            </a:extLst>
          </p:cNvPr>
          <p:cNvSpPr txBox="1"/>
          <p:nvPr/>
        </p:nvSpPr>
        <p:spPr>
          <a:xfrm>
            <a:off x="782926" y="3600130"/>
            <a:ext cx="9024654" cy="369332"/>
          </a:xfrm>
          <a:prstGeom prst="rect">
            <a:avLst/>
          </a:prstGeom>
          <a:noFill/>
        </p:spPr>
        <p:txBody>
          <a:bodyPr wrap="square">
            <a:spAutoFit/>
          </a:bodyPr>
          <a:lstStyle/>
          <a:p>
            <a:r>
              <a:rPr lang="en-US" dirty="0">
                <a:latin typeface="+mj-lt"/>
              </a:rPr>
              <a:t>We re-arrange the relation table as below, to convert it to First Normal Form. </a:t>
            </a:r>
            <a:endParaRPr lang="en-IN" dirty="0">
              <a:latin typeface="+mj-lt"/>
            </a:endParaRPr>
          </a:p>
        </p:txBody>
      </p:sp>
      <p:pic>
        <p:nvPicPr>
          <p:cNvPr id="6" name="Picture 5">
            <a:extLst>
              <a:ext uri="{FF2B5EF4-FFF2-40B4-BE49-F238E27FC236}">
                <a16:creationId xmlns:a16="http://schemas.microsoft.com/office/drawing/2014/main" id="{EA634F8F-B18A-89C3-A6F7-02CCAA8F467C}"/>
              </a:ext>
            </a:extLst>
          </p:cNvPr>
          <p:cNvPicPr>
            <a:picLocks noChangeAspect="1"/>
          </p:cNvPicPr>
          <p:nvPr/>
        </p:nvPicPr>
        <p:blipFill>
          <a:blip r:embed="rId2"/>
          <a:stretch>
            <a:fillRect/>
          </a:stretch>
        </p:blipFill>
        <p:spPr>
          <a:xfrm>
            <a:off x="3757770" y="2641031"/>
            <a:ext cx="3240445" cy="845213"/>
          </a:xfrm>
          <a:prstGeom prst="rect">
            <a:avLst/>
          </a:prstGeom>
        </p:spPr>
      </p:pic>
      <p:pic>
        <p:nvPicPr>
          <p:cNvPr id="7" name="Picture 6">
            <a:extLst>
              <a:ext uri="{FF2B5EF4-FFF2-40B4-BE49-F238E27FC236}">
                <a16:creationId xmlns:a16="http://schemas.microsoft.com/office/drawing/2014/main" id="{278B6A2B-2DF6-B159-DB3A-0879EB76BD6E}"/>
              </a:ext>
            </a:extLst>
          </p:cNvPr>
          <p:cNvPicPr>
            <a:picLocks noChangeAspect="1"/>
          </p:cNvPicPr>
          <p:nvPr/>
        </p:nvPicPr>
        <p:blipFill>
          <a:blip r:embed="rId3"/>
          <a:stretch>
            <a:fillRect/>
          </a:stretch>
        </p:blipFill>
        <p:spPr>
          <a:xfrm>
            <a:off x="3742906" y="4216739"/>
            <a:ext cx="3255309" cy="1703660"/>
          </a:xfrm>
          <a:prstGeom prst="rect">
            <a:avLst/>
          </a:prstGeom>
        </p:spPr>
      </p:pic>
      <p:sp>
        <p:nvSpPr>
          <p:cNvPr id="8" name="TextBox 7">
            <a:extLst>
              <a:ext uri="{FF2B5EF4-FFF2-40B4-BE49-F238E27FC236}">
                <a16:creationId xmlns:a16="http://schemas.microsoft.com/office/drawing/2014/main" id="{4679ABF7-9DF8-B694-9B5A-B2681A1969A5}"/>
              </a:ext>
            </a:extLst>
          </p:cNvPr>
          <p:cNvSpPr txBox="1"/>
          <p:nvPr/>
        </p:nvSpPr>
        <p:spPr>
          <a:xfrm>
            <a:off x="782925" y="6188994"/>
            <a:ext cx="9024655" cy="369332"/>
          </a:xfrm>
          <a:prstGeom prst="rect">
            <a:avLst/>
          </a:prstGeom>
          <a:noFill/>
        </p:spPr>
        <p:txBody>
          <a:bodyPr wrap="square">
            <a:spAutoFit/>
          </a:bodyPr>
          <a:lstStyle/>
          <a:p>
            <a:r>
              <a:rPr lang="en-US" dirty="0">
                <a:latin typeface="+mj-lt"/>
              </a:rPr>
              <a:t>Each attribute must contain only a single value from its pre-defined domain.</a:t>
            </a:r>
            <a:endParaRPr lang="en-IN" dirty="0">
              <a:latin typeface="+mj-lt"/>
            </a:endParaRPr>
          </a:p>
        </p:txBody>
      </p:sp>
    </p:spTree>
    <p:extLst>
      <p:ext uri="{BB962C8B-B14F-4D97-AF65-F5344CB8AC3E}">
        <p14:creationId xmlns:p14="http://schemas.microsoft.com/office/powerpoint/2010/main" val="1166890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B7B78FB-CFB0-65C3-EA46-98CEF5F40B56}"/>
              </a:ext>
            </a:extLst>
          </p:cNvPr>
          <p:cNvSpPr>
            <a:spLocks noGrp="1"/>
          </p:cNvSpPr>
          <p:nvPr>
            <p:ph type="title"/>
          </p:nvPr>
        </p:nvSpPr>
        <p:spPr>
          <a:xfrm>
            <a:off x="781472" y="1521132"/>
            <a:ext cx="10813001" cy="839445"/>
          </a:xfrm>
        </p:spPr>
        <p:txBody>
          <a:bodyPr/>
          <a:lstStyle/>
          <a:p>
            <a:r>
              <a:rPr lang="en-IN" dirty="0"/>
              <a:t> </a:t>
            </a:r>
          </a:p>
        </p:txBody>
      </p:sp>
      <p:sp>
        <p:nvSpPr>
          <p:cNvPr id="13" name="TextBox 12">
            <a:extLst>
              <a:ext uri="{FF2B5EF4-FFF2-40B4-BE49-F238E27FC236}">
                <a16:creationId xmlns:a16="http://schemas.microsoft.com/office/drawing/2014/main" id="{7C325CFD-EC3F-B511-A22F-3DB635A3F185}"/>
              </a:ext>
            </a:extLst>
          </p:cNvPr>
          <p:cNvSpPr txBox="1"/>
          <p:nvPr/>
        </p:nvSpPr>
        <p:spPr>
          <a:xfrm>
            <a:off x="776618" y="1196621"/>
            <a:ext cx="6384740" cy="381065"/>
          </a:xfrm>
          <a:prstGeom prst="rect">
            <a:avLst/>
          </a:prstGeom>
          <a:noFill/>
        </p:spPr>
        <p:txBody>
          <a:bodyPr wrap="square">
            <a:spAutoFit/>
          </a:bodyPr>
          <a:lstStyle/>
          <a:p>
            <a:r>
              <a:rPr lang="en-IN" b="1" dirty="0">
                <a:latin typeface="+mj-lt"/>
              </a:rPr>
              <a:t>Second Normal Form</a:t>
            </a:r>
          </a:p>
        </p:txBody>
      </p:sp>
      <p:sp>
        <p:nvSpPr>
          <p:cNvPr id="14" name="TextBox 13">
            <a:extLst>
              <a:ext uri="{FF2B5EF4-FFF2-40B4-BE49-F238E27FC236}">
                <a16:creationId xmlns:a16="http://schemas.microsoft.com/office/drawing/2014/main" id="{7E541B7C-A3EF-3A41-9F89-CA76C07D0ED3}"/>
              </a:ext>
            </a:extLst>
          </p:cNvPr>
          <p:cNvSpPr txBox="1"/>
          <p:nvPr/>
        </p:nvSpPr>
        <p:spPr>
          <a:xfrm>
            <a:off x="776620" y="1650070"/>
            <a:ext cx="11031068" cy="381065"/>
          </a:xfrm>
          <a:prstGeom prst="rect">
            <a:avLst/>
          </a:prstGeom>
          <a:noFill/>
        </p:spPr>
        <p:txBody>
          <a:bodyPr wrap="square">
            <a:spAutoFit/>
          </a:bodyPr>
          <a:lstStyle/>
          <a:p>
            <a:r>
              <a:rPr lang="en-US" dirty="0">
                <a:latin typeface="+mj-lt"/>
              </a:rPr>
              <a:t>Before we learn about the second normal form, we need to understand the following −</a:t>
            </a:r>
            <a:endParaRPr lang="en-IN" dirty="0">
              <a:latin typeface="+mj-lt"/>
            </a:endParaRPr>
          </a:p>
        </p:txBody>
      </p:sp>
      <p:sp>
        <p:nvSpPr>
          <p:cNvPr id="15" name="TextBox 14">
            <a:extLst>
              <a:ext uri="{FF2B5EF4-FFF2-40B4-BE49-F238E27FC236}">
                <a16:creationId xmlns:a16="http://schemas.microsoft.com/office/drawing/2014/main" id="{1C1E269E-19CB-81EC-120F-CA694B2D36B0}"/>
              </a:ext>
            </a:extLst>
          </p:cNvPr>
          <p:cNvSpPr txBox="1"/>
          <p:nvPr/>
        </p:nvSpPr>
        <p:spPr>
          <a:xfrm>
            <a:off x="778553" y="2093497"/>
            <a:ext cx="10585622" cy="381065"/>
          </a:xfrm>
          <a:prstGeom prst="rect">
            <a:avLst/>
          </a:prstGeom>
          <a:noFill/>
        </p:spPr>
        <p:txBody>
          <a:bodyPr wrap="square">
            <a:spAutoFit/>
          </a:bodyPr>
          <a:lstStyle/>
          <a:p>
            <a:r>
              <a:rPr lang="en-US" dirty="0">
                <a:latin typeface="+mj-lt"/>
              </a:rPr>
              <a:t>1.</a:t>
            </a:r>
            <a:r>
              <a:rPr lang="en-US" b="1" dirty="0">
                <a:latin typeface="+mj-lt"/>
              </a:rPr>
              <a:t>Prime attribute </a:t>
            </a:r>
            <a:r>
              <a:rPr lang="en-US" dirty="0">
                <a:latin typeface="+mj-lt"/>
              </a:rPr>
              <a:t>− An attribute, which is a part of the prime-key, is known as a prime attribute. </a:t>
            </a:r>
            <a:endParaRPr lang="en-IN" dirty="0">
              <a:latin typeface="+mj-lt"/>
            </a:endParaRPr>
          </a:p>
        </p:txBody>
      </p:sp>
      <p:sp>
        <p:nvSpPr>
          <p:cNvPr id="16" name="TextBox 15">
            <a:extLst>
              <a:ext uri="{FF2B5EF4-FFF2-40B4-BE49-F238E27FC236}">
                <a16:creationId xmlns:a16="http://schemas.microsoft.com/office/drawing/2014/main" id="{7F229736-0892-B49A-2A9B-E3FED480FDA0}"/>
              </a:ext>
            </a:extLst>
          </p:cNvPr>
          <p:cNvSpPr txBox="1"/>
          <p:nvPr/>
        </p:nvSpPr>
        <p:spPr>
          <a:xfrm>
            <a:off x="803190" y="2489515"/>
            <a:ext cx="10585620" cy="646331"/>
          </a:xfrm>
          <a:prstGeom prst="rect">
            <a:avLst/>
          </a:prstGeom>
          <a:noFill/>
        </p:spPr>
        <p:txBody>
          <a:bodyPr wrap="square">
            <a:spAutoFit/>
          </a:bodyPr>
          <a:lstStyle/>
          <a:p>
            <a:r>
              <a:rPr lang="en-US" dirty="0">
                <a:latin typeface="+mj-lt"/>
              </a:rPr>
              <a:t>2.</a:t>
            </a:r>
            <a:r>
              <a:rPr lang="en-US" b="1" dirty="0">
                <a:latin typeface="+mj-lt"/>
              </a:rPr>
              <a:t>Non-prime attribute </a:t>
            </a:r>
            <a:r>
              <a:rPr lang="en-US" dirty="0">
                <a:latin typeface="+mj-lt"/>
              </a:rPr>
              <a:t>− An attribute, which is not a part of the prime-key, is said to be a non-prime attribute. </a:t>
            </a:r>
            <a:endParaRPr lang="en-IN" dirty="0">
              <a:latin typeface="+mj-lt"/>
            </a:endParaRPr>
          </a:p>
        </p:txBody>
      </p:sp>
      <p:sp>
        <p:nvSpPr>
          <p:cNvPr id="17" name="TextBox 16">
            <a:extLst>
              <a:ext uri="{FF2B5EF4-FFF2-40B4-BE49-F238E27FC236}">
                <a16:creationId xmlns:a16="http://schemas.microsoft.com/office/drawing/2014/main" id="{EEB42FA1-0CDC-A3E9-788C-B1A0B8560084}"/>
              </a:ext>
            </a:extLst>
          </p:cNvPr>
          <p:cNvSpPr txBox="1"/>
          <p:nvPr/>
        </p:nvSpPr>
        <p:spPr>
          <a:xfrm>
            <a:off x="776618" y="3062757"/>
            <a:ext cx="10817075" cy="923330"/>
          </a:xfrm>
          <a:prstGeom prst="rect">
            <a:avLst/>
          </a:prstGeom>
          <a:noFill/>
        </p:spPr>
        <p:txBody>
          <a:bodyPr wrap="square">
            <a:spAutoFit/>
          </a:bodyPr>
          <a:lstStyle/>
          <a:p>
            <a:r>
              <a:rPr lang="en-US" dirty="0">
                <a:latin typeface="+mj-lt"/>
              </a:rPr>
              <a:t>If we follow second normal form, then every non-prime attribute should be fully functionally dependent on prime key attribute. That is, if X → A holds, then there should not be any proper subset Y of X, for which Y → A also holds true.</a:t>
            </a:r>
            <a:endParaRPr lang="en-IN" dirty="0">
              <a:latin typeface="+mj-lt"/>
            </a:endParaRPr>
          </a:p>
        </p:txBody>
      </p:sp>
      <p:pic>
        <p:nvPicPr>
          <p:cNvPr id="18" name="Picture 17">
            <a:extLst>
              <a:ext uri="{FF2B5EF4-FFF2-40B4-BE49-F238E27FC236}">
                <a16:creationId xmlns:a16="http://schemas.microsoft.com/office/drawing/2014/main" id="{F78BCB28-062E-1026-BD35-9912D4D0E90C}"/>
              </a:ext>
            </a:extLst>
          </p:cNvPr>
          <p:cNvPicPr>
            <a:picLocks noChangeAspect="1"/>
          </p:cNvPicPr>
          <p:nvPr/>
        </p:nvPicPr>
        <p:blipFill>
          <a:blip r:embed="rId2"/>
          <a:stretch>
            <a:fillRect/>
          </a:stretch>
        </p:blipFill>
        <p:spPr>
          <a:xfrm>
            <a:off x="3871299" y="4036036"/>
            <a:ext cx="3139101" cy="909563"/>
          </a:xfrm>
          <a:prstGeom prst="rect">
            <a:avLst/>
          </a:prstGeom>
        </p:spPr>
      </p:pic>
      <p:sp>
        <p:nvSpPr>
          <p:cNvPr id="19" name="TextBox 18">
            <a:extLst>
              <a:ext uri="{FF2B5EF4-FFF2-40B4-BE49-F238E27FC236}">
                <a16:creationId xmlns:a16="http://schemas.microsoft.com/office/drawing/2014/main" id="{01F3E3B9-0B7C-CAD8-E067-A84FF6FBE9A8}"/>
              </a:ext>
            </a:extLst>
          </p:cNvPr>
          <p:cNvSpPr txBox="1"/>
          <p:nvPr/>
        </p:nvSpPr>
        <p:spPr>
          <a:xfrm>
            <a:off x="776619" y="4995549"/>
            <a:ext cx="11031069" cy="1477328"/>
          </a:xfrm>
          <a:prstGeom prst="rect">
            <a:avLst/>
          </a:prstGeom>
          <a:noFill/>
        </p:spPr>
        <p:txBody>
          <a:bodyPr wrap="square">
            <a:spAutoFit/>
          </a:bodyPr>
          <a:lstStyle/>
          <a:p>
            <a:r>
              <a:rPr lang="en-US" dirty="0">
                <a:latin typeface="+mj-lt"/>
              </a:rPr>
              <a:t>We see here in Student_Project relation that the prime key attributes are Stu_ID and Proj_ID. According to the rule, non-key attributes, i.e. Stu_Name and Proj_Name must be dependent upon both and not on any of the prime key attribute individually. But we find that Stu_Name can be identified by Stu_ID and Proj_Name can be identified by Proj_ID independently. This is called </a:t>
            </a:r>
            <a:r>
              <a:rPr lang="en-US" b="1" dirty="0">
                <a:latin typeface="+mj-lt"/>
              </a:rPr>
              <a:t>partial dependency</a:t>
            </a:r>
            <a:r>
              <a:rPr lang="en-US" dirty="0">
                <a:latin typeface="+mj-lt"/>
              </a:rPr>
              <a:t>, which is not allowed in Second Normal Form. </a:t>
            </a:r>
            <a:endParaRPr lang="en-IN" dirty="0">
              <a:latin typeface="+mj-lt"/>
            </a:endParaRPr>
          </a:p>
        </p:txBody>
      </p:sp>
    </p:spTree>
    <p:extLst>
      <p:ext uri="{BB962C8B-B14F-4D97-AF65-F5344CB8AC3E}">
        <p14:creationId xmlns:p14="http://schemas.microsoft.com/office/powerpoint/2010/main" val="337080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27C387-8754-FFBC-7DDE-1DED9A774CBB}"/>
              </a:ext>
            </a:extLst>
          </p:cNvPr>
          <p:cNvSpPr>
            <a:spLocks noGrp="1"/>
          </p:cNvSpPr>
          <p:nvPr>
            <p:ph type="title"/>
          </p:nvPr>
        </p:nvSpPr>
        <p:spPr>
          <a:xfrm>
            <a:off x="845082" y="947407"/>
            <a:ext cx="10776374" cy="728724"/>
          </a:xfrm>
        </p:spPr>
        <p:txBody>
          <a:bodyPr/>
          <a:lstStyle/>
          <a:p>
            <a:r>
              <a:rPr lang="en-IN" dirty="0"/>
              <a:t>  </a:t>
            </a:r>
          </a:p>
        </p:txBody>
      </p:sp>
      <p:pic>
        <p:nvPicPr>
          <p:cNvPr id="5" name="Picture 4">
            <a:extLst>
              <a:ext uri="{FF2B5EF4-FFF2-40B4-BE49-F238E27FC236}">
                <a16:creationId xmlns:a16="http://schemas.microsoft.com/office/drawing/2014/main" id="{B5909EB1-FB28-1794-E902-E9A117C9BF6C}"/>
              </a:ext>
            </a:extLst>
          </p:cNvPr>
          <p:cNvPicPr>
            <a:picLocks noChangeAspect="1"/>
          </p:cNvPicPr>
          <p:nvPr/>
        </p:nvPicPr>
        <p:blipFill>
          <a:blip r:embed="rId2"/>
          <a:stretch>
            <a:fillRect/>
          </a:stretch>
        </p:blipFill>
        <p:spPr>
          <a:xfrm>
            <a:off x="3244809" y="663622"/>
            <a:ext cx="4092638" cy="1394481"/>
          </a:xfrm>
          <a:prstGeom prst="rect">
            <a:avLst/>
          </a:prstGeom>
        </p:spPr>
      </p:pic>
      <p:pic>
        <p:nvPicPr>
          <p:cNvPr id="6" name="Picture 5">
            <a:extLst>
              <a:ext uri="{FF2B5EF4-FFF2-40B4-BE49-F238E27FC236}">
                <a16:creationId xmlns:a16="http://schemas.microsoft.com/office/drawing/2014/main" id="{BB531423-01E5-E21C-019B-E7366A1E7A78}"/>
              </a:ext>
            </a:extLst>
          </p:cNvPr>
          <p:cNvPicPr>
            <a:picLocks noChangeAspect="1"/>
          </p:cNvPicPr>
          <p:nvPr/>
        </p:nvPicPr>
        <p:blipFill>
          <a:blip r:embed="rId3"/>
          <a:stretch>
            <a:fillRect/>
          </a:stretch>
        </p:blipFill>
        <p:spPr>
          <a:xfrm>
            <a:off x="3244809" y="1986913"/>
            <a:ext cx="3999649" cy="465225"/>
          </a:xfrm>
          <a:prstGeom prst="rect">
            <a:avLst/>
          </a:prstGeom>
        </p:spPr>
      </p:pic>
      <p:sp>
        <p:nvSpPr>
          <p:cNvPr id="7" name="TextBox 6">
            <a:extLst>
              <a:ext uri="{FF2B5EF4-FFF2-40B4-BE49-F238E27FC236}">
                <a16:creationId xmlns:a16="http://schemas.microsoft.com/office/drawing/2014/main" id="{64BF5509-682A-E9C1-DB52-39C1506795B5}"/>
              </a:ext>
            </a:extLst>
          </p:cNvPr>
          <p:cNvSpPr txBox="1"/>
          <p:nvPr/>
        </p:nvSpPr>
        <p:spPr>
          <a:xfrm>
            <a:off x="689344" y="2412217"/>
            <a:ext cx="11205808" cy="646331"/>
          </a:xfrm>
          <a:prstGeom prst="rect">
            <a:avLst/>
          </a:prstGeom>
          <a:noFill/>
        </p:spPr>
        <p:txBody>
          <a:bodyPr wrap="square">
            <a:spAutoFit/>
          </a:bodyPr>
          <a:lstStyle/>
          <a:p>
            <a:r>
              <a:rPr lang="en-US" dirty="0">
                <a:latin typeface="+mj-lt"/>
              </a:rPr>
              <a:t>We broke the relation in two as depicted in the above picture. So there exists no partial dependency. </a:t>
            </a:r>
            <a:endParaRPr lang="en-IN" dirty="0">
              <a:latin typeface="+mj-lt"/>
            </a:endParaRPr>
          </a:p>
        </p:txBody>
      </p:sp>
      <p:sp>
        <p:nvSpPr>
          <p:cNvPr id="8" name="TextBox 7">
            <a:extLst>
              <a:ext uri="{FF2B5EF4-FFF2-40B4-BE49-F238E27FC236}">
                <a16:creationId xmlns:a16="http://schemas.microsoft.com/office/drawing/2014/main" id="{A7463FEC-19A2-6272-416F-05535907DE81}"/>
              </a:ext>
            </a:extLst>
          </p:cNvPr>
          <p:cNvSpPr txBox="1"/>
          <p:nvPr/>
        </p:nvSpPr>
        <p:spPr>
          <a:xfrm>
            <a:off x="689344" y="3226098"/>
            <a:ext cx="11205808" cy="2308324"/>
          </a:xfrm>
          <a:prstGeom prst="rect">
            <a:avLst/>
          </a:prstGeom>
          <a:noFill/>
        </p:spPr>
        <p:txBody>
          <a:bodyPr wrap="square">
            <a:spAutoFit/>
          </a:bodyPr>
          <a:lstStyle/>
          <a:p>
            <a:r>
              <a:rPr lang="en-US" b="1" dirty="0">
                <a:latin typeface="+mj-lt"/>
              </a:rPr>
              <a:t>Third Normal Form</a:t>
            </a:r>
          </a:p>
          <a:p>
            <a:endParaRPr lang="en-US" dirty="0">
              <a:latin typeface="+mj-lt"/>
            </a:endParaRPr>
          </a:p>
          <a:p>
            <a:r>
              <a:rPr lang="en-US" dirty="0">
                <a:latin typeface="+mj-lt"/>
              </a:rPr>
              <a:t>For a relation to be in Third Normal Form, it must be in Second Normal form and the following must satisfy − </a:t>
            </a:r>
          </a:p>
          <a:p>
            <a:r>
              <a:rPr lang="en-US" dirty="0">
                <a:latin typeface="+mj-lt"/>
              </a:rPr>
              <a:t>&gt;No non-prime attribute is transitively dependent on prime key attribute. </a:t>
            </a:r>
          </a:p>
          <a:p>
            <a:r>
              <a:rPr lang="en-US" dirty="0">
                <a:latin typeface="+mj-lt"/>
              </a:rPr>
              <a:t>&gt;For any non-trivial functional dependency, X → A, then either − </a:t>
            </a:r>
          </a:p>
          <a:p>
            <a:r>
              <a:rPr lang="en-US" dirty="0">
                <a:latin typeface="+mj-lt"/>
              </a:rPr>
              <a:t>                                X is a superkey or,</a:t>
            </a:r>
          </a:p>
          <a:p>
            <a:r>
              <a:rPr lang="en-US" dirty="0">
                <a:latin typeface="+mj-lt"/>
              </a:rPr>
              <a:t>                                A is prime attribute.</a:t>
            </a:r>
            <a:endParaRPr lang="en-IN" dirty="0">
              <a:latin typeface="+mj-lt"/>
            </a:endParaRPr>
          </a:p>
        </p:txBody>
      </p:sp>
      <p:pic>
        <p:nvPicPr>
          <p:cNvPr id="9" name="Picture 8">
            <a:extLst>
              <a:ext uri="{FF2B5EF4-FFF2-40B4-BE49-F238E27FC236}">
                <a16:creationId xmlns:a16="http://schemas.microsoft.com/office/drawing/2014/main" id="{EF3448E1-7B40-AA45-A248-A353C416BD8E}"/>
              </a:ext>
            </a:extLst>
          </p:cNvPr>
          <p:cNvPicPr>
            <a:picLocks noChangeAspect="1"/>
          </p:cNvPicPr>
          <p:nvPr/>
        </p:nvPicPr>
        <p:blipFill>
          <a:blip r:embed="rId4"/>
          <a:stretch>
            <a:fillRect/>
          </a:stretch>
        </p:blipFill>
        <p:spPr>
          <a:xfrm>
            <a:off x="2991239" y="5701972"/>
            <a:ext cx="4798445" cy="1138710"/>
          </a:xfrm>
          <a:prstGeom prst="rect">
            <a:avLst/>
          </a:prstGeom>
        </p:spPr>
      </p:pic>
    </p:spTree>
    <p:extLst>
      <p:ext uri="{BB962C8B-B14F-4D97-AF65-F5344CB8AC3E}">
        <p14:creationId xmlns:p14="http://schemas.microsoft.com/office/powerpoint/2010/main" val="2409459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A3BE53-F98F-3460-90CA-7003BC8C732E}"/>
              </a:ext>
            </a:extLst>
          </p:cNvPr>
          <p:cNvSpPr txBox="1"/>
          <p:nvPr/>
        </p:nvSpPr>
        <p:spPr>
          <a:xfrm>
            <a:off x="779198" y="1299595"/>
            <a:ext cx="10633604" cy="1200329"/>
          </a:xfrm>
          <a:prstGeom prst="rect">
            <a:avLst/>
          </a:prstGeom>
          <a:noFill/>
        </p:spPr>
        <p:txBody>
          <a:bodyPr wrap="square">
            <a:spAutoFit/>
          </a:bodyPr>
          <a:lstStyle/>
          <a:p>
            <a:r>
              <a:rPr lang="en-US" dirty="0">
                <a:latin typeface="+mj-lt"/>
              </a:rPr>
              <a:t>We find that in the above Student_detail relation, Stu_ID is the key and only prime key attribute. We find that City can be identified by Stu_ID as well as Zip itself. Neither Zip is a superkey nor is City a prime attribute. Additionally, Stu_ID → Zip → City, so there exists </a:t>
            </a:r>
            <a:r>
              <a:rPr lang="en-US" b="1" dirty="0">
                <a:latin typeface="+mj-lt"/>
              </a:rPr>
              <a:t>transitive dependency</a:t>
            </a:r>
            <a:r>
              <a:rPr lang="en-US" dirty="0">
                <a:latin typeface="+mj-lt"/>
              </a:rPr>
              <a:t>. </a:t>
            </a:r>
            <a:endParaRPr lang="en-IN" dirty="0">
              <a:latin typeface="+mj-lt"/>
            </a:endParaRPr>
          </a:p>
        </p:txBody>
      </p:sp>
      <p:sp>
        <p:nvSpPr>
          <p:cNvPr id="5" name="TextBox 4">
            <a:extLst>
              <a:ext uri="{FF2B5EF4-FFF2-40B4-BE49-F238E27FC236}">
                <a16:creationId xmlns:a16="http://schemas.microsoft.com/office/drawing/2014/main" id="{B2ED13BF-1FB6-7038-97F1-AB8FBA2D0247}"/>
              </a:ext>
            </a:extLst>
          </p:cNvPr>
          <p:cNvSpPr txBox="1"/>
          <p:nvPr/>
        </p:nvSpPr>
        <p:spPr>
          <a:xfrm>
            <a:off x="629616" y="3105834"/>
            <a:ext cx="10518113" cy="646331"/>
          </a:xfrm>
          <a:prstGeom prst="rect">
            <a:avLst/>
          </a:prstGeom>
          <a:noFill/>
        </p:spPr>
        <p:txBody>
          <a:bodyPr wrap="square">
            <a:spAutoFit/>
          </a:bodyPr>
          <a:lstStyle/>
          <a:p>
            <a:r>
              <a:rPr lang="en-US" dirty="0">
                <a:latin typeface="+mj-lt"/>
              </a:rPr>
              <a:t>To bring this relation into third normal form, we break the relation into two relations as follows −</a:t>
            </a:r>
            <a:endParaRPr lang="en-IN" dirty="0">
              <a:latin typeface="+mj-lt"/>
            </a:endParaRPr>
          </a:p>
        </p:txBody>
      </p:sp>
      <p:pic>
        <p:nvPicPr>
          <p:cNvPr id="6" name="Picture 5">
            <a:extLst>
              <a:ext uri="{FF2B5EF4-FFF2-40B4-BE49-F238E27FC236}">
                <a16:creationId xmlns:a16="http://schemas.microsoft.com/office/drawing/2014/main" id="{618D1D2C-0991-2797-993C-3A8B7212873C}"/>
              </a:ext>
            </a:extLst>
          </p:cNvPr>
          <p:cNvPicPr>
            <a:picLocks noChangeAspect="1"/>
          </p:cNvPicPr>
          <p:nvPr/>
        </p:nvPicPr>
        <p:blipFill>
          <a:blip r:embed="rId2"/>
          <a:stretch>
            <a:fillRect/>
          </a:stretch>
        </p:blipFill>
        <p:spPr>
          <a:xfrm>
            <a:off x="3827553" y="4564050"/>
            <a:ext cx="4200378" cy="1951307"/>
          </a:xfrm>
          <a:prstGeom prst="rect">
            <a:avLst/>
          </a:prstGeom>
        </p:spPr>
      </p:pic>
    </p:spTree>
    <p:extLst>
      <p:ext uri="{BB962C8B-B14F-4D97-AF65-F5344CB8AC3E}">
        <p14:creationId xmlns:p14="http://schemas.microsoft.com/office/powerpoint/2010/main" val="2517733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198330-988D-3D9C-D21D-AE4604C29DCD}"/>
              </a:ext>
            </a:extLst>
          </p:cNvPr>
          <p:cNvSpPr txBox="1"/>
          <p:nvPr/>
        </p:nvSpPr>
        <p:spPr>
          <a:xfrm>
            <a:off x="433592" y="1170953"/>
            <a:ext cx="9047975" cy="536601"/>
          </a:xfrm>
          <a:prstGeom prst="rect">
            <a:avLst/>
          </a:prstGeom>
          <a:noFill/>
        </p:spPr>
        <p:txBody>
          <a:bodyPr wrap="square">
            <a:spAutoFit/>
          </a:bodyPr>
          <a:lstStyle/>
          <a:p>
            <a:r>
              <a:rPr lang="en-IN" sz="2800" b="1" dirty="0">
                <a:latin typeface="+mj-lt"/>
                <a:ea typeface="Roboto Slab" panose="020B0604020202020204" charset="0"/>
                <a:cs typeface="Dubai" panose="020B0503030403030204" pitchFamily="34" charset="-78"/>
              </a:rPr>
              <a:t>FUNCTIONAL DEPENDICIES</a:t>
            </a:r>
          </a:p>
        </p:txBody>
      </p:sp>
      <p:sp>
        <p:nvSpPr>
          <p:cNvPr id="5" name="TextBox 4">
            <a:extLst>
              <a:ext uri="{FF2B5EF4-FFF2-40B4-BE49-F238E27FC236}">
                <a16:creationId xmlns:a16="http://schemas.microsoft.com/office/drawing/2014/main" id="{8134533D-01ED-5633-182C-B25116F646B0}"/>
              </a:ext>
            </a:extLst>
          </p:cNvPr>
          <p:cNvSpPr txBox="1"/>
          <p:nvPr/>
        </p:nvSpPr>
        <p:spPr>
          <a:xfrm>
            <a:off x="433593" y="1669773"/>
            <a:ext cx="10849308" cy="923330"/>
          </a:xfrm>
          <a:prstGeom prst="rect">
            <a:avLst/>
          </a:prstGeom>
          <a:noFill/>
        </p:spPr>
        <p:txBody>
          <a:bodyPr wrap="square" rtlCol="0">
            <a:spAutoFit/>
          </a:bodyPr>
          <a:lstStyle/>
          <a:p>
            <a:r>
              <a:rPr lang="en-US" dirty="0">
                <a:latin typeface="+mj-lt"/>
              </a:rPr>
              <a:t>Functional dependency FD is a set of constraints between two attributes in a relation. Functional dependency says that if two tuples have same values for attributes A1, A2,..., An, then those two tuples must have to have same values for attributes B1, B2, ..., Bn.</a:t>
            </a:r>
            <a:endParaRPr lang="en-IN" dirty="0">
              <a:latin typeface="+mj-lt"/>
              <a:cs typeface="Dubai" panose="020B0503030403030204" pitchFamily="34" charset="-78"/>
            </a:endParaRPr>
          </a:p>
        </p:txBody>
      </p:sp>
      <p:sp>
        <p:nvSpPr>
          <p:cNvPr id="6" name="TextBox 5">
            <a:extLst>
              <a:ext uri="{FF2B5EF4-FFF2-40B4-BE49-F238E27FC236}">
                <a16:creationId xmlns:a16="http://schemas.microsoft.com/office/drawing/2014/main" id="{D08A01AA-A68B-D3EA-F9EB-CBB9625A2E52}"/>
              </a:ext>
            </a:extLst>
          </p:cNvPr>
          <p:cNvSpPr txBox="1"/>
          <p:nvPr/>
        </p:nvSpPr>
        <p:spPr>
          <a:xfrm>
            <a:off x="433590" y="2676253"/>
            <a:ext cx="10849309" cy="923330"/>
          </a:xfrm>
          <a:prstGeom prst="rect">
            <a:avLst/>
          </a:prstGeom>
          <a:noFill/>
        </p:spPr>
        <p:txBody>
          <a:bodyPr wrap="square">
            <a:spAutoFit/>
          </a:bodyPr>
          <a:lstStyle/>
          <a:p>
            <a:r>
              <a:rPr lang="en-US" dirty="0">
                <a:latin typeface="+mj-lt"/>
              </a:rPr>
              <a:t>Functional dependency is represented by an arrow sign → that is, X→Y, where X functionally determines Y. The left-hand side attributes determine the values of attributes on the right-hand side. </a:t>
            </a:r>
            <a:endParaRPr lang="en-IN" dirty="0">
              <a:latin typeface="+mj-lt"/>
            </a:endParaRPr>
          </a:p>
        </p:txBody>
      </p:sp>
      <p:sp>
        <p:nvSpPr>
          <p:cNvPr id="7" name="TextBox 6">
            <a:extLst>
              <a:ext uri="{FF2B5EF4-FFF2-40B4-BE49-F238E27FC236}">
                <a16:creationId xmlns:a16="http://schemas.microsoft.com/office/drawing/2014/main" id="{DEE647F6-7F70-DD87-51FD-86CCA41C370D}"/>
              </a:ext>
            </a:extLst>
          </p:cNvPr>
          <p:cNvSpPr txBox="1"/>
          <p:nvPr/>
        </p:nvSpPr>
        <p:spPr>
          <a:xfrm>
            <a:off x="497198" y="4016688"/>
            <a:ext cx="6658236" cy="473472"/>
          </a:xfrm>
          <a:prstGeom prst="rect">
            <a:avLst/>
          </a:prstGeom>
          <a:noFill/>
        </p:spPr>
        <p:txBody>
          <a:bodyPr wrap="square">
            <a:spAutoFit/>
          </a:bodyPr>
          <a:lstStyle/>
          <a:p>
            <a:r>
              <a:rPr lang="en-IN" sz="2400" b="1" dirty="0">
                <a:latin typeface="+mj-lt"/>
              </a:rPr>
              <a:t>Armstrong's Axioms</a:t>
            </a:r>
          </a:p>
        </p:txBody>
      </p:sp>
      <p:sp>
        <p:nvSpPr>
          <p:cNvPr id="8" name="TextBox 7">
            <a:extLst>
              <a:ext uri="{FF2B5EF4-FFF2-40B4-BE49-F238E27FC236}">
                <a16:creationId xmlns:a16="http://schemas.microsoft.com/office/drawing/2014/main" id="{23A46911-2589-F7E8-D2DE-7C432FCA3341}"/>
              </a:ext>
            </a:extLst>
          </p:cNvPr>
          <p:cNvSpPr txBox="1"/>
          <p:nvPr/>
        </p:nvSpPr>
        <p:spPr>
          <a:xfrm>
            <a:off x="497198" y="4775902"/>
            <a:ext cx="10849311" cy="923330"/>
          </a:xfrm>
          <a:prstGeom prst="rect">
            <a:avLst/>
          </a:prstGeom>
          <a:noFill/>
        </p:spPr>
        <p:txBody>
          <a:bodyPr wrap="square">
            <a:spAutoFit/>
          </a:bodyPr>
          <a:lstStyle/>
          <a:p>
            <a:r>
              <a:rPr lang="en-US" dirty="0">
                <a:latin typeface="+mj-lt"/>
              </a:rPr>
              <a:t>If F is a set of functional dependencies then the closure of F, denoted as F+, is the set of all functional dependencies logically implied by F. Armstrong's Axioms are a set of rules, that when applied repeatedly, generates a closure of functional dependencies. </a:t>
            </a:r>
            <a:endParaRPr lang="en-IN" dirty="0">
              <a:latin typeface="+mj-lt"/>
            </a:endParaRPr>
          </a:p>
        </p:txBody>
      </p:sp>
    </p:spTree>
    <p:extLst>
      <p:ext uri="{BB962C8B-B14F-4D97-AF65-F5344CB8AC3E}">
        <p14:creationId xmlns:p14="http://schemas.microsoft.com/office/powerpoint/2010/main" val="274440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74F5-76CF-AD60-66E9-2AA426594D26}"/>
              </a:ext>
            </a:extLst>
          </p:cNvPr>
          <p:cNvSpPr>
            <a:spLocks noGrp="1"/>
          </p:cNvSpPr>
          <p:nvPr>
            <p:ph type="title"/>
          </p:nvPr>
        </p:nvSpPr>
        <p:spPr>
          <a:xfrm>
            <a:off x="5038283" y="672236"/>
            <a:ext cx="2115433" cy="715406"/>
          </a:xfrm>
        </p:spPr>
        <p:txBody>
          <a:bodyPr/>
          <a:lstStyle/>
          <a:p>
            <a:r>
              <a:rPr lang="en-US" u="sng" dirty="0"/>
              <a:t>Synopsis</a:t>
            </a:r>
          </a:p>
        </p:txBody>
      </p:sp>
      <p:sp>
        <p:nvSpPr>
          <p:cNvPr id="3" name="Content Placeholder 2">
            <a:extLst>
              <a:ext uri="{FF2B5EF4-FFF2-40B4-BE49-F238E27FC236}">
                <a16:creationId xmlns:a16="http://schemas.microsoft.com/office/drawing/2014/main" id="{293A3006-6772-3EEE-02B7-2FA16928AD34}"/>
              </a:ext>
            </a:extLst>
          </p:cNvPr>
          <p:cNvSpPr>
            <a:spLocks noGrp="1"/>
          </p:cNvSpPr>
          <p:nvPr>
            <p:ph idx="1"/>
          </p:nvPr>
        </p:nvSpPr>
        <p:spPr>
          <a:xfrm>
            <a:off x="762002" y="1499938"/>
            <a:ext cx="11149262" cy="5213684"/>
          </a:xfrm>
        </p:spPr>
        <p:txBody>
          <a:bodyPr>
            <a:normAutofit/>
          </a:bodyPr>
          <a:lstStyle/>
          <a:p>
            <a:r>
              <a:rPr lang="en-US" altLang="en-US" dirty="0"/>
              <a:t>Our project is focused on Policy Comparison System for vehicles, which shows information about all different companies providing different policies, such as Company, Policy, Car, Services and other related concepts, such as Premium, and different kinds of Insurance policies. The objective of the project here, is to implement a database management system, such that, it uses the different tables to compare the different policies out there in the market and provide the customers best option.</a:t>
            </a:r>
          </a:p>
          <a:p>
            <a:endParaRPr lang="en-US" dirty="0"/>
          </a:p>
          <a:p>
            <a:r>
              <a:rPr lang="en-US" altLang="en-US" dirty="0"/>
              <a:t>Using this database can help customers to choose best policy for their vehicle:</a:t>
            </a:r>
          </a:p>
          <a:p>
            <a:pPr marL="0" indent="0" eaLnBrk="1" fontAlgn="auto" hangingPunct="1">
              <a:lnSpc>
                <a:spcPts val="2448"/>
              </a:lnSpc>
              <a:spcBef>
                <a:spcPts val="2730"/>
              </a:spcBef>
              <a:spcAft>
                <a:spcPts val="0"/>
              </a:spcAft>
              <a:buNone/>
              <a:defRPr/>
            </a:pPr>
            <a:r>
              <a:rPr lang="en-US" dirty="0">
                <a:latin typeface="Calibri"/>
              </a:rPr>
              <a:t>	      •    Instant quotes from top insurers.</a:t>
            </a:r>
          </a:p>
          <a:p>
            <a:pPr marL="0" indent="0" eaLnBrk="1" fontAlgn="auto" hangingPunct="1">
              <a:lnSpc>
                <a:spcPts val="2448"/>
              </a:lnSpc>
              <a:spcBef>
                <a:spcPts val="0"/>
              </a:spcBef>
              <a:spcAft>
                <a:spcPts val="0"/>
              </a:spcAft>
              <a:buNone/>
              <a:defRPr/>
            </a:pPr>
            <a:r>
              <a:rPr lang="en-US" dirty="0">
                <a:latin typeface="Calibri"/>
              </a:rPr>
              <a:t>	 </a:t>
            </a:r>
          </a:p>
          <a:p>
            <a:pPr marL="0" indent="0" eaLnBrk="1" fontAlgn="auto" hangingPunct="1">
              <a:lnSpc>
                <a:spcPts val="2448"/>
              </a:lnSpc>
              <a:spcBef>
                <a:spcPts val="0"/>
              </a:spcBef>
              <a:spcAft>
                <a:spcPts val="0"/>
              </a:spcAft>
              <a:buNone/>
              <a:defRPr/>
            </a:pPr>
            <a:r>
              <a:rPr lang="en-US" dirty="0">
                <a:latin typeface="Calibri"/>
              </a:rPr>
              <a:t>	      •    Simplifying complex insurance terms and conditions.</a:t>
            </a:r>
          </a:p>
          <a:p>
            <a:pPr marL="0" indent="0" eaLnBrk="1" fontAlgn="auto" hangingPunct="1">
              <a:lnSpc>
                <a:spcPts val="2448"/>
              </a:lnSpc>
              <a:spcBef>
                <a:spcPts val="0"/>
              </a:spcBef>
              <a:spcAft>
                <a:spcPts val="0"/>
              </a:spcAft>
              <a:buNone/>
              <a:defRPr/>
            </a:pPr>
            <a:endParaRPr lang="en-US" dirty="0">
              <a:latin typeface="Calibri"/>
            </a:endParaRPr>
          </a:p>
          <a:p>
            <a:pPr marL="0" indent="0" eaLnBrk="1" fontAlgn="auto" hangingPunct="1">
              <a:lnSpc>
                <a:spcPts val="2448"/>
              </a:lnSpc>
              <a:spcBef>
                <a:spcPts val="0"/>
              </a:spcBef>
              <a:spcAft>
                <a:spcPts val="0"/>
              </a:spcAft>
              <a:buNone/>
              <a:defRPr/>
            </a:pPr>
            <a:r>
              <a:rPr lang="en-US" dirty="0">
                <a:latin typeface="Calibri"/>
              </a:rPr>
              <a:t>	      •    Compare different insurance policies.</a:t>
            </a:r>
          </a:p>
          <a:p>
            <a:pPr marL="0" indent="0" eaLnBrk="1" fontAlgn="auto" hangingPunct="1">
              <a:lnSpc>
                <a:spcPts val="2448"/>
              </a:lnSpc>
              <a:spcBef>
                <a:spcPts val="0"/>
              </a:spcBef>
              <a:spcAft>
                <a:spcPts val="0"/>
              </a:spcAft>
              <a:buNone/>
              <a:defRPr/>
            </a:pPr>
            <a:endParaRPr lang="en-US" dirty="0">
              <a:latin typeface="Calibri"/>
            </a:endParaRPr>
          </a:p>
          <a:p>
            <a:pPr algn="l">
              <a:buFont typeface="Arial" panose="020B0604020202020204" pitchFamily="34" charset="0"/>
              <a:buChar char="•"/>
            </a:pPr>
            <a:r>
              <a:rPr lang="en-US" dirty="0">
                <a:latin typeface="Calibri"/>
              </a:rPr>
              <a:t>	      •    Track any policy on the go.</a:t>
            </a:r>
            <a:endParaRPr lang="en-US" dirty="0"/>
          </a:p>
        </p:txBody>
      </p:sp>
    </p:spTree>
    <p:extLst>
      <p:ext uri="{BB962C8B-B14F-4D97-AF65-F5344CB8AC3E}">
        <p14:creationId xmlns:p14="http://schemas.microsoft.com/office/powerpoint/2010/main" val="164234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C23763-B163-2713-44E8-488676AF9CD7}"/>
              </a:ext>
            </a:extLst>
          </p:cNvPr>
          <p:cNvSpPr>
            <a:spLocks noGrp="1"/>
          </p:cNvSpPr>
          <p:nvPr>
            <p:ph type="title"/>
          </p:nvPr>
        </p:nvSpPr>
        <p:spPr>
          <a:xfrm>
            <a:off x="718908" y="1168873"/>
            <a:ext cx="11187119" cy="1655356"/>
          </a:xfrm>
        </p:spPr>
        <p:txBody>
          <a:bodyPr/>
          <a:lstStyle/>
          <a:p>
            <a:r>
              <a:rPr lang="en-IN" dirty="0"/>
              <a:t>  </a:t>
            </a:r>
          </a:p>
        </p:txBody>
      </p:sp>
      <p:sp>
        <p:nvSpPr>
          <p:cNvPr id="5" name="TextBox 4">
            <a:extLst>
              <a:ext uri="{FF2B5EF4-FFF2-40B4-BE49-F238E27FC236}">
                <a16:creationId xmlns:a16="http://schemas.microsoft.com/office/drawing/2014/main" id="{867D9AA6-59D6-1A88-0E45-FC4E7CDFEF44}"/>
              </a:ext>
            </a:extLst>
          </p:cNvPr>
          <p:cNvSpPr txBox="1"/>
          <p:nvPr/>
        </p:nvSpPr>
        <p:spPr>
          <a:xfrm>
            <a:off x="715983" y="1802167"/>
            <a:ext cx="11187117" cy="646331"/>
          </a:xfrm>
          <a:prstGeom prst="rect">
            <a:avLst/>
          </a:prstGeom>
          <a:noFill/>
        </p:spPr>
        <p:txBody>
          <a:bodyPr wrap="square">
            <a:spAutoFit/>
          </a:bodyPr>
          <a:lstStyle/>
          <a:p>
            <a:r>
              <a:rPr lang="en-US" b="1" dirty="0">
                <a:latin typeface="+mj-lt"/>
              </a:rPr>
              <a:t>&gt;Augmentation rule </a:t>
            </a:r>
            <a:r>
              <a:rPr lang="en-US" dirty="0">
                <a:latin typeface="+mj-lt"/>
              </a:rPr>
              <a:t>− If a → b holds and y is attribute set, then ay → by also holds. That is adding attributes in dependencies, does not change the basic dependencies. </a:t>
            </a:r>
            <a:endParaRPr lang="en-IN" dirty="0">
              <a:latin typeface="+mj-lt"/>
            </a:endParaRPr>
          </a:p>
        </p:txBody>
      </p:sp>
      <p:sp>
        <p:nvSpPr>
          <p:cNvPr id="6" name="TextBox 5">
            <a:extLst>
              <a:ext uri="{FF2B5EF4-FFF2-40B4-BE49-F238E27FC236}">
                <a16:creationId xmlns:a16="http://schemas.microsoft.com/office/drawing/2014/main" id="{67B06DDB-F7B4-BEC9-762C-6456A2B06515}"/>
              </a:ext>
            </a:extLst>
          </p:cNvPr>
          <p:cNvSpPr txBox="1"/>
          <p:nvPr/>
        </p:nvSpPr>
        <p:spPr>
          <a:xfrm>
            <a:off x="715984" y="2645470"/>
            <a:ext cx="11187116" cy="646331"/>
          </a:xfrm>
          <a:prstGeom prst="rect">
            <a:avLst/>
          </a:prstGeom>
          <a:noFill/>
        </p:spPr>
        <p:txBody>
          <a:bodyPr wrap="square">
            <a:spAutoFit/>
          </a:bodyPr>
          <a:lstStyle/>
          <a:p>
            <a:r>
              <a:rPr lang="en-US" b="1" dirty="0">
                <a:latin typeface="+mj-lt"/>
              </a:rPr>
              <a:t>&gt;Transitivity rule </a:t>
            </a:r>
            <a:r>
              <a:rPr lang="en-US" dirty="0">
                <a:latin typeface="+mj-lt"/>
              </a:rPr>
              <a:t>− Same as transitive rule in algebra, if a → b holds and b → c holds, then a → c also holds. a → b is called as a functionally that determines b. </a:t>
            </a:r>
            <a:endParaRPr lang="en-IN" dirty="0">
              <a:latin typeface="+mj-lt"/>
            </a:endParaRPr>
          </a:p>
        </p:txBody>
      </p:sp>
      <p:sp>
        <p:nvSpPr>
          <p:cNvPr id="7" name="TextBox 6">
            <a:extLst>
              <a:ext uri="{FF2B5EF4-FFF2-40B4-BE49-F238E27FC236}">
                <a16:creationId xmlns:a16="http://schemas.microsoft.com/office/drawing/2014/main" id="{4138DA0C-B5BE-C027-F0A1-5BD14E0CB8A0}"/>
              </a:ext>
            </a:extLst>
          </p:cNvPr>
          <p:cNvSpPr txBox="1"/>
          <p:nvPr/>
        </p:nvSpPr>
        <p:spPr>
          <a:xfrm>
            <a:off x="715986" y="3678905"/>
            <a:ext cx="6605645" cy="400110"/>
          </a:xfrm>
          <a:prstGeom prst="rect">
            <a:avLst/>
          </a:prstGeom>
          <a:noFill/>
        </p:spPr>
        <p:txBody>
          <a:bodyPr wrap="square">
            <a:spAutoFit/>
          </a:bodyPr>
          <a:lstStyle/>
          <a:p>
            <a:r>
              <a:rPr lang="en-IN" sz="2000" b="1" dirty="0">
                <a:latin typeface="+mj-lt"/>
              </a:rPr>
              <a:t>Trivial Functional Dependency</a:t>
            </a:r>
          </a:p>
        </p:txBody>
      </p:sp>
      <p:sp>
        <p:nvSpPr>
          <p:cNvPr id="8" name="TextBox 7">
            <a:extLst>
              <a:ext uri="{FF2B5EF4-FFF2-40B4-BE49-F238E27FC236}">
                <a16:creationId xmlns:a16="http://schemas.microsoft.com/office/drawing/2014/main" id="{2EFAF275-C73D-3655-8B66-EB2E140FE3B8}"/>
              </a:ext>
            </a:extLst>
          </p:cNvPr>
          <p:cNvSpPr txBox="1"/>
          <p:nvPr/>
        </p:nvSpPr>
        <p:spPr>
          <a:xfrm>
            <a:off x="715986" y="4289718"/>
            <a:ext cx="11187114" cy="646331"/>
          </a:xfrm>
          <a:prstGeom prst="rect">
            <a:avLst/>
          </a:prstGeom>
          <a:noFill/>
        </p:spPr>
        <p:txBody>
          <a:bodyPr wrap="square">
            <a:spAutoFit/>
          </a:bodyPr>
          <a:lstStyle/>
          <a:p>
            <a:r>
              <a:rPr lang="en-US" b="1" dirty="0">
                <a:latin typeface="+mj-lt"/>
              </a:rPr>
              <a:t>&gt;Trivial</a:t>
            </a:r>
            <a:r>
              <a:rPr lang="en-US" dirty="0">
                <a:latin typeface="+mj-lt"/>
              </a:rPr>
              <a:t> − If a functional dependency FD X → Y holds, where Y is a subset of X, then it is called a trivial FD. Trivial FDs always hold. </a:t>
            </a:r>
            <a:endParaRPr lang="en-IN" dirty="0">
              <a:latin typeface="+mj-lt"/>
            </a:endParaRPr>
          </a:p>
        </p:txBody>
      </p:sp>
      <p:sp>
        <p:nvSpPr>
          <p:cNvPr id="9" name="TextBox 8">
            <a:extLst>
              <a:ext uri="{FF2B5EF4-FFF2-40B4-BE49-F238E27FC236}">
                <a16:creationId xmlns:a16="http://schemas.microsoft.com/office/drawing/2014/main" id="{90718BDD-ED0B-A831-6EE4-E1BF84AA8D50}"/>
              </a:ext>
            </a:extLst>
          </p:cNvPr>
          <p:cNvSpPr txBox="1"/>
          <p:nvPr/>
        </p:nvSpPr>
        <p:spPr>
          <a:xfrm>
            <a:off x="715987" y="5184965"/>
            <a:ext cx="11187113" cy="369332"/>
          </a:xfrm>
          <a:prstGeom prst="rect">
            <a:avLst/>
          </a:prstGeom>
          <a:noFill/>
        </p:spPr>
        <p:txBody>
          <a:bodyPr wrap="square">
            <a:spAutoFit/>
          </a:bodyPr>
          <a:lstStyle/>
          <a:p>
            <a:r>
              <a:rPr lang="en-US" b="1" dirty="0">
                <a:latin typeface="+mj-lt"/>
              </a:rPr>
              <a:t>&gt;Non-trivial</a:t>
            </a:r>
            <a:r>
              <a:rPr lang="en-US" dirty="0">
                <a:latin typeface="+mj-lt"/>
              </a:rPr>
              <a:t> − If an FD X → Y holds, where Y is not a subset of X, then it is called a non-trivial FD. </a:t>
            </a:r>
            <a:endParaRPr lang="en-IN" dirty="0">
              <a:latin typeface="+mj-lt"/>
            </a:endParaRPr>
          </a:p>
        </p:txBody>
      </p:sp>
      <p:sp>
        <p:nvSpPr>
          <p:cNvPr id="10" name="TextBox 9">
            <a:extLst>
              <a:ext uri="{FF2B5EF4-FFF2-40B4-BE49-F238E27FC236}">
                <a16:creationId xmlns:a16="http://schemas.microsoft.com/office/drawing/2014/main" id="{AEB5D909-E417-88F8-2A82-AA7B9B763C8E}"/>
              </a:ext>
            </a:extLst>
          </p:cNvPr>
          <p:cNvSpPr txBox="1"/>
          <p:nvPr/>
        </p:nvSpPr>
        <p:spPr>
          <a:xfrm>
            <a:off x="715987" y="5805506"/>
            <a:ext cx="11187113" cy="646331"/>
          </a:xfrm>
          <a:prstGeom prst="rect">
            <a:avLst/>
          </a:prstGeom>
          <a:noFill/>
        </p:spPr>
        <p:txBody>
          <a:bodyPr wrap="square">
            <a:spAutoFit/>
          </a:bodyPr>
          <a:lstStyle/>
          <a:p>
            <a:r>
              <a:rPr lang="en-US" b="1" dirty="0">
                <a:latin typeface="+mj-lt"/>
              </a:rPr>
              <a:t>&gt;Completely non-trivial </a:t>
            </a:r>
            <a:r>
              <a:rPr lang="en-US" dirty="0">
                <a:latin typeface="+mj-lt"/>
              </a:rPr>
              <a:t>− If an FD X → Y holds, where x intersect Y = Φ, it is said to be a completely non-trivial FD.</a:t>
            </a:r>
            <a:endParaRPr lang="en-IN" dirty="0">
              <a:latin typeface="+mj-lt"/>
            </a:endParaRPr>
          </a:p>
        </p:txBody>
      </p:sp>
      <p:sp>
        <p:nvSpPr>
          <p:cNvPr id="11" name="TextBox 10">
            <a:extLst>
              <a:ext uri="{FF2B5EF4-FFF2-40B4-BE49-F238E27FC236}">
                <a16:creationId xmlns:a16="http://schemas.microsoft.com/office/drawing/2014/main" id="{977BC306-CBE1-2C72-CA1A-4C9350E8B3AD}"/>
              </a:ext>
            </a:extLst>
          </p:cNvPr>
          <p:cNvSpPr txBox="1"/>
          <p:nvPr/>
        </p:nvSpPr>
        <p:spPr>
          <a:xfrm>
            <a:off x="715983" y="1222132"/>
            <a:ext cx="10849309" cy="369332"/>
          </a:xfrm>
          <a:prstGeom prst="rect">
            <a:avLst/>
          </a:prstGeom>
          <a:noFill/>
        </p:spPr>
        <p:txBody>
          <a:bodyPr wrap="square">
            <a:spAutoFit/>
          </a:bodyPr>
          <a:lstStyle/>
          <a:p>
            <a:r>
              <a:rPr lang="en-US" b="1" dirty="0">
                <a:latin typeface="+mj-lt"/>
              </a:rPr>
              <a:t>&gt;Reflexive rule </a:t>
            </a:r>
            <a:r>
              <a:rPr lang="en-US" dirty="0">
                <a:latin typeface="+mj-lt"/>
              </a:rPr>
              <a:t>− If alpha is a set of attributes and beta is subset of alpha, then alpha holds beta. </a:t>
            </a:r>
            <a:endParaRPr lang="en-IN" dirty="0">
              <a:latin typeface="+mj-lt"/>
            </a:endParaRPr>
          </a:p>
        </p:txBody>
      </p:sp>
    </p:spTree>
    <p:extLst>
      <p:ext uri="{BB962C8B-B14F-4D97-AF65-F5344CB8AC3E}">
        <p14:creationId xmlns:p14="http://schemas.microsoft.com/office/powerpoint/2010/main" val="151759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74C039-C9E3-C305-8A6E-12D7E74CB9A6}"/>
              </a:ext>
            </a:extLst>
          </p:cNvPr>
          <p:cNvSpPr txBox="1"/>
          <p:nvPr/>
        </p:nvSpPr>
        <p:spPr>
          <a:xfrm>
            <a:off x="565530" y="1368802"/>
            <a:ext cx="11060939" cy="3877985"/>
          </a:xfrm>
          <a:prstGeom prst="rect">
            <a:avLst/>
          </a:prstGeom>
          <a:noFill/>
        </p:spPr>
        <p:txBody>
          <a:bodyPr wrap="square">
            <a:spAutoFit/>
          </a:bodyPr>
          <a:lstStyle/>
          <a:p>
            <a:pPr algn="just"/>
            <a:r>
              <a:rPr lang="en-US" sz="2800" b="0" i="0" dirty="0">
                <a:effectLst/>
                <a:latin typeface="+mj-lt"/>
              </a:rPr>
              <a:t>TRIGGERS</a:t>
            </a:r>
          </a:p>
          <a:p>
            <a:pPr algn="just"/>
            <a:endParaRPr lang="en-US" sz="2800" b="0" i="0" dirty="0">
              <a:effectLst/>
              <a:latin typeface="+mj-lt"/>
            </a:endParaRPr>
          </a:p>
          <a:p>
            <a:pPr algn="just"/>
            <a:endParaRPr lang="en-US" sz="2800" b="0" i="0" dirty="0">
              <a:effectLst/>
              <a:latin typeface="+mj-lt"/>
            </a:endParaRPr>
          </a:p>
          <a:p>
            <a:pPr algn="just"/>
            <a:r>
              <a:rPr lang="en-US" b="0" i="0" dirty="0">
                <a:solidFill>
                  <a:srgbClr val="333333"/>
                </a:solidFill>
                <a:effectLst/>
                <a:latin typeface="+mj-lt"/>
              </a:rPr>
              <a:t>In this article, you will learn about the trigger and its implementation with examples.</a:t>
            </a:r>
          </a:p>
          <a:p>
            <a:pPr algn="just"/>
            <a:endParaRPr lang="en-US" b="0" i="0" dirty="0">
              <a:solidFill>
                <a:srgbClr val="333333"/>
              </a:solidFill>
              <a:effectLst/>
              <a:latin typeface="+mj-lt"/>
            </a:endParaRPr>
          </a:p>
          <a:p>
            <a:pPr algn="just"/>
            <a:endParaRPr lang="en-US" b="0" i="0" dirty="0">
              <a:solidFill>
                <a:srgbClr val="333333"/>
              </a:solidFill>
              <a:effectLst/>
              <a:latin typeface="+mj-lt"/>
            </a:endParaRPr>
          </a:p>
          <a:p>
            <a:pPr algn="just"/>
            <a:r>
              <a:rPr lang="en-US" b="0" i="0" dirty="0">
                <a:solidFill>
                  <a:srgbClr val="333333"/>
                </a:solidFill>
                <a:effectLst/>
                <a:latin typeface="+mj-lt"/>
              </a:rPr>
              <a:t>A </a:t>
            </a:r>
            <a:r>
              <a:rPr lang="en-US" b="1" i="0" dirty="0">
                <a:solidFill>
                  <a:srgbClr val="333333"/>
                </a:solidFill>
                <a:effectLst/>
                <a:latin typeface="+mj-lt"/>
              </a:rPr>
              <a:t>Trigger</a:t>
            </a:r>
            <a:r>
              <a:rPr lang="en-US" b="0" i="0" dirty="0">
                <a:solidFill>
                  <a:srgbClr val="333333"/>
                </a:solidFill>
                <a:effectLst/>
                <a:latin typeface="+mj-lt"/>
              </a:rPr>
              <a:t> in Structured Query Language is a set of procedural statements which are executed automatically when there is any response to certain events on the particular table in the database. </a:t>
            </a:r>
          </a:p>
          <a:p>
            <a:pPr algn="just"/>
            <a:endParaRPr lang="en-US" dirty="0">
              <a:solidFill>
                <a:srgbClr val="333333"/>
              </a:solidFill>
              <a:latin typeface="+mj-lt"/>
            </a:endParaRPr>
          </a:p>
          <a:p>
            <a:pPr algn="just"/>
            <a:endParaRPr lang="en-US" b="0" i="0" dirty="0">
              <a:solidFill>
                <a:srgbClr val="333333"/>
              </a:solidFill>
              <a:effectLst/>
              <a:latin typeface="+mj-lt"/>
            </a:endParaRPr>
          </a:p>
          <a:p>
            <a:pPr algn="just"/>
            <a:r>
              <a:rPr lang="en-US" b="0" i="0" dirty="0">
                <a:solidFill>
                  <a:srgbClr val="333333"/>
                </a:solidFill>
                <a:effectLst/>
                <a:latin typeface="+mj-lt"/>
              </a:rPr>
              <a:t>Triggers are used to protect the data integrity in the database.</a:t>
            </a:r>
          </a:p>
        </p:txBody>
      </p:sp>
    </p:spTree>
    <p:extLst>
      <p:ext uri="{BB962C8B-B14F-4D97-AF65-F5344CB8AC3E}">
        <p14:creationId xmlns:p14="http://schemas.microsoft.com/office/powerpoint/2010/main" val="266035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B4A495-2F2D-775D-F155-F2326284C8BD}"/>
              </a:ext>
            </a:extLst>
          </p:cNvPr>
          <p:cNvSpPr>
            <a:spLocks noGrp="1"/>
          </p:cNvSpPr>
          <p:nvPr>
            <p:ph type="title"/>
          </p:nvPr>
        </p:nvSpPr>
        <p:spPr>
          <a:xfrm>
            <a:off x="701959" y="359010"/>
            <a:ext cx="10876600" cy="760481"/>
          </a:xfrm>
        </p:spPr>
        <p:txBody>
          <a:bodyPr/>
          <a:lstStyle/>
          <a:p>
            <a:r>
              <a:rPr lang="en-IN" dirty="0"/>
              <a:t> </a:t>
            </a:r>
          </a:p>
        </p:txBody>
      </p:sp>
      <p:sp>
        <p:nvSpPr>
          <p:cNvPr id="5" name="TextBox 4">
            <a:extLst>
              <a:ext uri="{FF2B5EF4-FFF2-40B4-BE49-F238E27FC236}">
                <a16:creationId xmlns:a16="http://schemas.microsoft.com/office/drawing/2014/main" id="{CD9A9639-8FFD-8008-E9CC-FA205F7BE227}"/>
              </a:ext>
            </a:extLst>
          </p:cNvPr>
          <p:cNvSpPr txBox="1"/>
          <p:nvPr/>
        </p:nvSpPr>
        <p:spPr>
          <a:xfrm>
            <a:off x="613441" y="805484"/>
            <a:ext cx="11313516" cy="5931894"/>
          </a:xfrm>
          <a:prstGeom prst="rect">
            <a:avLst/>
          </a:prstGeom>
          <a:noFill/>
        </p:spPr>
        <p:txBody>
          <a:bodyPr wrap="square">
            <a:spAutoFit/>
          </a:bodyPr>
          <a:lstStyle/>
          <a:p>
            <a:pPr algn="just"/>
            <a:r>
              <a:rPr lang="en-US" b="1" i="0" dirty="0">
                <a:effectLst/>
                <a:latin typeface="+mj-lt"/>
              </a:rPr>
              <a:t>Types of Triggers in SQL</a:t>
            </a:r>
          </a:p>
          <a:p>
            <a:pPr algn="just"/>
            <a:endParaRPr lang="en-US" b="0" i="0" dirty="0">
              <a:solidFill>
                <a:schemeClr val="bg1"/>
              </a:solidFill>
              <a:effectLst/>
              <a:latin typeface="+mj-lt"/>
            </a:endParaRPr>
          </a:p>
          <a:p>
            <a:pPr algn="just"/>
            <a:r>
              <a:rPr lang="en-US" b="0" i="0" dirty="0">
                <a:solidFill>
                  <a:srgbClr val="333333"/>
                </a:solidFill>
                <a:effectLst/>
                <a:latin typeface="+mj-lt"/>
              </a:rPr>
              <a:t>Following are the six types of triggers in SQL:</a:t>
            </a:r>
          </a:p>
          <a:p>
            <a:pPr algn="just"/>
            <a:endParaRPr lang="en-US" b="0" i="0" dirty="0">
              <a:solidFill>
                <a:srgbClr val="333333"/>
              </a:solidFill>
              <a:effectLst/>
              <a:latin typeface="+mj-lt"/>
            </a:endParaRPr>
          </a:p>
          <a:p>
            <a:pPr>
              <a:buFont typeface="+mj-lt"/>
              <a:buAutoNum type="arabicPeriod"/>
            </a:pPr>
            <a:r>
              <a:rPr lang="en-US" b="1" i="0" dirty="0">
                <a:solidFill>
                  <a:srgbClr val="000000"/>
                </a:solidFill>
                <a:effectLst/>
                <a:latin typeface="+mj-lt"/>
              </a:rPr>
              <a:t>AFTER</a:t>
            </a:r>
            <a:r>
              <a:rPr lang="en-US" b="1" dirty="0">
                <a:solidFill>
                  <a:srgbClr val="000000"/>
                </a:solidFill>
                <a:latin typeface="+mj-lt"/>
              </a:rPr>
              <a:t> </a:t>
            </a:r>
            <a:r>
              <a:rPr lang="en-US" b="1" i="0" dirty="0">
                <a:solidFill>
                  <a:srgbClr val="000000"/>
                </a:solidFill>
                <a:effectLst/>
                <a:latin typeface="+mj-lt"/>
              </a:rPr>
              <a:t>INSERT Trigger</a:t>
            </a:r>
            <a:br>
              <a:rPr lang="en-US" b="0" i="0" dirty="0">
                <a:solidFill>
                  <a:srgbClr val="000000"/>
                </a:solidFill>
                <a:effectLst/>
                <a:latin typeface="+mj-lt"/>
              </a:rPr>
            </a:br>
            <a:r>
              <a:rPr lang="en-US" b="0" i="0" dirty="0">
                <a:solidFill>
                  <a:srgbClr val="000000"/>
                </a:solidFill>
                <a:effectLst/>
                <a:latin typeface="+mj-lt"/>
              </a:rPr>
              <a:t>This trigger is invoked after the insertion of data in the table.                                                                                                                    </a:t>
            </a:r>
          </a:p>
          <a:p>
            <a:pPr algn="just">
              <a:buFont typeface="+mj-lt"/>
              <a:buAutoNum type="arabicPeriod"/>
            </a:pPr>
            <a:endParaRPr lang="en-US" b="0" i="0" dirty="0">
              <a:solidFill>
                <a:srgbClr val="000000"/>
              </a:solidFill>
              <a:effectLst/>
              <a:latin typeface="+mj-lt"/>
            </a:endParaRPr>
          </a:p>
          <a:p>
            <a:pPr>
              <a:buFont typeface="+mj-lt"/>
              <a:buAutoNum type="arabicPeriod"/>
            </a:pPr>
            <a:r>
              <a:rPr lang="en-US" b="1" i="0" dirty="0">
                <a:solidFill>
                  <a:srgbClr val="000000"/>
                </a:solidFill>
                <a:effectLst/>
                <a:latin typeface="+mj-lt"/>
              </a:rPr>
              <a:t>AFTER UPDATE</a:t>
            </a:r>
            <a:r>
              <a:rPr lang="en-US" b="1" dirty="0">
                <a:solidFill>
                  <a:srgbClr val="000000"/>
                </a:solidFill>
                <a:latin typeface="+mj-lt"/>
              </a:rPr>
              <a:t> </a:t>
            </a:r>
            <a:r>
              <a:rPr lang="en-US" b="1" i="0" dirty="0">
                <a:solidFill>
                  <a:srgbClr val="000000"/>
                </a:solidFill>
                <a:effectLst/>
                <a:latin typeface="+mj-lt"/>
              </a:rPr>
              <a:t>Trigger</a:t>
            </a:r>
            <a:br>
              <a:rPr lang="en-US" b="0" i="0" dirty="0">
                <a:solidFill>
                  <a:srgbClr val="000000"/>
                </a:solidFill>
                <a:effectLst/>
                <a:latin typeface="+mj-lt"/>
              </a:rPr>
            </a:br>
            <a:r>
              <a:rPr lang="en-US" b="0" i="0" dirty="0">
                <a:solidFill>
                  <a:srgbClr val="000000"/>
                </a:solidFill>
                <a:effectLst/>
                <a:latin typeface="+mj-lt"/>
              </a:rPr>
              <a:t>This trigger is invoked in SQL after the modification of the data in the table.</a:t>
            </a:r>
          </a:p>
          <a:p>
            <a:pPr algn="just">
              <a:buFont typeface="+mj-lt"/>
              <a:buAutoNum type="arabicPeriod"/>
            </a:pPr>
            <a:endParaRPr lang="en-US" b="0" i="0" dirty="0">
              <a:solidFill>
                <a:srgbClr val="000000"/>
              </a:solidFill>
              <a:effectLst/>
              <a:latin typeface="+mj-lt"/>
            </a:endParaRPr>
          </a:p>
          <a:p>
            <a:pPr>
              <a:buFont typeface="+mj-lt"/>
              <a:buAutoNum type="arabicPeriod"/>
            </a:pPr>
            <a:r>
              <a:rPr lang="en-US" b="1" i="0" dirty="0">
                <a:solidFill>
                  <a:srgbClr val="000000"/>
                </a:solidFill>
                <a:effectLst/>
                <a:latin typeface="+mj-lt"/>
              </a:rPr>
              <a:t>AFTER DELETE Trigger</a:t>
            </a:r>
            <a:br>
              <a:rPr lang="en-US" b="0" i="0" dirty="0">
                <a:solidFill>
                  <a:srgbClr val="000000"/>
                </a:solidFill>
                <a:effectLst/>
                <a:latin typeface="+mj-lt"/>
              </a:rPr>
            </a:br>
            <a:r>
              <a:rPr lang="en-US" b="0" i="0" dirty="0">
                <a:solidFill>
                  <a:srgbClr val="000000"/>
                </a:solidFill>
                <a:effectLst/>
                <a:latin typeface="+mj-lt"/>
              </a:rPr>
              <a:t>This trigger is invoked after deleting the data from the table.</a:t>
            </a:r>
          </a:p>
          <a:p>
            <a:pPr>
              <a:buFont typeface="+mj-lt"/>
              <a:buAutoNum type="arabicPeriod"/>
            </a:pPr>
            <a:endParaRPr lang="en-US" b="0" i="0" dirty="0">
              <a:solidFill>
                <a:srgbClr val="000000"/>
              </a:solidFill>
              <a:effectLst/>
              <a:latin typeface="+mj-lt"/>
            </a:endParaRPr>
          </a:p>
          <a:p>
            <a:pPr>
              <a:buFont typeface="+mj-lt"/>
              <a:buAutoNum type="arabicPeriod"/>
            </a:pPr>
            <a:r>
              <a:rPr lang="en-US" b="1" i="0" dirty="0">
                <a:solidFill>
                  <a:srgbClr val="000000"/>
                </a:solidFill>
                <a:effectLst/>
                <a:latin typeface="+mj-lt"/>
              </a:rPr>
              <a:t>BEFORE INSERT Trigger</a:t>
            </a:r>
            <a:br>
              <a:rPr lang="en-US" b="0" i="0" dirty="0">
                <a:solidFill>
                  <a:srgbClr val="000000"/>
                </a:solidFill>
                <a:effectLst/>
                <a:latin typeface="+mj-lt"/>
              </a:rPr>
            </a:br>
            <a:r>
              <a:rPr lang="en-US" b="0" i="0" dirty="0">
                <a:solidFill>
                  <a:srgbClr val="000000"/>
                </a:solidFill>
                <a:effectLst/>
                <a:latin typeface="+mj-lt"/>
              </a:rPr>
              <a:t>This trigger is invoked before the inserting the record in the table.</a:t>
            </a:r>
          </a:p>
          <a:p>
            <a:pPr>
              <a:buFont typeface="+mj-lt"/>
              <a:buAutoNum type="arabicPeriod"/>
            </a:pPr>
            <a:endParaRPr lang="en-US" b="0" i="0" dirty="0">
              <a:solidFill>
                <a:srgbClr val="000000"/>
              </a:solidFill>
              <a:effectLst/>
              <a:latin typeface="+mj-lt"/>
            </a:endParaRPr>
          </a:p>
          <a:p>
            <a:pPr>
              <a:buFont typeface="+mj-lt"/>
              <a:buAutoNum type="arabicPeriod"/>
            </a:pPr>
            <a:r>
              <a:rPr lang="en-US" b="1" i="0" dirty="0">
                <a:solidFill>
                  <a:srgbClr val="000000"/>
                </a:solidFill>
                <a:effectLst/>
                <a:latin typeface="+mj-lt"/>
              </a:rPr>
              <a:t>BEFOREUP DATE  Trigger</a:t>
            </a:r>
            <a:br>
              <a:rPr lang="en-US" b="0" i="0" dirty="0">
                <a:solidFill>
                  <a:srgbClr val="000000"/>
                </a:solidFill>
                <a:effectLst/>
                <a:latin typeface="+mj-lt"/>
              </a:rPr>
            </a:br>
            <a:r>
              <a:rPr lang="en-US" b="0" i="0" dirty="0">
                <a:solidFill>
                  <a:srgbClr val="000000"/>
                </a:solidFill>
                <a:effectLst/>
                <a:latin typeface="+mj-lt"/>
              </a:rPr>
              <a:t>This trigger is invoked before the updating the record in the table.</a:t>
            </a:r>
          </a:p>
          <a:p>
            <a:pPr>
              <a:buFont typeface="+mj-lt"/>
              <a:buAutoNum type="arabicPeriod"/>
            </a:pPr>
            <a:endParaRPr lang="en-US" b="0" i="0" dirty="0">
              <a:solidFill>
                <a:srgbClr val="000000"/>
              </a:solidFill>
              <a:effectLst/>
              <a:latin typeface="+mj-lt"/>
            </a:endParaRPr>
          </a:p>
          <a:p>
            <a:pPr>
              <a:buFont typeface="+mj-lt"/>
              <a:buAutoNum type="arabicPeriod"/>
            </a:pPr>
            <a:r>
              <a:rPr lang="en-US" b="1" i="0" dirty="0">
                <a:solidFill>
                  <a:srgbClr val="000000"/>
                </a:solidFill>
                <a:effectLst/>
                <a:latin typeface="+mj-lt"/>
              </a:rPr>
              <a:t>BEFORE DELETE Trigger</a:t>
            </a:r>
            <a:br>
              <a:rPr lang="en-US" b="0" i="0" dirty="0">
                <a:solidFill>
                  <a:srgbClr val="000000"/>
                </a:solidFill>
                <a:effectLst/>
                <a:latin typeface="+mj-lt"/>
              </a:rPr>
            </a:br>
            <a:r>
              <a:rPr lang="en-US" b="0" i="0" dirty="0">
                <a:solidFill>
                  <a:srgbClr val="000000"/>
                </a:solidFill>
                <a:effectLst/>
                <a:latin typeface="+mj-lt"/>
              </a:rPr>
              <a:t>This trigger is invoked before deleting the record from the table.</a:t>
            </a:r>
          </a:p>
        </p:txBody>
      </p:sp>
    </p:spTree>
    <p:extLst>
      <p:ext uri="{BB962C8B-B14F-4D97-AF65-F5344CB8AC3E}">
        <p14:creationId xmlns:p14="http://schemas.microsoft.com/office/powerpoint/2010/main" val="1524884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6B524A-9738-B5C4-4E90-CEC71FB7DDD4}"/>
              </a:ext>
            </a:extLst>
          </p:cNvPr>
          <p:cNvSpPr txBox="1"/>
          <p:nvPr/>
        </p:nvSpPr>
        <p:spPr>
          <a:xfrm>
            <a:off x="1595718" y="3698611"/>
            <a:ext cx="6096000" cy="2585323"/>
          </a:xfrm>
          <a:prstGeom prst="rect">
            <a:avLst/>
          </a:prstGeom>
          <a:noFill/>
        </p:spPr>
        <p:txBody>
          <a:bodyPr wrap="square">
            <a:spAutoFit/>
          </a:bodyPr>
          <a:lstStyle/>
          <a:p>
            <a:r>
              <a:rPr lang="en-US" b="0" dirty="0">
                <a:solidFill>
                  <a:srgbClr val="FF7B72"/>
                </a:solidFill>
                <a:effectLst/>
                <a:latin typeface="Consolas" panose="020B0609020204030204" pitchFamily="49" charset="0"/>
              </a:rPr>
              <a:t>CREATE</a:t>
            </a:r>
            <a:r>
              <a:rPr lang="en-US" b="0" dirty="0">
                <a:solidFill>
                  <a:srgbClr val="C9D1D9"/>
                </a:solidFill>
                <a:effectLst/>
                <a:latin typeface="Consolas" panose="020B0609020204030204" pitchFamily="49" charset="0"/>
              </a:rPr>
              <a:t> </a:t>
            </a:r>
            <a:r>
              <a:rPr lang="en-US" b="0" dirty="0">
                <a:solidFill>
                  <a:schemeClr val="accent1">
                    <a:lumMod val="75000"/>
                  </a:schemeClr>
                </a:solidFill>
                <a:effectLst/>
                <a:latin typeface="Consolas" panose="020B0609020204030204" pitchFamily="49" charset="0"/>
              </a:rPr>
              <a:t>TRIGGER services_insert</a:t>
            </a:r>
          </a:p>
          <a:p>
            <a:r>
              <a:rPr lang="en-US" b="0" dirty="0">
                <a:solidFill>
                  <a:srgbClr val="FF7B72"/>
                </a:solidFill>
                <a:effectLst/>
                <a:latin typeface="Consolas" panose="020B0609020204030204" pitchFamily="49" charset="0"/>
              </a:rPr>
              <a:t>AFTER</a:t>
            </a:r>
            <a:r>
              <a:rPr lang="en-US" b="0" dirty="0">
                <a:solidFill>
                  <a:srgbClr val="C9D1D9"/>
                </a:solidFill>
                <a:effectLst/>
                <a:latin typeface="Consolas" panose="020B0609020204030204" pitchFamily="49" charset="0"/>
              </a:rPr>
              <a:t> </a:t>
            </a:r>
            <a:r>
              <a:rPr lang="en-US" b="0" dirty="0">
                <a:solidFill>
                  <a:srgbClr val="FF7B72"/>
                </a:solidFill>
                <a:effectLst/>
                <a:latin typeface="Consolas" panose="020B0609020204030204" pitchFamily="49" charset="0"/>
              </a:rPr>
              <a:t>INSERT</a:t>
            </a:r>
            <a:r>
              <a:rPr lang="en-US" b="0" dirty="0">
                <a:solidFill>
                  <a:srgbClr val="C9D1D9"/>
                </a:solidFill>
                <a:effectLst/>
                <a:latin typeface="Consolas" panose="020B0609020204030204" pitchFamily="49" charset="0"/>
              </a:rPr>
              <a:t> </a:t>
            </a:r>
            <a:r>
              <a:rPr lang="en-US" b="0" dirty="0">
                <a:solidFill>
                  <a:srgbClr val="FF7B72"/>
                </a:solidFill>
                <a:effectLst/>
                <a:latin typeface="Consolas" panose="020B0609020204030204" pitchFamily="49" charset="0"/>
              </a:rPr>
              <a:t>ON</a:t>
            </a:r>
            <a:r>
              <a:rPr lang="en-US" b="0" dirty="0">
                <a:solidFill>
                  <a:srgbClr val="C9D1D9"/>
                </a:solidFill>
                <a:effectLst/>
                <a:latin typeface="Consolas" panose="020B0609020204030204" pitchFamily="49" charset="0"/>
              </a:rPr>
              <a:t> </a:t>
            </a:r>
            <a:r>
              <a:rPr lang="en-US" b="0" dirty="0">
                <a:solidFill>
                  <a:schemeClr val="accent1">
                    <a:lumMod val="75000"/>
                  </a:schemeClr>
                </a:solidFill>
                <a:effectLst/>
                <a:latin typeface="Consolas" panose="020B0609020204030204" pitchFamily="49" charset="0"/>
              </a:rPr>
              <a:t>services</a:t>
            </a:r>
          </a:p>
          <a:p>
            <a:r>
              <a:rPr lang="en-US" b="0" dirty="0">
                <a:solidFill>
                  <a:schemeClr val="accent1">
                    <a:lumMod val="75000"/>
                  </a:schemeClr>
                </a:solidFill>
                <a:effectLst/>
                <a:latin typeface="Consolas" panose="020B0609020204030204" pitchFamily="49" charset="0"/>
              </a:rPr>
              <a:t>FOR EACH </a:t>
            </a:r>
            <a:r>
              <a:rPr lang="en-US" b="0" dirty="0">
                <a:solidFill>
                  <a:srgbClr val="FF7B72"/>
                </a:solidFill>
                <a:effectLst/>
                <a:latin typeface="Consolas" panose="020B0609020204030204" pitchFamily="49" charset="0"/>
              </a:rPr>
              <a:t>ROW</a:t>
            </a:r>
            <a:endParaRPr lang="en-US" b="0" dirty="0">
              <a:solidFill>
                <a:srgbClr val="C9D1D9"/>
              </a:solidFill>
              <a:effectLst/>
              <a:latin typeface="Consolas" panose="020B0609020204030204" pitchFamily="49" charset="0"/>
            </a:endParaRPr>
          </a:p>
          <a:p>
            <a:r>
              <a:rPr lang="en-US" b="0" dirty="0">
                <a:solidFill>
                  <a:srgbClr val="FF7B72"/>
                </a:solidFill>
                <a:effectLst/>
                <a:latin typeface="Consolas" panose="020B0609020204030204" pitchFamily="49" charset="0"/>
              </a:rPr>
              <a:t>BEGIN</a:t>
            </a:r>
            <a:endParaRPr lang="en-US" b="0" dirty="0">
              <a:solidFill>
                <a:srgbClr val="C9D1D9"/>
              </a:solidFill>
              <a:effectLst/>
              <a:latin typeface="Consolas" panose="020B0609020204030204" pitchFamily="49" charset="0"/>
            </a:endParaRPr>
          </a:p>
          <a:p>
            <a:r>
              <a:rPr lang="en-US" b="0" dirty="0">
                <a:solidFill>
                  <a:srgbClr val="C9D1D9"/>
                </a:solidFill>
                <a:effectLst/>
                <a:latin typeface="Consolas" panose="020B0609020204030204" pitchFamily="49" charset="0"/>
              </a:rPr>
              <a:t>  </a:t>
            </a:r>
            <a:r>
              <a:rPr lang="en-US" b="0" dirty="0">
                <a:solidFill>
                  <a:srgbClr val="FF7B72"/>
                </a:solidFill>
                <a:effectLst/>
                <a:latin typeface="Consolas" panose="020B0609020204030204" pitchFamily="49" charset="0"/>
              </a:rPr>
              <a:t>UPDATE</a:t>
            </a:r>
            <a:r>
              <a:rPr lang="en-US" b="0" dirty="0">
                <a:solidFill>
                  <a:srgbClr val="C9D1D9"/>
                </a:solidFill>
                <a:effectLst/>
                <a:latin typeface="Consolas" panose="020B0609020204030204" pitchFamily="49" charset="0"/>
              </a:rPr>
              <a:t> </a:t>
            </a:r>
            <a:r>
              <a:rPr lang="en-US" b="0" dirty="0">
                <a:solidFill>
                  <a:schemeClr val="accent1">
                    <a:lumMod val="75000"/>
                  </a:schemeClr>
                </a:solidFill>
                <a:effectLst/>
                <a:latin typeface="Consolas" panose="020B0609020204030204" pitchFamily="49" charset="0"/>
              </a:rPr>
              <a:t>services</a:t>
            </a:r>
          </a:p>
          <a:p>
            <a:r>
              <a:rPr lang="en-US" b="0" dirty="0">
                <a:solidFill>
                  <a:srgbClr val="C9D1D9"/>
                </a:solidFill>
                <a:effectLst/>
                <a:latin typeface="Consolas" panose="020B0609020204030204" pitchFamily="49" charset="0"/>
              </a:rPr>
              <a:t>  </a:t>
            </a:r>
            <a:r>
              <a:rPr lang="en-US" b="0" dirty="0">
                <a:solidFill>
                  <a:srgbClr val="FF7B72"/>
                </a:solidFill>
                <a:effectLst/>
                <a:latin typeface="Consolas" panose="020B0609020204030204" pitchFamily="49" charset="0"/>
              </a:rPr>
              <a:t>SET</a:t>
            </a:r>
            <a:r>
              <a:rPr lang="en-US" b="0" dirty="0">
                <a:solidFill>
                  <a:srgbClr val="C9D1D9"/>
                </a:solidFill>
                <a:effectLst/>
                <a:latin typeface="Consolas" panose="020B0609020204030204" pitchFamily="49" charset="0"/>
              </a:rPr>
              <a:t> </a:t>
            </a:r>
            <a:r>
              <a:rPr lang="en-US" b="0" dirty="0">
                <a:solidFill>
                  <a:schemeClr val="accent1">
                    <a:lumMod val="75000"/>
                  </a:schemeClr>
                </a:solidFill>
                <a:effectLst/>
                <a:latin typeface="Consolas" panose="020B0609020204030204" pitchFamily="49" charset="0"/>
              </a:rPr>
              <a:t>FREE_PICKUP </a:t>
            </a:r>
            <a:r>
              <a:rPr lang="en-US" b="0" dirty="0">
                <a:solidFill>
                  <a:srgbClr val="FF7B72"/>
                </a:solidFill>
                <a:effectLst/>
                <a:latin typeface="Consolas" panose="020B0609020204030204" pitchFamily="49" charset="0"/>
              </a:rPr>
              <a:t>=</a:t>
            </a:r>
            <a:r>
              <a:rPr lang="en-US" b="0" dirty="0">
                <a:solidFill>
                  <a:srgbClr val="C9D1D9"/>
                </a:solidFill>
                <a:effectLst/>
                <a:latin typeface="Consolas" panose="020B0609020204030204" pitchFamily="49" charset="0"/>
              </a:rPr>
              <a:t> </a:t>
            </a:r>
            <a:r>
              <a:rPr lang="en-US" b="0" dirty="0">
                <a:solidFill>
                  <a:schemeClr val="accent1">
                    <a:lumMod val="75000"/>
                  </a:schemeClr>
                </a:solidFill>
                <a:effectLst/>
                <a:latin typeface="Consolas" panose="020B0609020204030204" pitchFamily="49" charset="0"/>
              </a:rPr>
              <a:t>'YES',</a:t>
            </a:r>
          </a:p>
          <a:p>
            <a:r>
              <a:rPr lang="en-US" b="0" dirty="0">
                <a:solidFill>
                  <a:srgbClr val="C9D1D9"/>
                </a:solidFill>
                <a:effectLst/>
                <a:latin typeface="Consolas" panose="020B0609020204030204" pitchFamily="49" charset="0"/>
              </a:rPr>
              <a:t>      </a:t>
            </a:r>
            <a:r>
              <a:rPr lang="en-US" b="0" dirty="0">
                <a:solidFill>
                  <a:schemeClr val="accent1">
                    <a:lumMod val="75000"/>
                  </a:schemeClr>
                </a:solidFill>
                <a:effectLst/>
                <a:latin typeface="Consolas" panose="020B0609020204030204" pitchFamily="49" charset="0"/>
              </a:rPr>
              <a:t>ASSISTANCE</a:t>
            </a:r>
            <a:r>
              <a:rPr lang="en-US" b="0" dirty="0">
                <a:solidFill>
                  <a:srgbClr val="C9D1D9"/>
                </a:solidFill>
                <a:effectLst/>
                <a:latin typeface="Consolas" panose="020B0609020204030204" pitchFamily="49" charset="0"/>
              </a:rPr>
              <a:t>  </a:t>
            </a:r>
            <a:r>
              <a:rPr lang="en-US" b="0" dirty="0">
                <a:solidFill>
                  <a:srgbClr val="FF7B72"/>
                </a:solidFill>
                <a:effectLst/>
                <a:latin typeface="Consolas" panose="020B0609020204030204" pitchFamily="49" charset="0"/>
              </a:rPr>
              <a:t>=</a:t>
            </a:r>
            <a:r>
              <a:rPr lang="en-US" b="0" dirty="0">
                <a:solidFill>
                  <a:srgbClr val="C9D1D9"/>
                </a:solidFill>
                <a:effectLst/>
                <a:latin typeface="Consolas" panose="020B0609020204030204" pitchFamily="49" charset="0"/>
              </a:rPr>
              <a:t> </a:t>
            </a:r>
            <a:r>
              <a:rPr lang="en-US" b="0" dirty="0">
                <a:solidFill>
                  <a:schemeClr val="accent1">
                    <a:lumMod val="75000"/>
                  </a:schemeClr>
                </a:solidFill>
                <a:effectLst/>
                <a:latin typeface="Consolas" panose="020B0609020204030204" pitchFamily="49" charset="0"/>
              </a:rPr>
              <a:t>'YES'</a:t>
            </a:r>
          </a:p>
          <a:p>
            <a:r>
              <a:rPr lang="en-US" b="0" dirty="0">
                <a:solidFill>
                  <a:srgbClr val="C9D1D9"/>
                </a:solidFill>
                <a:effectLst/>
                <a:latin typeface="Consolas" panose="020B0609020204030204" pitchFamily="49" charset="0"/>
              </a:rPr>
              <a:t>  </a:t>
            </a:r>
            <a:r>
              <a:rPr lang="en-US" b="0" dirty="0">
                <a:solidFill>
                  <a:srgbClr val="FF7B72"/>
                </a:solidFill>
                <a:effectLst/>
                <a:latin typeface="Consolas" panose="020B0609020204030204" pitchFamily="49" charset="0"/>
              </a:rPr>
              <a:t>WHERE</a:t>
            </a:r>
            <a:r>
              <a:rPr lang="en-US" b="0" dirty="0">
                <a:solidFill>
                  <a:srgbClr val="C9D1D9"/>
                </a:solidFill>
                <a:effectLst/>
                <a:latin typeface="Consolas" panose="020B0609020204030204" pitchFamily="49" charset="0"/>
              </a:rPr>
              <a:t> </a:t>
            </a:r>
            <a:r>
              <a:rPr lang="en-US" b="0" dirty="0">
                <a:solidFill>
                  <a:schemeClr val="accent1">
                    <a:lumMod val="75000"/>
                  </a:schemeClr>
                </a:solidFill>
                <a:effectLst/>
                <a:latin typeface="Consolas" panose="020B0609020204030204" pitchFamily="49" charset="0"/>
              </a:rPr>
              <a:t>COMPANY_ID </a:t>
            </a:r>
            <a:r>
              <a:rPr lang="en-US" b="0" dirty="0">
                <a:solidFill>
                  <a:srgbClr val="FF7B72"/>
                </a:solidFill>
                <a:effectLst/>
                <a:latin typeface="Consolas" panose="020B0609020204030204" pitchFamily="49" charset="0"/>
              </a:rPr>
              <a:t>=</a:t>
            </a:r>
            <a:r>
              <a:rPr lang="en-US" b="0" dirty="0">
                <a:solidFill>
                  <a:srgbClr val="C9D1D9"/>
                </a:solidFill>
                <a:effectLst/>
                <a:latin typeface="Consolas" panose="020B0609020204030204" pitchFamily="49" charset="0"/>
              </a:rPr>
              <a:t> </a:t>
            </a:r>
            <a:r>
              <a:rPr lang="en-US" b="0" dirty="0">
                <a:solidFill>
                  <a:schemeClr val="accent1">
                    <a:lumMod val="75000"/>
                  </a:schemeClr>
                </a:solidFill>
                <a:effectLst/>
                <a:latin typeface="Consolas" panose="020B0609020204030204" pitchFamily="49" charset="0"/>
              </a:rPr>
              <a:t>NEW.COMPANY_ID;</a:t>
            </a:r>
          </a:p>
          <a:p>
            <a:r>
              <a:rPr lang="en-US" b="0" dirty="0">
                <a:solidFill>
                  <a:srgbClr val="FF7B72"/>
                </a:solidFill>
                <a:effectLst/>
                <a:latin typeface="Consolas" panose="020B0609020204030204" pitchFamily="49" charset="0"/>
              </a:rPr>
              <a:t>END</a:t>
            </a:r>
            <a:r>
              <a:rPr lang="en-US" b="0" dirty="0">
                <a:solidFill>
                  <a:schemeClr val="accent1">
                    <a:lumMod val="75000"/>
                  </a:schemeClr>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9059741A-2577-D49A-3402-2954BEFCD38C}"/>
              </a:ext>
            </a:extLst>
          </p:cNvPr>
          <p:cNvSpPr txBox="1"/>
          <p:nvPr/>
        </p:nvSpPr>
        <p:spPr>
          <a:xfrm>
            <a:off x="1667436" y="1208817"/>
            <a:ext cx="8139952" cy="830997"/>
          </a:xfrm>
          <a:prstGeom prst="rect">
            <a:avLst/>
          </a:prstGeom>
          <a:noFill/>
        </p:spPr>
        <p:txBody>
          <a:bodyPr wrap="square">
            <a:spAutoFit/>
          </a:bodyPr>
          <a:lstStyle/>
          <a:p>
            <a:pPr algn="just"/>
            <a:r>
              <a:rPr lang="en-US" sz="2400" b="1" i="0" dirty="0">
                <a:effectLst/>
                <a:latin typeface="Times New Roman" panose="02020603050405020304" pitchFamily="18" charset="0"/>
                <a:cs typeface="Times New Roman" panose="02020603050405020304" pitchFamily="18" charset="0"/>
              </a:rPr>
              <a:t>Triggers used:</a:t>
            </a:r>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Following are the triggers used:</a:t>
            </a:r>
          </a:p>
        </p:txBody>
      </p:sp>
      <p:sp>
        <p:nvSpPr>
          <p:cNvPr id="11" name="TextBox 10">
            <a:extLst>
              <a:ext uri="{FF2B5EF4-FFF2-40B4-BE49-F238E27FC236}">
                <a16:creationId xmlns:a16="http://schemas.microsoft.com/office/drawing/2014/main" id="{7F58DE5A-5F5C-15B4-0912-1233258425BB}"/>
              </a:ext>
            </a:extLst>
          </p:cNvPr>
          <p:cNvSpPr txBox="1"/>
          <p:nvPr/>
        </p:nvSpPr>
        <p:spPr>
          <a:xfrm>
            <a:off x="1667436" y="2362217"/>
            <a:ext cx="8014446" cy="923330"/>
          </a:xfrm>
          <a:prstGeom prst="rect">
            <a:avLst/>
          </a:prstGeom>
          <a:noFill/>
        </p:spPr>
        <p:txBody>
          <a:bodyPr wrap="square">
            <a:spAutoFit/>
          </a:bodyPr>
          <a:lstStyle/>
          <a:p>
            <a:r>
              <a:rPr lang="en-US" b="1" i="0" dirty="0">
                <a:solidFill>
                  <a:srgbClr val="000000"/>
                </a:solidFill>
                <a:effectLst/>
                <a:latin typeface="+mj-lt"/>
              </a:rPr>
              <a:t>AFTER</a:t>
            </a:r>
            <a:r>
              <a:rPr lang="en-US" b="1" dirty="0">
                <a:solidFill>
                  <a:srgbClr val="000000"/>
                </a:solidFill>
                <a:latin typeface="+mj-lt"/>
              </a:rPr>
              <a:t> </a:t>
            </a:r>
            <a:r>
              <a:rPr lang="en-US" b="1" i="0" dirty="0">
                <a:solidFill>
                  <a:srgbClr val="000000"/>
                </a:solidFill>
                <a:effectLst/>
                <a:latin typeface="+mj-lt"/>
              </a:rPr>
              <a:t>INSERT Trigger</a:t>
            </a:r>
          </a:p>
          <a:p>
            <a:br>
              <a:rPr lang="en-US" b="0" i="0" dirty="0">
                <a:solidFill>
                  <a:srgbClr val="000000"/>
                </a:solidFill>
                <a:effectLst/>
                <a:latin typeface="+mj-lt"/>
              </a:rPr>
            </a:br>
            <a:r>
              <a:rPr lang="en-US" b="0" i="0" dirty="0">
                <a:solidFill>
                  <a:srgbClr val="000000"/>
                </a:solidFill>
                <a:effectLst/>
                <a:latin typeface="+mj-lt"/>
              </a:rPr>
              <a:t>This trigger is invoked after the insertion of data in the table.                                                                                                                    </a:t>
            </a:r>
          </a:p>
        </p:txBody>
      </p:sp>
    </p:spTree>
    <p:extLst>
      <p:ext uri="{BB962C8B-B14F-4D97-AF65-F5344CB8AC3E}">
        <p14:creationId xmlns:p14="http://schemas.microsoft.com/office/powerpoint/2010/main" val="2414100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7B4B89-4FFC-583A-67FF-892D4735C1F4}"/>
              </a:ext>
            </a:extLst>
          </p:cNvPr>
          <p:cNvSpPr>
            <a:spLocks noGrp="1"/>
          </p:cNvSpPr>
          <p:nvPr>
            <p:ph type="title"/>
          </p:nvPr>
        </p:nvSpPr>
        <p:spPr>
          <a:xfrm>
            <a:off x="701959" y="359011"/>
            <a:ext cx="10797606" cy="545748"/>
          </a:xfrm>
        </p:spPr>
        <p:txBody>
          <a:bodyPr>
            <a:normAutofit fontScale="90000"/>
          </a:bodyPr>
          <a:lstStyle/>
          <a:p>
            <a:r>
              <a:rPr lang="en-IN" dirty="0">
                <a:solidFill>
                  <a:schemeClr val="bg1"/>
                </a:solidFill>
              </a:rPr>
              <a:t>  </a:t>
            </a:r>
          </a:p>
        </p:txBody>
      </p:sp>
      <p:sp>
        <p:nvSpPr>
          <p:cNvPr id="5" name="TextBox 4">
            <a:extLst>
              <a:ext uri="{FF2B5EF4-FFF2-40B4-BE49-F238E27FC236}">
                <a16:creationId xmlns:a16="http://schemas.microsoft.com/office/drawing/2014/main" id="{2F9E25CD-55C6-CDA7-14BA-E683B1F9B236}"/>
              </a:ext>
            </a:extLst>
          </p:cNvPr>
          <p:cNvSpPr txBox="1"/>
          <p:nvPr/>
        </p:nvSpPr>
        <p:spPr>
          <a:xfrm>
            <a:off x="621066" y="381213"/>
            <a:ext cx="6375649" cy="369332"/>
          </a:xfrm>
          <a:prstGeom prst="rect">
            <a:avLst/>
          </a:prstGeom>
          <a:noFill/>
        </p:spPr>
        <p:txBody>
          <a:bodyPr wrap="square">
            <a:spAutoFit/>
          </a:bodyPr>
          <a:lstStyle/>
          <a:p>
            <a:pPr algn="just"/>
            <a:r>
              <a:rPr lang="en-IN" b="1" i="0" dirty="0">
                <a:effectLst/>
                <a:latin typeface="+mj-lt"/>
              </a:rPr>
              <a:t>STORED PROCEDURES:</a:t>
            </a:r>
          </a:p>
        </p:txBody>
      </p:sp>
      <p:sp>
        <p:nvSpPr>
          <p:cNvPr id="6" name="TextBox 5">
            <a:extLst>
              <a:ext uri="{FF2B5EF4-FFF2-40B4-BE49-F238E27FC236}">
                <a16:creationId xmlns:a16="http://schemas.microsoft.com/office/drawing/2014/main" id="{E3F3E8DF-7FA4-05B9-FB67-93BE070605D5}"/>
              </a:ext>
            </a:extLst>
          </p:cNvPr>
          <p:cNvSpPr txBox="1"/>
          <p:nvPr/>
        </p:nvSpPr>
        <p:spPr>
          <a:xfrm>
            <a:off x="621066" y="780997"/>
            <a:ext cx="10797604" cy="1477328"/>
          </a:xfrm>
          <a:prstGeom prst="rect">
            <a:avLst/>
          </a:prstGeom>
          <a:noFill/>
        </p:spPr>
        <p:txBody>
          <a:bodyPr wrap="square">
            <a:spAutoFit/>
          </a:bodyPr>
          <a:lstStyle/>
          <a:p>
            <a:r>
              <a:rPr lang="en-US" b="0" i="0" dirty="0">
                <a:solidFill>
                  <a:srgbClr val="333333"/>
                </a:solidFill>
                <a:effectLst/>
                <a:latin typeface="+mj-lt"/>
              </a:rPr>
              <a:t>A stored procedure is a </a:t>
            </a:r>
            <a:r>
              <a:rPr lang="en-US" b="1" i="0" dirty="0">
                <a:solidFill>
                  <a:srgbClr val="333333"/>
                </a:solidFill>
                <a:effectLst/>
                <a:latin typeface="+mj-lt"/>
              </a:rPr>
              <a:t>group of one or more pre-compiled SQL statements</a:t>
            </a:r>
            <a:r>
              <a:rPr lang="en-US" b="0" i="0" dirty="0">
                <a:solidFill>
                  <a:srgbClr val="333333"/>
                </a:solidFill>
                <a:effectLst/>
                <a:latin typeface="+mj-lt"/>
              </a:rPr>
              <a:t> into a logical unit. It is stored as an object inside the database server. It is a subroutine or a subprogram in the common computing language that has been created and stored in the database. Each procedure in SQL Server always </a:t>
            </a:r>
            <a:r>
              <a:rPr lang="en-US" b="1" i="0" dirty="0">
                <a:solidFill>
                  <a:srgbClr val="333333"/>
                </a:solidFill>
                <a:effectLst/>
                <a:latin typeface="+mj-lt"/>
              </a:rPr>
              <a:t>contains a name, parameter lists, and Transact-SQL statements</a:t>
            </a:r>
            <a:r>
              <a:rPr lang="en-US" b="0" i="0" dirty="0">
                <a:solidFill>
                  <a:srgbClr val="333333"/>
                </a:solidFill>
                <a:effectLst/>
                <a:latin typeface="+mj-lt"/>
              </a:rPr>
              <a:t>. The SQL Database Server stores the stored procedures as </a:t>
            </a:r>
            <a:r>
              <a:rPr lang="en-US" b="1" i="0" dirty="0">
                <a:solidFill>
                  <a:srgbClr val="333333"/>
                </a:solidFill>
                <a:effectLst/>
                <a:latin typeface="+mj-lt"/>
              </a:rPr>
              <a:t>named objects</a:t>
            </a:r>
            <a:r>
              <a:rPr lang="en-US" b="0" i="0" dirty="0">
                <a:solidFill>
                  <a:srgbClr val="333333"/>
                </a:solidFill>
                <a:effectLst/>
                <a:latin typeface="+mj-lt"/>
              </a:rPr>
              <a:t>.</a:t>
            </a:r>
            <a:endParaRPr lang="en-IN" dirty="0">
              <a:latin typeface="+mj-lt"/>
            </a:endParaRPr>
          </a:p>
        </p:txBody>
      </p:sp>
      <p:sp>
        <p:nvSpPr>
          <p:cNvPr id="7" name="TextBox 6">
            <a:extLst>
              <a:ext uri="{FF2B5EF4-FFF2-40B4-BE49-F238E27FC236}">
                <a16:creationId xmlns:a16="http://schemas.microsoft.com/office/drawing/2014/main" id="{E048B215-3752-917C-06CD-3353094E1EDF}"/>
              </a:ext>
            </a:extLst>
          </p:cNvPr>
          <p:cNvSpPr txBox="1"/>
          <p:nvPr/>
        </p:nvSpPr>
        <p:spPr>
          <a:xfrm>
            <a:off x="621066" y="2310979"/>
            <a:ext cx="6375649" cy="369332"/>
          </a:xfrm>
          <a:prstGeom prst="rect">
            <a:avLst/>
          </a:prstGeom>
          <a:noFill/>
        </p:spPr>
        <p:txBody>
          <a:bodyPr wrap="square">
            <a:spAutoFit/>
          </a:bodyPr>
          <a:lstStyle/>
          <a:p>
            <a:pPr algn="just"/>
            <a:r>
              <a:rPr lang="en-IN" b="1" i="0" dirty="0">
                <a:effectLst/>
                <a:latin typeface="+mj-lt"/>
              </a:rPr>
              <a:t>Features of Stored Procedures</a:t>
            </a:r>
          </a:p>
        </p:txBody>
      </p:sp>
      <p:sp>
        <p:nvSpPr>
          <p:cNvPr id="8" name="TextBox 7">
            <a:extLst>
              <a:ext uri="{FF2B5EF4-FFF2-40B4-BE49-F238E27FC236}">
                <a16:creationId xmlns:a16="http://schemas.microsoft.com/office/drawing/2014/main" id="{BCBA5819-7C26-D19E-B264-80C1EE65983E}"/>
              </a:ext>
            </a:extLst>
          </p:cNvPr>
          <p:cNvSpPr txBox="1"/>
          <p:nvPr/>
        </p:nvSpPr>
        <p:spPr>
          <a:xfrm>
            <a:off x="621066" y="2658501"/>
            <a:ext cx="11321791" cy="4310693"/>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mj-lt"/>
              </a:rPr>
              <a:t>Reduced Traffic:</a:t>
            </a:r>
            <a:r>
              <a:rPr lang="en-US" b="0" i="0" dirty="0">
                <a:solidFill>
                  <a:srgbClr val="000000"/>
                </a:solidFill>
                <a:effectLst/>
                <a:latin typeface="+mj-lt"/>
              </a:rPr>
              <a:t> A stored procedure reduces network traffic between the application and the database server, resulting in increased performance. It is because instead of sending several </a:t>
            </a:r>
            <a:r>
              <a:rPr lang="en-US" b="0" i="0" u="none" strike="noStrike" dirty="0">
                <a:solidFill>
                  <a:srgbClr val="008000"/>
                </a:solidFill>
                <a:effectLst/>
                <a:latin typeface="+mj-lt"/>
                <a:hlinkClick r:id="rId2"/>
              </a:rPr>
              <a:t>SQL</a:t>
            </a:r>
            <a:r>
              <a:rPr lang="en-US" b="0" i="0" dirty="0">
                <a:solidFill>
                  <a:srgbClr val="000000"/>
                </a:solidFill>
                <a:effectLst/>
                <a:latin typeface="+mj-lt"/>
              </a:rPr>
              <a:t> statements, the application only needs to send the name of the stored procedure and its parameters.</a:t>
            </a:r>
          </a:p>
          <a:p>
            <a:pPr algn="just">
              <a:buFont typeface="Arial" panose="020B0604020202020204" pitchFamily="34" charset="0"/>
              <a:buChar char="•"/>
            </a:pPr>
            <a:r>
              <a:rPr lang="en-US" b="1" i="0" dirty="0">
                <a:solidFill>
                  <a:srgbClr val="000000"/>
                </a:solidFill>
                <a:effectLst/>
                <a:latin typeface="+mj-lt"/>
              </a:rPr>
              <a:t>Stronger Security:</a:t>
            </a:r>
            <a:r>
              <a:rPr lang="en-US" b="0" i="0" dirty="0">
                <a:solidFill>
                  <a:srgbClr val="000000"/>
                </a:solidFill>
                <a:effectLst/>
                <a:latin typeface="+mj-lt"/>
              </a:rPr>
              <a:t> The procedure is always secure because it manages which processes and activities we can perform. It removes the need for permissions to be granted at the database object level and simplifies the security layers.</a:t>
            </a:r>
          </a:p>
          <a:p>
            <a:pPr algn="just">
              <a:buFont typeface="Arial" panose="020B0604020202020204" pitchFamily="34" charset="0"/>
              <a:buChar char="•"/>
            </a:pPr>
            <a:r>
              <a:rPr lang="en-US" b="1" i="0" dirty="0">
                <a:solidFill>
                  <a:srgbClr val="000000"/>
                </a:solidFill>
                <a:effectLst/>
                <a:latin typeface="+mj-lt"/>
              </a:rPr>
              <a:t>Reusable:</a:t>
            </a:r>
            <a:r>
              <a:rPr lang="en-US" b="0" i="0" dirty="0">
                <a:solidFill>
                  <a:srgbClr val="000000"/>
                </a:solidFill>
                <a:effectLst/>
                <a:latin typeface="+mj-lt"/>
              </a:rPr>
              <a:t> Stored procedures are reusable. It reduces code inconsistency, prevents unnecessary rewrites of the same code, and makes the code transparent to all applications or users.</a:t>
            </a:r>
          </a:p>
          <a:p>
            <a:pPr algn="just">
              <a:buFont typeface="Arial" panose="020B0604020202020204" pitchFamily="34" charset="0"/>
              <a:buChar char="•"/>
            </a:pPr>
            <a:r>
              <a:rPr lang="en-US" b="1" i="0" dirty="0">
                <a:solidFill>
                  <a:srgbClr val="000000"/>
                </a:solidFill>
                <a:effectLst/>
                <a:latin typeface="+mj-lt"/>
              </a:rPr>
              <a:t>Easy Maintenance:</a:t>
            </a:r>
            <a:r>
              <a:rPr lang="en-US" b="0" i="0" dirty="0">
                <a:solidFill>
                  <a:srgbClr val="000000"/>
                </a:solidFill>
                <a:effectLst/>
                <a:latin typeface="+mj-lt"/>
              </a:rPr>
              <a:t> The procedures are easier to maintain without restarting or deploying the application.</a:t>
            </a:r>
          </a:p>
          <a:p>
            <a:pPr algn="just">
              <a:buFont typeface="Arial" panose="020B0604020202020204" pitchFamily="34" charset="0"/>
              <a:buChar char="•"/>
            </a:pPr>
            <a:r>
              <a:rPr lang="en-US" b="1" i="0" dirty="0">
                <a:solidFill>
                  <a:srgbClr val="000000"/>
                </a:solidFill>
                <a:effectLst/>
                <a:latin typeface="+mj-lt"/>
              </a:rPr>
              <a:t>Improved Performance:</a:t>
            </a:r>
            <a:r>
              <a:rPr lang="en-US" b="0" i="0" dirty="0">
                <a:solidFill>
                  <a:srgbClr val="000000"/>
                </a:solidFill>
                <a:effectLst/>
                <a:latin typeface="+mj-lt"/>
              </a:rPr>
              <a:t> Stored Procedure increases the application performance. Once we create the stored procedures and compile them the first time, it creates an execution plan reused for subsequent executions. The procedure is usually processed quicker because the query processor does not have to create a new plan.</a:t>
            </a:r>
          </a:p>
        </p:txBody>
      </p:sp>
    </p:spTree>
    <p:extLst>
      <p:ext uri="{BB962C8B-B14F-4D97-AF65-F5344CB8AC3E}">
        <p14:creationId xmlns:p14="http://schemas.microsoft.com/office/powerpoint/2010/main" val="3665541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3F3086-F238-4BF7-AE4C-A66FE8B2F60E}"/>
              </a:ext>
            </a:extLst>
          </p:cNvPr>
          <p:cNvSpPr>
            <a:spLocks noGrp="1"/>
          </p:cNvSpPr>
          <p:nvPr>
            <p:ph type="title"/>
          </p:nvPr>
        </p:nvSpPr>
        <p:spPr>
          <a:xfrm>
            <a:off x="701958" y="359011"/>
            <a:ext cx="10755047" cy="840166"/>
          </a:xfrm>
        </p:spPr>
        <p:txBody>
          <a:bodyPr/>
          <a:lstStyle/>
          <a:p>
            <a:r>
              <a:rPr lang="en-IN" dirty="0"/>
              <a:t> </a:t>
            </a:r>
          </a:p>
        </p:txBody>
      </p:sp>
      <p:sp>
        <p:nvSpPr>
          <p:cNvPr id="5" name="TextBox 4">
            <a:extLst>
              <a:ext uri="{FF2B5EF4-FFF2-40B4-BE49-F238E27FC236}">
                <a16:creationId xmlns:a16="http://schemas.microsoft.com/office/drawing/2014/main" id="{2280C337-ED77-625C-A787-86FEF4F94F15}"/>
              </a:ext>
            </a:extLst>
          </p:cNvPr>
          <p:cNvSpPr txBox="1"/>
          <p:nvPr/>
        </p:nvSpPr>
        <p:spPr>
          <a:xfrm>
            <a:off x="762000" y="779094"/>
            <a:ext cx="6350520" cy="369332"/>
          </a:xfrm>
          <a:prstGeom prst="rect">
            <a:avLst/>
          </a:prstGeom>
          <a:noFill/>
        </p:spPr>
        <p:txBody>
          <a:bodyPr wrap="square">
            <a:spAutoFit/>
          </a:bodyPr>
          <a:lstStyle/>
          <a:p>
            <a:pPr algn="just"/>
            <a:r>
              <a:rPr lang="en-IN" b="1" i="0" dirty="0">
                <a:effectLst/>
                <a:latin typeface="+mj-lt"/>
              </a:rPr>
              <a:t>TYPES OF STORED PROCEDURES</a:t>
            </a:r>
          </a:p>
        </p:txBody>
      </p:sp>
      <p:sp>
        <p:nvSpPr>
          <p:cNvPr id="6" name="TextBox 5">
            <a:extLst>
              <a:ext uri="{FF2B5EF4-FFF2-40B4-BE49-F238E27FC236}">
                <a16:creationId xmlns:a16="http://schemas.microsoft.com/office/drawing/2014/main" id="{C9C2DAFA-7CBD-6D05-AAB7-E7E92969DF99}"/>
              </a:ext>
            </a:extLst>
          </p:cNvPr>
          <p:cNvSpPr txBox="1"/>
          <p:nvPr/>
        </p:nvSpPr>
        <p:spPr>
          <a:xfrm>
            <a:off x="762000" y="1514166"/>
            <a:ext cx="6350520" cy="369332"/>
          </a:xfrm>
          <a:prstGeom prst="rect">
            <a:avLst/>
          </a:prstGeom>
          <a:noFill/>
        </p:spPr>
        <p:txBody>
          <a:bodyPr wrap="square">
            <a:spAutoFit/>
          </a:bodyPr>
          <a:lstStyle/>
          <a:p>
            <a:r>
              <a:rPr lang="en-IN" b="0" i="0" dirty="0">
                <a:solidFill>
                  <a:srgbClr val="333333"/>
                </a:solidFill>
                <a:effectLst/>
                <a:latin typeface="+mj-lt"/>
              </a:rPr>
              <a:t>They are mainly of two types:</a:t>
            </a:r>
            <a:endParaRPr lang="en-IN" dirty="0">
              <a:latin typeface="+mj-lt"/>
            </a:endParaRPr>
          </a:p>
        </p:txBody>
      </p:sp>
      <p:sp>
        <p:nvSpPr>
          <p:cNvPr id="7" name="TextBox 6">
            <a:extLst>
              <a:ext uri="{FF2B5EF4-FFF2-40B4-BE49-F238E27FC236}">
                <a16:creationId xmlns:a16="http://schemas.microsoft.com/office/drawing/2014/main" id="{EBD54216-6ABF-AB9F-F2C4-A898AB582ECF}"/>
              </a:ext>
            </a:extLst>
          </p:cNvPr>
          <p:cNvSpPr txBox="1"/>
          <p:nvPr/>
        </p:nvSpPr>
        <p:spPr>
          <a:xfrm>
            <a:off x="762000" y="2029749"/>
            <a:ext cx="6350520" cy="646331"/>
          </a:xfrm>
          <a:prstGeom prst="rect">
            <a:avLst/>
          </a:prstGeom>
          <a:noFill/>
        </p:spPr>
        <p:txBody>
          <a:bodyPr wrap="square">
            <a:spAutoFit/>
          </a:bodyPr>
          <a:lstStyle/>
          <a:p>
            <a:pPr algn="just">
              <a:buFont typeface="+mj-lt"/>
              <a:buAutoNum type="arabicPeriod"/>
            </a:pPr>
            <a:r>
              <a:rPr lang="en-US" b="0" i="0" dirty="0">
                <a:solidFill>
                  <a:srgbClr val="000000"/>
                </a:solidFill>
                <a:effectLst/>
                <a:latin typeface="+mj-lt"/>
              </a:rPr>
              <a:t>User-defined Stored Procedures</a:t>
            </a:r>
          </a:p>
          <a:p>
            <a:pPr algn="just">
              <a:buFont typeface="+mj-lt"/>
              <a:buAutoNum type="arabicPeriod"/>
            </a:pPr>
            <a:r>
              <a:rPr lang="en-US" b="0" i="0" dirty="0">
                <a:solidFill>
                  <a:srgbClr val="000000"/>
                </a:solidFill>
                <a:effectLst/>
                <a:latin typeface="+mj-lt"/>
              </a:rPr>
              <a:t>System Stored Procedures</a:t>
            </a:r>
          </a:p>
        </p:txBody>
      </p:sp>
      <p:sp>
        <p:nvSpPr>
          <p:cNvPr id="8" name="TextBox 7">
            <a:extLst>
              <a:ext uri="{FF2B5EF4-FFF2-40B4-BE49-F238E27FC236}">
                <a16:creationId xmlns:a16="http://schemas.microsoft.com/office/drawing/2014/main" id="{B5B81ABD-E06C-272A-A674-73BAB645FC69}"/>
              </a:ext>
            </a:extLst>
          </p:cNvPr>
          <p:cNvSpPr txBox="1"/>
          <p:nvPr/>
        </p:nvSpPr>
        <p:spPr>
          <a:xfrm>
            <a:off x="701958" y="2835546"/>
            <a:ext cx="10671650" cy="2031325"/>
          </a:xfrm>
          <a:prstGeom prst="rect">
            <a:avLst/>
          </a:prstGeom>
          <a:noFill/>
        </p:spPr>
        <p:txBody>
          <a:bodyPr wrap="square">
            <a:spAutoFit/>
          </a:bodyPr>
          <a:lstStyle/>
          <a:p>
            <a:pPr algn="just"/>
            <a:r>
              <a:rPr lang="en-US" b="1" i="0" dirty="0">
                <a:effectLst/>
                <a:latin typeface="+mj-lt"/>
              </a:rPr>
              <a:t>&gt;User-defined Stored Procedures</a:t>
            </a:r>
          </a:p>
          <a:p>
            <a:pPr algn="just"/>
            <a:endParaRPr lang="en-US" b="0" i="0" dirty="0">
              <a:solidFill>
                <a:schemeClr val="bg1"/>
              </a:solidFill>
              <a:effectLst/>
              <a:latin typeface="+mj-lt"/>
            </a:endParaRPr>
          </a:p>
          <a:p>
            <a:pPr algn="just"/>
            <a:r>
              <a:rPr lang="en-US" b="1" i="0" dirty="0">
                <a:solidFill>
                  <a:srgbClr val="333333"/>
                </a:solidFill>
                <a:effectLst/>
                <a:latin typeface="+mj-lt"/>
              </a:rPr>
              <a:t>Database developers or database administrators build user-defined stored procedures</a:t>
            </a:r>
            <a:r>
              <a:rPr lang="en-US" b="0" i="0" dirty="0">
                <a:solidFill>
                  <a:srgbClr val="333333"/>
                </a:solidFill>
                <a:effectLst/>
                <a:latin typeface="+mj-lt"/>
              </a:rPr>
              <a:t>. These procedures provide one or more SQL statements for selecting, updating, or removing data from database tables. A stored procedure specified by the user accepts input parameters and returns output parameters. DDL and DML commands are used together in a user-defined procedure.</a:t>
            </a:r>
          </a:p>
        </p:txBody>
      </p:sp>
      <p:sp>
        <p:nvSpPr>
          <p:cNvPr id="9" name="TextBox 8">
            <a:extLst>
              <a:ext uri="{FF2B5EF4-FFF2-40B4-BE49-F238E27FC236}">
                <a16:creationId xmlns:a16="http://schemas.microsoft.com/office/drawing/2014/main" id="{881E89DB-49F8-CE86-ACE6-7EB53DA96274}"/>
              </a:ext>
            </a:extLst>
          </p:cNvPr>
          <p:cNvSpPr txBox="1"/>
          <p:nvPr/>
        </p:nvSpPr>
        <p:spPr>
          <a:xfrm>
            <a:off x="701958" y="5021661"/>
            <a:ext cx="10671649" cy="1477328"/>
          </a:xfrm>
          <a:prstGeom prst="rect">
            <a:avLst/>
          </a:prstGeom>
          <a:noFill/>
        </p:spPr>
        <p:txBody>
          <a:bodyPr wrap="square">
            <a:spAutoFit/>
          </a:bodyPr>
          <a:lstStyle/>
          <a:p>
            <a:pPr algn="just"/>
            <a:r>
              <a:rPr lang="en-US" b="1" i="0" dirty="0">
                <a:effectLst/>
                <a:latin typeface="+mj-lt"/>
              </a:rPr>
              <a:t>&gt;System Stored Procedures</a:t>
            </a:r>
          </a:p>
          <a:p>
            <a:pPr algn="just"/>
            <a:r>
              <a:rPr lang="en-US" b="0" i="0" dirty="0">
                <a:solidFill>
                  <a:srgbClr val="333333"/>
                </a:solidFill>
                <a:effectLst/>
                <a:latin typeface="+mj-lt"/>
              </a:rPr>
              <a:t>The server's administrative tasks depend primarily on system stored procedures. When SQL Server is installed, it creates system procedures. The system stored procedures prevent the administrator from querying or modifying the system and database catalog tables directly. Developers often ignore system stored procedures.</a:t>
            </a:r>
          </a:p>
        </p:txBody>
      </p:sp>
    </p:spTree>
    <p:extLst>
      <p:ext uri="{BB962C8B-B14F-4D97-AF65-F5344CB8AC3E}">
        <p14:creationId xmlns:p14="http://schemas.microsoft.com/office/powerpoint/2010/main" val="1234264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E4A355-F8AF-EC67-3289-0728F0BD8730}"/>
              </a:ext>
            </a:extLst>
          </p:cNvPr>
          <p:cNvSpPr txBox="1"/>
          <p:nvPr/>
        </p:nvSpPr>
        <p:spPr>
          <a:xfrm>
            <a:off x="2074763" y="1413063"/>
            <a:ext cx="7694270" cy="4031873"/>
          </a:xfrm>
          <a:prstGeom prst="rect">
            <a:avLst/>
          </a:prstGeom>
          <a:noFill/>
        </p:spPr>
        <p:txBody>
          <a:bodyPr wrap="square">
            <a:spAutoFit/>
          </a:bodyPr>
          <a:lstStyle/>
          <a:p>
            <a:pPr marL="0" marR="0" algn="just">
              <a:spcBef>
                <a:spcPts val="0"/>
              </a:spcBef>
              <a:spcAft>
                <a:spcPts val="0"/>
              </a:spcAft>
            </a:pPr>
            <a:r>
              <a:rPr lang="en-IN" sz="2400" b="1" u="sng" dirty="0">
                <a:effectLst/>
                <a:latin typeface="Times New Roman" panose="02020603050405020304" pitchFamily="18" charset="0"/>
                <a:ea typeface="Times New Roman" panose="02020603050405020304" pitchFamily="18" charset="0"/>
              </a:rPr>
              <a:t>The stored procedure user in our project :</a:t>
            </a:r>
          </a:p>
          <a:p>
            <a:pPr marL="0" marR="0" algn="just">
              <a:spcBef>
                <a:spcPts val="0"/>
              </a:spcBef>
              <a:spcAft>
                <a:spcPts val="0"/>
              </a:spcAft>
            </a:pPr>
            <a:endParaRPr lang="en-US" b="1" u="sng"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CREATE PROCEDURE </a:t>
            </a:r>
            <a:r>
              <a:rPr lang="en-US" sz="1800" dirty="0" err="1">
                <a:effectLst/>
                <a:latin typeface="Times New Roman" panose="02020603050405020304" pitchFamily="18" charset="0"/>
                <a:ea typeface="Times New Roman" panose="02020603050405020304" pitchFamily="18" charset="0"/>
              </a:rPr>
              <a:t>SelectAllCompany</a:t>
            </a:r>
            <a:endParaRPr lang="en-US" sz="1400" dirty="0">
              <a:effectLst/>
              <a:latin typeface="Times New Roman" panose="02020603050405020304" pitchFamily="18" charset="0"/>
              <a:ea typeface="Times New Roman" panose="02020603050405020304" pitchFamily="18" charset="0"/>
            </a:endParaRPr>
          </a:p>
          <a:p>
            <a:pPr marL="0" marR="0" indent="45720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AS</a:t>
            </a:r>
            <a:endParaRPr lang="en-US" sz="1400" dirty="0">
              <a:effectLst/>
              <a:latin typeface="Times New Roman" panose="02020603050405020304" pitchFamily="18" charset="0"/>
              <a:ea typeface="Times New Roman" panose="02020603050405020304" pitchFamily="18" charset="0"/>
            </a:endParaRPr>
          </a:p>
          <a:p>
            <a:pPr marL="45720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SELECT * FROM Company</a:t>
            </a:r>
            <a:endParaRPr lang="en-US" sz="1400" dirty="0">
              <a:effectLst/>
              <a:latin typeface="Times New Roman" panose="02020603050405020304" pitchFamily="18" charset="0"/>
              <a:ea typeface="Times New Roman" panose="02020603050405020304" pitchFamily="18" charset="0"/>
            </a:endParaRPr>
          </a:p>
          <a:p>
            <a:pPr marL="0" marR="0" indent="45720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GO;</a:t>
            </a:r>
            <a:endParaRPr lang="en-US" sz="1400" dirty="0">
              <a:effectLst/>
              <a:latin typeface="Times New Roman" panose="02020603050405020304" pitchFamily="18" charset="0"/>
              <a:ea typeface="Times New Roman" panose="02020603050405020304" pitchFamily="18" charset="0"/>
            </a:endParaRPr>
          </a:p>
          <a:p>
            <a:pPr marL="0" marR="0" indent="45720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EXEC </a:t>
            </a:r>
            <a:r>
              <a:rPr lang="en-US" sz="1800" dirty="0" err="1">
                <a:effectLst/>
                <a:latin typeface="Times New Roman" panose="02020603050405020304" pitchFamily="18" charset="0"/>
                <a:ea typeface="Times New Roman" panose="02020603050405020304" pitchFamily="18" charset="0"/>
              </a:rPr>
              <a:t>SelectAllCompany</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CREATE PROCEDURE </a:t>
            </a:r>
            <a:r>
              <a:rPr lang="en-US" sz="1800" dirty="0" err="1">
                <a:effectLst/>
                <a:latin typeface="Times New Roman" panose="02020603050405020304" pitchFamily="18" charset="0"/>
                <a:ea typeface="Times New Roman" panose="02020603050405020304" pitchFamily="18" charset="0"/>
              </a:rPr>
              <a:t>SelectAllCar</a:t>
            </a:r>
            <a:endParaRPr lang="en-US" sz="1400" dirty="0">
              <a:effectLst/>
              <a:latin typeface="Times New Roman" panose="02020603050405020304" pitchFamily="18" charset="0"/>
              <a:ea typeface="Times New Roman" panose="02020603050405020304" pitchFamily="18" charset="0"/>
            </a:endParaRPr>
          </a:p>
          <a:p>
            <a:pPr marL="457200" marR="0" indent="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AS</a:t>
            </a:r>
            <a:endParaRPr lang="en-US" sz="1400" dirty="0">
              <a:effectLst/>
              <a:latin typeface="Times New Roman" panose="02020603050405020304" pitchFamily="18" charset="0"/>
              <a:ea typeface="Times New Roman" panose="02020603050405020304" pitchFamily="18" charset="0"/>
            </a:endParaRPr>
          </a:p>
          <a:p>
            <a:pPr marL="457200" marR="0" indent="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SELECT * FROM Car</a:t>
            </a:r>
            <a:endParaRPr lang="en-US" sz="1400" dirty="0">
              <a:effectLst/>
              <a:latin typeface="Times New Roman" panose="02020603050405020304" pitchFamily="18" charset="0"/>
              <a:ea typeface="Times New Roman" panose="02020603050405020304" pitchFamily="18" charset="0"/>
            </a:endParaRPr>
          </a:p>
          <a:p>
            <a:pPr marL="457200" marR="0" indent="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GO;</a:t>
            </a:r>
            <a:endParaRPr lang="en-US" sz="1400" dirty="0">
              <a:effectLst/>
              <a:latin typeface="Times New Roman" panose="02020603050405020304" pitchFamily="18" charset="0"/>
              <a:ea typeface="Times New Roman" panose="02020603050405020304" pitchFamily="18" charset="0"/>
            </a:endParaRPr>
          </a:p>
          <a:p>
            <a:pPr marL="457200" marR="0" indent="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EXEC </a:t>
            </a:r>
            <a:r>
              <a:rPr lang="en-US" sz="1800" dirty="0" err="1">
                <a:effectLst/>
                <a:latin typeface="Times New Roman" panose="02020603050405020304" pitchFamily="18" charset="0"/>
                <a:ea typeface="Times New Roman" panose="02020603050405020304" pitchFamily="18" charset="0"/>
              </a:rPr>
              <a:t>SelectAllCar</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81077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4887104-95E2-9A92-1401-305EB59479C0}"/>
              </a:ext>
            </a:extLst>
          </p:cNvPr>
          <p:cNvSpPr>
            <a:spLocks noGrp="1"/>
          </p:cNvSpPr>
          <p:nvPr>
            <p:ph type="title"/>
          </p:nvPr>
        </p:nvSpPr>
        <p:spPr>
          <a:xfrm>
            <a:off x="4566444" y="2546221"/>
            <a:ext cx="3802052" cy="882779"/>
          </a:xfrm>
        </p:spPr>
        <p:txBody>
          <a:bodyPr>
            <a:normAutofit fontScale="90000"/>
          </a:bodyPr>
          <a:lstStyle/>
          <a:p>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SCREENSHOTS </a:t>
            </a:r>
          </a:p>
        </p:txBody>
      </p:sp>
    </p:spTree>
    <p:extLst>
      <p:ext uri="{BB962C8B-B14F-4D97-AF65-F5344CB8AC3E}">
        <p14:creationId xmlns:p14="http://schemas.microsoft.com/office/powerpoint/2010/main" val="677157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66D7BE-4ED3-F91F-28A5-01BA82465607}"/>
              </a:ext>
            </a:extLst>
          </p:cNvPr>
          <p:cNvPicPr>
            <a:picLocks noChangeAspect="1"/>
          </p:cNvPicPr>
          <p:nvPr/>
        </p:nvPicPr>
        <p:blipFill>
          <a:blip r:embed="rId2"/>
          <a:stretch>
            <a:fillRect/>
          </a:stretch>
        </p:blipFill>
        <p:spPr>
          <a:xfrm>
            <a:off x="747158" y="1833977"/>
            <a:ext cx="4884843" cy="2560542"/>
          </a:xfrm>
          <a:prstGeom prst="rect">
            <a:avLst/>
          </a:prstGeom>
        </p:spPr>
      </p:pic>
      <p:sp>
        <p:nvSpPr>
          <p:cNvPr id="9" name="TextBox 8">
            <a:extLst>
              <a:ext uri="{FF2B5EF4-FFF2-40B4-BE49-F238E27FC236}">
                <a16:creationId xmlns:a16="http://schemas.microsoft.com/office/drawing/2014/main" id="{07BE2B06-F070-38BA-A29A-6B01C5A76540}"/>
              </a:ext>
            </a:extLst>
          </p:cNvPr>
          <p:cNvSpPr txBox="1"/>
          <p:nvPr/>
        </p:nvSpPr>
        <p:spPr>
          <a:xfrm>
            <a:off x="2919713" y="868905"/>
            <a:ext cx="7763719" cy="584775"/>
          </a:xfrm>
          <a:prstGeom prst="rect">
            <a:avLst/>
          </a:prstGeom>
          <a:noFill/>
        </p:spPr>
        <p:txBody>
          <a:bodyPr wrap="square">
            <a:spAutoFit/>
          </a:bodyPr>
          <a:lstStyle/>
          <a:p>
            <a:r>
              <a:rPr lang="en-IN" sz="3200" u="sng" dirty="0">
                <a:latin typeface="Times New Roman" panose="02020603050405020304" pitchFamily="18" charset="0"/>
                <a:cs typeface="Times New Roman" panose="02020603050405020304" pitchFamily="18" charset="0"/>
              </a:rPr>
              <a:t>TABLES USED IN OUR APPLICATION</a:t>
            </a:r>
            <a:endParaRPr lang="en-US" sz="3200" u="sng"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78EC2E3-CA45-9F51-C401-DBDF9D8E3F85}"/>
              </a:ext>
            </a:extLst>
          </p:cNvPr>
          <p:cNvPicPr>
            <a:picLocks noChangeAspect="1"/>
          </p:cNvPicPr>
          <p:nvPr/>
        </p:nvPicPr>
        <p:blipFill>
          <a:blip r:embed="rId3"/>
          <a:stretch>
            <a:fillRect/>
          </a:stretch>
        </p:blipFill>
        <p:spPr>
          <a:xfrm>
            <a:off x="6165448" y="1833977"/>
            <a:ext cx="5418290" cy="4155118"/>
          </a:xfrm>
          <a:prstGeom prst="rect">
            <a:avLst/>
          </a:prstGeom>
        </p:spPr>
      </p:pic>
      <p:pic>
        <p:nvPicPr>
          <p:cNvPr id="13" name="Picture 12">
            <a:extLst>
              <a:ext uri="{FF2B5EF4-FFF2-40B4-BE49-F238E27FC236}">
                <a16:creationId xmlns:a16="http://schemas.microsoft.com/office/drawing/2014/main" id="{47DBA8E7-D98D-5A71-5EDA-682D86EA800E}"/>
              </a:ext>
            </a:extLst>
          </p:cNvPr>
          <p:cNvPicPr>
            <a:picLocks noChangeAspect="1"/>
          </p:cNvPicPr>
          <p:nvPr/>
        </p:nvPicPr>
        <p:blipFill>
          <a:blip r:embed="rId4"/>
          <a:stretch>
            <a:fillRect/>
          </a:stretch>
        </p:blipFill>
        <p:spPr>
          <a:xfrm>
            <a:off x="747158" y="4480204"/>
            <a:ext cx="4884843" cy="1508891"/>
          </a:xfrm>
          <a:prstGeom prst="rect">
            <a:avLst/>
          </a:prstGeom>
        </p:spPr>
      </p:pic>
    </p:spTree>
    <p:extLst>
      <p:ext uri="{BB962C8B-B14F-4D97-AF65-F5344CB8AC3E}">
        <p14:creationId xmlns:p14="http://schemas.microsoft.com/office/powerpoint/2010/main" val="3600429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DDF488-93F8-746F-196D-9CE62F54D516}"/>
              </a:ext>
            </a:extLst>
          </p:cNvPr>
          <p:cNvSpPr>
            <a:spLocks noGrp="1"/>
          </p:cNvSpPr>
          <p:nvPr>
            <p:ph type="title"/>
          </p:nvPr>
        </p:nvSpPr>
        <p:spPr>
          <a:xfrm>
            <a:off x="3514607" y="636804"/>
            <a:ext cx="7743000" cy="678000"/>
          </a:xfrm>
        </p:spPr>
        <p:txBody>
          <a:bodyPr>
            <a:normAutofit/>
          </a:bodyPr>
          <a:lstStyle/>
          <a:p>
            <a:r>
              <a:rPr lang="en-IN" sz="3200" u="sng" dirty="0">
                <a:solidFill>
                  <a:schemeClr val="tx1"/>
                </a:solidFill>
                <a:latin typeface="Times New Roman" panose="02020603050405020304" pitchFamily="18" charset="0"/>
                <a:cs typeface="Times New Roman" panose="02020603050405020304" pitchFamily="18" charset="0"/>
              </a:rPr>
              <a:t>SOME OF THE QUERIES USED</a:t>
            </a:r>
          </a:p>
        </p:txBody>
      </p:sp>
      <p:pic>
        <p:nvPicPr>
          <p:cNvPr id="6" name="Picture 5">
            <a:extLst>
              <a:ext uri="{FF2B5EF4-FFF2-40B4-BE49-F238E27FC236}">
                <a16:creationId xmlns:a16="http://schemas.microsoft.com/office/drawing/2014/main" id="{161ED35B-24C0-9D59-6603-793E1D354426}"/>
              </a:ext>
            </a:extLst>
          </p:cNvPr>
          <p:cNvPicPr>
            <a:picLocks noChangeAspect="1"/>
          </p:cNvPicPr>
          <p:nvPr/>
        </p:nvPicPr>
        <p:blipFill>
          <a:blip r:embed="rId2"/>
          <a:stretch>
            <a:fillRect/>
          </a:stretch>
        </p:blipFill>
        <p:spPr>
          <a:xfrm>
            <a:off x="837767" y="2205215"/>
            <a:ext cx="5258233" cy="3235835"/>
          </a:xfrm>
          <a:prstGeom prst="rect">
            <a:avLst/>
          </a:prstGeom>
        </p:spPr>
      </p:pic>
      <p:pic>
        <p:nvPicPr>
          <p:cNvPr id="8" name="Picture 7">
            <a:extLst>
              <a:ext uri="{FF2B5EF4-FFF2-40B4-BE49-F238E27FC236}">
                <a16:creationId xmlns:a16="http://schemas.microsoft.com/office/drawing/2014/main" id="{706B6BAE-E0BD-AF7D-A953-741DA6B116A8}"/>
              </a:ext>
            </a:extLst>
          </p:cNvPr>
          <p:cNvPicPr>
            <a:picLocks noChangeAspect="1"/>
          </p:cNvPicPr>
          <p:nvPr/>
        </p:nvPicPr>
        <p:blipFill>
          <a:blip r:embed="rId3"/>
          <a:stretch>
            <a:fillRect/>
          </a:stretch>
        </p:blipFill>
        <p:spPr>
          <a:xfrm>
            <a:off x="6266340" y="2205215"/>
            <a:ext cx="5654530" cy="3235835"/>
          </a:xfrm>
          <a:prstGeom prst="rect">
            <a:avLst/>
          </a:prstGeom>
        </p:spPr>
      </p:pic>
    </p:spTree>
    <p:extLst>
      <p:ext uri="{BB962C8B-B14F-4D97-AF65-F5344CB8AC3E}">
        <p14:creationId xmlns:p14="http://schemas.microsoft.com/office/powerpoint/2010/main" val="171382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a:extLst>
              <a:ext uri="{FF2B5EF4-FFF2-40B4-BE49-F238E27FC236}">
                <a16:creationId xmlns:a16="http://schemas.microsoft.com/office/drawing/2014/main" id="{CAB98B4D-6B99-9D8F-5444-9677B4F74C64}"/>
              </a:ext>
            </a:extLst>
          </p:cNvPr>
          <p:cNvSpPr txBox="1"/>
          <p:nvPr/>
        </p:nvSpPr>
        <p:spPr>
          <a:xfrm>
            <a:off x="1784947" y="1943351"/>
            <a:ext cx="10118156" cy="1200329"/>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Times New Roman" panose="02020603050405020304" pitchFamily="18" charset="0"/>
                <a:ea typeface="Lato" panose="020F0502020204030203" pitchFamily="34" charset="0"/>
                <a:cs typeface="Times New Roman" panose="02020603050405020304" pitchFamily="18" charset="0"/>
              </a:rPr>
              <a:t>An Entity–relationship model (ER model) describes the structure of a database with the help of a diagram, which is known as Entity Relationship Diagram (ER Diagram). </a:t>
            </a:r>
          </a:p>
          <a:p>
            <a:r>
              <a:rPr lang="en-US" sz="1800" dirty="0">
                <a:solidFill>
                  <a:schemeClr val="tx1"/>
                </a:solidFill>
                <a:latin typeface="Times New Roman" panose="02020603050405020304" pitchFamily="18" charset="0"/>
                <a:ea typeface="Lato" panose="020F0502020204030203" pitchFamily="34" charset="0"/>
                <a:cs typeface="Times New Roman" panose="02020603050405020304" pitchFamily="18" charset="0"/>
              </a:rPr>
              <a:t>An ER model is a design or blueprint of a database that can later be implemented as a database. The main components of E-R model are: entity set and relationship set.</a:t>
            </a:r>
          </a:p>
        </p:txBody>
      </p:sp>
      <p:sp>
        <p:nvSpPr>
          <p:cNvPr id="9" name="TextBox 6">
            <a:extLst>
              <a:ext uri="{FF2B5EF4-FFF2-40B4-BE49-F238E27FC236}">
                <a16:creationId xmlns:a16="http://schemas.microsoft.com/office/drawing/2014/main" id="{DD43C06F-D8C6-6BD7-C06F-445967E8CAEA}"/>
              </a:ext>
            </a:extLst>
          </p:cNvPr>
          <p:cNvSpPr txBox="1"/>
          <p:nvPr/>
        </p:nvSpPr>
        <p:spPr>
          <a:xfrm>
            <a:off x="1784947" y="1171916"/>
            <a:ext cx="3796868" cy="523220"/>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u="sng" dirty="0">
                <a:solidFill>
                  <a:schemeClr val="tx1"/>
                </a:solidFill>
                <a:latin typeface="Times New Roman" panose="02020603050405020304" pitchFamily="18" charset="0"/>
                <a:ea typeface="Roboto Slab" panose="020B0604020202020204" charset="0"/>
                <a:cs typeface="Times New Roman" panose="02020603050405020304" pitchFamily="18" charset="0"/>
              </a:rPr>
              <a:t>E-R DIAGRAM </a:t>
            </a:r>
          </a:p>
        </p:txBody>
      </p:sp>
      <p:sp>
        <p:nvSpPr>
          <p:cNvPr id="10" name="TextBox 7">
            <a:extLst>
              <a:ext uri="{FF2B5EF4-FFF2-40B4-BE49-F238E27FC236}">
                <a16:creationId xmlns:a16="http://schemas.microsoft.com/office/drawing/2014/main" id="{4CB35BD3-261D-8852-0973-704F4D69F318}"/>
              </a:ext>
            </a:extLst>
          </p:cNvPr>
          <p:cNvSpPr txBox="1"/>
          <p:nvPr/>
        </p:nvSpPr>
        <p:spPr>
          <a:xfrm>
            <a:off x="1784947" y="3915115"/>
            <a:ext cx="4039902" cy="523220"/>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u="sng" dirty="0">
                <a:solidFill>
                  <a:schemeClr val="tx1"/>
                </a:solidFill>
                <a:latin typeface="Times New Roman" panose="02020603050405020304" pitchFamily="18" charset="0"/>
                <a:ea typeface="Roboto Slab" panose="020B0604020202020204" charset="0"/>
                <a:cs typeface="Times New Roman" panose="02020603050405020304" pitchFamily="18" charset="0"/>
              </a:rPr>
              <a:t>E-R SCHEMA </a:t>
            </a:r>
          </a:p>
        </p:txBody>
      </p:sp>
      <p:sp>
        <p:nvSpPr>
          <p:cNvPr id="11" name="TextBox 8">
            <a:extLst>
              <a:ext uri="{FF2B5EF4-FFF2-40B4-BE49-F238E27FC236}">
                <a16:creationId xmlns:a16="http://schemas.microsoft.com/office/drawing/2014/main" id="{E09EBC60-1F81-23BE-9A23-C6964D3D83FE}"/>
              </a:ext>
            </a:extLst>
          </p:cNvPr>
          <p:cNvSpPr txBox="1"/>
          <p:nvPr/>
        </p:nvSpPr>
        <p:spPr>
          <a:xfrm>
            <a:off x="1784947" y="4802880"/>
            <a:ext cx="10209596"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Times New Roman" panose="02020603050405020304" pitchFamily="18" charset="0"/>
                <a:cs typeface="Times New Roman" panose="02020603050405020304" pitchFamily="18" charset="0"/>
              </a:rPr>
              <a:t>A schema diagram can display only some aspects of a schema like the name of record type, data type, and constraints. Other aspects can’t be specified through the schema diagram.</a:t>
            </a:r>
          </a:p>
        </p:txBody>
      </p:sp>
    </p:spTree>
    <p:extLst>
      <p:ext uri="{BB962C8B-B14F-4D97-AF65-F5344CB8AC3E}">
        <p14:creationId xmlns:p14="http://schemas.microsoft.com/office/powerpoint/2010/main" val="1684937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8814E0-A675-DE94-0E1B-C02E95330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271" y="1550404"/>
            <a:ext cx="9109276" cy="4839303"/>
          </a:xfrm>
          <a:prstGeom prst="rect">
            <a:avLst/>
          </a:prstGeom>
        </p:spPr>
      </p:pic>
      <p:sp>
        <p:nvSpPr>
          <p:cNvPr id="6" name="Title 1">
            <a:extLst>
              <a:ext uri="{FF2B5EF4-FFF2-40B4-BE49-F238E27FC236}">
                <a16:creationId xmlns:a16="http://schemas.microsoft.com/office/drawing/2014/main" id="{CD68C078-821F-A745-5FDD-4EFDAAD44D58}"/>
              </a:ext>
            </a:extLst>
          </p:cNvPr>
          <p:cNvSpPr>
            <a:spLocks noGrp="1"/>
          </p:cNvSpPr>
          <p:nvPr>
            <p:ph type="title"/>
          </p:nvPr>
        </p:nvSpPr>
        <p:spPr>
          <a:xfrm>
            <a:off x="5237642" y="584039"/>
            <a:ext cx="2824026" cy="1280890"/>
          </a:xfrm>
        </p:spPr>
        <p:txBody>
          <a:bodyPr>
            <a:normAutofit/>
          </a:bodyPr>
          <a:lstStyle/>
          <a:p>
            <a:r>
              <a:rPr lang="en-US" sz="3200" u="sng" dirty="0">
                <a:latin typeface="Times New Roman" panose="02020603050405020304" pitchFamily="18" charset="0"/>
                <a:cs typeface="Times New Roman" panose="02020603050405020304" pitchFamily="18" charset="0"/>
              </a:rPr>
              <a:t>Home Page</a:t>
            </a:r>
          </a:p>
        </p:txBody>
      </p:sp>
    </p:spTree>
    <p:extLst>
      <p:ext uri="{BB962C8B-B14F-4D97-AF65-F5344CB8AC3E}">
        <p14:creationId xmlns:p14="http://schemas.microsoft.com/office/powerpoint/2010/main" val="3110833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CFFB52EE-0E67-C837-9154-278F4A747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480" y="1508834"/>
            <a:ext cx="8963447" cy="4761831"/>
          </a:xfrm>
          <a:prstGeom prst="rect">
            <a:avLst/>
          </a:prstGeom>
        </p:spPr>
      </p:pic>
      <p:sp>
        <p:nvSpPr>
          <p:cNvPr id="5" name="Title 1">
            <a:extLst>
              <a:ext uri="{FF2B5EF4-FFF2-40B4-BE49-F238E27FC236}">
                <a16:creationId xmlns:a16="http://schemas.microsoft.com/office/drawing/2014/main" id="{C09F42E9-3AE2-9B15-216E-D3E006618597}"/>
              </a:ext>
            </a:extLst>
          </p:cNvPr>
          <p:cNvSpPr>
            <a:spLocks noGrp="1"/>
          </p:cNvSpPr>
          <p:nvPr>
            <p:ph type="title"/>
          </p:nvPr>
        </p:nvSpPr>
        <p:spPr>
          <a:xfrm>
            <a:off x="4683987" y="587335"/>
            <a:ext cx="2824026" cy="1280890"/>
          </a:xfrm>
        </p:spPr>
        <p:txBody>
          <a:bodyPr>
            <a:normAutofit/>
          </a:bodyPr>
          <a:lstStyle/>
          <a:p>
            <a:r>
              <a:rPr lang="en-US" sz="3200" u="sng" dirty="0">
                <a:latin typeface="Times New Roman" panose="02020603050405020304" pitchFamily="18" charset="0"/>
                <a:cs typeface="Times New Roman" panose="02020603050405020304" pitchFamily="18" charset="0"/>
              </a:rPr>
              <a:t>Company Page</a:t>
            </a:r>
          </a:p>
        </p:txBody>
      </p:sp>
    </p:spTree>
    <p:extLst>
      <p:ext uri="{BB962C8B-B14F-4D97-AF65-F5344CB8AC3E}">
        <p14:creationId xmlns:p14="http://schemas.microsoft.com/office/powerpoint/2010/main" val="1244301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4677A7-FDE0-E685-F43F-E3DC36357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248" y="1574157"/>
            <a:ext cx="9173503" cy="4873423"/>
          </a:xfrm>
          <a:prstGeom prst="rect">
            <a:avLst/>
          </a:prstGeom>
        </p:spPr>
      </p:pic>
      <p:sp>
        <p:nvSpPr>
          <p:cNvPr id="6" name="Title 1">
            <a:extLst>
              <a:ext uri="{FF2B5EF4-FFF2-40B4-BE49-F238E27FC236}">
                <a16:creationId xmlns:a16="http://schemas.microsoft.com/office/drawing/2014/main" id="{B9A61E99-6731-0D28-EBCA-F8BC10978A19}"/>
              </a:ext>
            </a:extLst>
          </p:cNvPr>
          <p:cNvSpPr>
            <a:spLocks noGrp="1"/>
          </p:cNvSpPr>
          <p:nvPr>
            <p:ph type="title"/>
          </p:nvPr>
        </p:nvSpPr>
        <p:spPr>
          <a:xfrm>
            <a:off x="5269754" y="589387"/>
            <a:ext cx="2824026" cy="1280890"/>
          </a:xfrm>
        </p:spPr>
        <p:txBody>
          <a:bodyPr>
            <a:normAutofit/>
          </a:bodyPr>
          <a:lstStyle/>
          <a:p>
            <a:r>
              <a:rPr lang="en-US" sz="3200" u="sng" dirty="0">
                <a:latin typeface="Times New Roman" panose="02020603050405020304" pitchFamily="18" charset="0"/>
                <a:cs typeface="Times New Roman" panose="02020603050405020304" pitchFamily="18" charset="0"/>
              </a:rPr>
              <a:t>Car Page</a:t>
            </a:r>
          </a:p>
        </p:txBody>
      </p:sp>
    </p:spTree>
    <p:extLst>
      <p:ext uri="{BB962C8B-B14F-4D97-AF65-F5344CB8AC3E}">
        <p14:creationId xmlns:p14="http://schemas.microsoft.com/office/powerpoint/2010/main" val="273815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CC82AEB-A2FB-B350-DB43-8200A190B9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7778" y="1632031"/>
            <a:ext cx="8927637" cy="4742807"/>
          </a:xfrm>
        </p:spPr>
      </p:pic>
      <p:sp>
        <p:nvSpPr>
          <p:cNvPr id="10" name="Title 1">
            <a:extLst>
              <a:ext uri="{FF2B5EF4-FFF2-40B4-BE49-F238E27FC236}">
                <a16:creationId xmlns:a16="http://schemas.microsoft.com/office/drawing/2014/main" id="{3599B4DC-25BD-0A6D-E1E4-C7D388CB7708}"/>
              </a:ext>
            </a:extLst>
          </p:cNvPr>
          <p:cNvSpPr>
            <a:spLocks noGrp="1"/>
          </p:cNvSpPr>
          <p:nvPr>
            <p:ph type="title"/>
          </p:nvPr>
        </p:nvSpPr>
        <p:spPr>
          <a:xfrm>
            <a:off x="5488100" y="635685"/>
            <a:ext cx="2824026" cy="1280890"/>
          </a:xfrm>
        </p:spPr>
        <p:txBody>
          <a:bodyPr>
            <a:normAutofit/>
          </a:bodyPr>
          <a:lstStyle/>
          <a:p>
            <a:r>
              <a:rPr lang="en-US" sz="3200" u="sng" dirty="0">
                <a:latin typeface="Times New Roman" panose="02020603050405020304" pitchFamily="18" charset="0"/>
                <a:cs typeface="Times New Roman" panose="02020603050405020304" pitchFamily="18" charset="0"/>
              </a:rPr>
              <a:t>Policy Page</a:t>
            </a:r>
          </a:p>
        </p:txBody>
      </p:sp>
    </p:spTree>
    <p:extLst>
      <p:ext uri="{BB962C8B-B14F-4D97-AF65-F5344CB8AC3E}">
        <p14:creationId xmlns:p14="http://schemas.microsoft.com/office/powerpoint/2010/main" val="2046122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A716-3B3A-AF8B-22D8-7215B781FD41}"/>
              </a:ext>
            </a:extLst>
          </p:cNvPr>
          <p:cNvSpPr>
            <a:spLocks noGrp="1"/>
          </p:cNvSpPr>
          <p:nvPr>
            <p:ph type="title"/>
          </p:nvPr>
        </p:nvSpPr>
        <p:spPr>
          <a:xfrm>
            <a:off x="5488100" y="635685"/>
            <a:ext cx="2824026" cy="1280890"/>
          </a:xfrm>
        </p:spPr>
        <p:txBody>
          <a:bodyPr>
            <a:normAutofit/>
          </a:bodyPr>
          <a:lstStyle/>
          <a:p>
            <a:r>
              <a:rPr lang="en-US" sz="3200" u="sng" dirty="0">
                <a:latin typeface="Times New Roman" panose="02020603050405020304" pitchFamily="18" charset="0"/>
                <a:cs typeface="Times New Roman" panose="02020603050405020304" pitchFamily="18" charset="0"/>
              </a:rPr>
              <a:t>Update Page</a:t>
            </a:r>
          </a:p>
        </p:txBody>
      </p:sp>
      <p:pic>
        <p:nvPicPr>
          <p:cNvPr id="5" name="Content Placeholder 4">
            <a:extLst>
              <a:ext uri="{FF2B5EF4-FFF2-40B4-BE49-F238E27FC236}">
                <a16:creationId xmlns:a16="http://schemas.microsoft.com/office/drawing/2014/main" id="{A04258F4-4912-1A71-4CF4-13061E844E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8251" y="1608881"/>
            <a:ext cx="9123725" cy="4846979"/>
          </a:xfrm>
        </p:spPr>
      </p:pic>
    </p:spTree>
    <p:extLst>
      <p:ext uri="{BB962C8B-B14F-4D97-AF65-F5344CB8AC3E}">
        <p14:creationId xmlns:p14="http://schemas.microsoft.com/office/powerpoint/2010/main" val="419834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F008-89F5-292A-8305-6C5F893CFB2D}"/>
              </a:ext>
            </a:extLst>
          </p:cNvPr>
          <p:cNvSpPr>
            <a:spLocks noGrp="1"/>
          </p:cNvSpPr>
          <p:nvPr>
            <p:ph type="title"/>
          </p:nvPr>
        </p:nvSpPr>
        <p:spPr>
          <a:xfrm>
            <a:off x="1773941" y="2788555"/>
            <a:ext cx="8911687" cy="1280890"/>
          </a:xfrm>
        </p:spPr>
        <p:txBody>
          <a:bodyPr>
            <a:normAutofit/>
          </a:bodyPr>
          <a:lstStyle/>
          <a:p>
            <a:pPr algn="ctr"/>
            <a:r>
              <a:rPr lang="en-US" sz="6600" u="sng" dirty="0"/>
              <a:t>THANK YOU</a:t>
            </a:r>
          </a:p>
        </p:txBody>
      </p:sp>
    </p:spTree>
    <p:extLst>
      <p:ext uri="{BB962C8B-B14F-4D97-AF65-F5344CB8AC3E}">
        <p14:creationId xmlns:p14="http://schemas.microsoft.com/office/powerpoint/2010/main" val="252266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3914-5592-0050-4747-887ADF8B67BE}"/>
              </a:ext>
            </a:extLst>
          </p:cNvPr>
          <p:cNvSpPr>
            <a:spLocks noGrp="1"/>
          </p:cNvSpPr>
          <p:nvPr>
            <p:ph type="title"/>
          </p:nvPr>
        </p:nvSpPr>
        <p:spPr>
          <a:xfrm>
            <a:off x="3095845" y="544458"/>
            <a:ext cx="7648355" cy="804640"/>
          </a:xfrm>
        </p:spPr>
        <p:txBody>
          <a:bodyPr/>
          <a:lstStyle/>
          <a:p>
            <a:r>
              <a:rPr lang="en-US" u="sng" dirty="0"/>
              <a:t>Entities, Attributes, Key Attributes:</a:t>
            </a:r>
          </a:p>
        </p:txBody>
      </p:sp>
      <p:graphicFrame>
        <p:nvGraphicFramePr>
          <p:cNvPr id="8" name="Table 7">
            <a:extLst>
              <a:ext uri="{FF2B5EF4-FFF2-40B4-BE49-F238E27FC236}">
                <a16:creationId xmlns:a16="http://schemas.microsoft.com/office/drawing/2014/main" id="{C886D016-AE62-8323-3913-25CA66B8118F}"/>
              </a:ext>
            </a:extLst>
          </p:cNvPr>
          <p:cNvGraphicFramePr>
            <a:graphicFrameLocks noGrp="1"/>
          </p:cNvGraphicFramePr>
          <p:nvPr>
            <p:extLst>
              <p:ext uri="{D42A27DB-BD31-4B8C-83A1-F6EECF244321}">
                <p14:modId xmlns:p14="http://schemas.microsoft.com/office/powerpoint/2010/main" val="4023733128"/>
              </p:ext>
            </p:extLst>
          </p:nvPr>
        </p:nvGraphicFramePr>
        <p:xfrm>
          <a:off x="1883092" y="1984280"/>
          <a:ext cx="9318308" cy="309182"/>
        </p:xfrm>
        <a:graphic>
          <a:graphicData uri="http://schemas.openxmlformats.org/drawingml/2006/table">
            <a:tbl>
              <a:tblPr firstRow="1" firstCol="1" bandRow="1">
                <a:tableStyleId>{5C22544A-7EE6-4342-B048-85BDC9FD1C3A}</a:tableStyleId>
              </a:tblPr>
              <a:tblGrid>
                <a:gridCol w="4659154">
                  <a:extLst>
                    <a:ext uri="{9D8B030D-6E8A-4147-A177-3AD203B41FA5}">
                      <a16:colId xmlns:a16="http://schemas.microsoft.com/office/drawing/2014/main" val="3226709501"/>
                    </a:ext>
                  </a:extLst>
                </a:gridCol>
                <a:gridCol w="4659154">
                  <a:extLst>
                    <a:ext uri="{9D8B030D-6E8A-4147-A177-3AD203B41FA5}">
                      <a16:colId xmlns:a16="http://schemas.microsoft.com/office/drawing/2014/main" val="4204959092"/>
                    </a:ext>
                  </a:extLst>
                </a:gridCol>
              </a:tblGrid>
              <a:tr h="283210">
                <a:tc>
                  <a:txBody>
                    <a:bodyPr/>
                    <a:lstStyle/>
                    <a:p>
                      <a:pPr marL="0" marR="0" algn="ctr">
                        <a:lnSpc>
                          <a:spcPct val="107000"/>
                        </a:lnSpc>
                        <a:spcBef>
                          <a:spcPts val="0"/>
                        </a:spcBef>
                        <a:spcAft>
                          <a:spcPts val="0"/>
                        </a:spcAft>
                      </a:pPr>
                      <a:r>
                        <a:rPr lang="en-IN" sz="2000" u="sng" dirty="0">
                          <a:solidFill>
                            <a:schemeClr val="tx1"/>
                          </a:solidFill>
                          <a:effectLst/>
                        </a:rPr>
                        <a:t>ENTITIES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2000" u="sng" dirty="0">
                          <a:solidFill>
                            <a:schemeClr val="tx1"/>
                          </a:solidFill>
                          <a:effectLst/>
                        </a:rPr>
                        <a:t>ATTRIBUTES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5036411"/>
                  </a:ext>
                </a:extLst>
              </a:tr>
            </a:tbl>
          </a:graphicData>
        </a:graphic>
      </p:graphicFrame>
      <p:graphicFrame>
        <p:nvGraphicFramePr>
          <p:cNvPr id="9" name="Table 8">
            <a:extLst>
              <a:ext uri="{FF2B5EF4-FFF2-40B4-BE49-F238E27FC236}">
                <a16:creationId xmlns:a16="http://schemas.microsoft.com/office/drawing/2014/main" id="{4BCEC64D-2D2D-981A-72CC-794DD33DD36A}"/>
              </a:ext>
            </a:extLst>
          </p:cNvPr>
          <p:cNvGraphicFramePr>
            <a:graphicFrameLocks noGrp="1"/>
          </p:cNvGraphicFramePr>
          <p:nvPr>
            <p:extLst>
              <p:ext uri="{D42A27DB-BD31-4B8C-83A1-F6EECF244321}">
                <p14:modId xmlns:p14="http://schemas.microsoft.com/office/powerpoint/2010/main" val="4124183043"/>
              </p:ext>
            </p:extLst>
          </p:nvPr>
        </p:nvGraphicFramePr>
        <p:xfrm>
          <a:off x="1883091" y="2424138"/>
          <a:ext cx="9318308" cy="3825586"/>
        </p:xfrm>
        <a:graphic>
          <a:graphicData uri="http://schemas.openxmlformats.org/drawingml/2006/table">
            <a:tbl>
              <a:tblPr firstRow="1" firstCol="1" bandRow="1">
                <a:tableStyleId>{5C22544A-7EE6-4342-B048-85BDC9FD1C3A}</a:tableStyleId>
              </a:tblPr>
              <a:tblGrid>
                <a:gridCol w="4659154">
                  <a:extLst>
                    <a:ext uri="{9D8B030D-6E8A-4147-A177-3AD203B41FA5}">
                      <a16:colId xmlns:a16="http://schemas.microsoft.com/office/drawing/2014/main" val="4126542253"/>
                    </a:ext>
                  </a:extLst>
                </a:gridCol>
                <a:gridCol w="4659154">
                  <a:extLst>
                    <a:ext uri="{9D8B030D-6E8A-4147-A177-3AD203B41FA5}">
                      <a16:colId xmlns:a16="http://schemas.microsoft.com/office/drawing/2014/main" val="2621490709"/>
                    </a:ext>
                  </a:extLst>
                </a:gridCol>
              </a:tblGrid>
              <a:tr h="753592">
                <a:tc>
                  <a:txBody>
                    <a:bodyPr/>
                    <a:lstStyle/>
                    <a:p>
                      <a:pPr marL="0" marR="0" algn="ctr">
                        <a:lnSpc>
                          <a:spcPct val="107000"/>
                        </a:lnSpc>
                        <a:spcBef>
                          <a:spcPts val="0"/>
                        </a:spcBef>
                        <a:spcAft>
                          <a:spcPts val="0"/>
                        </a:spcAft>
                      </a:pPr>
                      <a:r>
                        <a:rPr lang="en-IN" sz="1800" dirty="0">
                          <a:solidFill>
                            <a:schemeClr val="tx1"/>
                          </a:solidFill>
                          <a:effectLst/>
                        </a:rPr>
                        <a:t> </a:t>
                      </a:r>
                      <a:endParaRPr lang="en-US" sz="1800" dirty="0">
                        <a:solidFill>
                          <a:schemeClr val="tx1"/>
                        </a:solidFill>
                        <a:effectLst/>
                      </a:endParaRPr>
                    </a:p>
                    <a:p>
                      <a:pPr marL="0" marR="0" algn="ctr">
                        <a:lnSpc>
                          <a:spcPct val="107000"/>
                        </a:lnSpc>
                        <a:spcBef>
                          <a:spcPts val="0"/>
                        </a:spcBef>
                        <a:spcAft>
                          <a:spcPts val="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COMPANY</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2" marR="66462" marT="0" marB="0"/>
                </a:tc>
                <a:tc>
                  <a:txBody>
                    <a:bodyPr/>
                    <a:lstStyle/>
                    <a:p>
                      <a:pPr marL="0" marR="0">
                        <a:lnSpc>
                          <a:spcPct val="107000"/>
                        </a:lnSpc>
                        <a:spcBef>
                          <a:spcPts val="0"/>
                        </a:spcBef>
                        <a:spcAft>
                          <a:spcPts val="0"/>
                        </a:spcAft>
                      </a:pPr>
                      <a:r>
                        <a:rPr lang="en-IN" sz="1600" b="0" u="sng" dirty="0">
                          <a:solidFill>
                            <a:schemeClr val="tx1"/>
                          </a:solidFill>
                          <a:effectLst/>
                        </a:rPr>
                        <a:t>COMPANY_ID : INT,</a:t>
                      </a:r>
                      <a:r>
                        <a:rPr lang="en-IN" sz="1600" b="0" u="none" dirty="0">
                          <a:solidFill>
                            <a:schemeClr val="tx1"/>
                          </a:solidFill>
                          <a:effectLst/>
                        </a:rPr>
                        <a:t> COMPANY_NAME : STRING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2" marR="66462" marT="0" marB="0"/>
                </a:tc>
                <a:extLst>
                  <a:ext uri="{0D108BD9-81ED-4DB2-BD59-A6C34878D82A}">
                    <a16:rowId xmlns:a16="http://schemas.microsoft.com/office/drawing/2014/main" val="3006326015"/>
                  </a:ext>
                </a:extLst>
              </a:tr>
              <a:tr h="780830">
                <a:tc>
                  <a:txBody>
                    <a:bodyPr/>
                    <a:lstStyle/>
                    <a:p>
                      <a:pPr marL="0" marR="0" algn="ctr">
                        <a:lnSpc>
                          <a:spcPct val="107000"/>
                        </a:lnSpc>
                        <a:spcBef>
                          <a:spcPts val="0"/>
                        </a:spcBef>
                        <a:spcAft>
                          <a:spcPts val="0"/>
                        </a:spcAft>
                      </a:pPr>
                      <a:r>
                        <a:rPr lang="en-IN" sz="1800" dirty="0">
                          <a:solidFill>
                            <a:schemeClr val="tx1"/>
                          </a:solidFill>
                          <a:effectLst/>
                        </a:rPr>
                        <a:t> </a:t>
                      </a:r>
                      <a:endParaRPr lang="en-US" sz="1800" dirty="0">
                        <a:solidFill>
                          <a:schemeClr val="tx1"/>
                        </a:solidFill>
                        <a:effectLst/>
                      </a:endParaRPr>
                    </a:p>
                    <a:p>
                      <a:pPr marL="0" marR="0" algn="ctr">
                        <a:lnSpc>
                          <a:spcPct val="107000"/>
                        </a:lnSpc>
                        <a:spcBef>
                          <a:spcPts val="0"/>
                        </a:spcBef>
                        <a:spcAft>
                          <a:spcPts val="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POLICY</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2" marR="66462"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IN" sz="1600" b="0" u="sng" dirty="0">
                          <a:solidFill>
                            <a:schemeClr val="tx1"/>
                          </a:solidFill>
                          <a:effectLst/>
                        </a:rPr>
                        <a:t>COMPANY_ID : INT,</a:t>
                      </a:r>
                      <a:r>
                        <a:rPr lang="en-US" sz="1600" b="0" i="1" u="none" dirty="0">
                          <a:solidFill>
                            <a:schemeClr val="tx1"/>
                          </a:solidFill>
                          <a:effectLst/>
                        </a:rPr>
                        <a:t> </a:t>
                      </a:r>
                      <a:r>
                        <a:rPr lang="en-US" sz="1600" u="sng" dirty="0">
                          <a:solidFill>
                            <a:schemeClr val="tx1"/>
                          </a:solidFill>
                          <a:effectLst/>
                        </a:rPr>
                        <a:t>IDV : INT,</a:t>
                      </a:r>
                      <a:r>
                        <a:rPr lang="en-US" sz="1600" i="0" u="none" dirty="0">
                          <a:solidFill>
                            <a:schemeClr val="tx1"/>
                          </a:solidFill>
                          <a:effectLst/>
                        </a:rPr>
                        <a:t> PREMIUM : INT, MAKE/MODEL : STRING</a:t>
                      </a:r>
                    </a:p>
                  </a:txBody>
                  <a:tcPr marL="66462" marR="66462" marT="0" marB="0"/>
                </a:tc>
                <a:extLst>
                  <a:ext uri="{0D108BD9-81ED-4DB2-BD59-A6C34878D82A}">
                    <a16:rowId xmlns:a16="http://schemas.microsoft.com/office/drawing/2014/main" val="2222815973"/>
                  </a:ext>
                </a:extLst>
              </a:tr>
              <a:tr h="753592">
                <a:tc>
                  <a:txBody>
                    <a:bodyPr/>
                    <a:lstStyle/>
                    <a:p>
                      <a:pPr marL="0" marR="0" algn="ctr">
                        <a:lnSpc>
                          <a:spcPct val="107000"/>
                        </a:lnSpc>
                        <a:spcBef>
                          <a:spcPts val="0"/>
                        </a:spcBef>
                        <a:spcAft>
                          <a:spcPts val="0"/>
                        </a:spcAft>
                      </a:pPr>
                      <a:r>
                        <a:rPr lang="en-IN" sz="1800" dirty="0">
                          <a:solidFill>
                            <a:schemeClr val="tx1"/>
                          </a:solidFill>
                          <a:effectLst/>
                        </a:rPr>
                        <a:t> </a:t>
                      </a:r>
                      <a:endParaRPr lang="en-US" sz="1800" dirty="0">
                        <a:solidFill>
                          <a:schemeClr val="tx1"/>
                        </a:solidFill>
                        <a:effectLst/>
                      </a:endParaRPr>
                    </a:p>
                    <a:p>
                      <a:pPr marL="0" marR="0" algn="ctr">
                        <a:lnSpc>
                          <a:spcPct val="107000"/>
                        </a:lnSpc>
                        <a:spcBef>
                          <a:spcPts val="0"/>
                        </a:spcBef>
                        <a:spcAft>
                          <a:spcPts val="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2" marR="66462" marT="0" marB="0"/>
                </a:tc>
                <a:tc>
                  <a:txBody>
                    <a:bodyPr/>
                    <a:lstStyle/>
                    <a:p>
                      <a:pPr marL="0" marR="0">
                        <a:lnSpc>
                          <a:spcPct val="107000"/>
                        </a:lnSpc>
                        <a:spcBef>
                          <a:spcPts val="0"/>
                        </a:spcBef>
                        <a:spcAft>
                          <a:spcPts val="0"/>
                        </a:spcAft>
                      </a:pPr>
                      <a:r>
                        <a:rPr lang="en-IN" sz="1600" b="0" u="sng" dirty="0">
                          <a:solidFill>
                            <a:schemeClr val="tx1"/>
                          </a:solidFill>
                          <a:effectLst/>
                        </a:rPr>
                        <a:t>COMPANY_ID : INT</a:t>
                      </a:r>
                      <a:r>
                        <a:rPr lang="en-US" sz="1600" u="sng" dirty="0">
                          <a:solidFill>
                            <a:schemeClr val="tx1"/>
                          </a:solidFill>
                          <a:effectLst/>
                        </a:rPr>
                        <a:t>,</a:t>
                      </a:r>
                      <a:r>
                        <a:rPr lang="en-US" sz="1600" i="0" u="none" dirty="0">
                          <a:solidFill>
                            <a:schemeClr val="tx1"/>
                          </a:solidFill>
                          <a:effectLst/>
                        </a:rPr>
                        <a:t> MAKE/MODEL : STRING, COLOUR : STRING, YEAR MANUFACTURED: INT</a:t>
                      </a:r>
                      <a:endParaRPr lang="en-US" sz="1600" i="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2" marR="66462" marT="0" marB="0"/>
                </a:tc>
                <a:extLst>
                  <a:ext uri="{0D108BD9-81ED-4DB2-BD59-A6C34878D82A}">
                    <a16:rowId xmlns:a16="http://schemas.microsoft.com/office/drawing/2014/main" val="3690387255"/>
                  </a:ext>
                </a:extLst>
              </a:tr>
              <a:tr h="780830">
                <a:tc>
                  <a:txBody>
                    <a:bodyPr/>
                    <a:lstStyle/>
                    <a:p>
                      <a:pPr marL="0" marR="0" algn="ctr">
                        <a:lnSpc>
                          <a:spcPct val="107000"/>
                        </a:lnSpc>
                        <a:spcBef>
                          <a:spcPts val="0"/>
                        </a:spcBef>
                        <a:spcAft>
                          <a:spcPts val="0"/>
                        </a:spcAft>
                      </a:pPr>
                      <a:r>
                        <a:rPr lang="en-IN" sz="1800" dirty="0">
                          <a:solidFill>
                            <a:schemeClr val="tx1"/>
                          </a:solidFill>
                          <a:effectLst/>
                        </a:rPr>
                        <a:t> </a:t>
                      </a:r>
                    </a:p>
                    <a:p>
                      <a:pPr marL="0" marR="0" algn="ctr">
                        <a:lnSpc>
                          <a:spcPct val="107000"/>
                        </a:lnSpc>
                        <a:spcBef>
                          <a:spcPts val="0"/>
                        </a:spcBef>
                        <a:spcAft>
                          <a:spcPts val="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SERVICES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2" marR="66462" marT="0" marB="0"/>
                </a:tc>
                <a:tc>
                  <a:txBody>
                    <a:bodyPr/>
                    <a:lstStyle/>
                    <a:p>
                      <a:pPr marL="0" marR="0">
                        <a:lnSpc>
                          <a:spcPct val="107000"/>
                        </a:lnSpc>
                        <a:spcBef>
                          <a:spcPts val="0"/>
                        </a:spcBef>
                        <a:spcAft>
                          <a:spcPts val="0"/>
                        </a:spcAft>
                      </a:pPr>
                      <a:r>
                        <a:rPr lang="en-IN" sz="1600" b="0" u="sng" dirty="0">
                          <a:solidFill>
                            <a:schemeClr val="tx1"/>
                          </a:solidFill>
                          <a:effectLst/>
                        </a:rPr>
                        <a:t>COMPANY_ID : INT,</a:t>
                      </a:r>
                      <a:r>
                        <a:rPr lang="en-IN" sz="1600" b="0" u="none" dirty="0">
                          <a:solidFill>
                            <a:schemeClr val="tx1"/>
                          </a:solidFill>
                          <a:effectLst/>
                        </a:rPr>
                        <a:t> FREE-PICKUP : STRING</a:t>
                      </a:r>
                    </a:p>
                    <a:p>
                      <a:pPr marL="0" marR="0">
                        <a:lnSpc>
                          <a:spcPct val="107000"/>
                        </a:lnSpc>
                        <a:spcBef>
                          <a:spcPts val="0"/>
                        </a:spcBef>
                        <a:spcAft>
                          <a:spcPts val="0"/>
                        </a:spcAft>
                      </a:pPr>
                      <a:r>
                        <a:rPr lang="en-IN" sz="16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24X7 ASSISTANCE : STRING</a:t>
                      </a:r>
                      <a:endParaRPr lang="en-US" sz="16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2" marR="66462" marT="0" marB="0"/>
                </a:tc>
                <a:extLst>
                  <a:ext uri="{0D108BD9-81ED-4DB2-BD59-A6C34878D82A}">
                    <a16:rowId xmlns:a16="http://schemas.microsoft.com/office/drawing/2014/main" val="3207031290"/>
                  </a:ext>
                </a:extLst>
              </a:tr>
              <a:tr h="756742">
                <a:tc>
                  <a:txBody>
                    <a:bodyPr/>
                    <a:lstStyle/>
                    <a:p>
                      <a:pPr marL="0" marR="0" algn="ctr">
                        <a:lnSpc>
                          <a:spcPct val="107000"/>
                        </a:lnSpc>
                        <a:spcBef>
                          <a:spcPts val="0"/>
                        </a:spcBef>
                        <a:spcAft>
                          <a:spcPts val="0"/>
                        </a:spcAft>
                      </a:pPr>
                      <a:r>
                        <a:rPr lang="en-IN" sz="1800" dirty="0">
                          <a:solidFill>
                            <a:schemeClr val="tx1"/>
                          </a:solidFill>
                          <a:effectLst/>
                        </a:rPr>
                        <a:t> </a:t>
                      </a:r>
                      <a:endParaRPr lang="en-US" sz="1800" dirty="0">
                        <a:solidFill>
                          <a:schemeClr val="tx1"/>
                        </a:solidFill>
                        <a:effectLst/>
                      </a:endParaRPr>
                    </a:p>
                    <a:p>
                      <a:pPr marL="0" marR="0" algn="ctr">
                        <a:lnSpc>
                          <a:spcPct val="107000"/>
                        </a:lnSpc>
                        <a:spcBef>
                          <a:spcPts val="0"/>
                        </a:spcBef>
                        <a:spcAft>
                          <a:spcPts val="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CLAIM SETTLED</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2" marR="66462" marT="0" marB="0"/>
                </a:tc>
                <a:tc>
                  <a:txBody>
                    <a:bodyPr/>
                    <a:lstStyle/>
                    <a:p>
                      <a:pPr marL="0" marR="0">
                        <a:lnSpc>
                          <a:spcPct val="107000"/>
                        </a:lnSpc>
                        <a:spcBef>
                          <a:spcPts val="0"/>
                        </a:spcBef>
                        <a:spcAft>
                          <a:spcPts val="0"/>
                        </a:spcAft>
                      </a:pPr>
                      <a:r>
                        <a:rPr lang="en-IN" sz="1600" b="0" u="sng" dirty="0">
                          <a:solidFill>
                            <a:schemeClr val="tx1"/>
                          </a:solidFill>
                          <a:effectLst/>
                        </a:rPr>
                        <a:t>COMPANY_ID : INT,</a:t>
                      </a:r>
                      <a:r>
                        <a:rPr lang="en-IN" sz="1600" b="0" u="none" dirty="0">
                          <a:solidFill>
                            <a:schemeClr val="tx1"/>
                          </a:solidFill>
                          <a:effectLst/>
                        </a:rPr>
                        <a:t> PROGRESS : STRING</a:t>
                      </a:r>
                      <a:endParaRPr lang="en-US" sz="16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2" marR="66462" marT="0" marB="0"/>
                </a:tc>
                <a:extLst>
                  <a:ext uri="{0D108BD9-81ED-4DB2-BD59-A6C34878D82A}">
                    <a16:rowId xmlns:a16="http://schemas.microsoft.com/office/drawing/2014/main" val="5987497"/>
                  </a:ext>
                </a:extLst>
              </a:tr>
            </a:tbl>
          </a:graphicData>
        </a:graphic>
      </p:graphicFrame>
    </p:spTree>
    <p:extLst>
      <p:ext uri="{BB962C8B-B14F-4D97-AF65-F5344CB8AC3E}">
        <p14:creationId xmlns:p14="http://schemas.microsoft.com/office/powerpoint/2010/main" val="3291665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DA9E-2D62-6BD2-E3B4-5A45526809B0}"/>
              </a:ext>
            </a:extLst>
          </p:cNvPr>
          <p:cNvSpPr>
            <a:spLocks noGrp="1"/>
          </p:cNvSpPr>
          <p:nvPr>
            <p:ph type="title"/>
          </p:nvPr>
        </p:nvSpPr>
        <p:spPr>
          <a:xfrm>
            <a:off x="2240698" y="673713"/>
            <a:ext cx="10135786" cy="674466"/>
          </a:xfrm>
        </p:spPr>
        <p:txBody>
          <a:bodyPr>
            <a:noAutofit/>
          </a:bodyPr>
          <a:lstStyle/>
          <a:p>
            <a:r>
              <a:rPr lang="en-IN" sz="2800" u="sng" dirty="0">
                <a:effectLst/>
                <a:latin typeface="Century Gothic" panose="020B0502020202020204" pitchFamily="34" charset="0"/>
                <a:ea typeface="Calibri" panose="020F0502020204030204" pitchFamily="34" charset="0"/>
                <a:cs typeface="Times New Roman" panose="02020603050405020304" pitchFamily="18" charset="0"/>
              </a:rPr>
              <a:t>ER-DIAGRAM OF INSURANCE MANAGEMENT SYSTEM</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sz="4800" dirty="0"/>
          </a:p>
        </p:txBody>
      </p:sp>
      <p:pic>
        <p:nvPicPr>
          <p:cNvPr id="13" name="Picture 12">
            <a:extLst>
              <a:ext uri="{FF2B5EF4-FFF2-40B4-BE49-F238E27FC236}">
                <a16:creationId xmlns:a16="http://schemas.microsoft.com/office/drawing/2014/main" id="{9F62D292-6EE6-78F9-3879-444D7B221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47" y="1272191"/>
            <a:ext cx="9916380" cy="5585809"/>
          </a:xfrm>
          <a:prstGeom prst="rect">
            <a:avLst/>
          </a:prstGeom>
        </p:spPr>
      </p:pic>
    </p:spTree>
    <p:extLst>
      <p:ext uri="{BB962C8B-B14F-4D97-AF65-F5344CB8AC3E}">
        <p14:creationId xmlns:p14="http://schemas.microsoft.com/office/powerpoint/2010/main" val="322049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AEBA7-A06B-FD41-0278-40A2D8601CD7}"/>
              </a:ext>
            </a:extLst>
          </p:cNvPr>
          <p:cNvSpPr>
            <a:spLocks noGrp="1"/>
          </p:cNvSpPr>
          <p:nvPr>
            <p:ph type="title"/>
          </p:nvPr>
        </p:nvSpPr>
        <p:spPr>
          <a:xfrm>
            <a:off x="2203310" y="205044"/>
            <a:ext cx="8911687" cy="1280890"/>
          </a:xfrm>
        </p:spPr>
        <p:txBody>
          <a:bodyPr>
            <a:normAutofit/>
          </a:bodyPr>
          <a:lstStyle/>
          <a:p>
            <a:pPr algn="ctr"/>
            <a:r>
              <a:rPr lang="en-US" sz="2800" u="sng" dirty="0"/>
              <a:t>SCHEMA DIAGRAM OF INSURANCE MANAGEMENT SYSTEM</a:t>
            </a:r>
          </a:p>
        </p:txBody>
      </p:sp>
      <p:pic>
        <p:nvPicPr>
          <p:cNvPr id="6" name="Content Placeholder 5">
            <a:extLst>
              <a:ext uri="{FF2B5EF4-FFF2-40B4-BE49-F238E27FC236}">
                <a16:creationId xmlns:a16="http://schemas.microsoft.com/office/drawing/2014/main" id="{D76C778C-9906-F7C3-07C3-485886BF91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827" y="1407380"/>
            <a:ext cx="9877284" cy="5730605"/>
          </a:xfrm>
        </p:spPr>
      </p:pic>
    </p:spTree>
    <p:extLst>
      <p:ext uri="{BB962C8B-B14F-4D97-AF65-F5344CB8AC3E}">
        <p14:creationId xmlns:p14="http://schemas.microsoft.com/office/powerpoint/2010/main" val="399159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BC4581-2307-A894-A43F-8373B934DECC}"/>
              </a:ext>
            </a:extLst>
          </p:cNvPr>
          <p:cNvSpPr>
            <a:spLocks noGrp="1"/>
          </p:cNvSpPr>
          <p:nvPr/>
        </p:nvSpPr>
        <p:spPr>
          <a:xfrm>
            <a:off x="2001863" y="656828"/>
            <a:ext cx="7743000" cy="6153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5000"/>
              <a:buFont typeface="Roboto Slab"/>
              <a:buNone/>
              <a:defRPr sz="35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r>
              <a:rPr lang="en-IN" sz="3200" u="sng" dirty="0">
                <a:solidFill>
                  <a:schemeClr val="tx1"/>
                </a:solidFill>
                <a:latin typeface="Times New Roman" panose="02020603050405020304" pitchFamily="18" charset="0"/>
                <a:cs typeface="Times New Roman" panose="02020603050405020304" pitchFamily="18" charset="0"/>
              </a:rPr>
              <a:t>IMPLEMENTATION</a:t>
            </a:r>
          </a:p>
        </p:txBody>
      </p:sp>
      <p:sp>
        <p:nvSpPr>
          <p:cNvPr id="5" name="TextBox 2">
            <a:extLst>
              <a:ext uri="{FF2B5EF4-FFF2-40B4-BE49-F238E27FC236}">
                <a16:creationId xmlns:a16="http://schemas.microsoft.com/office/drawing/2014/main" id="{3875CBF4-028C-4328-8020-FEFDD9FA5573}"/>
              </a:ext>
            </a:extLst>
          </p:cNvPr>
          <p:cNvSpPr txBox="1"/>
          <p:nvPr/>
        </p:nvSpPr>
        <p:spPr>
          <a:xfrm>
            <a:off x="1278231" y="2252064"/>
            <a:ext cx="9635537" cy="347787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i="0" u="none" strike="noStrike" dirty="0">
                <a:solidFill>
                  <a:schemeClr val="tx1"/>
                </a:solidFill>
                <a:effectLst/>
                <a:latin typeface="Times New Roman" panose="02020603050405020304" pitchFamily="18" charset="0"/>
                <a:cs typeface="Times New Roman" panose="02020603050405020304" pitchFamily="18" charset="0"/>
              </a:rPr>
              <a:t>Basic Steps in Implementation :</a:t>
            </a:r>
          </a:p>
          <a:p>
            <a:endParaRPr lang="en-US" sz="2000" dirty="0">
              <a:solidFill>
                <a:schemeClr val="tx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u="none" strike="noStrike" dirty="0">
                <a:solidFill>
                  <a:schemeClr val="tx1"/>
                </a:solidFill>
                <a:effectLst/>
                <a:latin typeface="Times New Roman" panose="02020603050405020304" pitchFamily="18" charset="0"/>
                <a:cs typeface="Times New Roman" panose="02020603050405020304" pitchFamily="18" charset="0"/>
              </a:rPr>
              <a:t>The webpage</a:t>
            </a:r>
            <a:r>
              <a:rPr lang="en-US" sz="2000" dirty="0">
                <a:solidFill>
                  <a:schemeClr val="tx1"/>
                </a:solidFill>
                <a:latin typeface="Times New Roman" panose="02020603050405020304" pitchFamily="18" charset="0"/>
                <a:cs typeface="Times New Roman" panose="02020603050405020304" pitchFamily="18" charset="0"/>
              </a:rPr>
              <a:t> provides an interface with different policy selling companies in the market.</a:t>
            </a:r>
          </a:p>
          <a:p>
            <a:pPr>
              <a:buFont typeface="Arial" panose="020B0604020202020204" pitchFamily="34" charset="0"/>
              <a:buChar char="•"/>
            </a:pP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u="none" strike="noStrike" dirty="0">
                <a:solidFill>
                  <a:schemeClr val="tx1"/>
                </a:solidFill>
                <a:effectLst/>
                <a:latin typeface="Times New Roman" panose="02020603050405020304" pitchFamily="18" charset="0"/>
                <a:cs typeface="Times New Roman" panose="02020603050405020304" pitchFamily="18" charset="0"/>
              </a:rPr>
              <a:t>The owner can add different available companies with the help of the UI.</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u="none" strike="noStrike" dirty="0">
                <a:solidFill>
                  <a:schemeClr val="tx1"/>
                </a:solidFill>
                <a:effectLst/>
                <a:latin typeface="Times New Roman" panose="02020603050405020304" pitchFamily="18" charset="0"/>
                <a:cs typeface="Times New Roman" panose="02020603050405020304" pitchFamily="18" charset="0"/>
              </a:rPr>
              <a:t>Provides facilities to the owner to add progress of the company.</a:t>
            </a:r>
          </a:p>
          <a:p>
            <a:pPr>
              <a:buFont typeface="Arial" panose="020B0604020202020204" pitchFamily="34" charset="0"/>
              <a:buChar char="•"/>
            </a:pP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owner can view the list of companies and can update or delete or add new companies as well as other details.</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48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06D9E2-8C10-02E0-DB45-8536086EBA2B}"/>
              </a:ext>
            </a:extLst>
          </p:cNvPr>
          <p:cNvSpPr>
            <a:spLocks noGrp="1"/>
          </p:cNvSpPr>
          <p:nvPr>
            <p:ph type="title"/>
          </p:nvPr>
        </p:nvSpPr>
        <p:spPr>
          <a:xfrm>
            <a:off x="2465689" y="631821"/>
            <a:ext cx="7743000" cy="678000"/>
          </a:xfrm>
        </p:spPr>
        <p:txBody>
          <a:bodyPr/>
          <a:lstStyle/>
          <a:p>
            <a:r>
              <a:rPr lang="en-IN" sz="3200" b="1" i="0" u="sng" strike="noStrike" dirty="0">
                <a:solidFill>
                  <a:schemeClr val="tx1"/>
                </a:solidFill>
                <a:effectLst/>
                <a:latin typeface="Times New Roman" panose="02020603050405020304" pitchFamily="18" charset="0"/>
                <a:cs typeface="Times New Roman" panose="02020603050405020304" pitchFamily="18" charset="0"/>
              </a:rPr>
              <a:t>Technologies and Frameworks</a:t>
            </a:r>
            <a:endParaRPr lang="en-IN" sz="3200" u="sng"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2192E91-F40F-7BEE-39EE-46426DD8E052}"/>
              </a:ext>
            </a:extLst>
          </p:cNvPr>
          <p:cNvSpPr txBox="1"/>
          <p:nvPr/>
        </p:nvSpPr>
        <p:spPr>
          <a:xfrm>
            <a:off x="971209" y="1723081"/>
            <a:ext cx="1183594" cy="461665"/>
          </a:xfrm>
          <a:prstGeom prst="rect">
            <a:avLst/>
          </a:prstGeom>
          <a:noFill/>
        </p:spPr>
        <p:txBody>
          <a:bodyPr wrap="square">
            <a:spAutoFit/>
          </a:bodyPr>
          <a:lstStyle/>
          <a:p>
            <a:r>
              <a:rPr lang="en-IN" sz="2400" b="1" i="0" u="none" strike="noStrike" dirty="0">
                <a:effectLst/>
                <a:latin typeface="Times New Roman" panose="02020603050405020304" pitchFamily="18" charset="0"/>
                <a:cs typeface="Times New Roman" panose="02020603050405020304" pitchFamily="18" charset="0"/>
              </a:rPr>
              <a:t>HTML</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C40881-B7C3-6EA8-7436-08FF4CD7DAE4}"/>
              </a:ext>
            </a:extLst>
          </p:cNvPr>
          <p:cNvSpPr txBox="1"/>
          <p:nvPr/>
        </p:nvSpPr>
        <p:spPr>
          <a:xfrm>
            <a:off x="971209" y="2505670"/>
            <a:ext cx="10772868" cy="923330"/>
          </a:xfrm>
          <a:prstGeom prst="rect">
            <a:avLst/>
          </a:prstGeom>
          <a:noFill/>
        </p:spPr>
        <p:txBody>
          <a:bodyPr wrap="square">
            <a:spAutoFit/>
          </a:bodyPr>
          <a:lstStyle/>
          <a:p>
            <a:r>
              <a:rPr lang="en-US" b="0" i="0" u="none" strike="noStrike" dirty="0">
                <a:effectLst/>
                <a:latin typeface="Times New Roman" panose="02020603050405020304" pitchFamily="18" charset="0"/>
                <a:cs typeface="Times New Roman" panose="02020603050405020304" pitchFamily="18" charset="0"/>
              </a:rPr>
              <a:t>Hypertext Markup Language is the standard markup language for documents designed to be displayed in a web browser. It can be assisted by technologies such as Cascading Style Sheets and scripting languages such as JavaScript.</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C2EE8A4-C5FF-0CA5-F901-D2299A7A8FF1}"/>
              </a:ext>
            </a:extLst>
          </p:cNvPr>
          <p:cNvSpPr txBox="1"/>
          <p:nvPr/>
        </p:nvSpPr>
        <p:spPr>
          <a:xfrm>
            <a:off x="971211" y="4173362"/>
            <a:ext cx="1090671" cy="461665"/>
          </a:xfrm>
          <a:prstGeom prst="rect">
            <a:avLst/>
          </a:prstGeom>
          <a:noFill/>
        </p:spPr>
        <p:txBody>
          <a:bodyPr wrap="square">
            <a:spAutoFit/>
          </a:bodyPr>
          <a:lstStyle/>
          <a:p>
            <a:r>
              <a:rPr lang="en-IN" sz="2400" b="1" i="0" u="none" strike="noStrike" dirty="0">
                <a:effectLst/>
                <a:latin typeface="Times New Roman" panose="02020603050405020304" pitchFamily="18" charset="0"/>
                <a:cs typeface="Times New Roman" panose="02020603050405020304" pitchFamily="18" charset="0"/>
              </a:rPr>
              <a:t>CSS</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AB4616B-662D-257F-3290-77D45CADF339}"/>
              </a:ext>
            </a:extLst>
          </p:cNvPr>
          <p:cNvSpPr txBox="1"/>
          <p:nvPr/>
        </p:nvSpPr>
        <p:spPr>
          <a:xfrm>
            <a:off x="971210" y="4840030"/>
            <a:ext cx="10717207" cy="923330"/>
          </a:xfrm>
          <a:prstGeom prst="rect">
            <a:avLst/>
          </a:prstGeom>
          <a:noFill/>
        </p:spPr>
        <p:txBody>
          <a:bodyPr wrap="square">
            <a:spAutoFit/>
          </a:bodyPr>
          <a:lstStyle/>
          <a:p>
            <a:r>
              <a:rPr lang="en-US" b="0" i="0" u="none" strike="noStrike" dirty="0">
                <a:effectLst/>
                <a:latin typeface="Times New Roman" panose="02020603050405020304" pitchFamily="18" charset="0"/>
                <a:cs typeface="Times New Roman" panose="02020603050405020304" pitchFamily="18" charset="0"/>
              </a:rPr>
              <a:t>Cascading Style Sheets is a style sheet language used for describing the presentation of a document written in a markup language like HTML. CSS is a cornerstone technology of the World Wide Web, alongside HTML and JavaScript. Functional Modules.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62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8046CB-6C2F-C7D0-D5D3-25589AA1D6F2}"/>
              </a:ext>
            </a:extLst>
          </p:cNvPr>
          <p:cNvSpPr txBox="1"/>
          <p:nvPr/>
        </p:nvSpPr>
        <p:spPr>
          <a:xfrm>
            <a:off x="1281952" y="2130041"/>
            <a:ext cx="10408023" cy="923330"/>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Bootstrap is a free and open-source CSS framework directed at responsive, mobile-first front-end web development. It contains HTML, CSS and JavaScript-based design templates for typography, forms, buttons, navigation, and other interface components.</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9E78729-D59B-C41F-1C5F-A8F2060D8127}"/>
              </a:ext>
            </a:extLst>
          </p:cNvPr>
          <p:cNvSpPr txBox="1"/>
          <p:nvPr/>
        </p:nvSpPr>
        <p:spPr>
          <a:xfrm>
            <a:off x="1281953" y="1348298"/>
            <a:ext cx="6096000" cy="461665"/>
          </a:xfrm>
          <a:prstGeom prst="rect">
            <a:avLst/>
          </a:prstGeom>
          <a:noFill/>
        </p:spPr>
        <p:txBody>
          <a:bodyPr wrap="square">
            <a:spAutoFit/>
          </a:bodyPr>
          <a:lstStyle/>
          <a:p>
            <a:r>
              <a:rPr lang="en-US" sz="2400" b="1" i="0" dirty="0">
                <a:solidFill>
                  <a:srgbClr val="202124"/>
                </a:solidFill>
                <a:effectLst/>
                <a:latin typeface="Times New Roman" panose="02020603050405020304" pitchFamily="18" charset="0"/>
                <a:cs typeface="Times New Roman" panose="02020603050405020304" pitchFamily="18" charset="0"/>
              </a:rPr>
              <a:t>Bootstrap</a:t>
            </a: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3EFC17F-61C0-AC36-8FF2-439A5537D464}"/>
              </a:ext>
            </a:extLst>
          </p:cNvPr>
          <p:cNvSpPr txBox="1"/>
          <p:nvPr/>
        </p:nvSpPr>
        <p:spPr>
          <a:xfrm>
            <a:off x="1281952" y="3804630"/>
            <a:ext cx="2137020" cy="461665"/>
          </a:xfrm>
          <a:prstGeom prst="rect">
            <a:avLst/>
          </a:prstGeom>
          <a:noFill/>
        </p:spPr>
        <p:txBody>
          <a:bodyPr wrap="square" rtlCol="0">
            <a:spAutoFit/>
          </a:bodyPr>
          <a:lstStyle/>
          <a:p>
            <a:pPr algn="l"/>
            <a:r>
              <a:rPr lang="en-US" sz="2400" b="1" i="0" dirty="0">
                <a:effectLst/>
                <a:latin typeface="Times New Roman" panose="02020603050405020304" pitchFamily="18" charset="0"/>
                <a:cs typeface="Times New Roman" panose="02020603050405020304" pitchFamily="18" charset="0"/>
              </a:rPr>
              <a:t>Tailwind CSS</a:t>
            </a:r>
          </a:p>
        </p:txBody>
      </p:sp>
      <p:sp>
        <p:nvSpPr>
          <p:cNvPr id="9" name="TextBox 8">
            <a:extLst>
              <a:ext uri="{FF2B5EF4-FFF2-40B4-BE49-F238E27FC236}">
                <a16:creationId xmlns:a16="http://schemas.microsoft.com/office/drawing/2014/main" id="{AA8DBAE5-DBE0-3013-27CA-45433EFE755C}"/>
              </a:ext>
            </a:extLst>
          </p:cNvPr>
          <p:cNvSpPr txBox="1"/>
          <p:nvPr/>
        </p:nvSpPr>
        <p:spPr>
          <a:xfrm>
            <a:off x="1281952" y="4508724"/>
            <a:ext cx="10572808" cy="1200329"/>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Tailwind CSS works by scanning all of your HTML files, JavaScript components, and any other templates for class names, generating the corresponding styles and then writing them to a static CSS file.</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It's fast, flexible, and reliable — with zero-runtime.</a:t>
            </a:r>
          </a:p>
        </p:txBody>
      </p:sp>
    </p:spTree>
    <p:extLst>
      <p:ext uri="{BB962C8B-B14F-4D97-AF65-F5344CB8AC3E}">
        <p14:creationId xmlns:p14="http://schemas.microsoft.com/office/powerpoint/2010/main" val="704886277"/>
      </p:ext>
    </p:extLst>
  </p:cSld>
  <p:clrMapOvr>
    <a:masterClrMapping/>
  </p:clrMapOvr>
</p:sld>
</file>

<file path=ppt/theme/theme1.xml><?xml version="1.0" encoding="utf-8"?>
<a:theme xmlns:a="http://schemas.openxmlformats.org/drawingml/2006/main" name="Wisp">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E38D9EA3559F4595483A8CC92C075E" ma:contentTypeVersion="2" ma:contentTypeDescription="Create a new document." ma:contentTypeScope="" ma:versionID="aa8ebc9522c1e8ee3bf0c9328796ee1c">
  <xsd:schema xmlns:xsd="http://www.w3.org/2001/XMLSchema" xmlns:xs="http://www.w3.org/2001/XMLSchema" xmlns:p="http://schemas.microsoft.com/office/2006/metadata/properties" xmlns:ns3="e8a662f9-f5f3-4feb-970a-6c02d231c852" targetNamespace="http://schemas.microsoft.com/office/2006/metadata/properties" ma:root="true" ma:fieldsID="72415ad2d5a0acfb0d27e0caf989ace8" ns3:_="">
    <xsd:import namespace="e8a662f9-f5f3-4feb-970a-6c02d231c85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a662f9-f5f3-4feb-970a-6c02d231c8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51C2EC-9D93-48C5-987F-F6E5B6D592D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8a662f9-f5f3-4feb-970a-6c02d231c852"/>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EFF59AE7-BC3F-4B61-8523-A8A8B84FF325}">
  <ds:schemaRefs>
    <ds:schemaRef ds:uri="http://schemas.microsoft.com/sharepoint/v3/contenttype/forms"/>
  </ds:schemaRefs>
</ds:datastoreItem>
</file>

<file path=customXml/itemProps3.xml><?xml version="1.0" encoding="utf-8"?>
<ds:datastoreItem xmlns:ds="http://schemas.openxmlformats.org/officeDocument/2006/customXml" ds:itemID="{89DB27F3-338B-4732-BF58-0DD15676D0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a662f9-f5f3-4feb-970a-6c02d231c8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8350</TotalTime>
  <Words>2816</Words>
  <Application>Microsoft Office PowerPoint</Application>
  <PresentationFormat>Widescreen</PresentationFormat>
  <Paragraphs>215</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Century Gothic</vt:lpstr>
      <vt:lpstr>Consolas</vt:lpstr>
      <vt:lpstr>Roboto Slab</vt:lpstr>
      <vt:lpstr>Symbol</vt:lpstr>
      <vt:lpstr>Times New Roman</vt:lpstr>
      <vt:lpstr>Wingdings 3</vt:lpstr>
      <vt:lpstr>Wisp</vt:lpstr>
      <vt:lpstr>PowerPoint Presentation</vt:lpstr>
      <vt:lpstr>Synopsis</vt:lpstr>
      <vt:lpstr>PowerPoint Presentation</vt:lpstr>
      <vt:lpstr>Entities, Attributes, Key Attributes:</vt:lpstr>
      <vt:lpstr>ER-DIAGRAM OF INSURANCE MANAGEMENT SYSTEM </vt:lpstr>
      <vt:lpstr>SCHEMA DIAGRAM OF INSURANCE MANAGEMENT SYSTEM</vt:lpstr>
      <vt:lpstr>PowerPoint Presentation</vt:lpstr>
      <vt:lpstr>Technologies and Frameworks</vt:lpstr>
      <vt:lpstr>PowerPoint Presentation</vt:lpstr>
      <vt:lpstr>PowerPoint Presentation</vt:lpstr>
      <vt:lpstr>PowerPoint Presentation</vt:lpstr>
      <vt:lpstr>PowerPoint Presentation</vt:lpstr>
      <vt:lpstr>NORMALISATION </vt:lpstr>
      <vt:lpstr>PowerPoint Presentation</vt:lpstr>
      <vt:lpstr>PowerPoint Presentation</vt:lpstr>
      <vt:lpstr> </vt:lpstr>
      <vt:lpstr>  </vt:lpstr>
      <vt:lpstr>PowerPoint Presentation</vt:lpstr>
      <vt:lpstr>PowerPoint Presentation</vt:lpstr>
      <vt:lpstr>  </vt:lpstr>
      <vt:lpstr>PowerPoint Presentation</vt:lpstr>
      <vt:lpstr> </vt:lpstr>
      <vt:lpstr>PowerPoint Presentation</vt:lpstr>
      <vt:lpstr>  </vt:lpstr>
      <vt:lpstr> </vt:lpstr>
      <vt:lpstr>PowerPoint Presentation</vt:lpstr>
      <vt:lpstr> SCREENSHOTS </vt:lpstr>
      <vt:lpstr>PowerPoint Presentation</vt:lpstr>
      <vt:lpstr>SOME OF THE QUERIES USED</vt:lpstr>
      <vt:lpstr>Home Page</vt:lpstr>
      <vt:lpstr>Company Page</vt:lpstr>
      <vt:lpstr>Car Page</vt:lpstr>
      <vt:lpstr>Policy Page</vt:lpstr>
      <vt:lpstr>Update Page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BIT_1J_ADITYA ARYAN</dc:creator>
  <cp:lastModifiedBy>BIT_1J_ADITYA ARYAN</cp:lastModifiedBy>
  <cp:revision>34</cp:revision>
  <dcterms:created xsi:type="dcterms:W3CDTF">2022-11-24T19:27:10Z</dcterms:created>
  <dcterms:modified xsi:type="dcterms:W3CDTF">2023-02-25T12:10:53Z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0x01010048E38D9EA3559F4595483A8CC92C075E</vt:lpwstr>
  </property>
</Properties>
</file>