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273839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C4985-5E02-40F9-BBB0-E4088ACC1A15}"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270308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408315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B7C4985-5E02-40F9-BBB0-E4088ACC1A15}" type="datetimeFigureOut">
              <a:rPr lang="en-IN" smtClean="0"/>
              <a:t>13-09-2020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557549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3917555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80100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146609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C4985-5E02-40F9-BBB0-E4088ACC1A15}" type="datetimeFigureOut">
              <a:rPr lang="en-IN" smtClean="0"/>
              <a:t>13-09-2020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83770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7C4985-5E02-40F9-BBB0-E4088ACC1A15}"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5930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7C4985-5E02-40F9-BBB0-E4088ACC1A15}" type="datetimeFigureOut">
              <a:rPr lang="en-IN" smtClean="0"/>
              <a:t>13-09-2020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169857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7C4985-5E02-40F9-BBB0-E4088ACC1A15}" type="datetimeFigureOut">
              <a:rPr lang="en-IN" smtClean="0"/>
              <a:t>13-09-2020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29674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C4985-5E02-40F9-BBB0-E4088ACC1A15}" type="datetimeFigureOut">
              <a:rPr lang="en-IN" smtClean="0"/>
              <a:t>13-09-2020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251991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C4985-5E02-40F9-BBB0-E4088ACC1A15}" type="datetimeFigureOut">
              <a:rPr lang="en-IN" smtClean="0"/>
              <a:t>13-09-2020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392561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B7C4985-5E02-40F9-BBB0-E4088ACC1A15}" type="datetimeFigureOut">
              <a:rPr lang="en-IN" smtClean="0"/>
              <a:t>13-09-2020</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217FED1-DC28-44FF-B223-ACDD43C42B78}" type="slidenum">
              <a:rPr lang="en-IN" smtClean="0"/>
              <a:t>‹#›</a:t>
            </a:fld>
            <a:endParaRPr lang="en-IN"/>
          </a:p>
        </p:txBody>
      </p:sp>
    </p:spTree>
    <p:extLst>
      <p:ext uri="{BB962C8B-B14F-4D97-AF65-F5344CB8AC3E}">
        <p14:creationId xmlns:p14="http://schemas.microsoft.com/office/powerpoint/2010/main" val="108029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7C4985-5E02-40F9-BBB0-E4088ACC1A15}" type="datetimeFigureOut">
              <a:rPr lang="en-IN" smtClean="0"/>
              <a:t>13-09-2020</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217FED1-DC28-44FF-B223-ACDD43C42B78}" type="slidenum">
              <a:rPr lang="en-IN" smtClean="0"/>
              <a:t>‹#›</a:t>
            </a:fld>
            <a:endParaRPr lang="en-IN"/>
          </a:p>
        </p:txBody>
      </p:sp>
    </p:spTree>
    <p:extLst>
      <p:ext uri="{BB962C8B-B14F-4D97-AF65-F5344CB8AC3E}">
        <p14:creationId xmlns:p14="http://schemas.microsoft.com/office/powerpoint/2010/main" val="2404620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9232-C81D-4984-8035-495854966600}"/>
              </a:ext>
            </a:extLst>
          </p:cNvPr>
          <p:cNvSpPr>
            <a:spLocks noGrp="1"/>
          </p:cNvSpPr>
          <p:nvPr>
            <p:ph type="ctrTitle"/>
          </p:nvPr>
        </p:nvSpPr>
        <p:spPr/>
        <p:txBody>
          <a:bodyPr/>
          <a:lstStyle/>
          <a:p>
            <a:r>
              <a:rPr lang="en-US" dirty="0"/>
              <a:t>CAR ACCIDENT SEVERITY PREDICTOR</a:t>
            </a:r>
            <a:endParaRPr lang="en-IN" dirty="0"/>
          </a:p>
        </p:txBody>
      </p:sp>
      <p:sp>
        <p:nvSpPr>
          <p:cNvPr id="3" name="Subtitle 2">
            <a:extLst>
              <a:ext uri="{FF2B5EF4-FFF2-40B4-BE49-F238E27FC236}">
                <a16:creationId xmlns:a16="http://schemas.microsoft.com/office/drawing/2014/main" id="{0E938ECB-8BBE-4C45-B332-A95134F9E073}"/>
              </a:ext>
            </a:extLst>
          </p:cNvPr>
          <p:cNvSpPr>
            <a:spLocks noGrp="1"/>
          </p:cNvSpPr>
          <p:nvPr>
            <p:ph type="subTitle" idx="1"/>
          </p:nvPr>
        </p:nvSpPr>
        <p:spPr/>
        <p:txBody>
          <a:bodyPr/>
          <a:lstStyle/>
          <a:p>
            <a:r>
              <a:rPr lang="en-US" dirty="0"/>
              <a:t>ADITYA PRAKASH SINGH</a:t>
            </a:r>
            <a:endParaRPr lang="en-IN" dirty="0"/>
          </a:p>
        </p:txBody>
      </p:sp>
    </p:spTree>
    <p:extLst>
      <p:ext uri="{BB962C8B-B14F-4D97-AF65-F5344CB8AC3E}">
        <p14:creationId xmlns:p14="http://schemas.microsoft.com/office/powerpoint/2010/main" val="19327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24BC-1205-4573-8BE9-BB8F6A5F707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BF24E40-E7EC-4B1A-964A-68E35D8E943C}"/>
              </a:ext>
            </a:extLst>
          </p:cNvPr>
          <p:cNvSpPr>
            <a:spLocks noGrp="1"/>
          </p:cNvSpPr>
          <p:nvPr>
            <p:ph idx="1"/>
          </p:nvPr>
        </p:nvSpPr>
        <p:spPr/>
        <p:txBody>
          <a:bodyPr/>
          <a:lstStyle/>
          <a:p>
            <a:pPr marL="0" indent="0">
              <a:lnSpc>
                <a:spcPct val="115000"/>
              </a:lnSpc>
              <a:spcBef>
                <a:spcPts val="50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500"/>
              </a:lnSpc>
              <a:spcBef>
                <a:spcPts val="900"/>
              </a:spcBef>
              <a:spcAft>
                <a:spcPts val="900"/>
              </a:spcAft>
            </a:pPr>
            <a:r>
              <a:rPr lang="en-IN" sz="1800" dirty="0">
                <a:solidFill>
                  <a:srgbClr val="FF0000"/>
                </a:solidFill>
                <a:effectLst/>
                <a:latin typeface="Arial" panose="020B0604020202020204" pitchFamily="34" charset="0"/>
                <a:ea typeface="Times New Roman" panose="02020603050405020304" pitchFamily="18" charset="0"/>
              </a:rPr>
              <a:t>As a significant cause of deaths, injuries, and property loss, traffic accident is a major concern for public health and traffic safety. According to statistics from the Ministry of Public Security of China between 2009 and 2011, traffic crashes resulted in an average of 65 123 people dead and 255 540 cases injured annually in China (China Statistical Yearbook of Road Traffic Accidents, 2009–2011). It was reported that the cost of medical care and productivity losses associated with motor vehicle crash injuries was over $99 billion, or nearly $500, for each licensed driver in the United States (</a:t>
            </a:r>
            <a:r>
              <a:rPr lang="en-IN" sz="1800" dirty="0" err="1">
                <a:solidFill>
                  <a:srgbClr val="FF0000"/>
                </a:solidFill>
                <a:effectLst/>
                <a:latin typeface="Arial" panose="020B0604020202020204" pitchFamily="34" charset="0"/>
                <a:ea typeface="Times New Roman" panose="02020603050405020304" pitchFamily="18" charset="0"/>
              </a:rPr>
              <a:t>Centers</a:t>
            </a:r>
            <a:r>
              <a:rPr lang="en-IN" sz="1800" dirty="0">
                <a:solidFill>
                  <a:srgbClr val="FF0000"/>
                </a:solidFill>
                <a:effectLst/>
                <a:latin typeface="Arial" panose="020B0604020202020204" pitchFamily="34" charset="0"/>
                <a:ea typeface="Times New Roman" panose="02020603050405020304" pitchFamily="18" charset="0"/>
              </a:rPr>
              <a:t> for Disease Control and Prevention, 2010). Being one of the major steps of accident management, accident severity prediction can provide crucial information for emergency responders to evaluate the severity level of accidents, estimate the potential impacts, and implement efficient accident management procedures.</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477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C61-7F62-4865-BB11-5B28145F1E81}"/>
              </a:ext>
            </a:extLst>
          </p:cNvPr>
          <p:cNvSpPr>
            <a:spLocks noGrp="1"/>
          </p:cNvSpPr>
          <p:nvPr>
            <p:ph type="title"/>
          </p:nvPr>
        </p:nvSpPr>
        <p:spPr/>
        <p:txBody>
          <a:bodyPr/>
          <a:lstStyle/>
          <a:p>
            <a:r>
              <a:rPr lang="en-US" dirty="0"/>
              <a:t>DATA ACQUISITION AND CLEANING</a:t>
            </a:r>
            <a:endParaRPr lang="en-IN" dirty="0"/>
          </a:p>
        </p:txBody>
      </p:sp>
      <p:sp>
        <p:nvSpPr>
          <p:cNvPr id="3" name="Content Placeholder 2">
            <a:extLst>
              <a:ext uri="{FF2B5EF4-FFF2-40B4-BE49-F238E27FC236}">
                <a16:creationId xmlns:a16="http://schemas.microsoft.com/office/drawing/2014/main" id="{9CD5F5F1-2362-4B08-951B-6D94DA7C1B66}"/>
              </a:ext>
            </a:extLst>
          </p:cNvPr>
          <p:cNvSpPr>
            <a:spLocks noGrp="1"/>
          </p:cNvSpPr>
          <p:nvPr>
            <p:ph idx="1"/>
          </p:nvPr>
        </p:nvSpPr>
        <p:spPr/>
        <p:txBody>
          <a:bodyPr/>
          <a:lstStyle/>
          <a:p>
            <a:r>
              <a:rPr lang="en-IN" sz="1800" dirty="0">
                <a:solidFill>
                  <a:srgbClr val="FF0000"/>
                </a:solidFill>
                <a:effectLst/>
                <a:latin typeface="Arial" panose="020B0604020202020204" pitchFamily="34" charset="0"/>
                <a:ea typeface="Times New Roman" panose="02020603050405020304" pitchFamily="18" charset="0"/>
              </a:rPr>
              <a:t>The data set for this work contains police-reported traffic accident records for San </a:t>
            </a:r>
            <a:r>
              <a:rPr lang="en-IN" sz="1800" dirty="0" err="1">
                <a:solidFill>
                  <a:srgbClr val="FF0000"/>
                </a:solidFill>
                <a:effectLst/>
                <a:latin typeface="Arial" panose="020B0604020202020204" pitchFamily="34" charset="0"/>
                <a:ea typeface="Times New Roman" panose="02020603050405020304" pitchFamily="18" charset="0"/>
              </a:rPr>
              <a:t>jose</a:t>
            </a:r>
            <a:r>
              <a:rPr lang="en-IN" sz="1800" dirty="0">
                <a:solidFill>
                  <a:srgbClr val="FF0000"/>
                </a:solidFill>
                <a:effectLst/>
                <a:latin typeface="Arial" panose="020B0604020202020204" pitchFamily="34" charset="0"/>
                <a:ea typeface="Times New Roman" panose="02020603050405020304" pitchFamily="18" charset="0"/>
              </a:rPr>
              <a:t>, California</a:t>
            </a:r>
          </a:p>
          <a:p>
            <a:r>
              <a:rPr lang="en-IN" dirty="0">
                <a:solidFill>
                  <a:srgbClr val="FF0000"/>
                </a:solidFill>
                <a:latin typeface="Arial" panose="020B0604020202020204" pitchFamily="34" charset="0"/>
              </a:rPr>
              <a:t>Cleaned data contains approx. 35,000 cases and 8 features.</a:t>
            </a:r>
          </a:p>
          <a:p>
            <a:r>
              <a:rPr lang="en-US" dirty="0">
                <a:solidFill>
                  <a:srgbClr val="FF0000"/>
                </a:solidFill>
              </a:rPr>
              <a:t>Duplicate, highly similar or highly correlated features were dropped.</a:t>
            </a:r>
            <a:endParaRPr lang="en-IN" dirty="0">
              <a:solidFill>
                <a:srgbClr val="FF0000"/>
              </a:solidFill>
            </a:endParaRPr>
          </a:p>
        </p:txBody>
      </p:sp>
    </p:spTree>
    <p:extLst>
      <p:ext uri="{BB962C8B-B14F-4D97-AF65-F5344CB8AC3E}">
        <p14:creationId xmlns:p14="http://schemas.microsoft.com/office/powerpoint/2010/main" val="217677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0175-7577-49D6-B5F9-8341DB8E3D12}"/>
              </a:ext>
            </a:extLst>
          </p:cNvPr>
          <p:cNvSpPr>
            <a:spLocks noGrp="1"/>
          </p:cNvSpPr>
          <p:nvPr>
            <p:ph type="title"/>
          </p:nvPr>
        </p:nvSpPr>
        <p:spPr/>
        <p:txBody>
          <a:bodyPr/>
          <a:lstStyle/>
          <a:p>
            <a:r>
              <a:rPr lang="en-US" dirty="0"/>
              <a:t>EXPLORATORY DATA ANALYSIS:</a:t>
            </a:r>
            <a:endParaRPr lang="en-IN" dirty="0"/>
          </a:p>
        </p:txBody>
      </p:sp>
      <p:pic>
        <p:nvPicPr>
          <p:cNvPr id="4" name="Content Placeholder 3">
            <a:extLst>
              <a:ext uri="{FF2B5EF4-FFF2-40B4-BE49-F238E27FC236}">
                <a16:creationId xmlns:a16="http://schemas.microsoft.com/office/drawing/2014/main" id="{2172544B-BAEA-4B77-9494-DEF9A7F6D0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14" y="2489111"/>
            <a:ext cx="3697378" cy="2239907"/>
          </a:xfrm>
          <a:prstGeom prst="rect">
            <a:avLst/>
          </a:prstGeom>
          <a:noFill/>
          <a:ln>
            <a:noFill/>
          </a:ln>
        </p:spPr>
      </p:pic>
      <p:pic>
        <p:nvPicPr>
          <p:cNvPr id="5" name="Picture 4">
            <a:extLst>
              <a:ext uri="{FF2B5EF4-FFF2-40B4-BE49-F238E27FC236}">
                <a16:creationId xmlns:a16="http://schemas.microsoft.com/office/drawing/2014/main" id="{A24546F1-C442-4AD7-B236-ECC7596598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83927" y="4502639"/>
            <a:ext cx="3697378" cy="2239907"/>
          </a:xfrm>
          <a:prstGeom prst="rect">
            <a:avLst/>
          </a:prstGeom>
          <a:noFill/>
          <a:ln>
            <a:noFill/>
          </a:ln>
        </p:spPr>
      </p:pic>
      <p:pic>
        <p:nvPicPr>
          <p:cNvPr id="6" name="Picture 5">
            <a:extLst>
              <a:ext uri="{FF2B5EF4-FFF2-40B4-BE49-F238E27FC236}">
                <a16:creationId xmlns:a16="http://schemas.microsoft.com/office/drawing/2014/main" id="{F44242B3-73BF-41DE-AE5B-06BFA893645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30540" y="2489110"/>
            <a:ext cx="3697378" cy="2239907"/>
          </a:xfrm>
          <a:prstGeom prst="rect">
            <a:avLst/>
          </a:prstGeom>
          <a:noFill/>
          <a:ln>
            <a:noFill/>
          </a:ln>
        </p:spPr>
      </p:pic>
    </p:spTree>
    <p:extLst>
      <p:ext uri="{BB962C8B-B14F-4D97-AF65-F5344CB8AC3E}">
        <p14:creationId xmlns:p14="http://schemas.microsoft.com/office/powerpoint/2010/main" val="2100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47C5-5EC6-4D4C-9CD6-B7700894CA85}"/>
              </a:ext>
            </a:extLst>
          </p:cNvPr>
          <p:cNvSpPr>
            <a:spLocks noGrp="1"/>
          </p:cNvSpPr>
          <p:nvPr>
            <p:ph type="title"/>
          </p:nvPr>
        </p:nvSpPr>
        <p:spPr/>
        <p:txBody>
          <a:bodyPr/>
          <a:lstStyle/>
          <a:p>
            <a:r>
              <a:rPr lang="en-US" dirty="0"/>
              <a:t>CONCLUSION AND FUTURE DIRECTIONS</a:t>
            </a:r>
            <a:endParaRPr lang="en-IN" dirty="0"/>
          </a:p>
        </p:txBody>
      </p:sp>
      <p:sp>
        <p:nvSpPr>
          <p:cNvPr id="3" name="Content Placeholder 2">
            <a:extLst>
              <a:ext uri="{FF2B5EF4-FFF2-40B4-BE49-F238E27FC236}">
                <a16:creationId xmlns:a16="http://schemas.microsoft.com/office/drawing/2014/main" id="{C29CCEF9-0F42-4F2B-B808-AE65B31F4D8F}"/>
              </a:ext>
            </a:extLst>
          </p:cNvPr>
          <p:cNvSpPr>
            <a:spLocks noGrp="1"/>
          </p:cNvSpPr>
          <p:nvPr>
            <p:ph idx="1"/>
          </p:nvPr>
        </p:nvSpPr>
        <p:spPr/>
        <p:txBody>
          <a:bodyPr/>
          <a:lstStyle/>
          <a:p>
            <a:r>
              <a:rPr lang="en-US" dirty="0"/>
              <a:t>Built useful models to predict whether and how much a accidents will happen. </a:t>
            </a:r>
          </a:p>
          <a:p>
            <a:r>
              <a:rPr lang="en-US" dirty="0"/>
              <a:t>Accuracy of the models has room for improvement. </a:t>
            </a:r>
          </a:p>
          <a:p>
            <a:r>
              <a:rPr lang="en-US" dirty="0"/>
              <a:t>More features will be helpful like-</a:t>
            </a:r>
          </a:p>
          <a:p>
            <a:r>
              <a:rPr lang="en-US" dirty="0"/>
              <a:t>Car speed </a:t>
            </a:r>
          </a:p>
          <a:p>
            <a:r>
              <a:rPr lang="en-US" dirty="0"/>
              <a:t>Passenger numbers</a:t>
            </a:r>
            <a:endParaRPr lang="en-IN" dirty="0"/>
          </a:p>
        </p:txBody>
      </p:sp>
    </p:spTree>
    <p:extLst>
      <p:ext uri="{BB962C8B-B14F-4D97-AF65-F5344CB8AC3E}">
        <p14:creationId xmlns:p14="http://schemas.microsoft.com/office/powerpoint/2010/main" val="2342272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TotalTime>
  <Words>250</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2</vt:lpstr>
      <vt:lpstr>Quotable</vt:lpstr>
      <vt:lpstr>CAR ACCIDENT SEVERITY PREDICTOR</vt:lpstr>
      <vt:lpstr>INTRODUCTION</vt:lpstr>
      <vt:lpstr>DATA ACQUISITION AND CLEANING</vt:lpstr>
      <vt:lpstr>EXPLORATORY DATA ANALYSIS: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PREDICTOR</dc:title>
  <dc:creator>garima.1721ec1167</dc:creator>
  <cp:lastModifiedBy>garima.1721ec1167</cp:lastModifiedBy>
  <cp:revision>2</cp:revision>
  <dcterms:created xsi:type="dcterms:W3CDTF">2020-09-13T04:18:25Z</dcterms:created>
  <dcterms:modified xsi:type="dcterms:W3CDTF">2020-09-13T04:34:12Z</dcterms:modified>
</cp:coreProperties>
</file>