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lay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7f177da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7f177da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We are Strategic Business Communication Consultants and we have been MBA consultants since 2023.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Joseph, Aditya, Zach, Chase, and Ebony.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7f177da2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7f177da2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Aadi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95ab197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95ab197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Zach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Prioritize appropriateness of communicator &amp; channel to enhance credibility and effectiveness of the communication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 content to audience's needs to better communication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7f177da2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07f177da2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7f177da2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7f177da2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957230c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957230c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63dc20a4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63dc20a4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63dc20a4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63dc20a4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7f177da2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7f177da2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Ebony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7f177da2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7f177da2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Ebony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r>
              <a:rPr lang="en"/>
              <a:t> </a:t>
            </a:r>
            <a:r>
              <a:rPr lang="en"/>
              <a:t>remember</a:t>
            </a:r>
            <a:r>
              <a:rPr lang="en"/>
              <a:t> the good we may render to our fellow men.”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 for your time. Any </a:t>
            </a:r>
            <a:r>
              <a:rPr lang="en">
                <a:solidFill>
                  <a:schemeClr val="dk1"/>
                </a:solidFill>
              </a:rPr>
              <a:t>Questions?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will be presenting our communication strategy where Wells Fargo will be focusing on the Customer moving forward.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start with the Customer?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bf37c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8bf37c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 with the customer due to what Henry Wells, a founder of Wells Fargo, said, (Repeat Quote).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think he mentions “Our Fellow Man” as the people he expected his legacy to serve.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customers. Our fellow man.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7f177da2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7f177da2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find how you serve your customers better we will </a:t>
            </a:r>
            <a:r>
              <a:rPr lang="en"/>
              <a:t>address</a:t>
            </a:r>
            <a:r>
              <a:rPr lang="en"/>
              <a:t> a few key points today.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completed a communication audit. </a:t>
            </a:r>
            <a:r>
              <a:rPr lang="en"/>
              <a:t>We will discuss</a:t>
            </a:r>
            <a:r>
              <a:rPr lang="en"/>
              <a:t> the objective and focus which built the foundation of this Audit.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Secondly, we will talk about how we analyzed the data we collected.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 will discuss our findings and the conclusions we came 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have our recommendations for you.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7f177da2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7f177da2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cross-selling scandal.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7f177da2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7f177da2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found that you have determined the business objective for Wells Fargo as the following, “Read off Business Objective.”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has been listed in several of your reports and we kept this in mind when we completed this audit.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7f177da2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7f177da2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focus of the communication we have completed over the past couple weeks has had a top down look at Public Affairs releases and Investor Relations report since the beginning of the scandal in 2016 to the present.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7f177da2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7f177da2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complete the audit we found 25 communications related to our focus and determined 8 questions that related to the Communicator, Message, an Deliver of each message in regards to the scandal.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rated each question a range of 1-5 and completed statistical analysis on the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to present that analysis is Aditya.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7f177da2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7f177da2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Aadi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900" y="1676956"/>
            <a:ext cx="71628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lay"/>
              <a:buNone/>
              <a:defRPr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42900" y="2640330"/>
            <a:ext cx="1289400" cy="0"/>
          </a:xfrm>
          <a:prstGeom prst="straightConnector1">
            <a:avLst/>
          </a:prstGeom>
          <a:noFill/>
          <a:ln cap="flat" cmpd="sng" w="19050">
            <a:solidFill>
              <a:srgbClr val="FFCD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2900" y="2777489"/>
            <a:ext cx="4057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pic>
        <p:nvPicPr>
          <p:cNvPr descr="Wells Fargo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3429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17602" t="0"/>
          <a:stretch/>
        </p:blipFill>
        <p:spPr>
          <a:xfrm>
            <a:off x="4091147" y="3456432"/>
            <a:ext cx="5052854" cy="13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42900" y="1200150"/>
            <a:ext cx="4059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743450" y="1200150"/>
            <a:ext cx="4059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42899" y="1200150"/>
            <a:ext cx="259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327422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3" type="body"/>
          </p:nvPr>
        </p:nvSpPr>
        <p:spPr>
          <a:xfrm>
            <a:off x="6207918" y="1200150"/>
            <a:ext cx="259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bar Left">
  <p:cSld name="Sidebar Lef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42899" y="1200150"/>
            <a:ext cx="259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3274219" y="1200150"/>
            <a:ext cx="5526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bar Right">
  <p:cSld name="Sidebar Righ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42899" y="1200150"/>
            <a:ext cx="5524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6207918" y="1200150"/>
            <a:ext cx="259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harts">
  <p:cSld name="Six Char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2" type="chart"/>
          </p:nvPr>
        </p:nvSpPr>
        <p:spPr>
          <a:xfrm>
            <a:off x="342900" y="1200150"/>
            <a:ext cx="2590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5"/>
          <p:cNvSpPr/>
          <p:nvPr>
            <p:ph idx="3" type="chart"/>
          </p:nvPr>
        </p:nvSpPr>
        <p:spPr>
          <a:xfrm>
            <a:off x="3275410" y="1200150"/>
            <a:ext cx="2590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5"/>
          <p:cNvSpPr/>
          <p:nvPr>
            <p:ph idx="4" type="chart"/>
          </p:nvPr>
        </p:nvSpPr>
        <p:spPr>
          <a:xfrm>
            <a:off x="6207919" y="1200150"/>
            <a:ext cx="2590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5"/>
          <p:cNvSpPr/>
          <p:nvPr>
            <p:ph idx="5" type="chart"/>
          </p:nvPr>
        </p:nvSpPr>
        <p:spPr>
          <a:xfrm>
            <a:off x="342900" y="3086100"/>
            <a:ext cx="2590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5"/>
          <p:cNvSpPr/>
          <p:nvPr>
            <p:ph idx="6" type="chart"/>
          </p:nvPr>
        </p:nvSpPr>
        <p:spPr>
          <a:xfrm>
            <a:off x="3275410" y="3086100"/>
            <a:ext cx="2590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5"/>
          <p:cNvSpPr/>
          <p:nvPr>
            <p:ph idx="7" type="chart"/>
          </p:nvPr>
        </p:nvSpPr>
        <p:spPr>
          <a:xfrm>
            <a:off x="6207919" y="3086100"/>
            <a:ext cx="2590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rgbClr val="D71E28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42900" y="342900"/>
            <a:ext cx="55245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range">
  <p:cSld name="Section Header - Orange">
    <p:bg>
      <p:bgPr>
        <a:solidFill>
          <a:srgbClr val="EB691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42900" y="342900"/>
            <a:ext cx="55245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Light Orange">
  <p:cSld name="Section Header - Light Orange">
    <p:bg>
      <p:bgPr>
        <a:solidFill>
          <a:srgbClr val="FF965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42900" y="342900"/>
            <a:ext cx="55245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White">
  <p:cSld name="Section Header - White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42900" y="342900"/>
            <a:ext cx="55245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ext and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2900" y="342900"/>
            <a:ext cx="552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42901" y="1200150"/>
            <a:ext cx="5524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95" name="Google Shape;95;p20"/>
          <p:cNvSpPr/>
          <p:nvPr>
            <p:ph idx="2" type="pic"/>
          </p:nvPr>
        </p:nvSpPr>
        <p:spPr>
          <a:xfrm>
            <a:off x="6207919" y="4397"/>
            <a:ext cx="2936100" cy="5143500"/>
          </a:xfrm>
          <a:prstGeom prst="rect">
            <a:avLst/>
          </a:prstGeom>
          <a:solidFill>
            <a:srgbClr val="F4F0ED"/>
          </a:solidFill>
          <a:ln>
            <a:noFill/>
          </a:ln>
        </p:spPr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Photo and Caption" showMasterSp="0">
  <p:cSld name="One Photo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42899" y="1200150"/>
            <a:ext cx="716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0" y="1577340"/>
            <a:ext cx="9144000" cy="3566100"/>
          </a:xfrm>
          <a:prstGeom prst="rect">
            <a:avLst/>
          </a:prstGeom>
          <a:solidFill>
            <a:srgbClr val="F4F0ED"/>
          </a:solidFill>
          <a:ln>
            <a:noFill/>
          </a:ln>
        </p:spPr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hotos and Captions" showMasterSp="0">
  <p:cSld name="Two Photos and Captio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42899" y="1200150"/>
            <a:ext cx="5524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2"/>
          <p:cNvSpPr/>
          <p:nvPr>
            <p:ph idx="2" type="pic"/>
          </p:nvPr>
        </p:nvSpPr>
        <p:spPr>
          <a:xfrm>
            <a:off x="0" y="1577340"/>
            <a:ext cx="6207900" cy="3566100"/>
          </a:xfrm>
          <a:prstGeom prst="rect">
            <a:avLst/>
          </a:prstGeom>
          <a:solidFill>
            <a:srgbClr val="F4F0ED"/>
          </a:solidFill>
          <a:ln>
            <a:noFill/>
          </a:ln>
        </p:spPr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6207919" y="1200150"/>
            <a:ext cx="2593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2"/>
          <p:cNvSpPr/>
          <p:nvPr>
            <p:ph idx="4" type="pic"/>
          </p:nvPr>
        </p:nvSpPr>
        <p:spPr>
          <a:xfrm>
            <a:off x="6207918" y="1577340"/>
            <a:ext cx="2936100" cy="3566100"/>
          </a:xfrm>
          <a:prstGeom prst="rect">
            <a:avLst/>
          </a:prstGeom>
          <a:solidFill>
            <a:srgbClr val="B5ADAD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lls Fargo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3429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/>
        </p:nvSpPr>
        <p:spPr>
          <a:xfrm>
            <a:off x="342900" y="1200150"/>
            <a:ext cx="71628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lay"/>
              <a:buNone/>
            </a:pPr>
            <a:r>
              <a:rPr lang="en" sz="2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Thank you</a:t>
            </a:r>
            <a:endParaRPr sz="1100"/>
          </a:p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42900" y="3256384"/>
            <a:ext cx="25908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nternal">
  <p:cSld name="Title Slide - Intern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ctrTitle"/>
          </p:nvPr>
        </p:nvSpPr>
        <p:spPr>
          <a:xfrm>
            <a:off x="342900" y="3086100"/>
            <a:ext cx="716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6" name="Google Shape;26;p6"/>
          <p:cNvCxnSpPr/>
          <p:nvPr/>
        </p:nvCxnSpPr>
        <p:spPr>
          <a:xfrm>
            <a:off x="342900" y="4046220"/>
            <a:ext cx="1289400" cy="0"/>
          </a:xfrm>
          <a:prstGeom prst="straightConnector1">
            <a:avLst/>
          </a:prstGeom>
          <a:noFill/>
          <a:ln cap="flat" cmpd="sng" w="19050">
            <a:solidFill>
              <a:srgbClr val="FFCD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342900" y="4183380"/>
            <a:ext cx="4057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8" name="Google Shape;28;p6"/>
          <p:cNvSpPr/>
          <p:nvPr/>
        </p:nvSpPr>
        <p:spPr>
          <a:xfrm>
            <a:off x="0" y="0"/>
            <a:ext cx="9144000" cy="2983200"/>
          </a:xfrm>
          <a:prstGeom prst="rect">
            <a:avLst/>
          </a:prstGeom>
          <a:solidFill>
            <a:srgbClr val="FFF7E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lls Fargo"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3429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3945" r="0" t="0"/>
          <a:stretch/>
        </p:blipFill>
        <p:spPr>
          <a:xfrm>
            <a:off x="-1" y="1315879"/>
            <a:ext cx="6651433" cy="15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One Column">
  <p:cSld name="Agenda One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3" name="Google Shape;33;p7"/>
          <p:cNvCxnSpPr/>
          <p:nvPr/>
        </p:nvCxnSpPr>
        <p:spPr>
          <a:xfrm>
            <a:off x="342900" y="1200150"/>
            <a:ext cx="4057800" cy="0"/>
          </a:xfrm>
          <a:prstGeom prst="straightConnector1">
            <a:avLst/>
          </a:prstGeom>
          <a:noFill/>
          <a:ln cap="flat" cmpd="sng" w="19050">
            <a:solidFill>
              <a:srgbClr val="FFCD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42901" y="1371600"/>
            <a:ext cx="40578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Two Columns">
  <p:cSld name="Agenda Two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8" name="Google Shape;38;p8"/>
          <p:cNvCxnSpPr/>
          <p:nvPr/>
        </p:nvCxnSpPr>
        <p:spPr>
          <a:xfrm>
            <a:off x="342900" y="1200150"/>
            <a:ext cx="4057800" cy="0"/>
          </a:xfrm>
          <a:prstGeom prst="straightConnector1">
            <a:avLst/>
          </a:prstGeom>
          <a:noFill/>
          <a:ln cap="flat" cmpd="sng" w="19050">
            <a:solidFill>
              <a:srgbClr val="FFCD4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>
            <a:off x="4743450" y="1200150"/>
            <a:ext cx="4057800" cy="0"/>
          </a:xfrm>
          <a:prstGeom prst="straightConnector1">
            <a:avLst/>
          </a:prstGeom>
          <a:noFill/>
          <a:ln cap="flat" cmpd="sng" w="19050">
            <a:solidFill>
              <a:srgbClr val="FFCD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42900" y="1371602"/>
            <a:ext cx="84582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42900" y="1200150"/>
            <a:ext cx="84582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Large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42900" y="1200150"/>
            <a:ext cx="55245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Char char="•"/>
              <a:defRPr sz="2200">
                <a:latin typeface="Play"/>
                <a:ea typeface="Play"/>
                <a:cs typeface="Play"/>
                <a:sym typeface="Play"/>
              </a:defRPr>
            </a:lvl1pPr>
            <a:lvl2pPr indent="-3683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Char char="–"/>
              <a:defRPr sz="2200">
                <a:latin typeface="Play"/>
                <a:ea typeface="Play"/>
                <a:cs typeface="Play"/>
                <a:sym typeface="Play"/>
              </a:defRPr>
            </a:lvl2pPr>
            <a:lvl3pPr indent="-3683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Char char="–"/>
              <a:defRPr sz="2200">
                <a:latin typeface="Play"/>
                <a:ea typeface="Play"/>
                <a:cs typeface="Play"/>
                <a:sym typeface="Play"/>
              </a:defRPr>
            </a:lvl3pPr>
            <a:lvl4pPr indent="-3683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Char char="–"/>
              <a:defRPr sz="2200">
                <a:latin typeface="Play"/>
                <a:ea typeface="Play"/>
                <a:cs typeface="Play"/>
                <a:sym typeface="Play"/>
              </a:defRPr>
            </a:lvl4pPr>
            <a:lvl5pPr indent="-3683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Char char="–"/>
              <a:defRPr sz="2200">
                <a:latin typeface="Play"/>
                <a:ea typeface="Play"/>
                <a:cs typeface="Play"/>
                <a:sym typeface="Play"/>
              </a:defRPr>
            </a:lvl5pPr>
            <a:lvl6pPr indent="-3683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Char char="–"/>
              <a:defRPr sz="2200">
                <a:latin typeface="Play"/>
                <a:ea typeface="Play"/>
                <a:cs typeface="Play"/>
                <a:sym typeface="Play"/>
              </a:defRPr>
            </a:lvl6pPr>
            <a:lvl7pPr indent="-3683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Char char="–"/>
              <a:defRPr sz="2200">
                <a:latin typeface="Play"/>
                <a:ea typeface="Play"/>
                <a:cs typeface="Play"/>
                <a:sym typeface="Play"/>
              </a:defRPr>
            </a:lvl7pPr>
            <a:lvl8pPr indent="-3683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Char char="–"/>
              <a:defRPr sz="2200">
                <a:latin typeface="Play"/>
                <a:ea typeface="Play"/>
                <a:cs typeface="Play"/>
                <a:sym typeface="Play"/>
              </a:defRPr>
            </a:lvl8pPr>
            <a:lvl9pPr indent="-3683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Char char="–"/>
              <a:defRPr sz="22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 b="0" i="0" sz="2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900" y="1200150"/>
            <a:ext cx="8455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8200" y="4800600"/>
            <a:ext cx="342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">
          <p15:clr>
            <a:srgbClr val="F26B43"/>
          </p15:clr>
        </p15:guide>
        <p15:guide id="2" pos="216">
          <p15:clr>
            <a:srgbClr val="F26B43"/>
          </p15:clr>
        </p15:guide>
        <p15:guide id="3" pos="5544">
          <p15:clr>
            <a:srgbClr val="F26B43"/>
          </p15:clr>
        </p15:guide>
        <p15:guide id="4" orient="horz" pos="756">
          <p15:clr>
            <a:srgbClr val="F26B43"/>
          </p15:clr>
        </p15:guide>
        <p15:guide id="5" orient="horz" pos="29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342900" y="4183380"/>
            <a:ext cx="4057800" cy="5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MBA consultants since 2023</a:t>
            </a:r>
            <a:endParaRPr/>
          </a:p>
        </p:txBody>
      </p:sp>
      <p:sp>
        <p:nvSpPr>
          <p:cNvPr id="118" name="Google Shape;118;p24"/>
          <p:cNvSpPr txBox="1"/>
          <p:nvPr>
            <p:ph type="ctrTitle"/>
          </p:nvPr>
        </p:nvSpPr>
        <p:spPr>
          <a:xfrm>
            <a:off x="342900" y="3086100"/>
            <a:ext cx="72840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Business Communications Consultants, LLC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Data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303875" y="1200150"/>
            <a:ext cx="3385500" cy="3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Positive correlation between appropriateness of communicator and channel </a:t>
            </a:r>
            <a:r>
              <a:rPr lang="en" sz="1400">
                <a:solidFill>
                  <a:srgbClr val="B02C20"/>
                </a:solidFill>
              </a:rPr>
              <a:t>(r=0.68)</a:t>
            </a:r>
            <a:endParaRPr sz="1400">
              <a:solidFill>
                <a:srgbClr val="B02C2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Moderate correlation between credibility of communicator and appropriateness for message </a:t>
            </a:r>
            <a:r>
              <a:rPr lang="en" sz="1400">
                <a:solidFill>
                  <a:srgbClr val="B02C20"/>
                </a:solidFill>
              </a:rPr>
              <a:t>(r=0.57)</a:t>
            </a:r>
            <a:endParaRPr sz="1400">
              <a:solidFill>
                <a:srgbClr val="B02C2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Weak relationship between message and delivery </a:t>
            </a:r>
            <a:r>
              <a:rPr lang="en" sz="1400">
                <a:solidFill>
                  <a:srgbClr val="B02C20"/>
                </a:solidFill>
              </a:rPr>
              <a:t>(r=0.26)</a:t>
            </a:r>
            <a:endParaRPr sz="1400">
              <a:solidFill>
                <a:srgbClr val="B02C20"/>
              </a:solidFill>
            </a:endParaRPr>
          </a:p>
        </p:txBody>
      </p:sp>
      <p:pic>
        <p:nvPicPr>
          <p:cNvPr id="262" name="Google Shape;262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200" y="342888"/>
            <a:ext cx="4190000" cy="27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00" y="3155088"/>
            <a:ext cx="4253210" cy="174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42900" y="342900"/>
            <a:ext cx="8458200" cy="4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of the Analysis</a:t>
            </a:r>
            <a:endParaRPr b="1">
              <a:solidFill>
                <a:srgbClr val="B31E30"/>
              </a:solidFill>
              <a:highlight>
                <a:schemeClr val="lt1"/>
              </a:highlight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15305" l="9375" r="9594" t="23885"/>
          <a:stretch/>
        </p:blipFill>
        <p:spPr>
          <a:xfrm>
            <a:off x="1125513" y="910607"/>
            <a:ext cx="6892975" cy="3870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p34"/>
          <p:cNvSpPr/>
          <p:nvPr/>
        </p:nvSpPr>
        <p:spPr>
          <a:xfrm>
            <a:off x="1125525" y="910608"/>
            <a:ext cx="3402600" cy="417600"/>
          </a:xfrm>
          <a:prstGeom prst="rect">
            <a:avLst/>
          </a:prstGeom>
          <a:solidFill>
            <a:srgbClr val="FFCC02"/>
          </a:solidFill>
          <a:ln cap="flat" cmpd="sng" w="9525">
            <a:solidFill>
              <a:srgbClr val="F4F0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31E30"/>
                </a:solidFill>
                <a:latin typeface="Play"/>
                <a:ea typeface="Play"/>
                <a:cs typeface="Play"/>
                <a:sym typeface="Play"/>
              </a:rPr>
              <a:t>STRENGTHS</a:t>
            </a:r>
            <a:endParaRPr>
              <a:solidFill>
                <a:srgbClr val="B31E3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4627025" y="910608"/>
            <a:ext cx="3391500" cy="417600"/>
          </a:xfrm>
          <a:prstGeom prst="rect">
            <a:avLst/>
          </a:prstGeom>
          <a:solidFill>
            <a:srgbClr val="FFCC02"/>
          </a:solidFill>
          <a:ln cap="flat" cmpd="sng" w="9525">
            <a:solidFill>
              <a:srgbClr val="F4F0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31E30"/>
                </a:solidFill>
                <a:latin typeface="Play"/>
                <a:ea typeface="Play"/>
                <a:cs typeface="Play"/>
                <a:sym typeface="Play"/>
              </a:rPr>
              <a:t>WEAKNESSES</a:t>
            </a:r>
            <a:endParaRPr>
              <a:solidFill>
                <a:srgbClr val="B31E3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1125525" y="4405933"/>
            <a:ext cx="3391500" cy="375600"/>
          </a:xfrm>
          <a:prstGeom prst="rect">
            <a:avLst/>
          </a:prstGeom>
          <a:solidFill>
            <a:srgbClr val="FFCC02"/>
          </a:solidFill>
          <a:ln cap="flat" cmpd="sng" w="9525">
            <a:solidFill>
              <a:srgbClr val="F4F0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31E30"/>
                </a:solidFill>
              </a:rPr>
              <a:t>OPPORTUNITIES</a:t>
            </a:r>
            <a:endParaRPr>
              <a:solidFill>
                <a:srgbClr val="B31E30"/>
              </a:solidFill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627025" y="4405933"/>
            <a:ext cx="3391500" cy="375600"/>
          </a:xfrm>
          <a:prstGeom prst="rect">
            <a:avLst/>
          </a:prstGeom>
          <a:solidFill>
            <a:srgbClr val="FFCC02"/>
          </a:solidFill>
          <a:ln cap="flat" cmpd="sng" w="9525">
            <a:solidFill>
              <a:srgbClr val="F4F0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31E30"/>
                </a:solidFill>
                <a:latin typeface="Play"/>
                <a:ea typeface="Play"/>
                <a:cs typeface="Play"/>
                <a:sym typeface="Play"/>
              </a:rPr>
              <a:t>THREATS</a:t>
            </a:r>
            <a:endParaRPr>
              <a:solidFill>
                <a:srgbClr val="B31E3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342900" y="1200150"/>
            <a:ext cx="8458200" cy="3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C</a:t>
            </a:r>
            <a:r>
              <a:rPr lang="en" sz="2000"/>
              <a:t>ommunicator perceived as credible and appropriate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Key points structured effectively with </a:t>
            </a:r>
            <a:r>
              <a:rPr lang="en" sz="2000"/>
              <a:t>appropriate </a:t>
            </a:r>
            <a:r>
              <a:rPr lang="en" sz="2000"/>
              <a:t>channel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Slightly negative trendline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less effective </a:t>
            </a:r>
            <a:r>
              <a:rPr lang="en" sz="2000"/>
              <a:t>communication</a:t>
            </a:r>
            <a:r>
              <a:rPr lang="en" sz="2000"/>
              <a:t> over time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Low score in addressing audience's needs </a:t>
            </a:r>
            <a:r>
              <a:rPr lang="en" sz="2000"/>
              <a:t>and </a:t>
            </a:r>
            <a:r>
              <a:rPr lang="en" sz="2000"/>
              <a:t>anticipating resistances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Extrapolate that more communications should expect low scores in each of these two areas 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42900" y="951950"/>
            <a:ext cx="4188000" cy="37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 direct, formal, and consultative approach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 memo to current and former customers of Wells Fargo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Attach a survey to help build trust and transparency for Wells </a:t>
            </a:r>
            <a:r>
              <a:rPr lang="en" sz="1800"/>
              <a:t>Fargo's</a:t>
            </a:r>
            <a:r>
              <a:rPr lang="en" sz="1800"/>
              <a:t> future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Highly recommend the CEO as the spokesperson for the memo</a:t>
            </a:r>
            <a:endParaRPr sz="1800"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00" y="383725"/>
            <a:ext cx="4502300" cy="43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</a:t>
            </a:r>
            <a:r>
              <a:rPr lang="en"/>
              <a:t>Recommendations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246975" y="974075"/>
            <a:ext cx="4409400" cy="3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Regain trust of current clients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Maintain position as a </a:t>
            </a:r>
            <a:r>
              <a:rPr lang="en" sz="2000"/>
              <a:t>leading</a:t>
            </a:r>
            <a:r>
              <a:rPr lang="en" sz="2000"/>
              <a:t> </a:t>
            </a:r>
            <a:r>
              <a:rPr lang="en" sz="2000"/>
              <a:t>financial</a:t>
            </a:r>
            <a:r>
              <a:rPr lang="en" sz="2000"/>
              <a:t> institution in the general market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Attract new customers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Provide better </a:t>
            </a:r>
            <a:r>
              <a:rPr lang="en" sz="2000"/>
              <a:t>services</a:t>
            </a:r>
            <a:r>
              <a:rPr lang="en" sz="2000"/>
              <a:t> to current customers from additional revenues</a:t>
            </a:r>
            <a:endParaRPr sz="2000"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675" y="342900"/>
            <a:ext cx="4191550" cy="46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Supporting the </a:t>
            </a:r>
            <a:r>
              <a:rPr lang="en"/>
              <a:t>Recommendations</a:t>
            </a:r>
            <a:endParaRPr/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42900" y="1158575"/>
            <a:ext cx="8342700" cy="36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Improve on addressing customers needs and anticipating their resistances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Provide more Authenticity and Sincerity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Show WF has accepted responsibility for its part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Show WF has taken action against those involved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Show </a:t>
            </a:r>
            <a:r>
              <a:rPr lang="en" sz="2000"/>
              <a:t>WF has changed its leadership structure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Show WF has changed its sales culture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Supporting the Recommendations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342900" y="1200150"/>
            <a:ext cx="8350200" cy="3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Centralized Risk </a:t>
            </a:r>
            <a:r>
              <a:rPr lang="en" sz="2000"/>
              <a:t>Management</a:t>
            </a:r>
            <a:r>
              <a:rPr lang="en" sz="2000"/>
              <a:t> and Human Resources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Cut the compensation of its Executive Board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Financial difficulties from unauthorized open accounts are fully compensated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External CEO brings fresh perspective with better solutions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New Regulatory Relations Position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342900" y="1200150"/>
            <a:ext cx="5524500" cy="3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Survey Current and Former Customers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Address </a:t>
            </a:r>
            <a:r>
              <a:rPr lang="en" sz="2000"/>
              <a:t>Remaining</a:t>
            </a:r>
            <a:r>
              <a:rPr lang="en" sz="2000"/>
              <a:t> Damage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Reinforce Company Values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Be Transparent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Would Your Customers Want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342900" y="1200150"/>
            <a:ext cx="7036500" cy="3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What We Did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How We Did It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What We Found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342900" y="1676956"/>
            <a:ext cx="7162800" cy="858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</a:t>
            </a:r>
            <a:r>
              <a:rPr lang="en"/>
              <a:t>Commitment</a:t>
            </a:r>
            <a:endParaRPr/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342900" y="2777489"/>
            <a:ext cx="4057800" cy="5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42900" y="342900"/>
            <a:ext cx="55245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Fellow Man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42901" y="1200150"/>
            <a:ext cx="5524500" cy="34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2000">
                <a:latin typeface="Play"/>
                <a:ea typeface="Play"/>
                <a:cs typeface="Play"/>
                <a:sym typeface="Play"/>
              </a:rPr>
              <a:t>Our lives are not measured by the number of years and days we exist but by what we accomplish … and the good we may render to our fellow men.”</a:t>
            </a:r>
            <a:endParaRPr i="1" sz="2000">
              <a:latin typeface="Play"/>
              <a:ea typeface="Play"/>
              <a:cs typeface="Play"/>
              <a:sym typeface="Play"/>
            </a:endParaRPr>
          </a:p>
          <a:p>
            <a:pPr indent="0" lvl="0" marL="2743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- Henry Wells, 1875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31" name="Google Shape;131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37" r="10045" t="0"/>
          <a:stretch/>
        </p:blipFill>
        <p:spPr>
          <a:xfrm>
            <a:off x="6207919" y="4397"/>
            <a:ext cx="29361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137" name="Google Shape;137;p27"/>
          <p:cNvGrpSpPr/>
          <p:nvPr/>
        </p:nvGrpSpPr>
        <p:grpSpPr>
          <a:xfrm>
            <a:off x="4725663" y="1200150"/>
            <a:ext cx="4075539" cy="747300"/>
            <a:chOff x="4530625" y="1206560"/>
            <a:chExt cx="4075539" cy="747300"/>
          </a:xfrm>
        </p:grpSpPr>
        <p:cxnSp>
          <p:nvCxnSpPr>
            <p:cNvPr id="138" name="Google Shape;138;p27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27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7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Google Shape;141;p27"/>
            <p:cNvSpPr txBox="1"/>
            <p:nvPr/>
          </p:nvSpPr>
          <p:spPr>
            <a:xfrm>
              <a:off x="6223864" y="1206560"/>
              <a:ext cx="2382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lay"/>
                  <a:ea typeface="Play"/>
                  <a:cs typeface="Play"/>
                  <a:sym typeface="Play"/>
                </a:rPr>
                <a:t>Final </a:t>
              </a:r>
              <a:r>
                <a:rPr b="1" lang="en">
                  <a:latin typeface="Play"/>
                  <a:ea typeface="Play"/>
                  <a:cs typeface="Play"/>
                  <a:sym typeface="Play"/>
                </a:rPr>
                <a:t>Recommendations</a:t>
              </a:r>
              <a:endParaRPr b="1"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142" name="Google Shape;142;p27"/>
          <p:cNvGrpSpPr/>
          <p:nvPr/>
        </p:nvGrpSpPr>
        <p:grpSpPr>
          <a:xfrm>
            <a:off x="5259487" y="2132964"/>
            <a:ext cx="3286704" cy="747300"/>
            <a:chOff x="5064450" y="2086419"/>
            <a:chExt cx="3286704" cy="747300"/>
          </a:xfrm>
        </p:grpSpPr>
        <p:cxnSp>
          <p:nvCxnSpPr>
            <p:cNvPr id="143" name="Google Shape;143;p27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27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lay"/>
                  <a:ea typeface="Play"/>
                  <a:cs typeface="Play"/>
                  <a:sym typeface="Play"/>
                </a:rPr>
                <a:t>Findings</a:t>
              </a:r>
              <a:endParaRPr b="1" sz="1000"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597814" y="1701293"/>
            <a:ext cx="3468724" cy="747300"/>
            <a:chOff x="744101" y="1672393"/>
            <a:chExt cx="3468724" cy="747300"/>
          </a:xfrm>
        </p:grpSpPr>
        <p:cxnSp>
          <p:nvCxnSpPr>
            <p:cNvPr id="148" name="Google Shape;148;p27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27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lay"/>
                  <a:ea typeface="Play"/>
                  <a:cs typeface="Play"/>
                  <a:sym typeface="Play"/>
                </a:rPr>
                <a:t>Conclusions</a:t>
              </a:r>
              <a:endParaRPr b="1"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152" name="Google Shape;152;p27"/>
          <p:cNvGrpSpPr/>
          <p:nvPr/>
        </p:nvGrpSpPr>
        <p:grpSpPr>
          <a:xfrm>
            <a:off x="597814" y="2618869"/>
            <a:ext cx="3021694" cy="747300"/>
            <a:chOff x="744101" y="2507609"/>
            <a:chExt cx="3021694" cy="747300"/>
          </a:xfrm>
        </p:grpSpPr>
        <p:cxnSp>
          <p:nvCxnSpPr>
            <p:cNvPr id="153" name="Google Shape;153;p27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27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" name="Google Shape;156;p27"/>
            <p:cNvSpPr txBox="1"/>
            <p:nvPr/>
          </p:nvSpPr>
          <p:spPr>
            <a:xfrm>
              <a:off x="74410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lay"/>
                  <a:ea typeface="Play"/>
                  <a:cs typeface="Play"/>
                  <a:sym typeface="Play"/>
                </a:rPr>
                <a:t>Analysis</a:t>
              </a:r>
              <a:endParaRPr b="1"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157" name="Google Shape;157;p27"/>
          <p:cNvGrpSpPr/>
          <p:nvPr/>
        </p:nvGrpSpPr>
        <p:grpSpPr>
          <a:xfrm>
            <a:off x="2811521" y="1325002"/>
            <a:ext cx="3509178" cy="3257208"/>
            <a:chOff x="3318063" y="1368287"/>
            <a:chExt cx="2408000" cy="2993482"/>
          </a:xfrm>
        </p:grpSpPr>
        <p:sp>
          <p:nvSpPr>
            <p:cNvPr id="158" name="Google Shape;158;p27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59" name="Google Shape;159;p27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60" name="Google Shape;160;p27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FFCD41"/>
            </a:solidFill>
            <a:ln>
              <a:noFill/>
            </a:ln>
          </p:spPr>
        </p:sp>
        <p:sp>
          <p:nvSpPr>
            <p:cNvPr id="161" name="Google Shape;161;p27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2" name="Google Shape;162;p27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3" name="Google Shape;163;p27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4" name="Google Shape;164;p27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5" name="Google Shape;165;p27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66" name="Google Shape;166;p27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7" name="Google Shape;167;p27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68" name="Google Shape;168;p27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69" name="Google Shape;169;p27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FFCD41"/>
            </a:solidFill>
            <a:ln>
              <a:noFill/>
            </a:ln>
          </p:spPr>
        </p:sp>
        <p:sp>
          <p:nvSpPr>
            <p:cNvPr id="170" name="Google Shape;170;p27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71" name="Google Shape;171;p27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FFCD41"/>
            </a:solidFill>
            <a:ln>
              <a:noFill/>
            </a:ln>
          </p:spPr>
        </p:sp>
        <p:sp>
          <p:nvSpPr>
            <p:cNvPr id="172" name="Google Shape;172;p27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73" name="Google Shape;173;p27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FFCD41"/>
            </a:solidFill>
            <a:ln>
              <a:noFill/>
            </a:ln>
          </p:spPr>
        </p:sp>
        <p:sp>
          <p:nvSpPr>
            <p:cNvPr id="174" name="Google Shape;174;p27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FFCD41"/>
            </a:solidFill>
            <a:ln>
              <a:noFill/>
            </a:ln>
          </p:spPr>
        </p:sp>
      </p:grpSp>
      <p:grpSp>
        <p:nvGrpSpPr>
          <p:cNvPr id="175" name="Google Shape;175;p27"/>
          <p:cNvGrpSpPr/>
          <p:nvPr/>
        </p:nvGrpSpPr>
        <p:grpSpPr>
          <a:xfrm>
            <a:off x="5769188" y="3212401"/>
            <a:ext cx="2777004" cy="747300"/>
            <a:chOff x="5574150" y="3083456"/>
            <a:chExt cx="2777004" cy="747300"/>
          </a:xfrm>
        </p:grpSpPr>
        <p:cxnSp>
          <p:nvCxnSpPr>
            <p:cNvPr id="176" name="Google Shape;176;p27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27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62238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lay"/>
                  <a:ea typeface="Play"/>
                  <a:cs typeface="Play"/>
                  <a:sym typeface="Play"/>
                </a:rPr>
                <a:t>Objective and Focus</a:t>
              </a:r>
              <a:endParaRPr b="1">
                <a:latin typeface="Play"/>
                <a:ea typeface="Play"/>
                <a:cs typeface="Play"/>
                <a:sym typeface="Pl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2016</a:t>
            </a:r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618820" y="1575830"/>
            <a:ext cx="1418334" cy="2315200"/>
            <a:chOff x="618820" y="1574025"/>
            <a:chExt cx="1418334" cy="2315200"/>
          </a:xfrm>
        </p:grpSpPr>
        <p:cxnSp>
          <p:nvCxnSpPr>
            <p:cNvPr id="186" name="Google Shape;186;p28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02C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8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28"/>
            <p:cNvGrpSpPr/>
            <p:nvPr/>
          </p:nvGrpSpPr>
          <p:grpSpPr>
            <a:xfrm>
              <a:off x="719081" y="1574025"/>
              <a:ext cx="1177279" cy="2315200"/>
              <a:chOff x="1314039" y="1574025"/>
              <a:chExt cx="1177279" cy="2315200"/>
            </a:xfrm>
          </p:grpSpPr>
          <p:sp>
            <p:nvSpPr>
              <p:cNvPr id="190" name="Google Shape;190;p28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A72A1E"/>
                    </a:solidFill>
                    <a:latin typeface="Play"/>
                    <a:ea typeface="Play"/>
                    <a:cs typeface="Play"/>
                    <a:sym typeface="Play"/>
                  </a:rPr>
                  <a:t>Initial FInes</a:t>
                </a:r>
                <a:endParaRPr b="1" sz="1200">
                  <a:solidFill>
                    <a:srgbClr val="A72A1E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91" name="Google Shape;191;p28"/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solidFill>
                      <a:srgbClr val="A72A1E"/>
                    </a:solidFill>
                    <a:latin typeface="Play"/>
                    <a:ea typeface="Play"/>
                    <a:cs typeface="Play"/>
                    <a:sym typeface="Play"/>
                  </a:rPr>
                  <a:t>628 Million fines paid to various agencies.</a:t>
                </a:r>
                <a:endParaRPr sz="1000">
                  <a:solidFill>
                    <a:srgbClr val="A72A1E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92" name="Google Shape;192;p28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000">
                    <a:solidFill>
                      <a:srgbClr val="A72A1E"/>
                    </a:solidFill>
                    <a:latin typeface="Play"/>
                    <a:ea typeface="Play"/>
                    <a:cs typeface="Play"/>
                    <a:sym typeface="Play"/>
                  </a:rPr>
                  <a:t>2017</a:t>
                </a:r>
                <a:endParaRPr b="1" sz="1000">
                  <a:solidFill>
                    <a:srgbClr val="A72A1E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</p:grpSp>
      </p:grpSp>
      <p:grpSp>
        <p:nvGrpSpPr>
          <p:cNvPr id="193" name="Google Shape;193;p28"/>
          <p:cNvGrpSpPr/>
          <p:nvPr/>
        </p:nvGrpSpPr>
        <p:grpSpPr>
          <a:xfrm>
            <a:off x="1917073" y="1575830"/>
            <a:ext cx="1418334" cy="2315200"/>
            <a:chOff x="1917073" y="1575830"/>
            <a:chExt cx="1418334" cy="2315200"/>
          </a:xfrm>
        </p:grpSpPr>
        <p:cxnSp>
          <p:nvCxnSpPr>
            <p:cNvPr id="194" name="Google Shape;194;p28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02C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28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 txBox="1"/>
            <p:nvPr/>
          </p:nvSpPr>
          <p:spPr>
            <a:xfrm>
              <a:off x="2021550" y="2696825"/>
              <a:ext cx="1192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2A1E"/>
                  </a:solidFill>
                  <a:latin typeface="Play"/>
                  <a:ea typeface="Play"/>
                  <a:cs typeface="Play"/>
                  <a:sym typeface="Play"/>
                </a:rPr>
                <a:t>SEC and State Settlements</a:t>
              </a:r>
              <a:endParaRPr b="1" sz="1200">
                <a:solidFill>
                  <a:srgbClr val="A72A1E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202372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72A1E"/>
                  </a:solidFill>
                  <a:latin typeface="Play"/>
                  <a:ea typeface="Play"/>
                  <a:cs typeface="Play"/>
                  <a:sym typeface="Play"/>
                </a:rPr>
                <a:t>Over a billion more fines and a settlement paid.</a:t>
              </a:r>
              <a:endParaRPr sz="1000">
                <a:solidFill>
                  <a:srgbClr val="A72A1E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99" name="Google Shape;199;p28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Play"/>
                  <a:ea typeface="Play"/>
                  <a:cs typeface="Play"/>
                  <a:sym typeface="Play"/>
                </a:rPr>
                <a:t>2018</a:t>
              </a:r>
              <a:endParaRPr b="1" sz="1000">
                <a:solidFill>
                  <a:srgbClr val="A72A1E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3214118" y="1575830"/>
            <a:ext cx="1418334" cy="2315200"/>
            <a:chOff x="3214118" y="1575830"/>
            <a:chExt cx="1418334" cy="2315200"/>
          </a:xfrm>
        </p:grpSpPr>
        <p:cxnSp>
          <p:nvCxnSpPr>
            <p:cNvPr id="201" name="Google Shape;201;p28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8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DOJ Settlement</a:t>
              </a:r>
              <a:endParaRPr b="1" sz="12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3 billion more dollars spent to settle.</a:t>
              </a:r>
              <a:endParaRPr sz="10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2019</a:t>
              </a:r>
              <a:endParaRPr b="1" sz="10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207" name="Google Shape;207;p28"/>
          <p:cNvGrpSpPr/>
          <p:nvPr/>
        </p:nvGrpSpPr>
        <p:grpSpPr>
          <a:xfrm>
            <a:off x="4511544" y="1575830"/>
            <a:ext cx="1418334" cy="2315200"/>
            <a:chOff x="4511544" y="1575830"/>
            <a:chExt cx="1418334" cy="231520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28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OCC Fines</a:t>
              </a:r>
              <a:endParaRPr b="1" sz="12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Yet </a:t>
              </a:r>
              <a:r>
                <a:rPr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another</a:t>
              </a:r>
              <a:r>
                <a:rPr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 15 million in fines.</a:t>
              </a:r>
              <a:endParaRPr sz="10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2020</a:t>
              </a:r>
              <a:endParaRPr b="1" sz="10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5808702" y="1575830"/>
            <a:ext cx="1418334" cy="2315200"/>
            <a:chOff x="3214118" y="1575830"/>
            <a:chExt cx="1418334" cy="2315200"/>
          </a:xfrm>
        </p:grpSpPr>
        <p:cxnSp>
          <p:nvCxnSpPr>
            <p:cNvPr id="215" name="Google Shape;215;p28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p28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Second SEC Settlement</a:t>
              </a:r>
              <a:endParaRPr b="1" sz="12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19" name="Google Shape;219;p28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100 million in settlements for misleading investors.</a:t>
              </a:r>
              <a:endParaRPr sz="10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20" name="Google Shape;220;p28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2021</a:t>
              </a:r>
              <a:endParaRPr b="1" sz="10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221" name="Google Shape;221;p28"/>
          <p:cNvGrpSpPr/>
          <p:nvPr/>
        </p:nvGrpSpPr>
        <p:grpSpPr>
          <a:xfrm>
            <a:off x="7106128" y="1575830"/>
            <a:ext cx="1418334" cy="2315200"/>
            <a:chOff x="4511544" y="1575830"/>
            <a:chExt cx="1418334" cy="2315200"/>
          </a:xfrm>
        </p:grpSpPr>
        <p:cxnSp>
          <p:nvCxnSpPr>
            <p:cNvPr id="222" name="Google Shape;222;p28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28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CFPB Fines</a:t>
              </a:r>
              <a:endParaRPr b="1" sz="12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26" name="Google Shape;226;p28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A total of 3.7 Billion in fines to close out last year.</a:t>
              </a:r>
              <a:endParaRPr sz="10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Play"/>
                  <a:ea typeface="Play"/>
                  <a:cs typeface="Play"/>
                  <a:sym typeface="Play"/>
                </a:rPr>
                <a:t>2022</a:t>
              </a:r>
              <a:endParaRPr b="1" sz="1000">
                <a:solidFill>
                  <a:srgbClr val="434343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228" name="Google Shape;228;p28"/>
          <p:cNvSpPr txBox="1"/>
          <p:nvPr/>
        </p:nvSpPr>
        <p:spPr>
          <a:xfrm>
            <a:off x="618825" y="4134525"/>
            <a:ext cx="79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Over 8.4 Billion in fines and settlements.</a:t>
            </a:r>
            <a:endParaRPr i="1"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42900" y="1200150"/>
            <a:ext cx="5524500" cy="3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To be the leader in financial services in areas of team member engagement, customer services and advice, shareholder value, innovation, corporate citizenship, and risk management.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4" name="Google Shape;234;p29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276601" y="1200150"/>
            <a:ext cx="5524500" cy="34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T</a:t>
            </a:r>
            <a:r>
              <a:rPr lang="en" sz="2000">
                <a:latin typeface="Play"/>
                <a:ea typeface="Play"/>
                <a:cs typeface="Play"/>
                <a:sym typeface="Play"/>
              </a:rPr>
              <a:t>op level communications from Public Affairs and Investor Relations. Between 2016-2022 for the duration of the cross-selling fallout.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0" name="Google Shape;240;p30"/>
          <p:cNvSpPr txBox="1"/>
          <p:nvPr>
            <p:ph type="title"/>
          </p:nvPr>
        </p:nvSpPr>
        <p:spPr>
          <a:xfrm>
            <a:off x="3276600" y="342900"/>
            <a:ext cx="55245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of the Audit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354" r="40999" t="0"/>
          <a:stretch/>
        </p:blipFill>
        <p:spPr>
          <a:xfrm>
            <a:off x="-6" y="-3"/>
            <a:ext cx="29361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42900" y="342900"/>
            <a:ext cx="55245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342900" y="1200150"/>
            <a:ext cx="4229100" cy="34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Play"/>
              <a:buChar char="❏"/>
            </a:pPr>
            <a:r>
              <a:rPr lang="en" sz="1800">
                <a:latin typeface="Play"/>
                <a:ea typeface="Play"/>
                <a:cs typeface="Play"/>
                <a:sym typeface="Play"/>
              </a:rPr>
              <a:t>25 Communications</a:t>
            </a:r>
            <a:endParaRPr sz="1800"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"/>
              <a:buChar char="❏"/>
            </a:pPr>
            <a:r>
              <a:rPr lang="en" sz="1800">
                <a:latin typeface="Play"/>
                <a:ea typeface="Play"/>
                <a:cs typeface="Play"/>
                <a:sym typeface="Play"/>
              </a:rPr>
              <a:t>8 questions</a:t>
            </a:r>
            <a:endParaRPr sz="1800">
              <a:latin typeface="Play"/>
              <a:ea typeface="Play"/>
              <a:cs typeface="Play"/>
              <a:sym typeface="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"/>
              <a:buChar char="❏"/>
            </a:pPr>
            <a:r>
              <a:rPr lang="en" sz="1800">
                <a:latin typeface="Play"/>
                <a:ea typeface="Play"/>
                <a:cs typeface="Play"/>
                <a:sym typeface="Play"/>
              </a:rPr>
              <a:t>Communicator</a:t>
            </a:r>
            <a:endParaRPr sz="1800">
              <a:latin typeface="Play"/>
              <a:ea typeface="Play"/>
              <a:cs typeface="Play"/>
              <a:sym typeface="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"/>
              <a:buChar char="❏"/>
            </a:pPr>
            <a:r>
              <a:rPr lang="en" sz="1800">
                <a:latin typeface="Play"/>
                <a:ea typeface="Play"/>
                <a:cs typeface="Play"/>
                <a:sym typeface="Play"/>
              </a:rPr>
              <a:t>Message</a:t>
            </a:r>
            <a:endParaRPr sz="1800">
              <a:latin typeface="Play"/>
              <a:ea typeface="Play"/>
              <a:cs typeface="Play"/>
              <a:sym typeface="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"/>
              <a:buChar char="❏"/>
            </a:pPr>
            <a:r>
              <a:rPr lang="en" sz="1800">
                <a:latin typeface="Play"/>
                <a:ea typeface="Play"/>
                <a:cs typeface="Play"/>
                <a:sym typeface="Play"/>
              </a:rPr>
              <a:t>Delivery</a:t>
            </a:r>
            <a:endParaRPr sz="1800"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"/>
              <a:buChar char="❏"/>
            </a:pPr>
            <a:r>
              <a:rPr lang="en" sz="1800">
                <a:latin typeface="Play"/>
                <a:ea typeface="Play"/>
                <a:cs typeface="Play"/>
                <a:sym typeface="Play"/>
              </a:rPr>
              <a:t>Rated 1-5</a:t>
            </a:r>
            <a:endParaRPr sz="1800"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"/>
              <a:buChar char="❏"/>
            </a:pPr>
            <a:r>
              <a:rPr lang="en" sz="1800">
                <a:latin typeface="Play"/>
                <a:ea typeface="Play"/>
                <a:cs typeface="Play"/>
                <a:sym typeface="Play"/>
              </a:rPr>
              <a:t>Statistical Analysis</a:t>
            </a:r>
            <a:endParaRPr sz="18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48" name="Google Shape;248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036" r="26359" t="0"/>
          <a:stretch/>
        </p:blipFill>
        <p:spPr>
          <a:xfrm>
            <a:off x="5087702" y="0"/>
            <a:ext cx="40563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42900" y="342900"/>
            <a:ext cx="84582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Data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99850" y="1200150"/>
            <a:ext cx="4572900" cy="38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Overall positive evaluation by audience </a:t>
            </a:r>
            <a:r>
              <a:rPr lang="en" sz="1400">
                <a:solidFill>
                  <a:schemeClr val="accent3"/>
                </a:solidFill>
              </a:rPr>
              <a:t>(Avg score ~31)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Credibility and appropriateness rated positively </a:t>
            </a:r>
            <a:r>
              <a:rPr lang="en" sz="1400">
                <a:solidFill>
                  <a:schemeClr val="accent3"/>
                </a:solidFill>
              </a:rPr>
              <a:t>(Avg score &gt;4)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Key point structure received higher score </a:t>
            </a:r>
            <a:r>
              <a:rPr lang="en" sz="1400">
                <a:solidFill>
                  <a:schemeClr val="accent3"/>
                </a:solidFill>
              </a:rPr>
              <a:t>(Avg score 4.20)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Message scored low on addressing needs </a:t>
            </a:r>
            <a:r>
              <a:rPr lang="en" sz="1400">
                <a:solidFill>
                  <a:schemeClr val="accent3"/>
                </a:solidFill>
              </a:rPr>
              <a:t>(Avg score 3.20)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Anticipating resistance </a:t>
            </a:r>
            <a:r>
              <a:rPr lang="en" sz="1400"/>
              <a:t>scored the lowest</a:t>
            </a:r>
            <a:r>
              <a:rPr lang="en" sz="1400"/>
              <a:t> </a:t>
            </a:r>
            <a:r>
              <a:rPr lang="en" sz="1400">
                <a:solidFill>
                  <a:schemeClr val="accent3"/>
                </a:solidFill>
              </a:rPr>
              <a:t>(Avg score 2.96)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55" name="Google Shape;255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400" y="1200150"/>
            <a:ext cx="4128800" cy="23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