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2"/>
  </p:notesMasterIdLst>
  <p:sldIdLst>
    <p:sldId id="290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7" r:id="rId23"/>
    <p:sldId id="288" r:id="rId24"/>
    <p:sldId id="289" r:id="rId25"/>
    <p:sldId id="286" r:id="rId26"/>
    <p:sldId id="329" r:id="rId27"/>
    <p:sldId id="313" r:id="rId28"/>
    <p:sldId id="338" r:id="rId29"/>
    <p:sldId id="339" r:id="rId30"/>
    <p:sldId id="340" r:id="rId31"/>
    <p:sldId id="341" r:id="rId32"/>
    <p:sldId id="330" r:id="rId33"/>
    <p:sldId id="316" r:id="rId34"/>
    <p:sldId id="342" r:id="rId35"/>
    <p:sldId id="343" r:id="rId36"/>
    <p:sldId id="344" r:id="rId37"/>
    <p:sldId id="331" r:id="rId38"/>
    <p:sldId id="337" r:id="rId39"/>
    <p:sldId id="345" r:id="rId40"/>
    <p:sldId id="352" r:id="rId41"/>
    <p:sldId id="346" r:id="rId42"/>
    <p:sldId id="347" r:id="rId43"/>
    <p:sldId id="348" r:id="rId44"/>
    <p:sldId id="332" r:id="rId45"/>
    <p:sldId id="322" r:id="rId46"/>
    <p:sldId id="349" r:id="rId47"/>
    <p:sldId id="350" r:id="rId48"/>
    <p:sldId id="351" r:id="rId49"/>
    <p:sldId id="333" r:id="rId50"/>
    <p:sldId id="325" r:id="rId51"/>
    <p:sldId id="353" r:id="rId52"/>
    <p:sldId id="354" r:id="rId53"/>
    <p:sldId id="355" r:id="rId54"/>
    <p:sldId id="356" r:id="rId55"/>
    <p:sldId id="334" r:id="rId56"/>
    <p:sldId id="328" r:id="rId57"/>
    <p:sldId id="357" r:id="rId58"/>
    <p:sldId id="358" r:id="rId59"/>
    <p:sldId id="359" r:id="rId60"/>
    <p:sldId id="33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17571-0045-4334-AC2B-D1D7037918D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1AA-2E69-4653-8606-11BCB74FC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04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81AA-2E69-4653-8606-11BCB74FC52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834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81AA-2E69-4653-8606-11BCB74FC52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34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81AA-2E69-4653-8606-11BCB74FC52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40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81AA-2E69-4653-8606-11BCB74FC52F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59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81AA-2E69-4653-8606-11BCB74FC52F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39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7F86-C481-CB63-B65A-BDA38DD93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82D80-37A7-9FD5-8B65-DC0FC7A44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C6AF-04BE-8B2A-2D7A-20C2F8F5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CEB-D831-4FAF-B404-3252607F007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FFD5C-0957-5AA5-263D-2A02D687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B3A2A-396D-2949-BEA3-8FEE1D1E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7E0B-384F-4DE5-990E-E4B93EB06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3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D300-6D78-FCD5-AD07-7A4EFD19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85A0B-8C77-F04C-6B25-BE803EE21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9F99C-81E4-C45D-AAA0-59370950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CEB-D831-4FAF-B404-3252607F007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FE521-3E27-4EE2-624D-D2A05D4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FE9F8-FD9E-04A2-AC4A-8B84EA59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7E0B-384F-4DE5-990E-E4B93EB06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42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C7760-FD96-69E4-E772-44C481E88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AEA92-B08A-7F78-FBD0-D0920666D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FDC73-ED0C-E117-EF57-156943CF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CEB-D831-4FAF-B404-3252607F007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F17D-9B61-69F3-D694-94273AEE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7338-7B9D-9E96-C473-9A5D0477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7E0B-384F-4DE5-990E-E4B93EB06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4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3B85-652A-9921-DA0E-880364E1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1485-D55C-0A68-BD0E-13B45E55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982D7-9004-7A25-1331-211E4CC9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CEB-D831-4FAF-B404-3252607F007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0F548-0C49-90D7-41CB-D8514275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343E-9FAB-8384-0E9F-B5B130AF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7E0B-384F-4DE5-990E-E4B93EB06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24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C4AA-E884-0732-0B31-46C0A5C7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D5E45-787A-E45F-78CF-624AA4CAC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D73A5-85CB-1089-13A4-816A333F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CEB-D831-4FAF-B404-3252607F007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F5DB3-57EE-1FA4-B746-9C3830CE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D1830-64F4-E3E2-2D07-07F6E5A3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7E0B-384F-4DE5-990E-E4B93EB06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87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51D4-8F7F-0DCE-D753-52747505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8E61-00A3-6EFA-0D6E-03E123CF9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C5F36-8F24-4A5B-1A8A-2572A8F56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4985B-CC74-B37A-01C6-F8C2DCDD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CEB-D831-4FAF-B404-3252607F007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1F8B8-1073-BD42-7D9F-744ED4C3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B3F08-CD82-5C91-5C97-247BBB39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7E0B-384F-4DE5-990E-E4B93EB06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13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E5D9-2A15-B231-799E-6C1CF7C3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4ED9B-2A1F-701A-405C-71586114B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1A76B-FBF3-95AF-1525-1BC082A9E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12A37-0827-5469-8F61-3E04EEF7D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4A229-72DA-53DB-EBC2-FAF1C3E19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2FF75-F197-5CED-6384-DD58B05C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CEB-D831-4FAF-B404-3252607F007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DD218-F44A-77E6-CBEB-EE6A05BF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5DEB0-97BD-4665-B052-9752502D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7E0B-384F-4DE5-990E-E4B93EB06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50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147B-BE90-4162-FB2F-9D948505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839F2-439B-F3A5-2D4C-AD4A1C39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CEB-D831-4FAF-B404-3252607F007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085B4-EEBA-7E4E-D8E6-390E46B9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747F6-C003-34E5-14AF-E75A693F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7E0B-384F-4DE5-990E-E4B93EB06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07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F9B1B-6D3E-50DE-AE61-888D39BB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CEB-D831-4FAF-B404-3252607F007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4EA19-0431-E712-5963-81B2DA77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940B4-DAF8-3BA4-206D-1CEBC8F5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7E0B-384F-4DE5-990E-E4B93EB06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16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4E30-82E0-8647-1130-32F71750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A795-84B1-5651-4A33-3692CB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530D2-10F1-FC94-0573-77C35286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C38A1-AF7B-7942-F9AC-E9A94D8C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CEB-D831-4FAF-B404-3252607F007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EF58E-05C5-CECA-E63A-CCE0F19D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17C0A-E29F-44B8-7397-B3DBCA2D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7E0B-384F-4DE5-990E-E4B93EB06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62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427C-65A4-51D5-E276-C2C12DDA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EAEE0-8A16-1021-44AA-55C6F856C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D6DF9-9CB4-DA4C-768E-D42980F1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62F10-82A8-FE80-2FF2-925CDA00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8CEB-D831-4FAF-B404-3252607F007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868BA-8B03-CD56-1001-29F76921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1B2E4-73E2-CABA-28EA-AEFEE939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7E0B-384F-4DE5-990E-E4B93EB06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8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98F35-DCAB-797D-AE03-5AC0356E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2E8D6-6B8F-3249-FA3C-56A919B04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BB84D-4C15-A64C-0EE6-FF33CB885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38CEB-D831-4FAF-B404-3252607F007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D4A0-C7AE-3E95-6152-4167B4481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13EB-A8DA-B6A2-D3E5-FCF59C7C6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57E0B-384F-4DE5-990E-E4B93EB06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92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7.png"/><Relationship Id="rId1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7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7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6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5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6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5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6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6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C214-E67A-F4B0-0B62-599CE0C80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3309256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b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Study: </a:t>
            </a:r>
            <a:r>
              <a:rPr lang="en-GB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Plivo</a:t>
            </a:r>
            <a:br>
              <a:rPr lang="en-GB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CD607-6970-8C25-CB9C-886F28652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914" y="3548741"/>
            <a:ext cx="11096172" cy="3309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Conducted by </a:t>
            </a:r>
            <a:r>
              <a:rPr lang="en-GB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InfoManagers</a:t>
            </a:r>
          </a:p>
          <a:p>
            <a:pPr algn="r">
              <a:lnSpc>
                <a:spcPct val="10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Adarsh Maddheshiya | 202151004</a:t>
            </a:r>
          </a:p>
          <a:p>
            <a:pPr algn="r">
              <a:lnSpc>
                <a:spcPct val="10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Singhal | 202151008 </a:t>
            </a:r>
          </a:p>
          <a:p>
            <a:pPr algn="r">
              <a:lnSpc>
                <a:spcPct val="10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Ganesh Vijay Sonawane | 202151054</a:t>
            </a:r>
          </a:p>
          <a:p>
            <a:pPr algn="r">
              <a:lnSpc>
                <a:spcPct val="10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Krishna Govardhan Kawale | 202151076</a:t>
            </a:r>
          </a:p>
          <a:p>
            <a:pPr algn="r">
              <a:lnSpc>
                <a:spcPct val="10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Kundan Singh | 202151080</a:t>
            </a:r>
          </a:p>
          <a:p>
            <a:pPr algn="r">
              <a:lnSpc>
                <a:spcPct val="10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Waikar Om Anant | 202152344</a:t>
            </a:r>
          </a:p>
          <a:p>
            <a:pPr algn="r"/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6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96" y="7158372"/>
            <a:ext cx="863213" cy="8632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31" y="7440207"/>
            <a:ext cx="831920" cy="8319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29" y="8021585"/>
            <a:ext cx="726054" cy="72605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54" y="8272127"/>
            <a:ext cx="811536" cy="8115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22" y="3349893"/>
            <a:ext cx="3337896" cy="33378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8" y="1301920"/>
            <a:ext cx="3496546" cy="349654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60" y="8384612"/>
            <a:ext cx="1063300" cy="1063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7" y="56687"/>
            <a:ext cx="3007595" cy="300759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19" y="-1914919"/>
            <a:ext cx="823572" cy="82357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87" y="-1431267"/>
            <a:ext cx="825520" cy="82552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69" y="7261903"/>
            <a:ext cx="825520" cy="82552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017" y="2917910"/>
            <a:ext cx="638323" cy="63832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482" y="4762886"/>
            <a:ext cx="805391" cy="80539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02" y="1214211"/>
            <a:ext cx="3007594" cy="300759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975" y="-1522924"/>
            <a:ext cx="831920" cy="8319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06" y="1897355"/>
            <a:ext cx="4450471" cy="445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83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96" y="7158372"/>
            <a:ext cx="863213" cy="8632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31" y="7440207"/>
            <a:ext cx="831920" cy="8319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29" y="8021585"/>
            <a:ext cx="726054" cy="72605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54" y="8272127"/>
            <a:ext cx="811536" cy="8115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22" y="3349893"/>
            <a:ext cx="3337896" cy="33378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8" y="1301920"/>
            <a:ext cx="3496546" cy="349654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60" y="8384612"/>
            <a:ext cx="1063300" cy="1063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7" y="56687"/>
            <a:ext cx="3007595" cy="300759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19" y="-1914919"/>
            <a:ext cx="823572" cy="82357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87" y="-1431267"/>
            <a:ext cx="825520" cy="82552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69" y="7261903"/>
            <a:ext cx="825520" cy="82552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017" y="2917910"/>
            <a:ext cx="638323" cy="63832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482" y="4762886"/>
            <a:ext cx="805391" cy="80539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02" y="1214211"/>
            <a:ext cx="3007594" cy="300759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35" y="0"/>
            <a:ext cx="3898747" cy="38987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06" y="1897355"/>
            <a:ext cx="4450471" cy="445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52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31" y="7440207"/>
            <a:ext cx="831920" cy="8319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29" y="8021585"/>
            <a:ext cx="726054" cy="72605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54" y="8272127"/>
            <a:ext cx="811536" cy="8115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22" y="3349893"/>
            <a:ext cx="3337896" cy="33378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8" y="1301920"/>
            <a:ext cx="3496546" cy="349654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60" y="8384612"/>
            <a:ext cx="1063300" cy="1063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7" y="56687"/>
            <a:ext cx="3007595" cy="300759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19" y="-1914919"/>
            <a:ext cx="823572" cy="82357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87" y="-1431267"/>
            <a:ext cx="825520" cy="82552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69" y="7261903"/>
            <a:ext cx="825520" cy="82552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017" y="2917910"/>
            <a:ext cx="638323" cy="63832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482" y="4762886"/>
            <a:ext cx="805391" cy="80539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02" y="1214211"/>
            <a:ext cx="3007594" cy="300759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35" y="0"/>
            <a:ext cx="3898747" cy="38987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06" y="1897355"/>
            <a:ext cx="4450471" cy="445047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67" y="2754021"/>
            <a:ext cx="4088889" cy="40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7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31" y="7440207"/>
            <a:ext cx="831920" cy="8319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29" y="8021585"/>
            <a:ext cx="726054" cy="72605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54" y="8272127"/>
            <a:ext cx="811536" cy="8115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22" y="3349893"/>
            <a:ext cx="3337896" cy="33378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8" y="1301920"/>
            <a:ext cx="3496546" cy="349654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60" y="8384612"/>
            <a:ext cx="1063300" cy="1063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7" y="56687"/>
            <a:ext cx="3007595" cy="300759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87" y="-1431267"/>
            <a:ext cx="825520" cy="82552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69" y="7261903"/>
            <a:ext cx="825520" cy="82552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017" y="2917910"/>
            <a:ext cx="638323" cy="63832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949" y="4798465"/>
            <a:ext cx="805391" cy="80539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02" y="1214211"/>
            <a:ext cx="3007594" cy="300759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35" y="0"/>
            <a:ext cx="3898747" cy="38987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06" y="1897355"/>
            <a:ext cx="4450471" cy="445047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67" y="2754021"/>
            <a:ext cx="4088889" cy="408888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260" y="851773"/>
            <a:ext cx="3659013" cy="365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41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31" y="7440207"/>
            <a:ext cx="831920" cy="8319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29" y="8021585"/>
            <a:ext cx="726054" cy="72605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54" y="8272127"/>
            <a:ext cx="811536" cy="8115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22" y="3349893"/>
            <a:ext cx="3337896" cy="33378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8" y="1301920"/>
            <a:ext cx="3496546" cy="349654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60" y="8384612"/>
            <a:ext cx="1063300" cy="1063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7" y="56687"/>
            <a:ext cx="3007595" cy="300759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87" y="-1431267"/>
            <a:ext cx="825520" cy="82552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017" y="2917910"/>
            <a:ext cx="638323" cy="63832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949" y="4798465"/>
            <a:ext cx="805391" cy="80539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02" y="1214211"/>
            <a:ext cx="3007594" cy="300759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35" y="0"/>
            <a:ext cx="3898747" cy="38987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06" y="1897355"/>
            <a:ext cx="4450471" cy="445047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67" y="2754021"/>
            <a:ext cx="4088889" cy="408888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260" y="851773"/>
            <a:ext cx="3659013" cy="365901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28" y="3011679"/>
            <a:ext cx="3898747" cy="389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25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31" y="7440207"/>
            <a:ext cx="831920" cy="8319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29" y="8021585"/>
            <a:ext cx="726054" cy="72605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54" y="8272127"/>
            <a:ext cx="811536" cy="8115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22" y="3349893"/>
            <a:ext cx="3337896" cy="33378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8" y="1301920"/>
            <a:ext cx="3496546" cy="349654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60" y="8384612"/>
            <a:ext cx="1063300" cy="1063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7" y="56687"/>
            <a:ext cx="3007595" cy="300759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87" y="-1431267"/>
            <a:ext cx="825520" cy="82552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017" y="2917910"/>
            <a:ext cx="638323" cy="63832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02" y="1214211"/>
            <a:ext cx="3007594" cy="300759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35" y="0"/>
            <a:ext cx="3898747" cy="38987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06" y="1897355"/>
            <a:ext cx="4450471" cy="445047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67" y="2754021"/>
            <a:ext cx="4088889" cy="408888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260" y="851773"/>
            <a:ext cx="3659013" cy="365901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28" y="3011679"/>
            <a:ext cx="3898747" cy="389874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03" y="-596766"/>
            <a:ext cx="4088889" cy="40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73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29" y="8021585"/>
            <a:ext cx="726054" cy="72605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54" y="8272127"/>
            <a:ext cx="811536" cy="8115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22" y="3349893"/>
            <a:ext cx="3337896" cy="33378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8" y="1301920"/>
            <a:ext cx="3496546" cy="349654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60" y="8384612"/>
            <a:ext cx="1063300" cy="1063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7" y="56687"/>
            <a:ext cx="3007595" cy="300759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87" y="-1431267"/>
            <a:ext cx="825520" cy="82552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017" y="2917910"/>
            <a:ext cx="638323" cy="63832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02" y="1214211"/>
            <a:ext cx="3007594" cy="300759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35" y="0"/>
            <a:ext cx="3898747" cy="38987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06" y="1897355"/>
            <a:ext cx="4450471" cy="445047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67" y="2754021"/>
            <a:ext cx="4088889" cy="408888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260" y="851773"/>
            <a:ext cx="3659013" cy="365901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28" y="3011679"/>
            <a:ext cx="3898747" cy="389874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03" y="-596766"/>
            <a:ext cx="4088889" cy="408888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811" y="2214487"/>
            <a:ext cx="4643513" cy="46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57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29" y="8021585"/>
            <a:ext cx="726054" cy="72605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54" y="8272127"/>
            <a:ext cx="811536" cy="8115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22" y="3349893"/>
            <a:ext cx="3337896" cy="33378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8" y="1301920"/>
            <a:ext cx="3496546" cy="349654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7" y="56687"/>
            <a:ext cx="3007595" cy="300759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87" y="-1431267"/>
            <a:ext cx="825520" cy="82552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017" y="2917910"/>
            <a:ext cx="638323" cy="63832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02" y="1214211"/>
            <a:ext cx="3007594" cy="300759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35" y="0"/>
            <a:ext cx="3898747" cy="38987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06" y="1897355"/>
            <a:ext cx="4450471" cy="445047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67" y="2754021"/>
            <a:ext cx="4088889" cy="408888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260" y="851773"/>
            <a:ext cx="3659013" cy="365901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28" y="3011679"/>
            <a:ext cx="3898747" cy="389874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03" y="-596766"/>
            <a:ext cx="4088889" cy="408888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811" y="2214487"/>
            <a:ext cx="4643513" cy="464351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039" y="2819501"/>
            <a:ext cx="4090925" cy="40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69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54" y="8272127"/>
            <a:ext cx="811536" cy="8115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22" y="3349893"/>
            <a:ext cx="3337896" cy="33378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8" y="1301920"/>
            <a:ext cx="3496546" cy="349654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7" y="56687"/>
            <a:ext cx="3007595" cy="300759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87" y="-1431267"/>
            <a:ext cx="825520" cy="82552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017" y="2917910"/>
            <a:ext cx="638323" cy="63832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02" y="1214211"/>
            <a:ext cx="3007594" cy="300759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35" y="0"/>
            <a:ext cx="3898747" cy="38987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06" y="1897355"/>
            <a:ext cx="4450471" cy="445047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67" y="2754021"/>
            <a:ext cx="4088889" cy="408888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260" y="851773"/>
            <a:ext cx="3659013" cy="365901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28" y="3011679"/>
            <a:ext cx="3898747" cy="389874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03" y="-596766"/>
            <a:ext cx="4088889" cy="408888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811" y="2214487"/>
            <a:ext cx="4643513" cy="464351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039" y="2819501"/>
            <a:ext cx="4090925" cy="40909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84" y="-433902"/>
            <a:ext cx="3898746" cy="389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9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22" y="3349893"/>
            <a:ext cx="3337896" cy="33378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8" y="1301920"/>
            <a:ext cx="3496546" cy="349654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7" y="56687"/>
            <a:ext cx="3007595" cy="300759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87" y="-1431267"/>
            <a:ext cx="825520" cy="82552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017" y="2917910"/>
            <a:ext cx="638323" cy="63832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02" y="1214211"/>
            <a:ext cx="3007594" cy="300759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35" y="0"/>
            <a:ext cx="3898747" cy="38987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06" y="1897355"/>
            <a:ext cx="4450471" cy="445047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67" y="2754021"/>
            <a:ext cx="4088889" cy="408888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260" y="851773"/>
            <a:ext cx="3659013" cy="365901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28" y="3011679"/>
            <a:ext cx="3898747" cy="389874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03" y="-596766"/>
            <a:ext cx="4088889" cy="408888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811" y="2214487"/>
            <a:ext cx="4643513" cy="464351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039" y="2819501"/>
            <a:ext cx="4090925" cy="40909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84" y="-433902"/>
            <a:ext cx="3898746" cy="389874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0" y="-436173"/>
            <a:ext cx="3802235" cy="38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79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685" y="28429"/>
            <a:ext cx="638323" cy="63832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4132" y="1106924"/>
            <a:ext cx="638323" cy="81153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4076" y="2917910"/>
            <a:ext cx="805391" cy="80539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7965" y="5538762"/>
            <a:ext cx="811536" cy="81153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96" y="7158372"/>
            <a:ext cx="863213" cy="8632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31" y="7440207"/>
            <a:ext cx="831920" cy="8319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29" y="8021585"/>
            <a:ext cx="726054" cy="72605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54" y="8272127"/>
            <a:ext cx="811536" cy="8115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481" y="186361"/>
            <a:ext cx="811536" cy="8115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817" y="5646845"/>
            <a:ext cx="946752" cy="94675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60" y="8384612"/>
            <a:ext cx="1063300" cy="1063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687" y="-1563109"/>
            <a:ext cx="1089204" cy="108920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19" y="-1914919"/>
            <a:ext cx="823572" cy="82357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87" y="-1431267"/>
            <a:ext cx="825520" cy="82552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69" y="7261903"/>
            <a:ext cx="825520" cy="82552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017" y="2917910"/>
            <a:ext cx="638323" cy="63832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482" y="4762886"/>
            <a:ext cx="805391" cy="80539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945" y="2106374"/>
            <a:ext cx="811536" cy="81153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975" y="-1522924"/>
            <a:ext cx="831920" cy="8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22" y="3349893"/>
            <a:ext cx="3337896" cy="33378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8" y="1301920"/>
            <a:ext cx="3496546" cy="349654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7" y="56687"/>
            <a:ext cx="3007595" cy="300759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87" y="-1431267"/>
            <a:ext cx="825520" cy="82552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02" y="1214211"/>
            <a:ext cx="3007594" cy="300759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35" y="0"/>
            <a:ext cx="3898747" cy="38987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06" y="1897355"/>
            <a:ext cx="4450471" cy="445047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67" y="2754021"/>
            <a:ext cx="4088889" cy="408888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260" y="851773"/>
            <a:ext cx="3659013" cy="365901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28" y="3011679"/>
            <a:ext cx="3898747" cy="389874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03" y="-596766"/>
            <a:ext cx="4088889" cy="408888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811" y="2214487"/>
            <a:ext cx="4643513" cy="464351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039" y="2819501"/>
            <a:ext cx="4090925" cy="40909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84" y="-433902"/>
            <a:ext cx="3898746" cy="389874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0" y="-436173"/>
            <a:ext cx="3802235" cy="380223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93" y="-249578"/>
            <a:ext cx="3394512" cy="33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4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22" y="3349893"/>
            <a:ext cx="3337896" cy="33378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8" y="1301920"/>
            <a:ext cx="3496546" cy="349654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7" y="56687"/>
            <a:ext cx="3007595" cy="300759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02" y="1214211"/>
            <a:ext cx="3007594" cy="300759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35" y="0"/>
            <a:ext cx="3898747" cy="38987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06" y="1897355"/>
            <a:ext cx="4450471" cy="445047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67" y="2754021"/>
            <a:ext cx="4088889" cy="408888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260" y="851773"/>
            <a:ext cx="3659013" cy="365901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28" y="3011679"/>
            <a:ext cx="3898747" cy="389874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03" y="-596766"/>
            <a:ext cx="4088889" cy="408888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811" y="2214487"/>
            <a:ext cx="4643513" cy="464351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039" y="2819501"/>
            <a:ext cx="4090925" cy="40909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84" y="-433902"/>
            <a:ext cx="3898746" cy="389874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0" y="-436173"/>
            <a:ext cx="3802235" cy="380223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93" y="-249578"/>
            <a:ext cx="3394512" cy="339451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884" y="-762580"/>
            <a:ext cx="3443859" cy="344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6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22" y="3349893"/>
            <a:ext cx="3337896" cy="33378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8" y="1301920"/>
            <a:ext cx="3496546" cy="349654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7" y="56687"/>
            <a:ext cx="3007595" cy="300759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02" y="1214211"/>
            <a:ext cx="3007594" cy="300759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35" y="0"/>
            <a:ext cx="3898747" cy="38987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06" y="1897355"/>
            <a:ext cx="4450471" cy="445047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67" y="2754021"/>
            <a:ext cx="4088889" cy="408888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260" y="851773"/>
            <a:ext cx="3659013" cy="365901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28" y="3011679"/>
            <a:ext cx="3898747" cy="389874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03" y="-596766"/>
            <a:ext cx="4088889" cy="408888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811" y="2214487"/>
            <a:ext cx="4643513" cy="464351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039" y="2819501"/>
            <a:ext cx="4090925" cy="40909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84" y="-433902"/>
            <a:ext cx="3898746" cy="389874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0" y="-436173"/>
            <a:ext cx="3802235" cy="380223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93" y="-249578"/>
            <a:ext cx="3394512" cy="339451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884" y="-762580"/>
            <a:ext cx="3443859" cy="34438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1893" y="-1349000"/>
            <a:ext cx="8337001" cy="833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46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24" y="-3006751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22" y="3349893"/>
            <a:ext cx="3337896" cy="33378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8" y="1301920"/>
            <a:ext cx="3496546" cy="349654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7" y="56687"/>
            <a:ext cx="3007595" cy="300759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02" y="1214211"/>
            <a:ext cx="3007594" cy="300759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35" y="0"/>
            <a:ext cx="3898747" cy="38987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06" y="1897355"/>
            <a:ext cx="4450471" cy="445047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67" y="2754021"/>
            <a:ext cx="4088889" cy="408888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260" y="851773"/>
            <a:ext cx="3659013" cy="365901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28" y="3011679"/>
            <a:ext cx="3898747" cy="389874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03" y="-596766"/>
            <a:ext cx="4088889" cy="408888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811" y="2214487"/>
            <a:ext cx="4643513" cy="464351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039" y="2819501"/>
            <a:ext cx="4090925" cy="40909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84" y="-433902"/>
            <a:ext cx="3898746" cy="389874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0" y="-436173"/>
            <a:ext cx="3802235" cy="380223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93" y="-249578"/>
            <a:ext cx="3394512" cy="339451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884" y="-762580"/>
            <a:ext cx="3443859" cy="34438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1893" y="-1349000"/>
            <a:ext cx="8337001" cy="8337001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87" y="-1720937"/>
            <a:ext cx="8631363" cy="86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59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22" y="3349893"/>
            <a:ext cx="3337896" cy="33378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8" y="1301920"/>
            <a:ext cx="3496546" cy="349654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7" y="56687"/>
            <a:ext cx="3007595" cy="300759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02" y="1214211"/>
            <a:ext cx="3007594" cy="300759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35" y="0"/>
            <a:ext cx="3898747" cy="38987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06" y="1897355"/>
            <a:ext cx="4450471" cy="445047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67" y="2754021"/>
            <a:ext cx="4088889" cy="408888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260" y="851773"/>
            <a:ext cx="3659013" cy="365901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28" y="3011679"/>
            <a:ext cx="3898747" cy="389874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03" y="-596766"/>
            <a:ext cx="4088889" cy="408888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811" y="2214487"/>
            <a:ext cx="4643513" cy="464351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039" y="2819501"/>
            <a:ext cx="4090925" cy="40909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84" y="-433902"/>
            <a:ext cx="3898746" cy="389874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0" y="-436173"/>
            <a:ext cx="3802235" cy="380223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93" y="-249578"/>
            <a:ext cx="3394512" cy="339451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884" y="-762580"/>
            <a:ext cx="3443859" cy="34438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1893" y="-1349000"/>
            <a:ext cx="8337001" cy="8337001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87" y="-1720937"/>
            <a:ext cx="8631363" cy="863136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79" y="-1536310"/>
            <a:ext cx="8524311" cy="85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89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CFCE4F31-D642-452F-B667-EFB7D81C1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47750"/>
            <a:ext cx="857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629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4546-513E-7D71-5D87-0F0FAB4BD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3829"/>
            <a:ext cx="9144000" cy="1110341"/>
          </a:xfrm>
        </p:spPr>
        <p:txBody>
          <a:bodyPr>
            <a:normAutofit/>
          </a:bodyPr>
          <a:lstStyle/>
          <a:p>
            <a:r>
              <a:rPr 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58177"/>
      </p:ext>
    </p:extLst>
  </p:cSld>
  <p:clrMapOvr>
    <a:masterClrMapping/>
  </p:clrMapOvr>
  <p:transition spd="slow" advClick="0" advTm="200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F16C-387F-3C8B-E192-1125CCEF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GB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br>
              <a:rPr lang="en-GB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Unlocking Business Potential: The Plivo Case Study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0A0C-93D4-161F-F53F-0E4CFAFC3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8718"/>
            <a:ext cx="10515600" cy="45792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Plivo</a:t>
            </a:r>
            <a:r>
              <a:rPr lang="en-GB" sz="1900" dirty="0">
                <a:solidFill>
                  <a:srgbClr val="0D0D0D"/>
                </a:solidFill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 is </a:t>
            </a: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a company that revolutionized communication for businesses like Zomato and Uber.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87108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F16C-387F-3C8B-E192-1125CCEF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GB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br>
              <a:rPr lang="en-GB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Unlocking Business Potential: The Plivo Case Study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0A0C-93D4-161F-F53F-0E4CFAFC3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8718"/>
            <a:ext cx="10515600" cy="45792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Plivo</a:t>
            </a:r>
            <a:r>
              <a:rPr lang="en-GB" sz="1900" dirty="0">
                <a:solidFill>
                  <a:srgbClr val="0D0D0D"/>
                </a:solidFill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 is </a:t>
            </a: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a company that revolutionized communication for businesses like Zomato and Uber.</a:t>
            </a:r>
          </a:p>
          <a:p>
            <a:pPr algn="just">
              <a:lnSpc>
                <a:spcPct val="150000"/>
              </a:lnSpc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Challenges included manual call handling, irregular call volumes, and long customer wait times.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430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F16C-387F-3C8B-E192-1125CCEF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GB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br>
              <a:rPr lang="en-GB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Unlocking Business Potential: The Plivo Case Study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0A0C-93D4-161F-F53F-0E4CFAFC3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8718"/>
            <a:ext cx="10515600" cy="45792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Plivo</a:t>
            </a:r>
            <a:r>
              <a:rPr lang="en-GB" sz="1900" dirty="0">
                <a:solidFill>
                  <a:srgbClr val="0D0D0D"/>
                </a:solidFill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 is </a:t>
            </a: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a company that revolutionized communication for businesses like Zomato and Uber.</a:t>
            </a:r>
          </a:p>
          <a:p>
            <a:pPr algn="just">
              <a:lnSpc>
                <a:spcPct val="150000"/>
              </a:lnSpc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Challenges included manual call handling, irregular call volumes, and long customer wait times.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Plivo is a second order B2B business that simplified communication through innovative solutions for said challenges.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24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4132" y="1106924"/>
            <a:ext cx="638323" cy="81153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4076" y="2917910"/>
            <a:ext cx="805391" cy="80539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7965" y="5538762"/>
            <a:ext cx="811536" cy="81153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96" y="7158372"/>
            <a:ext cx="863213" cy="8632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31" y="7440207"/>
            <a:ext cx="831920" cy="8319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29" y="8021585"/>
            <a:ext cx="726054" cy="72605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54" y="8272127"/>
            <a:ext cx="811536" cy="8115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481" y="186361"/>
            <a:ext cx="811536" cy="8115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817" y="5646845"/>
            <a:ext cx="946752" cy="94675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60" y="8384612"/>
            <a:ext cx="1063300" cy="1063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687" y="-1563109"/>
            <a:ext cx="1089204" cy="108920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19" y="-1914919"/>
            <a:ext cx="823572" cy="82357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87" y="-1431267"/>
            <a:ext cx="825520" cy="82552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69" y="7261903"/>
            <a:ext cx="825520" cy="82552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017" y="2917910"/>
            <a:ext cx="638323" cy="63832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482" y="4762886"/>
            <a:ext cx="805391" cy="80539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945" y="2106374"/>
            <a:ext cx="811536" cy="81153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975" y="-1522924"/>
            <a:ext cx="831920" cy="8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56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F16C-387F-3C8B-E192-1125CCEF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GB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br>
              <a:rPr lang="en-GB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Unlocking Business Potential: The Plivo Case Study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0A0C-93D4-161F-F53F-0E4CFAFC3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8718"/>
            <a:ext cx="10515600" cy="45792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Plivo</a:t>
            </a:r>
            <a:r>
              <a:rPr lang="en-GB" sz="1900" dirty="0">
                <a:solidFill>
                  <a:srgbClr val="0D0D0D"/>
                </a:solidFill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 is </a:t>
            </a: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a company that revolutionized communication for businesses like Zomato and Uber.</a:t>
            </a:r>
          </a:p>
          <a:p>
            <a:pPr algn="just">
              <a:lnSpc>
                <a:spcPct val="150000"/>
              </a:lnSpc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Challenges included manual call handling, irregular call volumes, and long customer wait times.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Plivo is a second order B2B business that simplified communication through innovative solutions for said challenges.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The California Gold Rush analogy</a:t>
            </a:r>
            <a:r>
              <a:rPr lang="en-GB" sz="1900" dirty="0">
                <a:solidFill>
                  <a:srgbClr val="0D0D0D"/>
                </a:solidFill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 perfectly </a:t>
            </a: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highlights the significance of identifying and solving second-order problems.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132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F16C-387F-3C8B-E192-1125CCEF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GB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br>
              <a:rPr lang="en-GB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Unlocking Business Potential: The Plivo Case Study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0A0C-93D4-161F-F53F-0E4CFAFC3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8718"/>
            <a:ext cx="10515600" cy="45792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Plivo</a:t>
            </a:r>
            <a:r>
              <a:rPr lang="en-GB" sz="1900" dirty="0">
                <a:solidFill>
                  <a:srgbClr val="0D0D0D"/>
                </a:solidFill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 is </a:t>
            </a: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a company that revolutionized communication for businesses like Zomato and Uber.</a:t>
            </a:r>
          </a:p>
          <a:p>
            <a:pPr algn="just">
              <a:lnSpc>
                <a:spcPct val="150000"/>
              </a:lnSpc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Challenges included manual call handling, irregular call volumes, and long customer wait times.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Plivo is a second order B2B business that simplified communication through innovative solutions for said challenges.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The California Gold Rush analogy</a:t>
            </a:r>
            <a:r>
              <a:rPr lang="en-GB" sz="1900" dirty="0">
                <a:solidFill>
                  <a:srgbClr val="0D0D0D"/>
                </a:solidFill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 perfectly </a:t>
            </a: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highlights the significance of identifying and solving second-order problems.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1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Objective - </a:t>
            </a: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To understand how Plivo's strategic decisions shaped its success and transformed the communication landscape.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278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4546-513E-7D71-5D87-0F0FAB4BD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3829"/>
            <a:ext cx="9144000" cy="1110341"/>
          </a:xfrm>
        </p:spPr>
        <p:txBody>
          <a:bodyPr>
            <a:normAutofit/>
          </a:bodyPr>
          <a:lstStyle/>
          <a:p>
            <a:r>
              <a:rPr 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25792"/>
      </p:ext>
    </p:extLst>
  </p:cSld>
  <p:clrMapOvr>
    <a:masterClrMapping/>
  </p:clrMapOvr>
  <p:transition spd="slow" advClick="0" advTm="2000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8A9F-16FC-2696-A34E-A474D1E8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en-IN" sz="4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Customer Communication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A2C1-D7F6-A96D-7586-5F67A1AB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38" y="2278743"/>
            <a:ext cx="10661124" cy="375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</a:rPr>
              <a:t>Manual call handling, irregular call volumes, and extended customer wait times posed significant challenges.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26393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8A9F-16FC-2696-A34E-A474D1E8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en-IN" sz="4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Customer Communication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A2C1-D7F6-A96D-7586-5F67A1AB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38" y="2278743"/>
            <a:ext cx="10661124" cy="375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</a:rPr>
              <a:t>Manual call handling, irregular call volumes, and extended customer wait times posed significant challenges.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D0D0D"/>
                </a:solidFill>
                <a:latin typeface="Georgia" panose="02040502050405020303" pitchFamily="18" charset="0"/>
              </a:rPr>
              <a:t>M</a:t>
            </a: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</a:rPr>
              <a:t>aintaining satisfactory customer service would’ve required hiring more employees thus reducing profit .</a:t>
            </a:r>
          </a:p>
        </p:txBody>
      </p:sp>
    </p:spTree>
    <p:extLst>
      <p:ext uri="{BB962C8B-B14F-4D97-AF65-F5344CB8AC3E}">
        <p14:creationId xmlns:p14="http://schemas.microsoft.com/office/powerpoint/2010/main" val="1239614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8A9F-16FC-2696-A34E-A474D1E8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en-IN" sz="4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Customer Communication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A2C1-D7F6-A96D-7586-5F67A1AB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38" y="2278743"/>
            <a:ext cx="10661124" cy="375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</a:rPr>
              <a:t>Manual call handling, irregular call volumes, and extended customer wait times posed significant challenges.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D0D0D"/>
                </a:solidFill>
                <a:latin typeface="Georgia" panose="02040502050405020303" pitchFamily="18" charset="0"/>
              </a:rPr>
              <a:t>M</a:t>
            </a: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</a:rPr>
              <a:t>aintaining satisfactory customer service would’ve required hiring more employees thus reducing profit 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</a:rPr>
              <a:t>The decreasing effectiveness of email marketing necessitated alternative communication solutions.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769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8A9F-16FC-2696-A34E-A474D1E8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en-IN" sz="4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Customer Communication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A2C1-D7F6-A96D-7586-5F67A1AB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38" y="2278743"/>
            <a:ext cx="10661124" cy="426493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</a:rPr>
              <a:t>Manual call handling, irregular call volumes, and extended customer wait times posed significant challenges.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D0D0D"/>
                </a:solidFill>
                <a:latin typeface="Georgia" panose="02040502050405020303" pitchFamily="18" charset="0"/>
              </a:rPr>
              <a:t>M</a:t>
            </a: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</a:rPr>
              <a:t>aintaining satisfactory customer service would’ve required hiring more employees thus reducing profit 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</a:rPr>
              <a:t>The decreasing effectiveness of email marketing necessitated alternative communication solutions.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D0D0D"/>
                </a:solidFill>
                <a:latin typeface="Georgia" panose="02040502050405020303" pitchFamily="18" charset="0"/>
              </a:rPr>
              <a:t>Continuously </a:t>
            </a: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</a:rPr>
              <a:t>evolving business landscape </a:t>
            </a:r>
            <a:r>
              <a:rPr lang="en-GB" sz="1900" dirty="0">
                <a:solidFill>
                  <a:srgbClr val="0D0D0D"/>
                </a:solidFill>
                <a:latin typeface="Georgia" panose="02040502050405020303" pitchFamily="18" charset="0"/>
              </a:rPr>
              <a:t>paved</a:t>
            </a:r>
            <a:r>
              <a:rPr lang="en-GB" sz="1900" b="0" i="0" dirty="0">
                <a:solidFill>
                  <a:srgbClr val="0D0D0D"/>
                </a:solidFill>
                <a:effectLst/>
                <a:latin typeface="Georgia" panose="02040502050405020303" pitchFamily="18" charset="0"/>
              </a:rPr>
              <a:t> the need for innovative communication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427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4546-513E-7D71-5D87-0F0FAB4BD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3829"/>
            <a:ext cx="9144000" cy="1110341"/>
          </a:xfrm>
        </p:spPr>
        <p:txBody>
          <a:bodyPr>
            <a:normAutofit/>
          </a:bodyPr>
          <a:lstStyle/>
          <a:p>
            <a:r>
              <a:rPr 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33508"/>
      </p:ext>
    </p:extLst>
  </p:cSld>
  <p:clrMapOvr>
    <a:masterClrMapping/>
  </p:clrMapOvr>
  <p:transition spd="slow" advClick="0" advTm="2000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E639-D1CC-D907-2838-C0F8A577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Strategic Decision: Revolutionizing Communication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C700-AA39-1243-D2CA-EBEDFBF5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258423"/>
            <a:ext cx="10753725" cy="376618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Plivo decided to revolutionize communication by developing automated response systems.</a:t>
            </a:r>
          </a:p>
        </p:txBody>
      </p:sp>
    </p:spTree>
    <p:extLst>
      <p:ext uri="{BB962C8B-B14F-4D97-AF65-F5344CB8AC3E}">
        <p14:creationId xmlns:p14="http://schemas.microsoft.com/office/powerpoint/2010/main" val="42037136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E639-D1CC-D907-2838-C0F8A577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Strategic Decision: Revolutionizing Communication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C700-AA39-1243-D2CA-EBEDFBF5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258423"/>
            <a:ext cx="10753725" cy="376618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Plivo decided to revolutionize communication by developing automated response systems.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declining effectiveness of email marketing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 provided a greater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opportunity 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through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SMS engagement.</a:t>
            </a:r>
          </a:p>
        </p:txBody>
      </p:sp>
    </p:spTree>
    <p:extLst>
      <p:ext uri="{BB962C8B-B14F-4D97-AF65-F5344CB8AC3E}">
        <p14:creationId xmlns:p14="http://schemas.microsoft.com/office/powerpoint/2010/main" val="157417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4076" y="2917910"/>
            <a:ext cx="805391" cy="80539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7965" y="5538762"/>
            <a:ext cx="811536" cy="81153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96" y="7158372"/>
            <a:ext cx="863213" cy="8632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31" y="7440207"/>
            <a:ext cx="831920" cy="8319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29" y="8021585"/>
            <a:ext cx="726054" cy="72605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54" y="8272127"/>
            <a:ext cx="811536" cy="8115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481" y="186361"/>
            <a:ext cx="811536" cy="8115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817" y="5646845"/>
            <a:ext cx="946752" cy="94675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60" y="8384612"/>
            <a:ext cx="1063300" cy="1063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687" y="-1563109"/>
            <a:ext cx="1089204" cy="108920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19" y="-1914919"/>
            <a:ext cx="823572" cy="82357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87" y="-1431267"/>
            <a:ext cx="825520" cy="82552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69" y="7261903"/>
            <a:ext cx="825520" cy="82552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017" y="2917910"/>
            <a:ext cx="638323" cy="63832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482" y="4762886"/>
            <a:ext cx="805391" cy="80539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945" y="2106374"/>
            <a:ext cx="811536" cy="81153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975" y="-1522924"/>
            <a:ext cx="831920" cy="8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20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E639-D1CC-D907-2838-C0F8A577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Strategic Decision: Revolutionizing Communication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C700-AA39-1243-D2CA-EBEDFBF5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258423"/>
            <a:ext cx="10753725" cy="376618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Plivo decided to revolutionize communication by developing automated response systems.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declining effectiveness of email marketing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 provided a greater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opportunity 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through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SMS engagement.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Customer Engagement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included three pivotal steps:</a:t>
            </a:r>
          </a:p>
        </p:txBody>
      </p:sp>
    </p:spTree>
    <p:extLst>
      <p:ext uri="{BB962C8B-B14F-4D97-AF65-F5344CB8AC3E}">
        <p14:creationId xmlns:p14="http://schemas.microsoft.com/office/powerpoint/2010/main" val="2910270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E639-D1CC-D907-2838-C0F8A577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Strategic Decision: Revolutionizing Communication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C700-AA39-1243-D2CA-EBEDFBF5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258423"/>
            <a:ext cx="10753725" cy="376618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Plivo decided to revolutionize communication by developing automated response systems.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declining effectiveness of email marketing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 provided a greater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opportunity 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through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SMS engagement.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Customer Engagement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included three pivotal steps:</a:t>
            </a:r>
          </a:p>
          <a:p>
            <a:pPr lvl="1">
              <a:lnSpc>
                <a:spcPct val="150000"/>
              </a:lnSpc>
            </a:pPr>
            <a:r>
              <a:rPr lang="en-GB" sz="1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Customer Acquisition </a:t>
            </a:r>
          </a:p>
        </p:txBody>
      </p:sp>
    </p:spTree>
    <p:extLst>
      <p:ext uri="{BB962C8B-B14F-4D97-AF65-F5344CB8AC3E}">
        <p14:creationId xmlns:p14="http://schemas.microsoft.com/office/powerpoint/2010/main" val="4161855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E639-D1CC-D907-2838-C0F8A577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Strategic Decision: Revolutionizing Communication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C700-AA39-1243-D2CA-EBEDFBF5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258423"/>
            <a:ext cx="10753725" cy="376618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Plivo decided to revolutionize communication by developing automated response systems.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declining effectiveness of email marketing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 provided a greater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opportunity 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through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SMS engagement.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Customer Engagement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included three pivotal steps:</a:t>
            </a:r>
          </a:p>
          <a:p>
            <a:pPr lvl="1">
              <a:lnSpc>
                <a:spcPct val="150000"/>
              </a:lnSpc>
            </a:pPr>
            <a:r>
              <a:rPr lang="en-GB" sz="1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Customer Acquisition </a:t>
            </a:r>
          </a:p>
          <a:p>
            <a:pPr lvl="1">
              <a:lnSpc>
                <a:spcPct val="150000"/>
              </a:lnSpc>
            </a:pPr>
            <a:r>
              <a:rPr lang="en-GB" sz="1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3734645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E639-D1CC-D907-2838-C0F8A577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Strategic Decision: Revolutionizing Communication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C700-AA39-1243-D2CA-EBEDFBF5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258423"/>
            <a:ext cx="10753725" cy="376618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Plivo decided to revolutionize communication by developing automated response systems.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declining effectiveness of email marketing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 provided a greater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opportunity 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through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SMS engagement.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Customer Engagement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included three pivotal steps:</a:t>
            </a:r>
          </a:p>
          <a:p>
            <a:pPr lvl="1">
              <a:lnSpc>
                <a:spcPct val="150000"/>
              </a:lnSpc>
            </a:pPr>
            <a:r>
              <a:rPr lang="en-GB" sz="1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Customer Acquisition </a:t>
            </a:r>
          </a:p>
          <a:p>
            <a:pPr lvl="1">
              <a:lnSpc>
                <a:spcPct val="150000"/>
              </a:lnSpc>
            </a:pPr>
            <a:r>
              <a:rPr lang="en-GB" sz="1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Customer Service</a:t>
            </a:r>
          </a:p>
          <a:p>
            <a:pPr lvl="1">
              <a:lnSpc>
                <a:spcPct val="150000"/>
              </a:lnSpc>
            </a:pPr>
            <a:r>
              <a:rPr lang="en-GB" sz="1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Loyalty Hook.</a:t>
            </a:r>
          </a:p>
        </p:txBody>
      </p:sp>
    </p:spTree>
    <p:extLst>
      <p:ext uri="{BB962C8B-B14F-4D97-AF65-F5344CB8AC3E}">
        <p14:creationId xmlns:p14="http://schemas.microsoft.com/office/powerpoint/2010/main" val="2271974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4546-513E-7D71-5D87-0F0FAB4BD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7444"/>
            <a:ext cx="9144000" cy="2783112"/>
          </a:xfrm>
        </p:spPr>
        <p:txBody>
          <a:bodyPr>
            <a:normAutofit fontScale="90000"/>
          </a:bodyPr>
          <a:lstStyle/>
          <a:p>
            <a:r>
              <a:rPr 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br>
              <a:rPr 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69446"/>
      </p:ext>
    </p:extLst>
  </p:cSld>
  <p:clrMapOvr>
    <a:masterClrMapping/>
  </p:clrMapOvr>
  <p:transition spd="slow" advClick="0" advTm="2000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E173-5910-5563-7F95-C1F49B39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b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Transforming </a:t>
            </a:r>
            <a:r>
              <a:rPr lang="en-IN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1C08-0DBC-0320-17F9-4F9F5E2B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372269"/>
            <a:ext cx="10753725" cy="376618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Deployment of IVRs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 (Interactive Voice R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esponse 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S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ystems) and SMS engagement solutions solved 99% of the customer’s queries automatically.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6096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E173-5910-5563-7F95-C1F49B39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b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Transforming </a:t>
            </a:r>
            <a:r>
              <a:rPr lang="en-IN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1C08-0DBC-0320-17F9-4F9F5E2B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372269"/>
            <a:ext cx="10753725" cy="376618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Deployment of IVRs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 (Interactive Voice R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esponse 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S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ystems) and SMS engagement solutions solved 99% of the customer’s queries automatically.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There was a r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eduction in manual labour costs and improvement in operational efficiency.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11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E173-5910-5563-7F95-C1F49B39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b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Transforming </a:t>
            </a:r>
            <a:r>
              <a:rPr lang="en-IN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1C08-0DBC-0320-17F9-4F9F5E2B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372269"/>
            <a:ext cx="10753725" cy="376618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Deployment of IVRs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 (Interactive Voice R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esponse 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S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ystems) and SMS engagement solutions solved 99% of the customer’s queries automatically.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There was a r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eduction in manual labour costs and improvement in operational efficiency.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Customer waiting time was cut down and business could now provide 24 x 7 support.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43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E173-5910-5563-7F95-C1F49B39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br>
              <a:rPr lang="en-IN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Transforming </a:t>
            </a:r>
            <a:r>
              <a:rPr lang="en-IN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1C08-0DBC-0320-17F9-4F9F5E2B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372269"/>
            <a:ext cx="10753725" cy="376618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Deployment of IVRs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 (Interactive Voice R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esponse 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S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ystems) and SMS engagement solutions solved 99% of the customer’s queries automatically.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There was a r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eduction in manual labour costs and improvement in operational efficiency.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Customer waiting time was cut down and business could now provide 24 x 7 support.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Plivo's decision greatly impacted businesses and customers, leading to improved communication experiences and greater profits.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260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4546-513E-7D71-5D87-0F0FAB4BD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6"/>
            <a:ext cx="9144000" cy="2721427"/>
          </a:xfrm>
        </p:spPr>
        <p:txBody>
          <a:bodyPr>
            <a:normAutofit fontScale="90000"/>
          </a:bodyPr>
          <a:lstStyle/>
          <a:p>
            <a:r>
              <a:rPr 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br>
              <a:rPr 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61140"/>
      </p:ext>
    </p:extLst>
  </p:cSld>
  <p:clrMapOvr>
    <a:masterClrMapping/>
  </p:clrMapOvr>
  <p:transition spd="slow" advClick="0" advTm="2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7965" y="5538762"/>
            <a:ext cx="811536" cy="81153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96" y="7158372"/>
            <a:ext cx="863213" cy="8632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31" y="7440207"/>
            <a:ext cx="831920" cy="8319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29" y="8021585"/>
            <a:ext cx="726054" cy="72605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54" y="8272127"/>
            <a:ext cx="811536" cy="8115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481" y="186361"/>
            <a:ext cx="811536" cy="8115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817" y="5646845"/>
            <a:ext cx="946752" cy="94675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60" y="8384612"/>
            <a:ext cx="1063300" cy="1063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687" y="-1563109"/>
            <a:ext cx="1089204" cy="108920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19" y="-1914919"/>
            <a:ext cx="823572" cy="82357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87" y="-1431267"/>
            <a:ext cx="825520" cy="82552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69" y="7261903"/>
            <a:ext cx="825520" cy="82552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017" y="2917910"/>
            <a:ext cx="638323" cy="63832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482" y="4762886"/>
            <a:ext cx="805391" cy="80539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945" y="2106374"/>
            <a:ext cx="811536" cy="81153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975" y="-1522924"/>
            <a:ext cx="831920" cy="8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96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2BC0-4B20-5FD4-43DD-BBC300B3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br>
              <a:rPr lang="en-IN" sz="4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Barriers to Entry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5A1C-82B2-DC39-1D23-0484B8302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229393"/>
            <a:ext cx="10753725" cy="437143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Plivo created a robust software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 that is hard for their competitors to mimic.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8430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2BC0-4B20-5FD4-43DD-BBC300B3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br>
              <a:rPr lang="en-IN" sz="4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Barriers to Entry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5A1C-82B2-DC39-1D23-0484B8302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229393"/>
            <a:ext cx="10753725" cy="437143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Plivo created a robust software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 that is hard for their competitors to mimic.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They have a 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globally hosted cloud infrastructure spread across 5 continents providing seamless communication.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59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2BC0-4B20-5FD4-43DD-BBC300B3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br>
              <a:rPr lang="en-IN" sz="4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Barriers to Entry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5A1C-82B2-DC39-1D23-0484B8302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229393"/>
            <a:ext cx="10753725" cy="437143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Plivo created a robust software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 that is hard for their competitors to mimic.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They have a 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globally hosted cloud infrastructure spread across 5 continents providing seamless communication.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They have established strategic partnerships with over 1600 telecommunication companies providing a hassle-free service to their clients.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55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2BC0-4B20-5FD4-43DD-BBC300B3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br>
              <a:rPr lang="en-IN" sz="4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Barriers to Entry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5A1C-82B2-DC39-1D23-0484B8302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229393"/>
            <a:ext cx="10753725" cy="437143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Plivo created a robust software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 that is hard for their competitors to mimic.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They have a 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globally hosted cloud infrastructure spread across 5 continents providing seamless communication.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They have established strategic partnerships with over 1600 telecommunication companies providing a hassle-free service to their clients.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They have expanded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into 50+ countries, with just around 300 employees, and having an annual revenue exceeding 400 crores.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461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2BC0-4B20-5FD4-43DD-BBC300B3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br>
              <a:rPr lang="en-IN" sz="4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Barriers to Entry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5A1C-82B2-DC39-1D23-0484B8302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229393"/>
            <a:ext cx="10753725" cy="437143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Plivo created a robust software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 that is hard for their competitors to mimic.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They have a 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globally hosted cloud infrastructure spread across 5 continents providing seamless communication.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They have established strategic partnerships with over 1600 telecommunication companies providing a hassle-free service to their clients.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They have expanded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into 50+ countries, with just around 300 employees, and having an annual revenue exceeding 400 crores.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Plivo's exponential growth and global reach 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helped in 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solidifying its position in the market.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962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4546-513E-7D71-5D87-0F0FAB4BD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3829"/>
            <a:ext cx="9144000" cy="1110341"/>
          </a:xfrm>
        </p:spPr>
        <p:txBody>
          <a:bodyPr>
            <a:normAutofit/>
          </a:bodyPr>
          <a:lstStyle/>
          <a:p>
            <a:r>
              <a:rPr 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3427"/>
      </p:ext>
    </p:extLst>
  </p:cSld>
  <p:clrMapOvr>
    <a:masterClrMapping/>
  </p:clrMapOvr>
  <p:transition spd="slow" advClick="0" advTm="2000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2909-7A6C-3FF9-1F5B-78426640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br>
              <a:rPr lang="en-GB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Lessons Learned: Path to Success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5340-3543-D076-B3C7-20F1AD0C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200364"/>
            <a:ext cx="10753725" cy="421494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Plivo’s success story highlights the importance of identifying the second-order problems in the business landscape.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30262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2909-7A6C-3FF9-1F5B-78426640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br>
              <a:rPr lang="en-GB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Lessons Learned: Path to Success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5340-3543-D076-B3C7-20F1AD0C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200364"/>
            <a:ext cx="10753725" cy="421494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Plivo’s success story highlights the importance of identifying the second-order problems in the business landscape.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It emphasizes the significance of strategic decision-making and providing innovative solutions to said problems.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32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2909-7A6C-3FF9-1F5B-78426640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br>
              <a:rPr lang="en-GB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Lessons Learned: Path to Success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5340-3543-D076-B3C7-20F1AD0C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200364"/>
            <a:ext cx="10753725" cy="421494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Plivo’s success story highlights the importance of identifying the second-order problems in the business landscape.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It emphasizes the significance of strategic decision-making and providing innovative solutions to said problems.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 the terms of the California gold rush analogy, you do not need to be the gold miner but being a simple shovel seller could provide you huge success.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0287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2909-7A6C-3FF9-1F5B-78426640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00000"/>
          </a:xfr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br>
              <a:rPr lang="en-GB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Lessons Learned: Path to Success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5340-3543-D076-B3C7-20F1AD0C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200364"/>
            <a:ext cx="10753725" cy="421494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Plivo’s success story highlights the importance of identifying the second-order problems in the business landscape.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It emphasizes the significance of strategic decision-making and providing innovative solutions to said problems.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 the terms of the California gold rush analogy, you do not need to be the gold miner but being a simple shovel seller could provide you huge success.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The 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insights gleaned from Plivo's journey</a:t>
            </a:r>
            <a:r>
              <a:rPr lang="en-GB" sz="19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 </a:t>
            </a:r>
            <a:r>
              <a:rPr lang="en-GB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emphasize the value of innovation and strategic thinking.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0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7965" y="5538762"/>
            <a:ext cx="811536" cy="81153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96" y="7158372"/>
            <a:ext cx="863213" cy="8632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31" y="7440207"/>
            <a:ext cx="831920" cy="8319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29" y="8021585"/>
            <a:ext cx="726054" cy="72605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54" y="8272127"/>
            <a:ext cx="811536" cy="8115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481" y="186361"/>
            <a:ext cx="811536" cy="8115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817" y="5646845"/>
            <a:ext cx="946752" cy="94675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60" y="8384612"/>
            <a:ext cx="1063300" cy="1063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7" y="56687"/>
            <a:ext cx="3007595" cy="300759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19" y="-1914919"/>
            <a:ext cx="823572" cy="82357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87" y="-1431267"/>
            <a:ext cx="825520" cy="82552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69" y="7261903"/>
            <a:ext cx="825520" cy="82552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017" y="2917910"/>
            <a:ext cx="638323" cy="63832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482" y="4762886"/>
            <a:ext cx="805391" cy="80539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945" y="2106374"/>
            <a:ext cx="811536" cy="81153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975" y="-1522924"/>
            <a:ext cx="831920" cy="8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94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4546-513E-7D71-5D87-0F0FAB4BD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4171"/>
            <a:ext cx="9144000" cy="1429657"/>
          </a:xfrm>
        </p:spPr>
        <p:txBody>
          <a:bodyPr>
            <a:noAutofit/>
          </a:bodyPr>
          <a:lstStyle/>
          <a:p>
            <a:r>
              <a:rPr lang="en-GB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7187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7965" y="5538762"/>
            <a:ext cx="811536" cy="81153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96" y="7158372"/>
            <a:ext cx="863213" cy="8632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31" y="7440207"/>
            <a:ext cx="831920" cy="8319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29" y="8021585"/>
            <a:ext cx="726054" cy="72605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54" y="8272127"/>
            <a:ext cx="811536" cy="8115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481" y="186361"/>
            <a:ext cx="811536" cy="8115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817" y="5646845"/>
            <a:ext cx="946752" cy="94675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60" y="8384612"/>
            <a:ext cx="1063300" cy="1063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7" y="56687"/>
            <a:ext cx="3007595" cy="300759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19" y="-1914919"/>
            <a:ext cx="823572" cy="82357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87" y="-1431267"/>
            <a:ext cx="825520" cy="82552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69" y="7261903"/>
            <a:ext cx="825520" cy="82552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017" y="2917910"/>
            <a:ext cx="638323" cy="63832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482" y="4762886"/>
            <a:ext cx="805391" cy="80539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02" y="1214211"/>
            <a:ext cx="3007594" cy="300759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975" y="-1522924"/>
            <a:ext cx="831920" cy="8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19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7965" y="5538762"/>
            <a:ext cx="811536" cy="81153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96" y="7158372"/>
            <a:ext cx="863213" cy="8632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31" y="7440207"/>
            <a:ext cx="831920" cy="8319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29" y="8021585"/>
            <a:ext cx="726054" cy="72605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54" y="8272127"/>
            <a:ext cx="811536" cy="8115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22" y="3349893"/>
            <a:ext cx="3337896" cy="33378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1817" y="5646845"/>
            <a:ext cx="946752" cy="94675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60" y="8384612"/>
            <a:ext cx="1063300" cy="1063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7" y="56687"/>
            <a:ext cx="3007595" cy="300759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19" y="-1914919"/>
            <a:ext cx="823572" cy="82357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87" y="-1431267"/>
            <a:ext cx="825520" cy="82552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69" y="7261903"/>
            <a:ext cx="825520" cy="82552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017" y="2917910"/>
            <a:ext cx="638323" cy="63832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482" y="4762886"/>
            <a:ext cx="805391" cy="80539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02" y="1214211"/>
            <a:ext cx="3007594" cy="300759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975" y="-1522924"/>
            <a:ext cx="831920" cy="8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5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58B239B-91A7-7F6C-56E6-0FA245C7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" y="161721"/>
            <a:ext cx="2196402" cy="21964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894C2F-B5EA-131C-8177-E57F0304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99" y="1360326"/>
            <a:ext cx="2450271" cy="31151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8E2DF2-6371-D567-5ECF-C599C01E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295" y="3128514"/>
            <a:ext cx="811536" cy="811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FA269A-7905-1136-49D0-226CB0181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6" y="3583611"/>
            <a:ext cx="2873606" cy="287360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A085D7-BDD3-60E7-FCED-C1BE5E8099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7965" y="5538762"/>
            <a:ext cx="811536" cy="81153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A50D42-554E-2B25-DA1A-3208BD223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96" y="7158372"/>
            <a:ext cx="863213" cy="8632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9BDD1-66E1-F15A-1162-04E5BCCC1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31" y="7440207"/>
            <a:ext cx="831920" cy="8319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7BFCF1-45EC-A571-A7F8-8DDB22EDEB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29" y="8021585"/>
            <a:ext cx="726054" cy="72605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92414-CA92-EC2F-ACDF-A411DCCB89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54" y="8272127"/>
            <a:ext cx="811536" cy="8115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2F6C60-0F2F-8AD0-146B-F1CF2EE92A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22" y="3349893"/>
            <a:ext cx="3337896" cy="33378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686B1E9-94E8-58EE-5566-46A6F6B119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8" y="1301920"/>
            <a:ext cx="3496546" cy="349654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161E0-2195-5E48-7CD9-21081316C5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60" y="8384612"/>
            <a:ext cx="1063300" cy="1063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B3C141-786B-BC0C-AF10-E5AD8E6BF9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1" y="-2434808"/>
            <a:ext cx="1077186" cy="10771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2B40CC-1D62-2542-A7B5-4A02B972B9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7" y="56687"/>
            <a:ext cx="3007595" cy="300759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0DB0C7F-CE48-9957-1B6B-89D7B79C1E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19" y="-1914919"/>
            <a:ext cx="823572" cy="82357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9614D-FB60-855B-7B8F-F139DEF0EE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87" y="-1431267"/>
            <a:ext cx="825520" cy="82552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D9439-B48A-2393-C066-62AC069524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69" y="7261903"/>
            <a:ext cx="825520" cy="82552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3505EB7-EF80-E1E5-E8F1-90D2965A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017" y="2917910"/>
            <a:ext cx="638323" cy="63832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932FB4-1943-0820-F10E-642033204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482" y="4762886"/>
            <a:ext cx="805391" cy="80539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66CA78-53F3-81A4-A82D-BF4F24F4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02" y="1214211"/>
            <a:ext cx="3007594" cy="300759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3B1BE1B-0FE4-CA2B-6A0C-3D64580B18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55" y="-2053716"/>
            <a:ext cx="946752" cy="946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5ECF9-A8E5-C884-7F06-F339B9D11C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90" y="-3132633"/>
            <a:ext cx="1063300" cy="10633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51AFF75-F72F-8B76-77F8-D15FFAD84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975" y="-1522924"/>
            <a:ext cx="831920" cy="8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60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1437</Words>
  <Application>Microsoft Office PowerPoint</Application>
  <PresentationFormat>Widescreen</PresentationFormat>
  <Paragraphs>129</Paragraphs>
  <Slides>60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Georgia</vt:lpstr>
      <vt:lpstr>Times New Roman</vt:lpstr>
      <vt:lpstr>Office Theme</vt:lpstr>
      <vt:lpstr>    Case Study: Plivo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</vt:lpstr>
      <vt:lpstr>                Unlocking Business Potential: The Plivo Case Study</vt:lpstr>
      <vt:lpstr>                Unlocking Business Potential: The Plivo Case Study</vt:lpstr>
      <vt:lpstr>                Unlocking Business Potential: The Plivo Case Study</vt:lpstr>
      <vt:lpstr>                Unlocking Business Potential: The Plivo Case Study</vt:lpstr>
      <vt:lpstr>                Unlocking Business Potential: The Plivo Case Study</vt:lpstr>
      <vt:lpstr>Problem Statement</vt:lpstr>
      <vt:lpstr>               Challenges in Customer Communication</vt:lpstr>
      <vt:lpstr>               Challenges in Customer Communication</vt:lpstr>
      <vt:lpstr>               Challenges in Customer Communication</vt:lpstr>
      <vt:lpstr>               Challenges in Customer Communication</vt:lpstr>
      <vt:lpstr>Decision Making</vt:lpstr>
      <vt:lpstr>          Strategic Decision: Revolutionizing Communication</vt:lpstr>
      <vt:lpstr>          Strategic Decision: Revolutionizing Communication</vt:lpstr>
      <vt:lpstr>          Strategic Decision: Revolutionizing Communication</vt:lpstr>
      <vt:lpstr>          Strategic Decision: Revolutionizing Communication</vt:lpstr>
      <vt:lpstr>          Strategic Decision: Revolutionizing Communication</vt:lpstr>
      <vt:lpstr>          Strategic Decision: Revolutionizing Communication</vt:lpstr>
      <vt:lpstr>Implementation &amp; Impact</vt:lpstr>
      <vt:lpstr>        Transforming Businesses</vt:lpstr>
      <vt:lpstr>        Transforming Businesses</vt:lpstr>
      <vt:lpstr>        Transforming Businesses</vt:lpstr>
      <vt:lpstr>        Transforming Businesses</vt:lpstr>
      <vt:lpstr>Growth &amp; Expansion</vt:lpstr>
      <vt:lpstr>        Building Barriers to Entry</vt:lpstr>
      <vt:lpstr>        Building Barriers to Entry</vt:lpstr>
      <vt:lpstr>        Building Barriers to Entry</vt:lpstr>
      <vt:lpstr>        Building Barriers to Entry</vt:lpstr>
      <vt:lpstr>        Building Barriers to Entry</vt:lpstr>
      <vt:lpstr>Conclusion</vt:lpstr>
      <vt:lpstr>        Lessons Learned: Path to Success</vt:lpstr>
      <vt:lpstr>        Lessons Learned: Path to Success</vt:lpstr>
      <vt:lpstr>        Lessons Learned: Path to Success</vt:lpstr>
      <vt:lpstr>        Lessons Learned: Path to Success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Singhal</dc:creator>
  <cp:lastModifiedBy>Aditya Singhal</cp:lastModifiedBy>
  <cp:revision>44</cp:revision>
  <dcterms:created xsi:type="dcterms:W3CDTF">2024-04-18T11:24:56Z</dcterms:created>
  <dcterms:modified xsi:type="dcterms:W3CDTF">2024-04-19T05:43:47Z</dcterms:modified>
</cp:coreProperties>
</file>