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326" r:id="rId5"/>
    <p:sldId id="327" r:id="rId6"/>
    <p:sldId id="260" r:id="rId7"/>
    <p:sldId id="299" r:id="rId8"/>
    <p:sldId id="300" r:id="rId9"/>
    <p:sldId id="303" r:id="rId10"/>
    <p:sldId id="304" r:id="rId11"/>
    <p:sldId id="305" r:id="rId12"/>
    <p:sldId id="306" r:id="rId13"/>
    <p:sldId id="307" r:id="rId14"/>
    <p:sldId id="289" r:id="rId15"/>
    <p:sldId id="290" r:id="rId16"/>
    <p:sldId id="261" r:id="rId17"/>
    <p:sldId id="262" r:id="rId18"/>
    <p:sldId id="287" r:id="rId19"/>
    <p:sldId id="334" r:id="rId20"/>
    <p:sldId id="274" r:id="rId21"/>
    <p:sldId id="277" r:id="rId22"/>
    <p:sldId id="279" r:id="rId23"/>
    <p:sldId id="280" r:id="rId24"/>
    <p:sldId id="308" r:id="rId25"/>
    <p:sldId id="309" r:id="rId26"/>
    <p:sldId id="335" r:id="rId27"/>
    <p:sldId id="336" r:id="rId28"/>
    <p:sldId id="310" r:id="rId29"/>
    <p:sldId id="313" r:id="rId30"/>
    <p:sldId id="314" r:id="rId31"/>
    <p:sldId id="315" r:id="rId32"/>
    <p:sldId id="316" r:id="rId33"/>
    <p:sldId id="332" r:id="rId34"/>
    <p:sldId id="333" r:id="rId35"/>
    <p:sldId id="317" r:id="rId36"/>
    <p:sldId id="328" r:id="rId37"/>
    <p:sldId id="329" r:id="rId38"/>
    <p:sldId id="330" r:id="rId39"/>
    <p:sldId id="33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9929" autoAdjust="0"/>
  </p:normalViewPr>
  <p:slideViewPr>
    <p:cSldViewPr>
      <p:cViewPr>
        <p:scale>
          <a:sx n="112" d="100"/>
          <a:sy n="112" d="100"/>
        </p:scale>
        <p:origin x="-15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2F35F-2974-4721-9293-86F739F23890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22A86-90AB-467A-8D1B-2662F6A1B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D38902D-AF91-4239-B23D-69D92EA63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5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E6B2B-FA40-450F-8AF0-51508CA1B092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34921-FE42-4FDE-97EB-7A4A486017DE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38902D-AF91-4239-B23D-69D92EA630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4603561-90A9-41ED-8368-39E9C567E891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solidFill>
                  <a:srgbClr val="FF6600"/>
                </a:solidFill>
                <a:latin typeface="Arial" pitchFamily="34" charset="0"/>
                <a:ea typeface="ＭＳ Ｐゴシック" pitchFamily="34" charset="-128"/>
              </a:rPr>
              <a:t>Client data </a:t>
            </a:r>
            <a:r>
              <a:rPr lang="en-US" altLang="en-US" dirty="0" err="1" smtClean="0">
                <a:solidFill>
                  <a:srgbClr val="FF6600"/>
                </a:solidFill>
                <a:latin typeface="Arial" pitchFamily="34" charset="0"/>
                <a:ea typeface="ＭＳ Ｐゴシック" pitchFamily="34" charset="-128"/>
              </a:rPr>
              <a:t>doesn</a:t>
            </a:r>
            <a:r>
              <a:rPr lang="ja-JP" altLang="en-US" dirty="0" smtClean="0">
                <a:solidFill>
                  <a:srgbClr val="FF6600"/>
                </a:solidFill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dirty="0" smtClean="0">
                <a:solidFill>
                  <a:srgbClr val="FF6600"/>
                </a:solidFill>
                <a:latin typeface="Arial" pitchFamily="34" charset="0"/>
                <a:ea typeface="ＭＳ Ｐゴシック" pitchFamily="34" charset="-128"/>
              </a:rPr>
              <a:t>t move through master server.  Clients communicate directly with tablet servers for reads and writes.</a:t>
            </a:r>
          </a:p>
          <a:p>
            <a:r>
              <a:rPr lang="en-US" altLang="en-US" dirty="0" smtClean="0">
                <a:solidFill>
                  <a:srgbClr val="FF6600"/>
                </a:solidFill>
                <a:latin typeface="Arial" pitchFamily="34" charset="0"/>
                <a:ea typeface="ＭＳ Ｐゴシック" pitchFamily="34" charset="-128"/>
              </a:rPr>
              <a:t>Most clients never communicate with the master server, leaving it lightly loaded in practice.</a:t>
            </a:r>
          </a:p>
          <a:p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52A42C6-21CF-49DD-AC5D-D0730D1BF4BF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rgbClr val="A1321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29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32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301E5F-5E2E-4DA8-916D-8AE1144E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3780E5-F2DD-4D45-99F9-4A6019EEF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290426-8D22-4E16-861D-62855E6E8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22350"/>
            <a:ext cx="8388350" cy="87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51050"/>
            <a:ext cx="8388350" cy="87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28FE22-B6AF-47F6-A03E-AC9F31663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A2A990-60EC-47DC-B3A4-79B4349CA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7F6F99-F05D-4EBB-87EC-F4333F794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20DBF-F6B6-4CAC-A648-43F3744D5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6BD13E-FD0F-42C4-9F33-8CD817F65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9F0F1D-E1E9-4C85-ADDC-DFD68F1C8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68303F-E4A8-4098-B889-901B9EB2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B11752-EEB6-4386-ADE0-029AE89F2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6101B05D-D0AC-4B2B-BB2F-35F4C1BA3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rgbClr val="A1321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17" name="Text Box 45"/>
          <p:cNvSpPr txBox="1">
            <a:spLocks noChangeArrowheads="1"/>
          </p:cNvSpPr>
          <p:nvPr userDrawn="1"/>
        </p:nvSpPr>
        <p:spPr bwMode="auto">
          <a:xfrm>
            <a:off x="7696200" y="1524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 err="1" smtClean="0"/>
              <a:t>BigTable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0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ad.seas.harvard.edu/cs261/2011/bigtable.html" TargetMode="External"/><Relationship Id="rId2" Type="http://schemas.openxmlformats.org/officeDocument/2006/relationships/hyperlink" Target="http://the-paper-trail.org/blog/bigtable-googles-distributed-data-stor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838200"/>
            <a:ext cx="6019800" cy="2209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BigTable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209800"/>
            <a:ext cx="8001000" cy="2514600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storage for structured data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Fay Chang, Jeffrey Dean, Sanjay </a:t>
            </a:r>
            <a:r>
              <a:rPr lang="en-US" sz="2000" dirty="0" err="1" smtClean="0">
                <a:solidFill>
                  <a:srgbClr val="FF0000"/>
                </a:solidFill>
              </a:rPr>
              <a:t>Ghemawat</a:t>
            </a:r>
            <a:r>
              <a:rPr lang="en-US" sz="2000" dirty="0" smtClean="0">
                <a:solidFill>
                  <a:srgbClr val="FF0000"/>
                </a:solidFill>
              </a:rPr>
              <a:t>, Wilson C. Hsieh, Deborah A. Wallach, Michael Burrows, </a:t>
            </a:r>
            <a:r>
              <a:rPr lang="en-US" sz="2000" dirty="0" err="1" smtClean="0">
                <a:solidFill>
                  <a:srgbClr val="FF0000"/>
                </a:solidFill>
              </a:rPr>
              <a:t>Tushar</a:t>
            </a:r>
            <a:r>
              <a:rPr lang="en-US" sz="2000" dirty="0" smtClean="0">
                <a:solidFill>
                  <a:srgbClr val="FF0000"/>
                </a:solidFill>
              </a:rPr>
              <a:t> Chandra, Andrew </a:t>
            </a:r>
            <a:r>
              <a:rPr lang="en-US" sz="2000" dirty="0" err="1" smtClean="0">
                <a:solidFill>
                  <a:srgbClr val="FF0000"/>
                </a:solidFill>
              </a:rPr>
              <a:t>Fikes</a:t>
            </a:r>
            <a:r>
              <a:rPr lang="en-US" sz="2000" dirty="0" smtClean="0">
                <a:solidFill>
                  <a:srgbClr val="FF0000"/>
                </a:solidFill>
              </a:rPr>
              <a:t>, and Robert Gruber. (2006) </a:t>
            </a:r>
            <a:r>
              <a:rPr lang="en-US" sz="2000" dirty="0" err="1" smtClean="0">
                <a:solidFill>
                  <a:srgbClr val="FF0000"/>
                </a:solidFill>
              </a:rPr>
              <a:t>Bigtable</a:t>
            </a:r>
            <a:r>
              <a:rPr lang="en-US" sz="2000" dirty="0" smtClean="0">
                <a:solidFill>
                  <a:srgbClr val="FF0000"/>
                </a:solidFill>
              </a:rPr>
              <a:t>: A Distributed Storage System for Structured Data. Proceedings of the 7th Symposium on Operating System Design and Implementation (OSDI 2006), pages 205-218.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4111F-C9DA-44CA-8A13-05E9D070F41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4572000"/>
            <a:ext cx="9144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hlinkClick r:id="rId2"/>
              </a:rPr>
              <a:t>http://the-paper-trail.org/blog/bigtable-googles-distributed-data-store/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http://read.seas.harvard.edu/cs261/2011/bigtable.html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http://www.cs.rutgers.edu/~pxk/417/notes/content/bigtable.html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1:  Google Analytics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5386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Enables webmasters to analyze traffic pattern at their web sites.  Statistics such as:</a:t>
            </a:r>
          </a:p>
          <a:p>
            <a:pPr lvl="1">
              <a:lnSpc>
                <a:spcPct val="80000"/>
              </a:lnSpc>
            </a:pPr>
            <a:r>
              <a:rPr lang="en-US"/>
              <a:t>Number of unique visitors per day and the page views per URL per day,</a:t>
            </a:r>
          </a:p>
          <a:p>
            <a:pPr lvl="1">
              <a:lnSpc>
                <a:spcPct val="80000"/>
              </a:lnSpc>
            </a:pPr>
            <a:r>
              <a:rPr lang="en-US"/>
              <a:t>Percentage of users that made a purchase given that they earlier viewed a specific page.</a:t>
            </a:r>
          </a:p>
          <a:p>
            <a:pPr>
              <a:lnSpc>
                <a:spcPct val="80000"/>
              </a:lnSpc>
            </a:pPr>
            <a:r>
              <a:rPr lang="en-US"/>
              <a:t>How?  </a:t>
            </a:r>
          </a:p>
          <a:p>
            <a:pPr lvl="1">
              <a:lnSpc>
                <a:spcPct val="80000"/>
              </a:lnSpc>
            </a:pPr>
            <a:r>
              <a:rPr lang="en-US"/>
              <a:t>A small JavaScript program that the webmaster embeds in their web pages.</a:t>
            </a:r>
          </a:p>
          <a:p>
            <a:pPr lvl="1">
              <a:lnSpc>
                <a:spcPct val="80000"/>
              </a:lnSpc>
            </a:pPr>
            <a:r>
              <a:rPr lang="en-US"/>
              <a:t>Every time the page is visited, the program is executed.</a:t>
            </a:r>
          </a:p>
          <a:p>
            <a:pPr lvl="1">
              <a:lnSpc>
                <a:spcPct val="80000"/>
              </a:lnSpc>
            </a:pPr>
            <a:r>
              <a:rPr lang="en-US"/>
              <a:t>Program records the following information about each request:</a:t>
            </a:r>
          </a:p>
          <a:p>
            <a:pPr lvl="2">
              <a:lnSpc>
                <a:spcPct val="80000"/>
              </a:lnSpc>
            </a:pPr>
            <a:r>
              <a:rPr lang="en-US"/>
              <a:t>User identifier</a:t>
            </a:r>
          </a:p>
          <a:p>
            <a:pPr lvl="2">
              <a:lnSpc>
                <a:spcPct val="80000"/>
              </a:lnSpc>
            </a:pPr>
            <a:r>
              <a:rPr lang="en-US"/>
              <a:t>The page being fetched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1:  Google Analytics (Cont…)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5487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Two of the Bigtables</a:t>
            </a:r>
          </a:p>
          <a:p>
            <a:pPr lvl="1">
              <a:lnSpc>
                <a:spcPct val="80000"/>
              </a:lnSpc>
            </a:pPr>
            <a:r>
              <a:rPr lang="en-US"/>
              <a:t>Raw click table (~ 200 TB)</a:t>
            </a:r>
          </a:p>
          <a:p>
            <a:pPr lvl="2">
              <a:lnSpc>
                <a:spcPct val="80000"/>
              </a:lnSpc>
            </a:pPr>
            <a:r>
              <a:rPr lang="en-US"/>
              <a:t>A row for each end-user session.</a:t>
            </a:r>
          </a:p>
          <a:p>
            <a:pPr lvl="2">
              <a:lnSpc>
                <a:spcPct val="80000"/>
              </a:lnSpc>
            </a:pPr>
            <a:r>
              <a:rPr lang="en-US"/>
              <a:t>Row name include website’s name and the time at which the session was created.</a:t>
            </a:r>
          </a:p>
          <a:p>
            <a:pPr lvl="2">
              <a:lnSpc>
                <a:spcPct val="80000"/>
              </a:lnSpc>
            </a:pPr>
            <a:r>
              <a:rPr lang="en-US"/>
              <a:t>Clustering of sessions that visit the same web site.  And a sorted chronological order.</a:t>
            </a:r>
          </a:p>
          <a:p>
            <a:pPr lvl="2">
              <a:lnSpc>
                <a:spcPct val="80000"/>
              </a:lnSpc>
            </a:pPr>
            <a:r>
              <a:rPr lang="en-US"/>
              <a:t>Compression factor of 6-7.</a:t>
            </a:r>
          </a:p>
          <a:p>
            <a:pPr lvl="1">
              <a:lnSpc>
                <a:spcPct val="80000"/>
              </a:lnSpc>
            </a:pPr>
            <a:r>
              <a:rPr lang="en-US"/>
              <a:t>Summary table (~ 20 TB)</a:t>
            </a:r>
          </a:p>
          <a:p>
            <a:pPr lvl="2">
              <a:lnSpc>
                <a:spcPct val="80000"/>
              </a:lnSpc>
            </a:pPr>
            <a:r>
              <a:rPr lang="en-US"/>
              <a:t>Stores predefined summaries for each web site.</a:t>
            </a:r>
          </a:p>
          <a:p>
            <a:pPr lvl="2">
              <a:lnSpc>
                <a:spcPct val="80000"/>
              </a:lnSpc>
            </a:pPr>
            <a:r>
              <a:rPr lang="en-US"/>
              <a:t>Generated from the raw click table by periodically scheduled MapReduce jobs.</a:t>
            </a:r>
          </a:p>
          <a:p>
            <a:pPr lvl="2">
              <a:lnSpc>
                <a:spcPct val="80000"/>
              </a:lnSpc>
            </a:pPr>
            <a:r>
              <a:rPr lang="en-US"/>
              <a:t>Each MapReduce job extracts recent session data from the raw click table.</a:t>
            </a:r>
          </a:p>
          <a:p>
            <a:pPr lvl="2">
              <a:lnSpc>
                <a:spcPct val="80000"/>
              </a:lnSpc>
            </a:pPr>
            <a:r>
              <a:rPr lang="en-US"/>
              <a:t>Row name includes website’s name and the column family is the aggregate summaries.</a:t>
            </a:r>
          </a:p>
          <a:p>
            <a:pPr lvl="2">
              <a:lnSpc>
                <a:spcPct val="80000"/>
              </a:lnSpc>
            </a:pPr>
            <a:r>
              <a:rPr lang="en-US"/>
              <a:t>Compression factor is 2-3.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2:  Google Earth &amp; Maps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4954588"/>
          </a:xfrm>
        </p:spPr>
        <p:txBody>
          <a:bodyPr/>
          <a:lstStyle/>
          <a:p>
            <a:r>
              <a:rPr lang="en-US"/>
              <a:t>Functionality:  Pan, view, and annotate satellite imagery at different resolution levels.</a:t>
            </a:r>
          </a:p>
          <a:p>
            <a:r>
              <a:rPr lang="en-US"/>
              <a:t>One Bigtable stores raw imagery (~ 70 TB):</a:t>
            </a:r>
          </a:p>
          <a:p>
            <a:pPr lvl="1"/>
            <a:r>
              <a:rPr lang="en-US"/>
              <a:t>Row name is a geographic segments.  Names are chosen to ensure adjacent geographic segments are clustered together.</a:t>
            </a:r>
          </a:p>
          <a:p>
            <a:pPr lvl="1"/>
            <a:r>
              <a:rPr lang="en-US"/>
              <a:t>Column family maintains sources of data for each segment.</a:t>
            </a:r>
          </a:p>
          <a:p>
            <a:pPr lvl="1"/>
            <a:endParaRPr lang="en-US"/>
          </a:p>
          <a:p>
            <a:r>
              <a:rPr lang="en-US"/>
              <a:t>There are different sets of tables for serving client data, e.g., index table.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3:  Personalized Search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5430838"/>
          </a:xfrm>
        </p:spPr>
        <p:txBody>
          <a:bodyPr/>
          <a:lstStyle/>
          <a:p>
            <a:r>
              <a:rPr lang="en-US"/>
              <a:t>Records user queries and clicks across Google properties.</a:t>
            </a:r>
          </a:p>
          <a:p>
            <a:r>
              <a:rPr lang="en-US"/>
              <a:t>Users browse their search histories and request for personalized search results based on their historical usage patterns.</a:t>
            </a:r>
          </a:p>
          <a:p>
            <a:r>
              <a:rPr lang="en-US"/>
              <a:t>One Bigtable:</a:t>
            </a:r>
          </a:p>
          <a:p>
            <a:pPr lvl="1"/>
            <a:r>
              <a:rPr lang="en-US"/>
              <a:t>Row name is userid</a:t>
            </a:r>
          </a:p>
          <a:p>
            <a:pPr lvl="1"/>
            <a:r>
              <a:rPr lang="en-US"/>
              <a:t>A column family is reserved for each action type, e.g., web queries, clicks.</a:t>
            </a:r>
          </a:p>
          <a:p>
            <a:pPr lvl="1"/>
            <a:r>
              <a:rPr lang="en-US"/>
              <a:t>User profiles are generated using MapReduce.</a:t>
            </a:r>
          </a:p>
          <a:p>
            <a:pPr lvl="2"/>
            <a:r>
              <a:rPr lang="en-US"/>
              <a:t>These profiles personalize live search results.</a:t>
            </a:r>
          </a:p>
          <a:p>
            <a:pPr lvl="1"/>
            <a:r>
              <a:rPr lang="en-US"/>
              <a:t>Replicated geographically to reduce latency and increase availability.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871663"/>
            <a:ext cx="6476082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3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67" y="1724024"/>
            <a:ext cx="6457978" cy="45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0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486400"/>
            <a:ext cx="8305800" cy="838200"/>
          </a:xfrm>
        </p:spPr>
        <p:txBody>
          <a:bodyPr/>
          <a:lstStyle/>
          <a:p>
            <a:r>
              <a:rPr lang="en-US" sz="2000" dirty="0" smtClean="0"/>
              <a:t>a table is divided into a set of tablets, each storing a set of consecutive rows</a:t>
            </a:r>
          </a:p>
          <a:p>
            <a:r>
              <a:rPr lang="en-US" sz="2000" dirty="0" smtClean="0"/>
              <a:t>tablets typically 100-200MB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447800" y="1219200"/>
            <a:ext cx="5943600" cy="1631216"/>
            <a:chOff x="1447800" y="1676400"/>
            <a:chExt cx="5943600" cy="1631216"/>
          </a:xfrm>
        </p:grpSpPr>
        <p:sp>
          <p:nvSpPr>
            <p:cNvPr id="6" name="Rectangle 5"/>
            <p:cNvSpPr/>
            <p:nvPr/>
          </p:nvSpPr>
          <p:spPr bwMode="auto">
            <a:xfrm>
              <a:off x="1752600" y="1752600"/>
              <a:ext cx="5638800" cy="1524000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1676400"/>
              <a:ext cx="29046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f</a:t>
              </a:r>
            </a:p>
            <a:p>
              <a:r>
                <a:rPr lang="en-US" sz="1000" dirty="0" smtClean="0"/>
                <a:t>g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k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v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z</a:t>
              </a:r>
              <a:endParaRPr lang="en-US" sz="1000" dirty="0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752600" y="19050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752600" y="25146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752600" y="26670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52600" y="28194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752600" y="29718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752600" y="31242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752600" y="22098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752600" y="20574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752600" y="23622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447800" y="3200400"/>
            <a:ext cx="5943600" cy="553998"/>
            <a:chOff x="1447800" y="3525078"/>
            <a:chExt cx="5943600" cy="55399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752600" y="3581400"/>
              <a:ext cx="5638800" cy="457200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1752600" y="37338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62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447800" y="3525078"/>
              <a:ext cx="2904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f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3962400"/>
            <a:ext cx="5943600" cy="553998"/>
            <a:chOff x="1447800" y="3525078"/>
            <a:chExt cx="5943600" cy="55399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752600" y="3581400"/>
              <a:ext cx="5638800" cy="457200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1752600" y="37338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752600" y="38862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1447800" y="3525078"/>
              <a:ext cx="2904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k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47800" y="4648200"/>
            <a:ext cx="5943600" cy="553998"/>
            <a:chOff x="1447800" y="3525078"/>
            <a:chExt cx="5943600" cy="55399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752600" y="3581400"/>
              <a:ext cx="5638800" cy="457200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1752600" y="37338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752600" y="3886200"/>
              <a:ext cx="563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447800" y="3525078"/>
              <a:ext cx="2904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</a:p>
            <a:p>
              <a:r>
                <a:rPr lang="en-US" sz="1000" dirty="0" smtClean="0"/>
                <a:t>...</a:t>
              </a:r>
            </a:p>
            <a:p>
              <a:r>
                <a:rPr lang="en-US" sz="1000" dirty="0" smtClean="0"/>
                <a:t>z</a:t>
              </a:r>
            </a:p>
          </p:txBody>
        </p:sp>
      </p:grpSp>
      <p:sp>
        <p:nvSpPr>
          <p:cNvPr id="37" name="Left Brace 36"/>
          <p:cNvSpPr/>
          <p:nvPr/>
        </p:nvSpPr>
        <p:spPr bwMode="auto">
          <a:xfrm>
            <a:off x="1143000" y="3200400"/>
            <a:ext cx="304800" cy="1905000"/>
          </a:xfrm>
          <a:prstGeom prst="leftBrace">
            <a:avLst>
              <a:gd name="adj1" fmla="val 5724"/>
              <a:gd name="adj2" fmla="val 505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Curved Right Arrow 37"/>
          <p:cNvSpPr/>
          <p:nvPr/>
        </p:nvSpPr>
        <p:spPr bwMode="auto">
          <a:xfrm>
            <a:off x="228600" y="1905000"/>
            <a:ext cx="838200" cy="24384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69566" y="182880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734300" y="327660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tablet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34300" y="403860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tablet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734300" y="472440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38200" y="1524000"/>
            <a:ext cx="6782406" cy="4267200"/>
            <a:chOff x="1447800" y="1676400"/>
            <a:chExt cx="6782406" cy="42672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800" y="1676400"/>
              <a:ext cx="5943600" cy="553998"/>
              <a:chOff x="1447800" y="3525078"/>
              <a:chExt cx="5943600" cy="55399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752600" y="3581400"/>
                <a:ext cx="5638800" cy="457200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 bwMode="auto">
              <a:xfrm>
                <a:off x="1752600" y="3733800"/>
                <a:ext cx="5638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1752600" y="3886200"/>
                <a:ext cx="5638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1447800" y="3525078"/>
                <a:ext cx="29046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g</a:t>
                </a:r>
              </a:p>
              <a:p>
                <a:r>
                  <a:rPr lang="en-US" sz="1000" dirty="0" smtClean="0"/>
                  <a:t>...</a:t>
                </a:r>
              </a:p>
              <a:p>
                <a:r>
                  <a:rPr lang="en-US" sz="1000" dirty="0" smtClean="0"/>
                  <a:t>k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29000" y="2895600"/>
              <a:ext cx="1331968" cy="762000"/>
              <a:chOff x="1828800" y="2971800"/>
              <a:chExt cx="1331968" cy="762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847084" y="2971800"/>
                <a:ext cx="1295400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28800" y="3121968"/>
                <a:ext cx="1331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SSTable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828800" y="2895600"/>
              <a:ext cx="1331968" cy="762000"/>
              <a:chOff x="1828800" y="2971800"/>
              <a:chExt cx="1331968" cy="7620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847084" y="2971800"/>
                <a:ext cx="1295400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28800" y="3121968"/>
                <a:ext cx="1331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SSTable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800" y="2895600"/>
              <a:ext cx="1331968" cy="762000"/>
              <a:chOff x="1828800" y="2971800"/>
              <a:chExt cx="1331968" cy="7620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847084" y="2971800"/>
                <a:ext cx="1295400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828800" y="3121968"/>
                <a:ext cx="1331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SSTable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stCxn id="7" idx="2"/>
              <a:endCxn id="15" idx="0"/>
            </p:cNvCxnSpPr>
            <p:nvPr/>
          </p:nvCxnSpPr>
          <p:spPr bwMode="auto">
            <a:xfrm rot="5400000">
              <a:off x="3180553" y="1504153"/>
              <a:ext cx="705678" cy="2077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2"/>
              <a:endCxn id="11" idx="0"/>
            </p:cNvCxnSpPr>
            <p:nvPr/>
          </p:nvCxnSpPr>
          <p:spPr bwMode="auto">
            <a:xfrm rot="5400000">
              <a:off x="3980653" y="2304253"/>
              <a:ext cx="705678" cy="477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7" idx="2"/>
              <a:endCxn id="18" idx="0"/>
            </p:cNvCxnSpPr>
            <p:nvPr/>
          </p:nvCxnSpPr>
          <p:spPr bwMode="auto">
            <a:xfrm rot="16200000" flipH="1">
              <a:off x="5276053" y="1485869"/>
              <a:ext cx="705678" cy="21137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181600" y="2971800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. . .</a:t>
              </a:r>
              <a:endParaRPr lang="en-US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828800" y="4572000"/>
              <a:ext cx="3733800" cy="1371600"/>
              <a:chOff x="1828800" y="4572000"/>
              <a:chExt cx="3733800" cy="13716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1828800" y="4572000"/>
                <a:ext cx="3733800" cy="1371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81200" y="4724400"/>
                <a:ext cx="68480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 smtClean="0"/>
              </a:p>
              <a:p>
                <a:pPr algn="ctr"/>
                <a:r>
                  <a:rPr lang="en-US" sz="1600" dirty="0" smtClean="0"/>
                  <a:t>64K</a:t>
                </a:r>
              </a:p>
              <a:p>
                <a:pPr algn="ctr"/>
                <a:r>
                  <a:rPr lang="en-US" sz="1600" dirty="0" smtClean="0"/>
                  <a:t>Block</a:t>
                </a:r>
              </a:p>
              <a:p>
                <a:pPr algn="ctr"/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86200" y="4724400"/>
                <a:ext cx="68480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 smtClean="0"/>
              </a:p>
              <a:p>
                <a:pPr algn="ctr"/>
                <a:r>
                  <a:rPr lang="en-US" sz="1600" dirty="0" smtClean="0"/>
                  <a:t>64K</a:t>
                </a:r>
              </a:p>
              <a:p>
                <a:pPr algn="ctr"/>
                <a:r>
                  <a:rPr lang="en-US" sz="1600" dirty="0" smtClean="0"/>
                  <a:t>Block</a:t>
                </a:r>
              </a:p>
              <a:p>
                <a:pPr algn="ctr"/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43200" y="4724400"/>
                <a:ext cx="68480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 smtClean="0"/>
              </a:p>
              <a:p>
                <a:pPr algn="ctr"/>
                <a:r>
                  <a:rPr lang="en-US" sz="1600" dirty="0" smtClean="0"/>
                  <a:t>64K</a:t>
                </a:r>
              </a:p>
              <a:p>
                <a:pPr algn="ctr"/>
                <a:r>
                  <a:rPr lang="en-US" sz="1600" dirty="0" smtClean="0"/>
                  <a:t>Block</a:t>
                </a:r>
              </a:p>
              <a:p>
                <a:pPr algn="ctr"/>
                <a:endParaRPr lang="en-US" sz="16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429000" y="4953000"/>
                <a:ext cx="439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...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24400" y="5125278"/>
                <a:ext cx="67358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endParaRPr lang="en-US" sz="1000" dirty="0" smtClean="0"/>
              </a:p>
              <a:p>
                <a:r>
                  <a:rPr lang="en-US" sz="1600" dirty="0" smtClean="0"/>
                  <a:t>index</a:t>
                </a:r>
              </a:p>
              <a:p>
                <a:endParaRPr lang="en-US" sz="1000" dirty="0" smtClean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48200" y="4724400"/>
                <a:ext cx="852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SSTable</a:t>
                </a:r>
                <a:endParaRPr lang="en-US" sz="14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rot="10800000" flipV="1">
              <a:off x="1981200" y="3733800"/>
              <a:ext cx="137160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rot="16200000" flipH="1">
              <a:off x="4800600" y="3733800"/>
              <a:ext cx="68580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543800" y="1752600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tablet</a:t>
              </a:r>
              <a:endParaRPr lang="en-US" sz="1600" dirty="0"/>
            </a:p>
          </p:txBody>
        </p: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334000" y="4191000"/>
            <a:ext cx="3657600" cy="1828800"/>
          </a:xfrm>
        </p:spPr>
        <p:txBody>
          <a:bodyPr/>
          <a:lstStyle/>
          <a:p>
            <a:r>
              <a:rPr lang="en-US" sz="2000" dirty="0" smtClean="0"/>
              <a:t>a tablet is stored as a set of </a:t>
            </a:r>
            <a:r>
              <a:rPr lang="en-US" sz="2000" dirty="0" err="1" smtClean="0"/>
              <a:t>SSTables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 err="1" smtClean="0"/>
              <a:t>SSTable</a:t>
            </a:r>
            <a:r>
              <a:rPr lang="en-US" sz="2000" dirty="0" smtClean="0"/>
              <a:t> has a set of 64K blocks and an index</a:t>
            </a:r>
          </a:p>
          <a:p>
            <a:r>
              <a:rPr lang="en-US" sz="2000" dirty="0" smtClean="0"/>
              <a:t>each </a:t>
            </a:r>
            <a:r>
              <a:rPr lang="en-US" sz="2000" dirty="0" err="1" smtClean="0"/>
              <a:t>SSTable</a:t>
            </a:r>
            <a:r>
              <a:rPr lang="en-US" sz="2000" dirty="0" smtClean="0"/>
              <a:t> is a GFS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804988"/>
            <a:ext cx="7002871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633538"/>
            <a:ext cx="5940883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1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648200" cy="5105400"/>
          </a:xfrm>
        </p:spPr>
        <p:txBody>
          <a:bodyPr/>
          <a:lstStyle/>
          <a:p>
            <a:r>
              <a:rPr lang="en-US" sz="2400" dirty="0" smtClean="0"/>
              <a:t>Goals</a:t>
            </a:r>
          </a:p>
          <a:p>
            <a:pPr lvl="1"/>
            <a:r>
              <a:rPr lang="en-US" sz="1800" dirty="0" smtClean="0"/>
              <a:t>scalability</a:t>
            </a:r>
          </a:p>
          <a:p>
            <a:pPr lvl="2"/>
            <a:r>
              <a:rPr lang="en-US" sz="1800" dirty="0" err="1" smtClean="0"/>
              <a:t>petabytes</a:t>
            </a:r>
            <a:r>
              <a:rPr lang="en-US" sz="1800" dirty="0" smtClean="0"/>
              <a:t> of data</a:t>
            </a:r>
          </a:p>
          <a:p>
            <a:pPr lvl="2"/>
            <a:r>
              <a:rPr lang="en-US" sz="1800" dirty="0" smtClean="0"/>
              <a:t>thousands of machines</a:t>
            </a:r>
          </a:p>
          <a:p>
            <a:pPr lvl="1"/>
            <a:r>
              <a:rPr lang="en-US" sz="1800" dirty="0" smtClean="0"/>
              <a:t>applicability</a:t>
            </a:r>
          </a:p>
          <a:p>
            <a:pPr lvl="2"/>
            <a:r>
              <a:rPr lang="en-US" sz="1800" dirty="0" smtClean="0"/>
              <a:t>to Google applications</a:t>
            </a:r>
          </a:p>
          <a:p>
            <a:pPr lvl="3"/>
            <a:r>
              <a:rPr lang="en-US" sz="1200" dirty="0" smtClean="0"/>
              <a:t>Google Analytics</a:t>
            </a:r>
          </a:p>
          <a:p>
            <a:pPr lvl="3"/>
            <a:r>
              <a:rPr lang="en-US" sz="1200" dirty="0" smtClean="0"/>
              <a:t>Google Earth</a:t>
            </a:r>
          </a:p>
          <a:p>
            <a:pPr lvl="3"/>
            <a:r>
              <a:rPr lang="en-US" sz="1200" dirty="0" smtClean="0"/>
              <a:t>…</a:t>
            </a:r>
            <a:r>
              <a:rPr lang="en-US" sz="1400" dirty="0" smtClean="0"/>
              <a:t> </a:t>
            </a:r>
          </a:p>
          <a:p>
            <a:pPr lvl="2"/>
            <a:r>
              <a:rPr lang="en-US" sz="1800" dirty="0" smtClean="0"/>
              <a:t>not a general storage model</a:t>
            </a:r>
          </a:p>
          <a:p>
            <a:pPr lvl="1"/>
            <a:r>
              <a:rPr lang="en-US" sz="1800" dirty="0" smtClean="0"/>
              <a:t>high performance</a:t>
            </a:r>
          </a:p>
          <a:p>
            <a:pPr lvl="1"/>
            <a:r>
              <a:rPr lang="en-US" sz="1800" dirty="0" smtClean="0"/>
              <a:t>high availability</a:t>
            </a:r>
          </a:p>
          <a:p>
            <a:r>
              <a:rPr lang="en-US" sz="2400" dirty="0" smtClean="0"/>
              <a:t>Structure</a:t>
            </a:r>
          </a:p>
          <a:p>
            <a:pPr lvl="1"/>
            <a:r>
              <a:rPr lang="en-US" sz="1800" dirty="0" smtClean="0"/>
              <a:t>uses GFS for storage</a:t>
            </a:r>
          </a:p>
          <a:p>
            <a:pPr lvl="1"/>
            <a:r>
              <a:rPr lang="en-US" sz="1800" dirty="0" smtClean="0"/>
              <a:t>uses Chubby for coordination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0" y="6248400"/>
            <a:ext cx="381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533735" cy="343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1200" y="5486400"/>
            <a:ext cx="313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figure from presentation by Jeff Dean (Google)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APIs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Metadata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Create/delete tables, column families, change metadata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Writes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Set(): write cells in a row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DeleteCells(): delete cells in a row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DeleteRow(): delete all cells in a row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Reads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Scanner: read arbitrary cells in a bigtable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Each row read is atomic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Can restrict returned rows to a particular range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Can ask for just data from 1 row, all rows, etc.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Can ask for all columns, just certain column families, or specific columns</a:t>
            </a:r>
          </a:p>
          <a:p>
            <a:endParaRPr lang="en-US" alt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590800" y="6248400"/>
            <a:ext cx="3810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DF8532-3C93-4036-BEF3-5EDD1F87FB26}" type="datetime1">
              <a:rPr lang="en-US" altLang="en-US" sz="1400"/>
              <a:pPr/>
              <a:t>3/13/2015</a:t>
            </a:fld>
            <a:endParaRPr lang="en-US" altLang="en-US" sz="1400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8F23FA-E789-45BE-8A64-D9FCE6EA13D2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859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Building Blocks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Google File System (GFS)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stores persistent data (SSTable file format)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Scheduler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schedules jobs onto machines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Chubby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Lock service: distributed lock manager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master election, location bootstrapping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MapReduce (optional)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Data processing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Read/write Bigtable data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590800" y="6248400"/>
            <a:ext cx="3810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AB0C4C4-5CBD-44D4-95D2-20A262D0F5DF}" type="datetime1">
              <a:rPr lang="en-US" altLang="en-US" sz="1400"/>
              <a:pPr/>
              <a:t>3/13/2015</a:t>
            </a:fld>
            <a:endParaRPr lang="en-US" altLang="en-US" sz="140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86F222D-D4D6-48C7-A3F5-0F92B07611DE}" type="slidenum">
              <a:rPr lang="en-US" altLang="en-US" sz="140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84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173163" y="1676400"/>
            <a:ext cx="7772400" cy="4419600"/>
          </a:xfrm>
        </p:spPr>
        <p:txBody>
          <a:bodyPr/>
          <a:lstStyle/>
          <a:p>
            <a:r>
              <a:rPr lang="en-US" altLang="en-US" sz="2800" smtClean="0"/>
              <a:t>Single-master distributed system</a:t>
            </a:r>
          </a:p>
          <a:p>
            <a:r>
              <a:rPr lang="en-US" altLang="en-US" sz="2800" smtClean="0"/>
              <a:t>Three major components</a:t>
            </a:r>
          </a:p>
          <a:p>
            <a:pPr lvl="1"/>
            <a:r>
              <a:rPr lang="en-US" altLang="en-US" sz="2400" smtClean="0"/>
              <a:t>Library that linked into every client</a:t>
            </a:r>
          </a:p>
          <a:p>
            <a:pPr lvl="1"/>
            <a:r>
              <a:rPr lang="en-US" altLang="en-US" sz="2400" smtClean="0"/>
              <a:t>One master server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Assigning tablets to tablet servers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Detecting addition and expiration of tablet servers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Balancing tablet-server load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Garbage collection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Metadata Operations</a:t>
            </a:r>
          </a:p>
          <a:p>
            <a:pPr lvl="1"/>
            <a:r>
              <a:rPr lang="en-US" altLang="en-US" sz="2400" smtClean="0"/>
              <a:t>Many tablet servers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Tablet servers handle read and write requests to its table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Splits tablets that have grown too large</a:t>
            </a:r>
          </a:p>
          <a:p>
            <a:pPr lvl="2"/>
            <a:endParaRPr lang="en-US" altLang="en-US" smtClean="0"/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590800" y="6248400"/>
            <a:ext cx="3810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CE3969D-71B3-479F-B716-B9AB40CD175A}" type="datetime1">
              <a:rPr lang="en-US" altLang="en-US" sz="1400"/>
              <a:pPr/>
              <a:t>3/13/2015</a:t>
            </a:fld>
            <a:endParaRPr lang="en-US" altLang="en-US" sz="140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75AEEB6-A0FE-4162-BE09-F9E28BFA7048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728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430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590800" y="6248400"/>
            <a:ext cx="3810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487F51D-443C-44CA-A7EA-F6107FE66A5D}" type="datetime1">
              <a:rPr lang="en-US" altLang="en-US" sz="1400"/>
              <a:pPr/>
              <a:t>3/13/2015</a:t>
            </a:fld>
            <a:endParaRPr lang="en-US" altLang="en-US" sz="140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AB13A6C-6CC5-4052-815B-9C1BB4C5FD06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pic>
        <p:nvPicPr>
          <p:cNvPr id="43013" name="Content Placeholder 7" descr="im.tif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t="2264" r="-4167"/>
          <a:stretch>
            <a:fillRect/>
          </a:stretch>
        </p:blipFill>
        <p:spPr>
          <a:xfrm>
            <a:off x="914400" y="1676400"/>
            <a:ext cx="8153400" cy="4419600"/>
          </a:xfrm>
        </p:spPr>
      </p:pic>
    </p:spTree>
    <p:extLst>
      <p:ext uri="{BB962C8B-B14F-4D97-AF65-F5344CB8AC3E}">
        <p14:creationId xmlns:p14="http://schemas.microsoft.com/office/powerpoint/2010/main" val="1964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Chubby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3551238"/>
          </a:xfrm>
        </p:spPr>
        <p:txBody>
          <a:bodyPr/>
          <a:lstStyle/>
          <a:p>
            <a:r>
              <a:rPr lang="en-US"/>
              <a:t>A persistent and distributed lock service.</a:t>
            </a:r>
          </a:p>
          <a:p>
            <a:r>
              <a:rPr lang="en-US"/>
              <a:t>Consists of 5 active replicas, one replica is the master and serves requests.</a:t>
            </a:r>
          </a:p>
          <a:p>
            <a:r>
              <a:rPr lang="en-US"/>
              <a:t>Service is functional when majority of the replicas are running and in communication with one another – when there is a quorum.</a:t>
            </a:r>
          </a:p>
          <a:p>
            <a:r>
              <a:rPr lang="en-US"/>
              <a:t>Implements a nameservice that consists of directories and files.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Infrastructure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58721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/>
              <a:t>A Bigtable library linked to every client.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/>
              <a:t>Many tablet servers.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Tablet servers are added and removed dynamically.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Ten to a thousand tablets assigned to a tablet server.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Each tablet is typically 100-200 MB in size.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/>
              <a:t>One master server responsible for: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Assigning tablets to tablet servers,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Detecting the addition and deletion of tablet servers,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Balancing tablet-server load,</a:t>
            </a:r>
          </a:p>
          <a:p>
            <a:pPr marL="1030288" lvl="1" indent="-457200">
              <a:lnSpc>
                <a:spcPct val="80000"/>
              </a:lnSpc>
            </a:pPr>
            <a:r>
              <a:rPr lang="en-US"/>
              <a:t>Garbage collection of files in GFS.</a:t>
            </a:r>
          </a:p>
          <a:p>
            <a:pPr>
              <a:lnSpc>
                <a:spcPct val="80000"/>
              </a:lnSpc>
            </a:pPr>
            <a:r>
              <a:rPr lang="en-US"/>
              <a:t>Client communicates directly with tablet server for reads/writes.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&amp;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is built on GFS, which it uses as a backing store both log and data files. </a:t>
            </a:r>
          </a:p>
          <a:p>
            <a:r>
              <a:rPr lang="en-US" dirty="0" smtClean="0"/>
              <a:t>GFS provides reliable storage for </a:t>
            </a:r>
            <a:r>
              <a:rPr lang="en-US" i="1" dirty="0" err="1" smtClean="0"/>
              <a:t>SSTables</a:t>
            </a:r>
            <a:r>
              <a:rPr lang="en-US" dirty="0" smtClean="0"/>
              <a:t>, which are  used to persist table data. </a:t>
            </a:r>
          </a:p>
          <a:p>
            <a:r>
              <a:rPr lang="en-US" dirty="0" err="1" smtClean="0"/>
              <a:t>SSTables</a:t>
            </a:r>
            <a:r>
              <a:rPr lang="en-US" dirty="0" smtClean="0"/>
              <a:t> store data as a simple key-&gt;value map which can be looked up with a single disk access by searching an index (which is stored at the end of the </a:t>
            </a:r>
            <a:r>
              <a:rPr lang="en-US" dirty="0" err="1" smtClean="0"/>
              <a:t>SSTable</a:t>
            </a:r>
            <a:r>
              <a:rPr lang="en-US" dirty="0" smtClean="0"/>
              <a:t>) and then doing a read from the indexed location. </a:t>
            </a:r>
          </a:p>
          <a:p>
            <a:r>
              <a:rPr lang="en-US" dirty="0" smtClean="0"/>
              <a:t>Alternatively, </a:t>
            </a:r>
            <a:r>
              <a:rPr lang="en-US" dirty="0" err="1" smtClean="0"/>
              <a:t>SSTables</a:t>
            </a:r>
            <a:r>
              <a:rPr lang="en-US" dirty="0" smtClean="0"/>
              <a:t> can be completely memory-mapped which avoids the disk 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Tablets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location of a root tablet, which contains metadata for a </a:t>
            </a:r>
            <a:r>
              <a:rPr lang="en-US" sz="2800" dirty="0" err="1" smtClean="0"/>
              <a:t>BigTable</a:t>
            </a:r>
            <a:r>
              <a:rPr lang="en-US" sz="2800" dirty="0" smtClean="0"/>
              <a:t> instance, is located in Chubby and can be read from the </a:t>
            </a:r>
            <a:r>
              <a:rPr lang="en-US" sz="2800" dirty="0" err="1" smtClean="0"/>
              <a:t>filesystem</a:t>
            </a:r>
            <a:r>
              <a:rPr lang="en-US" sz="2800" dirty="0" smtClean="0"/>
              <a:t> there.</a:t>
            </a:r>
          </a:p>
          <a:p>
            <a:r>
              <a:rPr lang="en-US" sz="2800" dirty="0" smtClean="0"/>
              <a:t>The root tablet contains the locations of other metadata tablets, which themselves point to the location of data tablets. </a:t>
            </a:r>
          </a:p>
          <a:p>
            <a:r>
              <a:rPr lang="en-US" sz="2800" dirty="0" smtClean="0"/>
              <a:t>Together the root and metadata tablets form the METADATA table, which is itself a </a:t>
            </a:r>
            <a:r>
              <a:rPr lang="en-US" sz="2800" dirty="0" err="1" smtClean="0"/>
              <a:t>BigTable</a:t>
            </a:r>
            <a:r>
              <a:rPr lang="en-US" sz="2800" dirty="0" smtClean="0"/>
              <a:t> table. </a:t>
            </a:r>
          </a:p>
          <a:p>
            <a:r>
              <a:rPr lang="en-US" sz="2800" dirty="0" smtClean="0"/>
              <a:t>Each row in the METADATA table maps the pair (table name, last row) to a location for a tablet whose last row is as given.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0338"/>
            <a:ext cx="4381500" cy="24304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533400"/>
            <a:ext cx="8229600" cy="609600"/>
          </a:xfrm>
        </p:spPr>
        <p:txBody>
          <a:bodyPr/>
          <a:lstStyle/>
          <a:p>
            <a:r>
              <a:rPr lang="en-US" dirty="0"/>
              <a:t>Location of Tablets (Ranges)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8350" cy="551815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3 Level-B+ tree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</a:t>
            </a:r>
            <a:r>
              <a:rPr lang="en-US" sz="2400" dirty="0"/>
              <a:t>Level:  A file stored in chubby contains location of the root tablet, i.e., a directory of ranges (tablets) and associated meta-data.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root tablet never splits.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Level:  Each meta-data tablet contains the location of a set of user tablets.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Level:  A set of </a:t>
            </a:r>
            <a:r>
              <a:rPr lang="en-US" sz="2400" dirty="0" err="1"/>
              <a:t>SSTable</a:t>
            </a:r>
            <a:r>
              <a:rPr lang="en-US" sz="2400" dirty="0"/>
              <a:t> identifiers for each tablet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Since this three-level lookup requires a lot of network round trips, clients cache the location of tablets.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If a cached location is no longer valid, the client can go back to the network. To save yet further on round-trips, locations are speculatively pre-fetched by piggy-backing them on real location queries.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/>
              <a:t>Placement of Tablets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388350" cy="5632450"/>
          </a:xfrm>
        </p:spPr>
        <p:txBody>
          <a:bodyPr/>
          <a:lstStyle/>
          <a:p>
            <a:r>
              <a:rPr lang="en-US" sz="2400" dirty="0"/>
              <a:t>A tablet is assigned to one tablet server at a time.</a:t>
            </a:r>
          </a:p>
          <a:p>
            <a:r>
              <a:rPr lang="en-US" sz="2400" dirty="0"/>
              <a:t>Master maintains:</a:t>
            </a:r>
          </a:p>
          <a:p>
            <a:pPr lvl="1"/>
            <a:r>
              <a:rPr lang="en-US" sz="2000" dirty="0"/>
              <a:t>The set of live tablet servers,</a:t>
            </a:r>
          </a:p>
          <a:p>
            <a:pPr lvl="1"/>
            <a:r>
              <a:rPr lang="en-US" sz="2000" dirty="0"/>
              <a:t>Current assignment of tablets to tablet servers (including the unassigned ones)</a:t>
            </a:r>
          </a:p>
          <a:p>
            <a:r>
              <a:rPr lang="en-US" sz="2400" dirty="0"/>
              <a:t>Chubby maintains tablet servers:</a:t>
            </a:r>
          </a:p>
          <a:p>
            <a:pPr lvl="1"/>
            <a:r>
              <a:rPr lang="en-US" sz="2000" dirty="0"/>
              <a:t>A tablet server creates and acquires an </a:t>
            </a:r>
            <a:r>
              <a:rPr lang="en-US" sz="2000" dirty="0" err="1"/>
              <a:t>eXclusive</a:t>
            </a:r>
            <a:r>
              <a:rPr lang="en-US" sz="2000" dirty="0"/>
              <a:t> lock on a uniquely named file in a specific chubby directory (named </a:t>
            </a:r>
            <a:r>
              <a:rPr lang="en-US" sz="2000" i="1" dirty="0"/>
              <a:t>server directory</a:t>
            </a:r>
            <a:r>
              <a:rPr lang="en-US" sz="2000" dirty="0"/>
              <a:t>),</a:t>
            </a:r>
          </a:p>
          <a:p>
            <a:pPr lvl="1"/>
            <a:r>
              <a:rPr lang="en-US" sz="2000" dirty="0"/>
              <a:t>Master monitors </a:t>
            </a:r>
            <a:r>
              <a:rPr lang="en-US" sz="2000" i="1" dirty="0"/>
              <a:t>server directory</a:t>
            </a:r>
            <a:r>
              <a:rPr lang="en-US" sz="2000" dirty="0"/>
              <a:t> to discover tablet server,</a:t>
            </a:r>
          </a:p>
          <a:p>
            <a:pPr lvl="1"/>
            <a:r>
              <a:rPr lang="en-US" sz="2000" dirty="0"/>
              <a:t>A tablet server stops processing requests if it loses its X lock (network partitioning).</a:t>
            </a:r>
          </a:p>
          <a:p>
            <a:pPr lvl="2"/>
            <a:r>
              <a:rPr lang="en-US" sz="1800" dirty="0"/>
              <a:t>Tablet server will try to obtain an X lock on its </a:t>
            </a:r>
            <a:r>
              <a:rPr lang="en-US" sz="1800" dirty="0" err="1"/>
              <a:t>uniqely</a:t>
            </a:r>
            <a:r>
              <a:rPr lang="en-US" sz="1800" dirty="0"/>
              <a:t> named file as long as it exists.</a:t>
            </a:r>
          </a:p>
          <a:p>
            <a:pPr lvl="2"/>
            <a:r>
              <a:rPr lang="en-US" sz="1800" dirty="0"/>
              <a:t>If the uniquely named file of a tablet server no longer exists then the tablet server kills itself.  Goes back to a free pool to be assigned tablets by the master.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093716" cy="174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914400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(row: string, column: string, timestamp: int64) </a:t>
            </a:r>
            <a:r>
              <a:rPr lang="en-US" sz="1800" dirty="0" smtClean="0">
                <a:sym typeface="Wingdings" pitchFamily="2" charset="2"/>
              </a:rPr>
              <a:t> string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95600"/>
            <a:ext cx="7239000" cy="2667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BigTable</a:t>
            </a:r>
            <a:r>
              <a:rPr lang="en-US" sz="2000" dirty="0" smtClean="0"/>
              <a:t> is a sparse, distributed, persistent multidimensional sorted map. The map is indexed by a row key, a column key, and a timestamp; each value in the map is an </a:t>
            </a:r>
            <a:r>
              <a:rPr lang="en-US" sz="2000" dirty="0" err="1" smtClean="0"/>
              <a:t>uninterpreted</a:t>
            </a:r>
            <a:r>
              <a:rPr lang="en-US" sz="2000" dirty="0" smtClean="0"/>
              <a:t> array of bytes</a:t>
            </a:r>
          </a:p>
          <a:p>
            <a:r>
              <a:rPr lang="en-US" sz="2000" dirty="0" smtClean="0"/>
              <a:t>Row keys</a:t>
            </a:r>
          </a:p>
          <a:p>
            <a:pPr lvl="1"/>
            <a:r>
              <a:rPr lang="en-US" sz="1600" dirty="0" smtClean="0"/>
              <a:t>up to 64K, 10-100 bytes typical</a:t>
            </a:r>
          </a:p>
          <a:p>
            <a:pPr lvl="1"/>
            <a:r>
              <a:rPr lang="en-US" sz="1600" dirty="0" smtClean="0"/>
              <a:t>lexicographically ordered</a:t>
            </a:r>
          </a:p>
          <a:p>
            <a:pPr lvl="1"/>
            <a:r>
              <a:rPr lang="en-US" sz="1600" dirty="0" smtClean="0"/>
              <a:t>reading adjacent row ranges efficient</a:t>
            </a:r>
          </a:p>
          <a:p>
            <a:pPr lvl="1"/>
            <a:r>
              <a:rPr lang="en-US" sz="1600" dirty="0" smtClean="0"/>
              <a:t>organized into tablets: row ranges</a:t>
            </a:r>
          </a:p>
          <a:p>
            <a:r>
              <a:rPr lang="en-US" sz="2000" dirty="0" smtClean="0"/>
              <a:t>Column keys</a:t>
            </a:r>
          </a:p>
          <a:p>
            <a:pPr lvl="1"/>
            <a:r>
              <a:rPr lang="en-US" sz="1600" dirty="0" smtClean="0"/>
              <a:t>grouped into column families - </a:t>
            </a:r>
            <a:r>
              <a:rPr lang="en-US" sz="1600" dirty="0" err="1" smtClean="0"/>
              <a:t>family:qualifier</a:t>
            </a:r>
            <a:endParaRPr lang="en-US" sz="1600" dirty="0" smtClean="0"/>
          </a:p>
          <a:p>
            <a:pPr lvl="1"/>
            <a:r>
              <a:rPr lang="en-US" sz="1600" dirty="0" smtClean="0"/>
              <a:t>column family is basis for access control</a:t>
            </a:r>
          </a:p>
          <a:p>
            <a:pPr lvl="1"/>
            <a:endParaRPr lang="en-US" sz="1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Placement of Tablets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1627188"/>
          </a:xfrm>
        </p:spPr>
        <p:txBody>
          <a:bodyPr/>
          <a:lstStyle/>
          <a:p>
            <a:r>
              <a:rPr lang="en-US"/>
              <a:t>Master detects when a tablet server is in the free pool.</a:t>
            </a:r>
          </a:p>
          <a:p>
            <a:pPr lvl="1"/>
            <a:r>
              <a:rPr lang="en-US"/>
              <a:t>How?  Master periodically probes each tablet server for the status of its lock.</a:t>
            </a:r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2913063"/>
            <a:ext cx="4783138" cy="2592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1244600"/>
          </a:xfrm>
        </p:spPr>
        <p:txBody>
          <a:bodyPr/>
          <a:lstStyle/>
          <a:p>
            <a:r>
              <a:rPr lang="en-US"/>
              <a:t>Should the Master die, a new Master is initiated.  The master executes the following steps:</a:t>
            </a:r>
          </a:p>
        </p:txBody>
      </p:sp>
      <p:pic>
        <p:nvPicPr>
          <p:cNvPr id="583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38" y="2582863"/>
            <a:ext cx="6632575" cy="3608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Write &amp; Read Operations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8388350" cy="3790950"/>
          </a:xfrm>
        </p:spPr>
        <p:txBody>
          <a:bodyPr/>
          <a:lstStyle/>
          <a:p>
            <a:r>
              <a:rPr lang="en-US" sz="2400" dirty="0"/>
              <a:t>Write operation arrives at a tablet server:</a:t>
            </a:r>
          </a:p>
          <a:p>
            <a:pPr lvl="1"/>
            <a:r>
              <a:rPr lang="en-US" sz="2000" dirty="0"/>
              <a:t>Server ensures the client has sufficient privileges for the write operation (Chubby),</a:t>
            </a:r>
          </a:p>
          <a:p>
            <a:pPr lvl="1"/>
            <a:r>
              <a:rPr lang="en-US" sz="2000" dirty="0"/>
              <a:t>A log record is generated to the commit log file,</a:t>
            </a:r>
          </a:p>
          <a:p>
            <a:pPr lvl="1"/>
            <a:r>
              <a:rPr lang="en-US" sz="2000" dirty="0"/>
              <a:t>Once the write commits, its contents are inserted into the </a:t>
            </a:r>
            <a:r>
              <a:rPr lang="en-US" sz="2000" dirty="0" err="1"/>
              <a:t>memtable</a:t>
            </a:r>
            <a:r>
              <a:rPr lang="en-US" sz="2000" dirty="0"/>
              <a:t>.</a:t>
            </a:r>
          </a:p>
          <a:p>
            <a:r>
              <a:rPr lang="en-US" sz="2400" dirty="0"/>
              <a:t>Read operation arrives at a tablet server:</a:t>
            </a:r>
          </a:p>
          <a:p>
            <a:pPr lvl="1"/>
            <a:r>
              <a:rPr lang="en-US" sz="2000" dirty="0"/>
              <a:t>Server ensures client has sufficient privileges for the read operation (Chubby),</a:t>
            </a:r>
          </a:p>
          <a:p>
            <a:pPr lvl="1"/>
            <a:r>
              <a:rPr lang="en-US" sz="2000" dirty="0"/>
              <a:t>Read is performed on a merged view of (a) the </a:t>
            </a:r>
            <a:r>
              <a:rPr lang="en-US" sz="2000" dirty="0" err="1"/>
              <a:t>SSTables</a:t>
            </a:r>
            <a:r>
              <a:rPr lang="en-US" sz="2000" dirty="0"/>
              <a:t> that constitute the tablet, and (b) the </a:t>
            </a:r>
            <a:r>
              <a:rPr lang="en-US" sz="2000" dirty="0" err="1"/>
              <a:t>memtable</a:t>
            </a:r>
            <a:r>
              <a:rPr lang="en-US" sz="2000" dirty="0"/>
              <a:t>. </a:t>
            </a:r>
          </a:p>
        </p:txBody>
      </p:sp>
      <p:pic>
        <p:nvPicPr>
          <p:cNvPr id="584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495800"/>
            <a:ext cx="4407519" cy="2362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8153400" cy="990600"/>
          </a:xfrm>
        </p:spPr>
        <p:txBody>
          <a:bodyPr/>
          <a:lstStyle/>
          <a:p>
            <a:r>
              <a:rPr lang="en-US" sz="2000" dirty="0" smtClean="0"/>
              <a:t>Updates are written in a memory table after being recorded in a log</a:t>
            </a:r>
          </a:p>
          <a:p>
            <a:r>
              <a:rPr lang="en-US" sz="2000" dirty="0" smtClean="0"/>
              <a:t>Reads combine information in the </a:t>
            </a:r>
            <a:r>
              <a:rPr lang="en-US" sz="2000" dirty="0" err="1" smtClean="0"/>
              <a:t>memtable</a:t>
            </a:r>
            <a:r>
              <a:rPr lang="en-US" sz="2000" dirty="0" smtClean="0"/>
              <a:t> with that in the </a:t>
            </a:r>
            <a:r>
              <a:rPr lang="en-US" sz="2000" dirty="0" err="1" smtClean="0"/>
              <a:t>SSTables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4" name="Group 7"/>
          <p:cNvGrpSpPr/>
          <p:nvPr/>
        </p:nvGrpSpPr>
        <p:grpSpPr>
          <a:xfrm>
            <a:off x="3620786" y="3352800"/>
            <a:ext cx="914400" cy="685800"/>
            <a:chOff x="3505200" y="3352800"/>
            <a:chExt cx="914400" cy="685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63786" y="3352800"/>
            <a:ext cx="914400" cy="685800"/>
            <a:chOff x="3505200" y="3352800"/>
            <a:chExt cx="914400" cy="685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5906786" y="3352800"/>
            <a:ext cx="914400" cy="685800"/>
            <a:chOff x="3505200" y="3352800"/>
            <a:chExt cx="914400" cy="685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838200" y="3505200"/>
            <a:ext cx="1960652" cy="381000"/>
            <a:chOff x="1392148" y="3505200"/>
            <a:chExt cx="1960652" cy="381000"/>
          </a:xfrm>
        </p:grpSpPr>
        <p:cxnSp>
          <p:nvCxnSpPr>
            <p:cNvPr id="19" name="Straight Connector 18"/>
            <p:cNvCxnSpPr/>
            <p:nvPr/>
          </p:nvCxnSpPr>
          <p:spPr bwMode="auto">
            <a:xfrm rot="5400000">
              <a:off x="1201648" y="36957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58"/>
            <p:cNvGrpSpPr/>
            <p:nvPr/>
          </p:nvGrpSpPr>
          <p:grpSpPr>
            <a:xfrm>
              <a:off x="1392148" y="3505200"/>
              <a:ext cx="1960652" cy="381000"/>
              <a:chOff x="1011148" y="3505200"/>
              <a:chExt cx="1960652" cy="381000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022463" y="3505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1022463" y="3886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1011148" y="3541812"/>
                <a:ext cx="17844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tablet (commit) log</a:t>
                </a:r>
                <a:endParaRPr lang="en-US" sz="1400" b="1" dirty="0"/>
              </a:p>
            </p:txBody>
          </p:sp>
        </p:grpSp>
      </p:grpSp>
      <p:grpSp>
        <p:nvGrpSpPr>
          <p:cNvPr id="18" name="Group 25"/>
          <p:cNvGrpSpPr/>
          <p:nvPr/>
        </p:nvGrpSpPr>
        <p:grpSpPr>
          <a:xfrm>
            <a:off x="4648200" y="1676400"/>
            <a:ext cx="1143000" cy="533400"/>
            <a:chOff x="4953000" y="1447800"/>
            <a:chExt cx="1143000" cy="5334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953000" y="1447800"/>
              <a:ext cx="11430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1799" y="15452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Read Op</a:t>
              </a:r>
              <a:endParaRPr lang="en-US" sz="1600" dirty="0"/>
            </a:p>
          </p:txBody>
        </p:sp>
      </p:grpSp>
      <p:grpSp>
        <p:nvGrpSpPr>
          <p:cNvPr id="20" name="Group 28"/>
          <p:cNvGrpSpPr/>
          <p:nvPr/>
        </p:nvGrpSpPr>
        <p:grpSpPr>
          <a:xfrm>
            <a:off x="2102778" y="1524000"/>
            <a:ext cx="1143000" cy="838200"/>
            <a:chOff x="1981200" y="1524000"/>
            <a:chExt cx="1143000" cy="838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1984" y="1789212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cxnSp>
        <p:nvCxnSpPr>
          <p:cNvPr id="31" name="Straight Connector 30"/>
          <p:cNvCxnSpPr/>
          <p:nvPr/>
        </p:nvCxnSpPr>
        <p:spPr bwMode="auto">
          <a:xfrm>
            <a:off x="304800" y="3048000"/>
            <a:ext cx="868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/>
          <p:cNvCxnSpPr>
            <a:stCxn id="27" idx="3"/>
            <a:endCxn id="24" idx="1"/>
          </p:cNvCxnSpPr>
          <p:nvPr/>
        </p:nvCxnSpPr>
        <p:spPr bwMode="auto">
          <a:xfrm>
            <a:off x="3245778" y="1943100"/>
            <a:ext cx="14024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6" idx="0"/>
            <a:endCxn id="24" idx="2"/>
          </p:cNvCxnSpPr>
          <p:nvPr/>
        </p:nvCxnSpPr>
        <p:spPr bwMode="auto">
          <a:xfrm rot="5400000" flipH="1" flipV="1">
            <a:off x="4077343" y="2210443"/>
            <a:ext cx="1143000" cy="1141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0" idx="0"/>
            <a:endCxn id="24" idx="2"/>
          </p:cNvCxnSpPr>
          <p:nvPr/>
        </p:nvCxnSpPr>
        <p:spPr bwMode="auto">
          <a:xfrm rot="16200000" flipV="1">
            <a:off x="4648843" y="2780657"/>
            <a:ext cx="1143000" cy="1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13" idx="0"/>
            <a:endCxn id="24" idx="2"/>
          </p:cNvCxnSpPr>
          <p:nvPr/>
        </p:nvCxnSpPr>
        <p:spPr bwMode="auto">
          <a:xfrm rot="16200000" flipV="1">
            <a:off x="5220343" y="2209157"/>
            <a:ext cx="1143000" cy="1144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40"/>
          <p:cNvGrpSpPr/>
          <p:nvPr/>
        </p:nvGrpSpPr>
        <p:grpSpPr>
          <a:xfrm>
            <a:off x="304800" y="1676400"/>
            <a:ext cx="1143000" cy="533400"/>
            <a:chOff x="4953000" y="1447800"/>
            <a:chExt cx="1143000" cy="533400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4953000" y="1447800"/>
              <a:ext cx="11430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1799" y="1545223"/>
              <a:ext cx="992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Write Op</a:t>
              </a:r>
              <a:endParaRPr lang="en-US" sz="1600" dirty="0"/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685800" y="2209800"/>
            <a:ext cx="1982788" cy="2133601"/>
            <a:chOff x="685800" y="2209800"/>
            <a:chExt cx="1982788" cy="2133601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-381000" y="32766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685800" y="4343400"/>
              <a:ext cx="1981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6200000" flipV="1">
              <a:off x="2324101" y="4000500"/>
              <a:ext cx="685801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 flipH="1" flipV="1">
              <a:off x="2020094" y="3009106"/>
              <a:ext cx="1295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4" name="TextBox 73"/>
          <p:cNvSpPr txBox="1"/>
          <p:nvPr/>
        </p:nvSpPr>
        <p:spPr>
          <a:xfrm>
            <a:off x="8209643" y="30480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GFS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153400" y="27432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Refinement </a:t>
            </a:r>
            <a:r>
              <a:rPr lang="en-US" altLang="en-US" sz="2800" smtClean="0"/>
              <a:t>– Locality groups &amp; Compression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72400" cy="4114800"/>
          </a:xfrm>
        </p:spPr>
        <p:txBody>
          <a:bodyPr/>
          <a:lstStyle/>
          <a:p>
            <a:r>
              <a:rPr lang="en-US" altLang="en-US" sz="2800" dirty="0" smtClean="0"/>
              <a:t>Locality Groups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Can group multiple column families into a </a:t>
            </a:r>
            <a:r>
              <a:rPr lang="en-US" altLang="en-US" sz="2000" i="1" dirty="0" smtClean="0"/>
              <a:t>locality group</a:t>
            </a: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Separate </a:t>
            </a:r>
            <a:r>
              <a:rPr lang="en-US" altLang="en-US" sz="2000" dirty="0" err="1" smtClean="0"/>
              <a:t>SSTable</a:t>
            </a:r>
            <a:r>
              <a:rPr lang="en-US" altLang="en-US" sz="2000" dirty="0" smtClean="0"/>
              <a:t> is created for each locality group in each tablet.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Segregating columns families that are not typically accessed together enables more efficient reads.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In </a:t>
            </a:r>
            <a:r>
              <a:rPr lang="en-US" altLang="en-US" sz="2000" dirty="0" err="1" smtClean="0"/>
              <a:t>WebTable</a:t>
            </a:r>
            <a:r>
              <a:rPr lang="en-US" altLang="en-US" sz="2000" dirty="0" smtClean="0"/>
              <a:t>, page metadata can be in one group and contents of the page in another group.</a:t>
            </a: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590800" y="6248400"/>
            <a:ext cx="3810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B9BCD7-B31D-4C5F-A24C-05354A7EB99C}" type="datetime1">
              <a:rPr lang="en-US" altLang="en-US" sz="1400"/>
              <a:pPr/>
              <a:t>3/13/2015</a:t>
            </a:fld>
            <a:endParaRPr lang="en-US" altLang="en-US" sz="1400"/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8E9F19A-3C84-4013-9213-008EA137BE56}" type="slidenum">
              <a:rPr lang="en-US" altLang="en-US" sz="1400"/>
              <a:pPr/>
              <a:t>34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87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Operations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5519738"/>
          </a:xfrm>
          <a:ln/>
        </p:spPr>
        <p:txBody>
          <a:bodyPr/>
          <a:lstStyle/>
          <a:p>
            <a:r>
              <a:rPr lang="en-US" sz="2400" dirty="0"/>
              <a:t>As writes execute, size of </a:t>
            </a:r>
            <a:r>
              <a:rPr lang="en-US" sz="2400" dirty="0" err="1"/>
              <a:t>memtable</a:t>
            </a:r>
            <a:r>
              <a:rPr lang="en-US" sz="2400" dirty="0"/>
              <a:t> increases.</a:t>
            </a:r>
          </a:p>
          <a:p>
            <a:r>
              <a:rPr lang="en-US" sz="2400" dirty="0"/>
              <a:t>Once </a:t>
            </a:r>
            <a:r>
              <a:rPr lang="en-US" sz="2400" dirty="0" err="1"/>
              <a:t>memtable</a:t>
            </a:r>
            <a:r>
              <a:rPr lang="en-US" sz="2400" dirty="0"/>
              <a:t> reaches a threshold:</a:t>
            </a:r>
          </a:p>
          <a:p>
            <a:pPr lvl="1"/>
            <a:r>
              <a:rPr lang="en-US" sz="2000" dirty="0" err="1"/>
              <a:t>Memtable</a:t>
            </a:r>
            <a:r>
              <a:rPr lang="en-US" sz="2000" dirty="0"/>
              <a:t> is frozen,</a:t>
            </a:r>
          </a:p>
          <a:p>
            <a:pPr lvl="1"/>
            <a:r>
              <a:rPr lang="en-US" sz="2000" dirty="0"/>
              <a:t>A new </a:t>
            </a:r>
            <a:r>
              <a:rPr lang="en-US" sz="2000" dirty="0" err="1"/>
              <a:t>memtable</a:t>
            </a:r>
            <a:r>
              <a:rPr lang="en-US" sz="2000" dirty="0"/>
              <a:t> is created,</a:t>
            </a:r>
          </a:p>
          <a:p>
            <a:pPr lvl="1"/>
            <a:r>
              <a:rPr lang="en-US" sz="2000" dirty="0"/>
              <a:t>Frozen </a:t>
            </a:r>
            <a:r>
              <a:rPr lang="en-US" sz="2000" dirty="0" err="1"/>
              <a:t>metable</a:t>
            </a:r>
            <a:r>
              <a:rPr lang="en-US" sz="2000" dirty="0"/>
              <a:t> is converted to an </a:t>
            </a:r>
            <a:r>
              <a:rPr lang="en-US" sz="2000" dirty="0" err="1"/>
              <a:t>SSTable</a:t>
            </a:r>
            <a:r>
              <a:rPr lang="en-US" sz="2000" dirty="0"/>
              <a:t> and written to GFS.</a:t>
            </a:r>
          </a:p>
          <a:p>
            <a:r>
              <a:rPr lang="en-US" sz="2400" dirty="0"/>
              <a:t>This </a:t>
            </a:r>
            <a:r>
              <a:rPr lang="en-US" sz="2400" dirty="0" smtClean="0"/>
              <a:t>minimizes </a:t>
            </a:r>
            <a:r>
              <a:rPr lang="en-US" sz="2400" dirty="0"/>
              <a:t>memory usage of tablet server, and reduces recovery time in the presence of crashes (checkpoints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(in </a:t>
            </a:r>
            <a:r>
              <a:rPr lang="en-US" sz="2400" dirty="0"/>
              <a:t>the background) reads a few </a:t>
            </a:r>
            <a:r>
              <a:rPr lang="en-US" sz="2400" dirty="0" err="1"/>
              <a:t>SSTables</a:t>
            </a:r>
            <a:r>
              <a:rPr lang="en-US" sz="2400" dirty="0"/>
              <a:t> and </a:t>
            </a:r>
            <a:r>
              <a:rPr lang="en-US" sz="2400" dirty="0" err="1"/>
              <a:t>memtable</a:t>
            </a:r>
            <a:r>
              <a:rPr lang="en-US" sz="2400" dirty="0"/>
              <a:t> to produce one </a:t>
            </a:r>
            <a:r>
              <a:rPr lang="en-US" sz="2400" dirty="0" err="1"/>
              <a:t>SSTable</a:t>
            </a:r>
            <a:r>
              <a:rPr lang="en-US" sz="2400" dirty="0"/>
              <a:t>.  (Input </a:t>
            </a:r>
            <a:r>
              <a:rPr lang="en-US" sz="2400" dirty="0" err="1"/>
              <a:t>SSTables</a:t>
            </a:r>
            <a:r>
              <a:rPr lang="en-US" sz="2400" dirty="0"/>
              <a:t> and </a:t>
            </a:r>
            <a:r>
              <a:rPr lang="en-US" sz="2400" dirty="0" err="1"/>
              <a:t>memtable</a:t>
            </a:r>
            <a:r>
              <a:rPr lang="en-US" sz="2400" dirty="0"/>
              <a:t> are </a:t>
            </a:r>
            <a:r>
              <a:rPr lang="en-US" sz="2400" dirty="0" smtClean="0"/>
              <a:t>discarded</a:t>
            </a:r>
            <a:r>
              <a:rPr lang="en-US" sz="2400" dirty="0"/>
              <a:t>.)</a:t>
            </a:r>
          </a:p>
          <a:p>
            <a:r>
              <a:rPr lang="en-US" sz="2400" dirty="0" smtClean="0"/>
              <a:t>rewrites </a:t>
            </a:r>
            <a:r>
              <a:rPr lang="en-US" sz="2400" dirty="0"/>
              <a:t>all </a:t>
            </a:r>
            <a:r>
              <a:rPr lang="en-US" sz="2400" dirty="0" err="1"/>
              <a:t>SSTables</a:t>
            </a:r>
            <a:r>
              <a:rPr lang="en-US" sz="2400" dirty="0"/>
              <a:t> into exactly one </a:t>
            </a:r>
            <a:r>
              <a:rPr lang="en-US" sz="2400" dirty="0" err="1"/>
              <a:t>SSTable</a:t>
            </a:r>
            <a:r>
              <a:rPr lang="en-US" sz="2400" dirty="0"/>
              <a:t> (containing no deletion entries).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Minor compaction</a:t>
            </a:r>
          </a:p>
          <a:p>
            <a:pPr lvl="1"/>
            <a:r>
              <a:rPr lang="en-US" dirty="0" smtClean="0"/>
              <a:t>Converts the </a:t>
            </a:r>
            <a:r>
              <a:rPr lang="en-US" dirty="0" err="1" smtClean="0"/>
              <a:t>memtable</a:t>
            </a:r>
            <a:r>
              <a:rPr lang="en-US" dirty="0" smtClean="0"/>
              <a:t> into an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smtClean="0"/>
              <a:t>Reduces memory usage and log traffic on restart</a:t>
            </a:r>
          </a:p>
          <a:p>
            <a:r>
              <a:rPr lang="en-US" dirty="0" smtClean="0"/>
              <a:t>Merging compaction</a:t>
            </a:r>
          </a:p>
          <a:p>
            <a:pPr lvl="1"/>
            <a:r>
              <a:rPr lang="en-US" dirty="0" smtClean="0"/>
              <a:t>Reads the contents of a few </a:t>
            </a:r>
            <a:r>
              <a:rPr lang="en-US" dirty="0" err="1" smtClean="0"/>
              <a:t>SSTables</a:t>
            </a:r>
            <a:r>
              <a:rPr lang="en-US" dirty="0" smtClean="0"/>
              <a:t> and the </a:t>
            </a:r>
            <a:r>
              <a:rPr lang="en-US" dirty="0" err="1" smtClean="0"/>
              <a:t>memtable</a:t>
            </a:r>
            <a:r>
              <a:rPr lang="en-US" dirty="0" smtClean="0"/>
              <a:t>, and writes out a new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smtClean="0"/>
              <a:t>Reduces number of </a:t>
            </a:r>
            <a:r>
              <a:rPr lang="en-US" dirty="0" err="1" smtClean="0"/>
              <a:t>SSTables</a:t>
            </a:r>
            <a:endParaRPr lang="en-US" dirty="0" smtClean="0"/>
          </a:p>
          <a:p>
            <a:r>
              <a:rPr lang="en-US" dirty="0" smtClean="0"/>
              <a:t>Major compaction</a:t>
            </a:r>
          </a:p>
          <a:p>
            <a:pPr lvl="1"/>
            <a:r>
              <a:rPr lang="en-US" dirty="0" smtClean="0"/>
              <a:t>Merging compaction that results in only one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smtClean="0"/>
              <a:t>No deletion records, only live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1295400"/>
          </a:xfrm>
        </p:spPr>
        <p:txBody>
          <a:bodyPr/>
          <a:lstStyle/>
          <a:p>
            <a:r>
              <a:rPr lang="en-US" sz="2000" dirty="0" smtClean="0"/>
              <a:t>Triggered when </a:t>
            </a:r>
            <a:r>
              <a:rPr lang="en-US" sz="2000" dirty="0" err="1" smtClean="0"/>
              <a:t>memtable</a:t>
            </a:r>
            <a:r>
              <a:rPr lang="en-US" sz="2000" dirty="0" smtClean="0"/>
              <a:t> reaches a threshold</a:t>
            </a:r>
          </a:p>
          <a:p>
            <a:r>
              <a:rPr lang="en-US" sz="2000" dirty="0" smtClean="0"/>
              <a:t>Reduces memory footprint </a:t>
            </a:r>
          </a:p>
          <a:p>
            <a:r>
              <a:rPr lang="en-US" sz="2000" dirty="0" smtClean="0"/>
              <a:t>Reduces data read from commit log on recovery from failure</a:t>
            </a:r>
          </a:p>
          <a:p>
            <a:r>
              <a:rPr lang="en-US" sz="2000" dirty="0" smtClean="0"/>
              <a:t>Read/write operations continue during compaction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" name="Group 5"/>
          <p:cNvGrpSpPr/>
          <p:nvPr/>
        </p:nvGrpSpPr>
        <p:grpSpPr>
          <a:xfrm>
            <a:off x="4343400" y="3352800"/>
            <a:ext cx="914400" cy="685800"/>
            <a:chOff x="3505200" y="3352800"/>
            <a:chExt cx="914400" cy="685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6" name="Group 8"/>
          <p:cNvGrpSpPr/>
          <p:nvPr/>
        </p:nvGrpSpPr>
        <p:grpSpPr>
          <a:xfrm>
            <a:off x="5486400" y="3352800"/>
            <a:ext cx="914400" cy="685800"/>
            <a:chOff x="3505200" y="3352800"/>
            <a:chExt cx="914400" cy="685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6629400" y="3352800"/>
            <a:ext cx="914400" cy="685800"/>
            <a:chOff x="3505200" y="3352800"/>
            <a:chExt cx="914400" cy="685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838200" y="3505200"/>
            <a:ext cx="1960652" cy="381000"/>
            <a:chOff x="1392148" y="3505200"/>
            <a:chExt cx="1960652" cy="381000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5400000">
              <a:off x="1201648" y="36957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58"/>
            <p:cNvGrpSpPr/>
            <p:nvPr/>
          </p:nvGrpSpPr>
          <p:grpSpPr>
            <a:xfrm>
              <a:off x="1392148" y="3505200"/>
              <a:ext cx="1960652" cy="381000"/>
              <a:chOff x="1011148" y="3505200"/>
              <a:chExt cx="1960652" cy="381000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022463" y="3505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22463" y="3886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1011148" y="3541812"/>
                <a:ext cx="17844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tablet (commit) log</a:t>
                </a:r>
                <a:endParaRPr lang="en-US" sz="1400" b="1" dirty="0"/>
              </a:p>
            </p:txBody>
          </p:sp>
        </p:grpSp>
      </p:grpSp>
      <p:grpSp>
        <p:nvGrpSpPr>
          <p:cNvPr id="17" name="Group 23"/>
          <p:cNvGrpSpPr/>
          <p:nvPr/>
        </p:nvGrpSpPr>
        <p:grpSpPr>
          <a:xfrm>
            <a:off x="3165296" y="1676400"/>
            <a:ext cx="1143000" cy="838200"/>
            <a:chOff x="1981200" y="1524000"/>
            <a:chExt cx="1143000" cy="838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1984" y="1676400"/>
              <a:ext cx="1021433" cy="523220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old</a:t>
              </a:r>
            </a:p>
            <a:p>
              <a:pPr algn="ctr"/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304800" y="3048000"/>
            <a:ext cx="868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209643" y="30480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GFS</a:t>
            </a:r>
            <a:endParaRPr lang="en-US" sz="1400" b="1" dirty="0"/>
          </a:p>
        </p:txBody>
      </p:sp>
      <p:grpSp>
        <p:nvGrpSpPr>
          <p:cNvPr id="21" name="Group 75"/>
          <p:cNvGrpSpPr/>
          <p:nvPr/>
        </p:nvGrpSpPr>
        <p:grpSpPr>
          <a:xfrm>
            <a:off x="3276600" y="3352800"/>
            <a:ext cx="914400" cy="685800"/>
            <a:chOff x="3505200" y="3352800"/>
            <a:chExt cx="914400" cy="6858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cxnSp>
        <p:nvCxnSpPr>
          <p:cNvPr id="80" name="Straight Arrow Connector 79"/>
          <p:cNvCxnSpPr>
            <a:stCxn id="25" idx="2"/>
            <a:endCxn id="77" idx="0"/>
          </p:cNvCxnSpPr>
          <p:nvPr/>
        </p:nvCxnSpPr>
        <p:spPr bwMode="auto">
          <a:xfrm rot="5400000">
            <a:off x="3316198" y="2932202"/>
            <a:ext cx="838200" cy="2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80"/>
          <p:cNvGrpSpPr/>
          <p:nvPr/>
        </p:nvGrpSpPr>
        <p:grpSpPr>
          <a:xfrm>
            <a:off x="1676400" y="1676400"/>
            <a:ext cx="1143000" cy="838200"/>
            <a:chOff x="1981200" y="1524000"/>
            <a:chExt cx="1143000" cy="838200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41984" y="1676400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new</a:t>
              </a:r>
            </a:p>
            <a:p>
              <a:pPr algn="ctr"/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153400" y="27432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610600" cy="1295400"/>
          </a:xfrm>
        </p:spPr>
        <p:txBody>
          <a:bodyPr/>
          <a:lstStyle/>
          <a:p>
            <a:r>
              <a:rPr lang="en-US" sz="1800" dirty="0" smtClean="0"/>
              <a:t>Compacts existing </a:t>
            </a:r>
            <a:r>
              <a:rPr lang="en-US" sz="1800" dirty="0" err="1" smtClean="0"/>
              <a:t>memtable</a:t>
            </a:r>
            <a:r>
              <a:rPr lang="en-US" sz="1800" dirty="0" smtClean="0"/>
              <a:t> and some number of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into a single new </a:t>
            </a:r>
            <a:r>
              <a:rPr lang="en-US" sz="1800" dirty="0" err="1" smtClean="0"/>
              <a:t>SSTable</a:t>
            </a:r>
            <a:endParaRPr lang="en-US" sz="1800" dirty="0" smtClean="0"/>
          </a:p>
          <a:p>
            <a:r>
              <a:rPr lang="en-US" sz="1800" dirty="0" smtClean="0"/>
              <a:t>Used to control number of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that must be scanned to perform operations</a:t>
            </a:r>
          </a:p>
          <a:p>
            <a:r>
              <a:rPr lang="en-US" sz="1800" dirty="0" smtClean="0"/>
              <a:t>Old </a:t>
            </a:r>
            <a:r>
              <a:rPr lang="en-US" sz="1800" dirty="0" err="1" smtClean="0"/>
              <a:t>memtable</a:t>
            </a:r>
            <a:r>
              <a:rPr lang="en-US" sz="1800" dirty="0" smtClean="0"/>
              <a:t> and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are discarded at end of compaction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4" name="Group 5"/>
          <p:cNvGrpSpPr/>
          <p:nvPr/>
        </p:nvGrpSpPr>
        <p:grpSpPr>
          <a:xfrm>
            <a:off x="7696200" y="3124200"/>
            <a:ext cx="914400" cy="685800"/>
            <a:chOff x="3505200" y="3352800"/>
            <a:chExt cx="914400" cy="685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629400" y="3124200"/>
            <a:ext cx="914400" cy="685800"/>
            <a:chOff x="3505200" y="3352800"/>
            <a:chExt cx="914400" cy="685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838200" y="3276600"/>
            <a:ext cx="1960652" cy="381000"/>
            <a:chOff x="1392148" y="3505200"/>
            <a:chExt cx="1960652" cy="381000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5400000">
              <a:off x="1201648" y="36957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Group 58"/>
            <p:cNvGrpSpPr/>
            <p:nvPr/>
          </p:nvGrpSpPr>
          <p:grpSpPr>
            <a:xfrm>
              <a:off x="1392148" y="3505200"/>
              <a:ext cx="1960652" cy="381000"/>
              <a:chOff x="1011148" y="3505200"/>
              <a:chExt cx="1960652" cy="381000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022463" y="3505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22463" y="3886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1011148" y="3541812"/>
                <a:ext cx="17844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tablet (commit) log</a:t>
                </a:r>
                <a:endParaRPr lang="en-US" sz="1400" b="1" dirty="0"/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3165296" y="1676400"/>
            <a:ext cx="1143000" cy="838200"/>
            <a:chOff x="1981200" y="1524000"/>
            <a:chExt cx="1143000" cy="838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1984" y="1676400"/>
              <a:ext cx="1021433" cy="523220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old</a:t>
              </a:r>
            </a:p>
            <a:p>
              <a:pPr algn="ctr"/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304800" y="2819400"/>
            <a:ext cx="868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209643" y="28194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GFS</a:t>
            </a:r>
            <a:endParaRPr lang="en-US" sz="1400" b="1" dirty="0"/>
          </a:p>
        </p:txBody>
      </p:sp>
      <p:grpSp>
        <p:nvGrpSpPr>
          <p:cNvPr id="12" name="Group 80"/>
          <p:cNvGrpSpPr/>
          <p:nvPr/>
        </p:nvGrpSpPr>
        <p:grpSpPr>
          <a:xfrm>
            <a:off x="1676400" y="1676400"/>
            <a:ext cx="1143000" cy="838200"/>
            <a:chOff x="1981200" y="1524000"/>
            <a:chExt cx="1143000" cy="838200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41984" y="1676400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new</a:t>
              </a:r>
            </a:p>
            <a:p>
              <a:pPr algn="ctr"/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153400" y="25146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grpSp>
        <p:nvGrpSpPr>
          <p:cNvPr id="15" name="Group 75"/>
          <p:cNvGrpSpPr/>
          <p:nvPr/>
        </p:nvGrpSpPr>
        <p:grpSpPr>
          <a:xfrm>
            <a:off x="3200400" y="3124200"/>
            <a:ext cx="914400" cy="685800"/>
            <a:chOff x="3505200" y="3352800"/>
            <a:chExt cx="914400" cy="6858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sp>
        <p:nvSpPr>
          <p:cNvPr id="42" name="Rounded Rectangle 41"/>
          <p:cNvSpPr/>
          <p:nvPr/>
        </p:nvSpPr>
        <p:spPr bwMode="auto">
          <a:xfrm>
            <a:off x="2971800" y="1447800"/>
            <a:ext cx="3505200" cy="2590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6" name="Elbow Connector 45"/>
          <p:cNvCxnSpPr>
            <a:stCxn id="42" idx="2"/>
          </p:cNvCxnSpPr>
          <p:nvPr/>
        </p:nvCxnSpPr>
        <p:spPr bwMode="auto">
          <a:xfrm rot="5400000" flipH="1" flipV="1">
            <a:off x="6324600" y="2209800"/>
            <a:ext cx="228600" cy="3429000"/>
          </a:xfrm>
          <a:prstGeom prst="bentConnector4">
            <a:avLst>
              <a:gd name="adj1" fmla="val -100000"/>
              <a:gd name="adj2" fmla="val 100125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75"/>
          <p:cNvGrpSpPr/>
          <p:nvPr/>
        </p:nvGrpSpPr>
        <p:grpSpPr>
          <a:xfrm>
            <a:off x="4267200" y="3124200"/>
            <a:ext cx="914400" cy="685800"/>
            <a:chOff x="3505200" y="3352800"/>
            <a:chExt cx="914400" cy="685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21" name="Group 75"/>
          <p:cNvGrpSpPr/>
          <p:nvPr/>
        </p:nvGrpSpPr>
        <p:grpSpPr>
          <a:xfrm>
            <a:off x="5334000" y="3124200"/>
            <a:ext cx="914400" cy="685800"/>
            <a:chOff x="3505200" y="3352800"/>
            <a:chExt cx="914400" cy="6858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81600"/>
            <a:ext cx="8229600" cy="533400"/>
          </a:xfrm>
        </p:spPr>
        <p:txBody>
          <a:bodyPr/>
          <a:lstStyle/>
          <a:p>
            <a:r>
              <a:rPr lang="en-US" sz="1800" dirty="0" smtClean="0"/>
              <a:t>Compacts existing </a:t>
            </a:r>
            <a:r>
              <a:rPr lang="en-US" sz="1800" dirty="0" err="1" smtClean="0"/>
              <a:t>memtable</a:t>
            </a:r>
            <a:r>
              <a:rPr lang="en-US" sz="1800" dirty="0" smtClean="0"/>
              <a:t> and </a:t>
            </a:r>
            <a:r>
              <a:rPr lang="en-US" sz="1800" b="1" u="sng" dirty="0" smtClean="0"/>
              <a:t>all</a:t>
            </a:r>
            <a:r>
              <a:rPr lang="en-US" sz="1800" dirty="0" smtClean="0"/>
              <a:t>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into a single </a:t>
            </a:r>
            <a:r>
              <a:rPr lang="en-US" sz="1800" dirty="0" err="1" smtClean="0"/>
              <a:t>SSTable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4" name="Group 5"/>
          <p:cNvGrpSpPr/>
          <p:nvPr/>
        </p:nvGrpSpPr>
        <p:grpSpPr>
          <a:xfrm>
            <a:off x="7696200" y="3124200"/>
            <a:ext cx="914400" cy="685800"/>
            <a:chOff x="3505200" y="3352800"/>
            <a:chExt cx="914400" cy="685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838200" y="3276600"/>
            <a:ext cx="1960652" cy="381000"/>
            <a:chOff x="1392148" y="3505200"/>
            <a:chExt cx="1960652" cy="381000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5400000">
              <a:off x="1201648" y="36957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oup 58"/>
            <p:cNvGrpSpPr/>
            <p:nvPr/>
          </p:nvGrpSpPr>
          <p:grpSpPr>
            <a:xfrm>
              <a:off x="1392148" y="3505200"/>
              <a:ext cx="1960652" cy="381000"/>
              <a:chOff x="1011148" y="3505200"/>
              <a:chExt cx="1960652" cy="381000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022463" y="3505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22463" y="3886200"/>
                <a:ext cx="19493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1011148" y="3541812"/>
                <a:ext cx="17844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tablet (commit) log</a:t>
                </a:r>
                <a:endParaRPr lang="en-US" sz="1400" b="1" dirty="0"/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3165296" y="1676400"/>
            <a:ext cx="1143000" cy="838200"/>
            <a:chOff x="1981200" y="1524000"/>
            <a:chExt cx="1143000" cy="838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1984" y="1676400"/>
              <a:ext cx="1021433" cy="523220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old</a:t>
              </a:r>
            </a:p>
            <a:p>
              <a:pPr algn="ctr"/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304800" y="2819400"/>
            <a:ext cx="868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209643" y="28194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GFS</a:t>
            </a:r>
            <a:endParaRPr lang="en-US" sz="1400" b="1" dirty="0"/>
          </a:p>
        </p:txBody>
      </p:sp>
      <p:grpSp>
        <p:nvGrpSpPr>
          <p:cNvPr id="11" name="Group 80"/>
          <p:cNvGrpSpPr/>
          <p:nvPr/>
        </p:nvGrpSpPr>
        <p:grpSpPr>
          <a:xfrm>
            <a:off x="1676400" y="1676400"/>
            <a:ext cx="1143000" cy="838200"/>
            <a:chOff x="1981200" y="1524000"/>
            <a:chExt cx="1143000" cy="838200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981200" y="1524000"/>
              <a:ext cx="1143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41984" y="1676400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new</a:t>
              </a:r>
            </a:p>
            <a:p>
              <a:pPr algn="ctr"/>
              <a:r>
                <a:rPr lang="en-US" sz="1400" b="1" dirty="0" err="1" smtClean="0"/>
                <a:t>memtable</a:t>
              </a:r>
              <a:endParaRPr lang="en-US" sz="1400" b="1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153400" y="25146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2971800" y="1447800"/>
            <a:ext cx="4343400" cy="2590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6" name="Elbow Connector 45"/>
          <p:cNvCxnSpPr>
            <a:stCxn id="42" idx="2"/>
          </p:cNvCxnSpPr>
          <p:nvPr/>
        </p:nvCxnSpPr>
        <p:spPr bwMode="auto">
          <a:xfrm rot="5400000" flipH="1" flipV="1">
            <a:off x="6534150" y="2419350"/>
            <a:ext cx="228600" cy="3009900"/>
          </a:xfrm>
          <a:prstGeom prst="bentConnector4">
            <a:avLst>
              <a:gd name="adj1" fmla="val -167416"/>
              <a:gd name="adj2" fmla="val 100072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75"/>
          <p:cNvGrpSpPr/>
          <p:nvPr/>
        </p:nvGrpSpPr>
        <p:grpSpPr>
          <a:xfrm>
            <a:off x="6172200" y="3124200"/>
            <a:ext cx="914400" cy="685800"/>
            <a:chOff x="3505200" y="3352800"/>
            <a:chExt cx="914400" cy="68580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81600" y="3124200"/>
            <a:ext cx="914400" cy="685800"/>
            <a:chOff x="3505200" y="3352800"/>
            <a:chExt cx="9144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14" name="Group 75"/>
          <p:cNvGrpSpPr/>
          <p:nvPr/>
        </p:nvGrpSpPr>
        <p:grpSpPr>
          <a:xfrm>
            <a:off x="4114800" y="3124200"/>
            <a:ext cx="914400" cy="685800"/>
            <a:chOff x="3505200" y="3352800"/>
            <a:chExt cx="914400" cy="6858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  <p:grpSp>
        <p:nvGrpSpPr>
          <p:cNvPr id="15" name="Group 75"/>
          <p:cNvGrpSpPr/>
          <p:nvPr/>
        </p:nvGrpSpPr>
        <p:grpSpPr>
          <a:xfrm>
            <a:off x="3124200" y="3124200"/>
            <a:ext cx="914400" cy="685800"/>
            <a:chOff x="3505200" y="3352800"/>
            <a:chExt cx="914400" cy="6858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505200" y="3352800"/>
              <a:ext cx="9144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23273" y="3541812"/>
              <a:ext cx="878254" cy="3077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SSTable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Families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3167063"/>
          </a:xfrm>
        </p:spPr>
        <p:txBody>
          <a:bodyPr/>
          <a:lstStyle/>
          <a:p>
            <a:r>
              <a:rPr lang="en-US"/>
              <a:t>Column keys are grouped into sets called column families.</a:t>
            </a:r>
          </a:p>
          <a:p>
            <a:r>
              <a:rPr lang="en-US"/>
              <a:t>A column family must be created before data can be stored in a column key.</a:t>
            </a:r>
          </a:p>
          <a:p>
            <a:r>
              <a:rPr lang="en-US"/>
              <a:t>Hundreds of static column families.</a:t>
            </a:r>
          </a:p>
          <a:p>
            <a:r>
              <a:rPr lang="en-US"/>
              <a:t>Syntax is family:key, e.g., Language:English, Language:German, etc.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Timestamps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4425950"/>
          </a:xfrm>
        </p:spPr>
        <p:txBody>
          <a:bodyPr/>
          <a:lstStyle/>
          <a:p>
            <a:r>
              <a:rPr lang="en-US"/>
              <a:t>64 bit integers</a:t>
            </a:r>
          </a:p>
          <a:p>
            <a:r>
              <a:rPr lang="en-US"/>
              <a:t>Assigned by:</a:t>
            </a:r>
          </a:p>
          <a:p>
            <a:pPr lvl="1"/>
            <a:r>
              <a:rPr lang="en-US"/>
              <a:t>Bigtable: real-time in microseconds,</a:t>
            </a:r>
          </a:p>
          <a:p>
            <a:pPr lvl="1"/>
            <a:r>
              <a:rPr lang="en-US"/>
              <a:t>Client application:  when unique timestamps are a necessity.</a:t>
            </a:r>
          </a:p>
          <a:p>
            <a:r>
              <a:rPr lang="en-US"/>
              <a:t>Items in a cell are stored in decreasing timestamp order.</a:t>
            </a:r>
          </a:p>
          <a:p>
            <a:r>
              <a:rPr lang="en-US"/>
              <a:t>Application specifies how many versions (n) of data items are maintained in a cell.</a:t>
            </a:r>
          </a:p>
          <a:p>
            <a:pPr lvl="1"/>
            <a:r>
              <a:rPr lang="en-US"/>
              <a:t>Bigtable garbage collects obsolete versions.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8FE22-B6AF-47F6-A03E-AC9F316637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6162675" cy="151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1066800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(row: string, column: string, timestamp: int64) </a:t>
            </a:r>
            <a:r>
              <a:rPr lang="en-US" sz="1800" dirty="0" smtClean="0">
                <a:sym typeface="Wingdings" pitchFamily="2" charset="2"/>
              </a:rPr>
              <a:t> string</a:t>
            </a:r>
            <a:endParaRPr lang="en-US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8001000" cy="2514600"/>
          </a:xfrm>
        </p:spPr>
        <p:txBody>
          <a:bodyPr/>
          <a:lstStyle/>
          <a:p>
            <a:r>
              <a:rPr lang="en-US" sz="2000" dirty="0" smtClean="0"/>
              <a:t>Timestamps</a:t>
            </a:r>
          </a:p>
          <a:p>
            <a:pPr lvl="1"/>
            <a:r>
              <a:rPr lang="en-US" sz="1600" dirty="0" smtClean="0"/>
              <a:t>automatically assigned (real-time) or application defined</a:t>
            </a:r>
          </a:p>
          <a:p>
            <a:pPr lvl="1"/>
            <a:r>
              <a:rPr lang="en-US" sz="1600" dirty="0" smtClean="0"/>
              <a:t>used in garbage collection (last n, n most recent, since time)</a:t>
            </a:r>
          </a:p>
          <a:p>
            <a:r>
              <a:rPr lang="en-US" sz="2000" dirty="0" smtClean="0"/>
              <a:t>Transactions</a:t>
            </a:r>
          </a:p>
          <a:p>
            <a:pPr lvl="1"/>
            <a:r>
              <a:rPr lang="en-US" sz="1600" dirty="0" err="1" smtClean="0"/>
              <a:t>iterator</a:t>
            </a:r>
            <a:r>
              <a:rPr lang="en-US" sz="1600" dirty="0" smtClean="0"/>
              <a:t>-style interface for read operation</a:t>
            </a:r>
          </a:p>
          <a:p>
            <a:pPr lvl="1"/>
            <a:r>
              <a:rPr lang="en-US" sz="1600" dirty="0" smtClean="0"/>
              <a:t>atomic single-row updates</a:t>
            </a:r>
          </a:p>
          <a:p>
            <a:pPr lvl="1"/>
            <a:r>
              <a:rPr lang="en-US" sz="1600" dirty="0" smtClean="0"/>
              <a:t>no support for multi-row updates</a:t>
            </a:r>
          </a:p>
          <a:p>
            <a:pPr lvl="1"/>
            <a:r>
              <a:rPr lang="en-US" sz="1600" dirty="0" smtClean="0"/>
              <a:t>no general relational model</a:t>
            </a:r>
          </a:p>
          <a:p>
            <a:pPr lvl="1"/>
            <a:endParaRPr lang="en-US" sz="1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219200"/>
          <a:ext cx="761999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887"/>
                <a:gridCol w="1541123"/>
                <a:gridCol w="1541123"/>
                <a:gridCol w="1626742"/>
                <a:gridCol w="154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family:</a:t>
                      </a:r>
                    </a:p>
                    <a:p>
                      <a:pPr algn="ctr"/>
                      <a:r>
                        <a:rPr lang="en-US" dirty="0" smtClean="0"/>
                        <a:t>animal: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family</a:t>
                      </a:r>
                    </a:p>
                    <a:p>
                      <a:pPr algn="ctr"/>
                      <a:r>
                        <a:rPr lang="en-US" dirty="0" smtClean="0"/>
                        <a:t>repairs: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animal:type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animal:size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repairs:cost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enclosure1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zebra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EUR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enclosure2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249" y="3886200"/>
            <a:ext cx="8877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have a huge number (e.g., hundreds of thousands </a:t>
            </a:r>
          </a:p>
          <a:p>
            <a:r>
              <a:rPr lang="en-US" dirty="0" smtClean="0"/>
              <a:t>or millions) of columns but the column family for each row </a:t>
            </a:r>
          </a:p>
          <a:p>
            <a:r>
              <a:rPr lang="en-US" dirty="0" smtClean="0"/>
              <a:t>will have only a tiny fraction of them populated.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While the number of column families will typically be small in </a:t>
            </a:r>
          </a:p>
          <a:p>
            <a:r>
              <a:rPr lang="en-US" dirty="0" smtClean="0"/>
              <a:t>a table (at most hundreds), the number of columns is unlimited.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Model</a:t>
            </a:r>
          </a:p>
        </p:txBody>
      </p:sp>
      <p:sp>
        <p:nvSpPr>
          <p:cNvPr id="65539" name="TextBox 3"/>
          <p:cNvSpPr txBox="1">
            <a:spLocks noChangeArrowheads="1"/>
          </p:cNvSpPr>
          <p:nvPr/>
        </p:nvSpPr>
        <p:spPr bwMode="auto">
          <a:xfrm>
            <a:off x="2955925" y="1371600"/>
            <a:ext cx="321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 family animal: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981200"/>
          <a:ext cx="5105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(enclosure1, t2, </a:t>
                      </a:r>
                      <a:r>
                        <a:rPr lang="en-US" dirty="0" err="1" smtClean="0"/>
                        <a:t>animal:type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zebra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(enclosure1, t1, </a:t>
                      </a:r>
                      <a:r>
                        <a:rPr lang="en-US" dirty="0" err="1" smtClean="0"/>
                        <a:t>animal:size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(enclosure1, t1, </a:t>
                      </a:r>
                      <a:r>
                        <a:rPr lang="en-US" dirty="0" err="1" smtClean="0"/>
                        <a:t>animal:type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5554" name="TextBox 5"/>
          <p:cNvSpPr txBox="1">
            <a:spLocks noChangeArrowheads="1"/>
          </p:cNvSpPr>
          <p:nvPr/>
        </p:nvSpPr>
        <p:spPr bwMode="auto">
          <a:xfrm>
            <a:off x="2998788" y="3535363"/>
            <a:ext cx="3249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 family repairs: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4144963"/>
          <a:ext cx="510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(enclosure1, t1, </a:t>
                      </a:r>
                      <a:r>
                        <a:rPr lang="en-US" dirty="0" err="1" smtClean="0"/>
                        <a:t>repairs:cost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EUR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Bigtable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350"/>
            <a:ext cx="8388350" cy="860425"/>
          </a:xfrm>
        </p:spPr>
        <p:txBody>
          <a:bodyPr/>
          <a:lstStyle/>
          <a:p>
            <a:r>
              <a:rPr lang="en-US"/>
              <a:t>Used in different applications supported by Google.</a:t>
            </a: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2292350"/>
            <a:ext cx="8062913" cy="2446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80000A"/>
      </a:accent1>
      <a:accent2>
        <a:srgbClr val="81460A"/>
      </a:accent2>
      <a:accent3>
        <a:srgbClr val="FFFFFF"/>
      </a:accent3>
      <a:accent4>
        <a:srgbClr val="000000"/>
      </a:accent4>
      <a:accent5>
        <a:srgbClr val="C0AAAA"/>
      </a:accent5>
      <a:accent6>
        <a:srgbClr val="743F08"/>
      </a:accent6>
      <a:hlink>
        <a:srgbClr val="805255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Default Design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</TotalTime>
  <Words>2373</Words>
  <Application>Microsoft Office PowerPoint</Application>
  <PresentationFormat>On-screen Show (4:3)</PresentationFormat>
  <Paragraphs>407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BigTable</vt:lpstr>
      <vt:lpstr>Overview</vt:lpstr>
      <vt:lpstr>Data Model</vt:lpstr>
      <vt:lpstr>Column Families</vt:lpstr>
      <vt:lpstr>Timestamps</vt:lpstr>
      <vt:lpstr>Data Model</vt:lpstr>
      <vt:lpstr>Data Model</vt:lpstr>
      <vt:lpstr>Data Model</vt:lpstr>
      <vt:lpstr>Bigtable</vt:lpstr>
      <vt:lpstr>Application 1:  Google Analytics</vt:lpstr>
      <vt:lpstr>Application 1:  Google Analytics (Cont…)</vt:lpstr>
      <vt:lpstr>Application 2:  Google Earth &amp; Maps</vt:lpstr>
      <vt:lpstr>Application 3:  Personalized Search</vt:lpstr>
      <vt:lpstr>Data Model</vt:lpstr>
      <vt:lpstr>Data Model</vt:lpstr>
      <vt:lpstr>Table implementation</vt:lpstr>
      <vt:lpstr>Table implementation</vt:lpstr>
      <vt:lpstr>Table Implementation</vt:lpstr>
      <vt:lpstr>Implementation</vt:lpstr>
      <vt:lpstr>APIs</vt:lpstr>
      <vt:lpstr>Building Blocks</vt:lpstr>
      <vt:lpstr>Implementation</vt:lpstr>
      <vt:lpstr>Implementation</vt:lpstr>
      <vt:lpstr>Chubby</vt:lpstr>
      <vt:lpstr>Software Infrastructure</vt:lpstr>
      <vt:lpstr>BigTable &amp; GFS</vt:lpstr>
      <vt:lpstr>Finding Tablets </vt:lpstr>
      <vt:lpstr>Location of Tablets (Ranges)</vt:lpstr>
      <vt:lpstr>Placement of Tablets</vt:lpstr>
      <vt:lpstr>Placement of Tablets</vt:lpstr>
      <vt:lpstr>Master</vt:lpstr>
      <vt:lpstr>Client Write &amp; Read Operations</vt:lpstr>
      <vt:lpstr>Tablet operations</vt:lpstr>
      <vt:lpstr>Refinement – Locality groups &amp; Compression</vt:lpstr>
      <vt:lpstr>Write Operations</vt:lpstr>
      <vt:lpstr>Compactions</vt:lpstr>
      <vt:lpstr>Minor compaction</vt:lpstr>
      <vt:lpstr>Merging compaction</vt:lpstr>
      <vt:lpstr>Major compaction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Slide Master</dc:title>
  <dc:creator>Dennis Kafura</dc:creator>
  <cp:lastModifiedBy>Khan, Latifur</cp:lastModifiedBy>
  <cp:revision>114</cp:revision>
  <dcterms:created xsi:type="dcterms:W3CDTF">2005-01-05T22:58:01Z</dcterms:created>
  <dcterms:modified xsi:type="dcterms:W3CDTF">2015-03-13T22:01:16Z</dcterms:modified>
</cp:coreProperties>
</file>