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98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4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427" r:id="rId33"/>
    <p:sldId id="380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00"/>
    <a:srgbClr val="CC3300"/>
    <a:srgbClr val="CC00CC"/>
    <a:srgbClr val="FF0066"/>
    <a:srgbClr val="99CCFF"/>
    <a:srgbClr val="33CC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729" autoAdjust="0"/>
  </p:normalViewPr>
  <p:slideViewPr>
    <p:cSldViewPr>
      <p:cViewPr varScale="1">
        <p:scale>
          <a:sx n="38" d="100"/>
          <a:sy n="38" d="100"/>
        </p:scale>
        <p:origin x="-120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815F26-CA5D-4677-AFF5-6FEC42E060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AEAF2C7-84B9-4679-BDA6-8798C1E1EB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ECB64-73BC-42F0-8BBE-190DA5EEC0D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2283E-2470-42E4-9C2C-77413E01652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76E6E-51AA-4BAC-9982-3BE5476C7B7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A876E-32E8-4136-A252-9E77D23B4B7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562EC-0CDD-4356-A6D8-B1DD92A676F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0E53E-C853-4B00-B895-F48C98AD1C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C250F-51DE-4B73-96D9-9AAC50975B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CDDA8-FE5A-43E6-8461-ED9BDAFB56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CAC4C-4D40-4D3F-8FB2-F3631991EE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8B-5DD0-4F7D-A341-BB7EF45B1CE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427D7-933B-40B6-AA88-E7851E66404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648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Clustering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648200" y="0"/>
            <a:ext cx="44958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/>
            <a:r>
              <a:rPr lang="zh-CN" altLang="en-US" sz="1600" i="1">
                <a:solidFill>
                  <a:srgbClr val="FFFFFF"/>
                </a:solidFill>
                <a:latin typeface="Calibri" pitchFamily="34" charset="0"/>
                <a:ea typeface="MS PGothic" pitchFamily="34" charset="-128"/>
              </a:rPr>
              <a:t> </a:t>
            </a:r>
            <a:endParaRPr lang="en-US" altLang="zh-CN" sz="1600" i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52A5F58-C4AB-4909-A5E1-C5DD059A76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2617-C003-44A1-961F-C4FADE9C5FD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BFR Algorithm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BFR (</a:t>
            </a:r>
            <a:r>
              <a:rPr lang="en-US" altLang="zh-CN" smtClean="0">
                <a:solidFill>
                  <a:srgbClr val="33CC33"/>
                </a:solidFill>
              </a:rPr>
              <a:t>Bradley-Fayyad-Reina</a:t>
            </a:r>
            <a:r>
              <a:rPr lang="en-US" altLang="zh-CN" smtClean="0"/>
              <a:t>) is a variant of </a:t>
            </a:r>
            <a:r>
              <a:rPr lang="en-US" altLang="zh-CN" i="1" smtClean="0"/>
              <a:t>k</a:t>
            </a:r>
            <a:r>
              <a:rPr lang="en-US" altLang="zh-CN" smtClean="0"/>
              <a:t>-means designed to handle very large (disk-resident) data sets.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It assumes that clusters are </a:t>
            </a:r>
            <a:r>
              <a:rPr lang="en-US" altLang="zh-CN" smtClean="0">
                <a:solidFill>
                  <a:srgbClr val="FF0000"/>
                </a:solidFill>
              </a:rPr>
              <a:t>normally distributed </a:t>
            </a:r>
            <a:r>
              <a:rPr lang="en-US" altLang="zh-CN" smtClean="0"/>
              <a:t>around a centroid in a </a:t>
            </a:r>
            <a:r>
              <a:rPr lang="en-US" altLang="zh-CN" smtClean="0">
                <a:solidFill>
                  <a:srgbClr val="FF0000"/>
                </a:solidFill>
              </a:rPr>
              <a:t>Euclidean</a:t>
            </a:r>
            <a:r>
              <a:rPr lang="en-US" altLang="zh-CN" smtClean="0"/>
              <a:t> space.</a:t>
            </a:r>
          </a:p>
          <a:p>
            <a:pPr lvl="1" eaLnBrk="1" hangingPunct="1"/>
            <a:r>
              <a:rPr lang="en-US" altLang="zh-CN" smtClean="0"/>
              <a:t>Standard deviations in different dimensions may vary.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E733-9989-4BC5-9A16-8FA2BC76C1B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Processing – 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Monotype Sorts"/>
              <a:buAutoNum type="arabicPeriod" startAt="3"/>
            </a:pPr>
            <a:r>
              <a:rPr lang="en-US" altLang="zh-CN" smtClean="0"/>
              <a:t>Adjust statistics of the clusters to account for the new points.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/>
              <a:t>Add N’s, SUM’s, SUMSQ’s.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mtClean="0"/>
          </a:p>
          <a:p>
            <a:pPr marL="609600" indent="-609600" eaLnBrk="1" hangingPunct="1">
              <a:lnSpc>
                <a:spcPct val="90000"/>
              </a:lnSpc>
              <a:buFont typeface="Monotype Sorts"/>
              <a:buAutoNum type="arabicPeriod" startAt="3"/>
            </a:pPr>
            <a:r>
              <a:rPr lang="en-US" altLang="zh-CN" smtClean="0"/>
              <a:t>Consider merging compressed sets in the CS.</a:t>
            </a:r>
          </a:p>
          <a:p>
            <a:pPr marL="609600" indent="-609600" eaLnBrk="1" hangingPunct="1">
              <a:lnSpc>
                <a:spcPct val="90000"/>
              </a:lnSpc>
              <a:buFont typeface="Monotype Sorts"/>
              <a:buAutoNum type="arabicPeriod" startAt="3"/>
            </a:pPr>
            <a:endParaRPr lang="en-US" altLang="zh-CN" smtClean="0"/>
          </a:p>
          <a:p>
            <a:pPr marL="609600" indent="-609600" eaLnBrk="1" hangingPunct="1">
              <a:lnSpc>
                <a:spcPct val="90000"/>
              </a:lnSpc>
              <a:buFont typeface="Monotype Sorts"/>
              <a:buAutoNum type="arabicPeriod" startAt="3"/>
            </a:pPr>
            <a:r>
              <a:rPr lang="en-US" altLang="zh-CN" smtClean="0"/>
              <a:t>If this is the last round, merge all compressed sets in the CS and all RS points into their nearest cluster.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C928F-93FD-4C10-8E00-385CB658DB8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Few Details . . .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do we decide if a point is “</a:t>
            </a:r>
            <a:r>
              <a:rPr lang="en-US" altLang="zh-CN" smtClean="0">
                <a:solidFill>
                  <a:srgbClr val="FF0000"/>
                </a:solidFill>
              </a:rPr>
              <a:t>close enough</a:t>
            </a:r>
            <a:r>
              <a:rPr lang="en-US" altLang="zh-CN" smtClean="0"/>
              <a:t>” to a cluster that we will add the point to that cluster?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How do we decide whether two </a:t>
            </a:r>
            <a:r>
              <a:rPr lang="en-US" altLang="zh-CN" smtClean="0">
                <a:solidFill>
                  <a:srgbClr val="FF0000"/>
                </a:solidFill>
              </a:rPr>
              <a:t>compressed sets </a:t>
            </a:r>
            <a:r>
              <a:rPr lang="en-US" altLang="zh-CN" smtClean="0"/>
              <a:t>deserve to be combined into one?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0926-EE6E-4535-A207-44F3D308F0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Close is Close Enough?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mtClean="0"/>
              <a:t>We need a way to decide whether to put a new point into a cluster.</a:t>
            </a:r>
          </a:p>
          <a:p>
            <a:pPr marL="609600" indent="-609600" eaLnBrk="1" hangingPunct="1"/>
            <a:endParaRPr lang="en-US" altLang="zh-CN" smtClean="0"/>
          </a:p>
          <a:p>
            <a:pPr marL="609600" indent="-609600" eaLnBrk="1" hangingPunct="1"/>
            <a:r>
              <a:rPr lang="en-US" altLang="zh-CN" smtClean="0"/>
              <a:t>BFR suggest two ways:</a:t>
            </a: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The</a:t>
            </a:r>
            <a:r>
              <a:rPr lang="en-US" altLang="zh-CN" smtClean="0">
                <a:solidFill>
                  <a:srgbClr val="FF0066"/>
                </a:solidFill>
              </a:rPr>
              <a:t> </a:t>
            </a:r>
            <a:r>
              <a:rPr lang="en-US" altLang="zh-CN" i="1" smtClean="0">
                <a:solidFill>
                  <a:srgbClr val="FF0066"/>
                </a:solidFill>
              </a:rPr>
              <a:t>Mahalanobis distance</a:t>
            </a:r>
            <a:r>
              <a:rPr lang="en-US" altLang="zh-CN" smtClean="0"/>
              <a:t>  is less than a threshold.</a:t>
            </a: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Low likelihood of the currently nearest centroid changing.</a:t>
            </a: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A9BD-A69A-4C4C-934A-81A171CB35D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Mahalanobis Distance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2296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CN" smtClean="0"/>
              <a:t>Normalized Euclidean distance from centroid.</a:t>
            </a:r>
          </a:p>
          <a:p>
            <a:pPr marL="609600" indent="-609600" eaLnBrk="1" hangingPunct="1"/>
            <a:r>
              <a:rPr lang="en-US" altLang="zh-CN" smtClean="0"/>
              <a:t>For point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) and centroid (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,…,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d</a:t>
            </a:r>
            <a:r>
              <a:rPr lang="en-US" altLang="zh-CN" smtClean="0"/>
              <a:t>):</a:t>
            </a: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Normalize in each dimension: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= 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-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)/</a:t>
            </a:r>
            <a:r>
              <a:rPr lang="en-US" altLang="zh-CN" smtClean="0">
                <a:sym typeface="Symbol" pitchFamily="18" charset="2"/>
              </a:rPr>
              <a:t>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endParaRPr lang="en-US" altLang="zh-CN" smtClean="0">
              <a:sym typeface="Symbol" pitchFamily="18" charset="2"/>
            </a:endParaRP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Take sum of the squares of the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’s.</a:t>
            </a: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Take the square root.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4076700"/>
            <a:ext cx="63436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948B-895E-4D9F-90B4-80C88313A50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Mahalanobis Distance – (2)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CN" smtClean="0"/>
              <a:t>If clusters are normally distributed in </a:t>
            </a:r>
            <a:r>
              <a:rPr lang="en-US" altLang="zh-CN" i="1" smtClean="0"/>
              <a:t>d</a:t>
            </a:r>
            <a:r>
              <a:rPr lang="en-US" altLang="zh-CN" smtClean="0"/>
              <a:t>  dimensions, then after transformation, one standard deviation = </a:t>
            </a:r>
            <a:r>
              <a:rPr lang="en-US" altLang="zh-CN" smtClean="0">
                <a:sym typeface="Symbol" pitchFamily="18" charset="2"/>
              </a:rPr>
              <a:t>      .</a:t>
            </a:r>
          </a:p>
          <a:p>
            <a:pPr lvl="1" eaLnBrk="1" hangingPunct="1"/>
            <a:r>
              <a:rPr lang="en-US" altLang="zh-CN" smtClean="0"/>
              <a:t>I.e., 70% of the points of the cluster will have a Mahalanobis distance &lt; </a:t>
            </a:r>
            <a:r>
              <a:rPr lang="en-US" altLang="zh-CN" smtClean="0">
                <a:sym typeface="Symbol" pitchFamily="18" charset="2"/>
              </a:rPr>
              <a:t>           .</a:t>
            </a:r>
          </a:p>
          <a:p>
            <a:pPr lvl="1"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Accept a point for a cluster if its M.D. is &lt; some threshold, e.g. 4 standard deviations.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2420938"/>
            <a:ext cx="520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284538"/>
            <a:ext cx="5048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E8AC-953F-4677-8D4E-73E6433ED57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Picture: Equal M.D. Regions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1219200" y="2819400"/>
            <a:ext cx="6019800" cy="1752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2743200" y="3200400"/>
            <a:ext cx="2971800" cy="914400"/>
          </a:xfrm>
          <a:prstGeom prst="ellipse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6" name="Group 7"/>
          <p:cNvGrpSpPr>
            <a:grpSpLocks/>
          </p:cNvGrpSpPr>
          <p:nvPr/>
        </p:nvGrpSpPr>
        <p:grpSpPr bwMode="auto">
          <a:xfrm>
            <a:off x="4038600" y="3429000"/>
            <a:ext cx="304800" cy="304800"/>
            <a:chOff x="2592" y="2160"/>
            <a:chExt cx="192" cy="192"/>
          </a:xfrm>
        </p:grpSpPr>
        <p:sp>
          <p:nvSpPr>
            <p:cNvPr id="46092" name="Line 5"/>
            <p:cNvSpPr>
              <a:spLocks noChangeShapeType="1"/>
            </p:cNvSpPr>
            <p:nvPr/>
          </p:nvSpPr>
          <p:spPr bwMode="auto">
            <a:xfrm>
              <a:off x="2688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6"/>
            <p:cNvSpPr>
              <a:spLocks noChangeShapeType="1"/>
            </p:cNvSpPr>
            <p:nvPr/>
          </p:nvSpPr>
          <p:spPr bwMode="auto">
            <a:xfrm>
              <a:off x="259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5394325" y="4530725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sym typeface="Symbol" pitchFamily="18" charset="2"/>
              </a:rPr>
              <a:t>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8001000" y="3505200"/>
            <a:ext cx="53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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6089" name="Line 10"/>
          <p:cNvSpPr>
            <a:spLocks noChangeShapeType="1"/>
          </p:cNvSpPr>
          <p:nvPr/>
        </p:nvSpPr>
        <p:spPr bwMode="auto">
          <a:xfrm flipH="1" flipV="1">
            <a:off x="51054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Line 11"/>
          <p:cNvSpPr>
            <a:spLocks noChangeShapeType="1"/>
          </p:cNvSpPr>
          <p:nvPr/>
        </p:nvSpPr>
        <p:spPr bwMode="auto">
          <a:xfrm flipH="1">
            <a:off x="72390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TextBox 12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12E2-C93E-458E-8E4F-913252A5C7F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64235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Should Two CS Subclusters Be Combined?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zh-CN" smtClean="0"/>
              <a:t>Compute the variance of the combined subcluster.</a:t>
            </a:r>
          </a:p>
          <a:p>
            <a:pPr lvl="1" eaLnBrk="1" hangingPunct="1"/>
            <a:r>
              <a:rPr lang="en-US" altLang="zh-CN" i="1" smtClean="0"/>
              <a:t>N</a:t>
            </a:r>
            <a:r>
              <a:rPr lang="en-US" altLang="zh-CN" smtClean="0"/>
              <a:t>, SUM, and SUMSQ allow us to make that calculation quickly.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Combine if the variance is below some threshold.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CC3300"/>
                </a:solidFill>
              </a:rPr>
              <a:t>Many alternatives</a:t>
            </a:r>
            <a:r>
              <a:rPr lang="en-US" altLang="zh-CN" smtClean="0"/>
              <a:t>: treat dimensions differently, consider density.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0B0E-0C17-4A1D-B19B-794C8547FCB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CURE Algorithm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6408737" cy="4876800"/>
          </a:xfrm>
        </p:spPr>
        <p:txBody>
          <a:bodyPr/>
          <a:lstStyle/>
          <a:p>
            <a:pPr eaLnBrk="1" hangingPunct="1"/>
            <a:r>
              <a:rPr lang="en-US" altLang="zh-CN" smtClean="0"/>
              <a:t>Problem with BFR/</a:t>
            </a:r>
            <a:r>
              <a:rPr lang="en-US" altLang="zh-CN" i="1" smtClean="0"/>
              <a:t>k</a:t>
            </a:r>
            <a:r>
              <a:rPr lang="en-US" altLang="zh-CN" smtClean="0"/>
              <a:t> -means:</a:t>
            </a:r>
          </a:p>
          <a:p>
            <a:pPr lvl="1" eaLnBrk="1" hangingPunct="1"/>
            <a:r>
              <a:rPr lang="en-US" altLang="zh-CN" smtClean="0"/>
              <a:t>Assumes clusters are normally distributed in each dimension.</a:t>
            </a:r>
          </a:p>
          <a:p>
            <a:pPr lvl="1" eaLnBrk="1" hangingPunct="1"/>
            <a:r>
              <a:rPr lang="en-US" altLang="zh-CN" smtClean="0"/>
              <a:t>And axes are fixed – ellipses at an angle are </a:t>
            </a:r>
            <a:r>
              <a:rPr lang="en-US" altLang="zh-CN" i="1" smtClean="0">
                <a:solidFill>
                  <a:srgbClr val="33CC33"/>
                </a:solidFill>
              </a:rPr>
              <a:t>not</a:t>
            </a:r>
            <a:r>
              <a:rPr lang="en-US" altLang="zh-CN" smtClean="0"/>
              <a:t>  OK.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CURE (Clustering Using REpresentatives):</a:t>
            </a:r>
          </a:p>
          <a:p>
            <a:pPr lvl="1" eaLnBrk="1" hangingPunct="1"/>
            <a:r>
              <a:rPr lang="en-US" altLang="zh-CN" smtClean="0"/>
              <a:t>Assumes a Euclidean distance.</a:t>
            </a:r>
          </a:p>
          <a:p>
            <a:pPr lvl="1" eaLnBrk="1" hangingPunct="1"/>
            <a:r>
              <a:rPr lang="en-US" altLang="zh-CN" smtClean="0"/>
              <a:t>Allows clusters to assume any shape.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1484313"/>
            <a:ext cx="2447925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AD82-B244-40C2-840A-3EDBDD234AE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Example: Stanford Faculty Salaries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2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4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6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7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79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49180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salary</a:t>
            </a:r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age</a:t>
            </a:r>
          </a:p>
        </p:txBody>
      </p:sp>
      <p:sp>
        <p:nvSpPr>
          <p:cNvPr id="49182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83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31" name="Freeform 31"/>
          <p:cNvSpPr>
            <a:spLocks/>
          </p:cNvSpPr>
          <p:nvPr/>
        </p:nvSpPr>
        <p:spPr bwMode="auto">
          <a:xfrm>
            <a:off x="1385888" y="2543175"/>
            <a:ext cx="6042025" cy="1728788"/>
          </a:xfrm>
          <a:custGeom>
            <a:avLst/>
            <a:gdLst>
              <a:gd name="T0" fmla="*/ 2147483647 w 3806"/>
              <a:gd name="T1" fmla="*/ 2147483647 h 1089"/>
              <a:gd name="T2" fmla="*/ 2147483647 w 3806"/>
              <a:gd name="T3" fmla="*/ 2147483647 h 1089"/>
              <a:gd name="T4" fmla="*/ 2147483647 w 3806"/>
              <a:gd name="T5" fmla="*/ 2147483647 h 1089"/>
              <a:gd name="T6" fmla="*/ 2147483647 w 3806"/>
              <a:gd name="T7" fmla="*/ 2147483647 h 1089"/>
              <a:gd name="T8" fmla="*/ 2147483647 w 3806"/>
              <a:gd name="T9" fmla="*/ 2147483647 h 1089"/>
              <a:gd name="T10" fmla="*/ 2147483647 w 3806"/>
              <a:gd name="T11" fmla="*/ 2147483647 h 1089"/>
              <a:gd name="T12" fmla="*/ 2147483647 w 3806"/>
              <a:gd name="T13" fmla="*/ 2147483647 h 1089"/>
              <a:gd name="T14" fmla="*/ 2147483647 w 3806"/>
              <a:gd name="T15" fmla="*/ 2147483647 h 1089"/>
              <a:gd name="T16" fmla="*/ 2147483647 w 3806"/>
              <a:gd name="T17" fmla="*/ 2147483647 h 1089"/>
              <a:gd name="T18" fmla="*/ 2147483647 w 3806"/>
              <a:gd name="T19" fmla="*/ 2147483647 h 1089"/>
              <a:gd name="T20" fmla="*/ 2147483647 w 3806"/>
              <a:gd name="T21" fmla="*/ 2147483647 h 1089"/>
              <a:gd name="T22" fmla="*/ 2147483647 w 3806"/>
              <a:gd name="T23" fmla="*/ 2147483647 h 1089"/>
              <a:gd name="T24" fmla="*/ 2147483647 w 3806"/>
              <a:gd name="T25" fmla="*/ 2147483647 h 1089"/>
              <a:gd name="T26" fmla="*/ 2147483647 w 3806"/>
              <a:gd name="T27" fmla="*/ 0 h 1089"/>
              <a:gd name="T28" fmla="*/ 2147483647 w 3806"/>
              <a:gd name="T29" fmla="*/ 2147483647 h 1089"/>
              <a:gd name="T30" fmla="*/ 2147483647 w 3806"/>
              <a:gd name="T31" fmla="*/ 2147483647 h 1089"/>
              <a:gd name="T32" fmla="*/ 2147483647 w 3806"/>
              <a:gd name="T33" fmla="*/ 2147483647 h 1089"/>
              <a:gd name="T34" fmla="*/ 2147483647 w 3806"/>
              <a:gd name="T35" fmla="*/ 2147483647 h 1089"/>
              <a:gd name="T36" fmla="*/ 2147483647 w 3806"/>
              <a:gd name="T37" fmla="*/ 2147483647 h 1089"/>
              <a:gd name="T38" fmla="*/ 2147483647 w 3806"/>
              <a:gd name="T39" fmla="*/ 2147483647 h 1089"/>
              <a:gd name="T40" fmla="*/ 2147483647 w 3806"/>
              <a:gd name="T41" fmla="*/ 2147483647 h 1089"/>
              <a:gd name="T42" fmla="*/ 2147483647 w 3806"/>
              <a:gd name="T43" fmla="*/ 2147483647 h 1089"/>
              <a:gd name="T44" fmla="*/ 2147483647 w 3806"/>
              <a:gd name="T45" fmla="*/ 2147483647 h 1089"/>
              <a:gd name="T46" fmla="*/ 2147483647 w 3806"/>
              <a:gd name="T47" fmla="*/ 2147483647 h 1089"/>
              <a:gd name="T48" fmla="*/ 2147483647 w 3806"/>
              <a:gd name="T49" fmla="*/ 2147483647 h 1089"/>
              <a:gd name="T50" fmla="*/ 2147483647 w 3806"/>
              <a:gd name="T51" fmla="*/ 2147483647 h 1089"/>
              <a:gd name="T52" fmla="*/ 2147483647 w 3806"/>
              <a:gd name="T53" fmla="*/ 2147483647 h 1089"/>
              <a:gd name="T54" fmla="*/ 2147483647 w 3806"/>
              <a:gd name="T55" fmla="*/ 2147483647 h 1089"/>
              <a:gd name="T56" fmla="*/ 2147483647 w 3806"/>
              <a:gd name="T57" fmla="*/ 2147483647 h 1089"/>
              <a:gd name="T58" fmla="*/ 2147483647 w 3806"/>
              <a:gd name="T59" fmla="*/ 2147483647 h 1089"/>
              <a:gd name="T60" fmla="*/ 2147483647 w 3806"/>
              <a:gd name="T61" fmla="*/ 2147483647 h 1089"/>
              <a:gd name="T62" fmla="*/ 2147483647 w 3806"/>
              <a:gd name="T63" fmla="*/ 2147483647 h 1089"/>
              <a:gd name="T64" fmla="*/ 2147483647 w 3806"/>
              <a:gd name="T65" fmla="*/ 2147483647 h 1089"/>
              <a:gd name="T66" fmla="*/ 2147483647 w 3806"/>
              <a:gd name="T67" fmla="*/ 2147483647 h 1089"/>
              <a:gd name="T68" fmla="*/ 2147483647 w 3806"/>
              <a:gd name="T69" fmla="*/ 2147483647 h 1089"/>
              <a:gd name="T70" fmla="*/ 2147483647 w 3806"/>
              <a:gd name="T71" fmla="*/ 2147483647 h 1089"/>
              <a:gd name="T72" fmla="*/ 0 w 3806"/>
              <a:gd name="T73" fmla="*/ 2147483647 h 1089"/>
              <a:gd name="T74" fmla="*/ 2147483647 w 3806"/>
              <a:gd name="T75" fmla="*/ 2147483647 h 1089"/>
              <a:gd name="T76" fmla="*/ 2147483647 w 3806"/>
              <a:gd name="T77" fmla="*/ 2147483647 h 1089"/>
              <a:gd name="T78" fmla="*/ 2147483647 w 3806"/>
              <a:gd name="T79" fmla="*/ 2147483647 h 10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3806"/>
              <a:gd name="T121" fmla="*/ 0 h 1089"/>
              <a:gd name="T122" fmla="*/ 3806 w 3806"/>
              <a:gd name="T123" fmla="*/ 1089 h 10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3806" h="1089">
                <a:moveTo>
                  <a:pt x="126" y="558"/>
                </a:moveTo>
                <a:cubicBezTo>
                  <a:pt x="171" y="547"/>
                  <a:pt x="216" y="533"/>
                  <a:pt x="261" y="522"/>
                </a:cubicBezTo>
                <a:cubicBezTo>
                  <a:pt x="302" y="495"/>
                  <a:pt x="349" y="484"/>
                  <a:pt x="396" y="468"/>
                </a:cubicBezTo>
                <a:cubicBezTo>
                  <a:pt x="442" y="453"/>
                  <a:pt x="540" y="450"/>
                  <a:pt x="540" y="450"/>
                </a:cubicBezTo>
                <a:cubicBezTo>
                  <a:pt x="607" y="428"/>
                  <a:pt x="670" y="401"/>
                  <a:pt x="738" y="378"/>
                </a:cubicBezTo>
                <a:cubicBezTo>
                  <a:pt x="765" y="369"/>
                  <a:pt x="792" y="344"/>
                  <a:pt x="819" y="333"/>
                </a:cubicBezTo>
                <a:cubicBezTo>
                  <a:pt x="876" y="308"/>
                  <a:pt x="958" y="313"/>
                  <a:pt x="1017" y="306"/>
                </a:cubicBezTo>
                <a:cubicBezTo>
                  <a:pt x="1101" y="296"/>
                  <a:pt x="1184" y="286"/>
                  <a:pt x="1269" y="279"/>
                </a:cubicBezTo>
                <a:cubicBezTo>
                  <a:pt x="1313" y="270"/>
                  <a:pt x="1341" y="248"/>
                  <a:pt x="1386" y="243"/>
                </a:cubicBezTo>
                <a:cubicBezTo>
                  <a:pt x="1650" y="215"/>
                  <a:pt x="1912" y="183"/>
                  <a:pt x="2178" y="171"/>
                </a:cubicBezTo>
                <a:cubicBezTo>
                  <a:pt x="2219" y="144"/>
                  <a:pt x="2266" y="133"/>
                  <a:pt x="2313" y="117"/>
                </a:cubicBezTo>
                <a:cubicBezTo>
                  <a:pt x="2369" y="98"/>
                  <a:pt x="2418" y="64"/>
                  <a:pt x="2475" y="45"/>
                </a:cubicBezTo>
                <a:cubicBezTo>
                  <a:pt x="2501" y="36"/>
                  <a:pt x="2529" y="10"/>
                  <a:pt x="2556" y="9"/>
                </a:cubicBezTo>
                <a:cubicBezTo>
                  <a:pt x="2691" y="3"/>
                  <a:pt x="2826" y="3"/>
                  <a:pt x="2961" y="0"/>
                </a:cubicBezTo>
                <a:cubicBezTo>
                  <a:pt x="3134" y="12"/>
                  <a:pt x="3302" y="51"/>
                  <a:pt x="3474" y="72"/>
                </a:cubicBezTo>
                <a:cubicBezTo>
                  <a:pt x="3514" y="85"/>
                  <a:pt x="3563" y="87"/>
                  <a:pt x="3600" y="108"/>
                </a:cubicBezTo>
                <a:cubicBezTo>
                  <a:pt x="3656" y="139"/>
                  <a:pt x="3661" y="151"/>
                  <a:pt x="3708" y="198"/>
                </a:cubicBezTo>
                <a:cubicBezTo>
                  <a:pt x="3737" y="227"/>
                  <a:pt x="3739" y="272"/>
                  <a:pt x="3762" y="306"/>
                </a:cubicBezTo>
                <a:cubicBezTo>
                  <a:pt x="3806" y="526"/>
                  <a:pt x="3745" y="713"/>
                  <a:pt x="3618" y="882"/>
                </a:cubicBezTo>
                <a:cubicBezTo>
                  <a:pt x="3595" y="950"/>
                  <a:pt x="3548" y="946"/>
                  <a:pt x="3483" y="954"/>
                </a:cubicBezTo>
                <a:cubicBezTo>
                  <a:pt x="3264" y="940"/>
                  <a:pt x="3237" y="943"/>
                  <a:pt x="3069" y="909"/>
                </a:cubicBezTo>
                <a:cubicBezTo>
                  <a:pt x="3014" y="898"/>
                  <a:pt x="2961" y="875"/>
                  <a:pt x="2907" y="864"/>
                </a:cubicBezTo>
                <a:cubicBezTo>
                  <a:pt x="2798" y="842"/>
                  <a:pt x="2691" y="816"/>
                  <a:pt x="2583" y="792"/>
                </a:cubicBezTo>
                <a:cubicBezTo>
                  <a:pt x="2552" y="785"/>
                  <a:pt x="2524" y="769"/>
                  <a:pt x="2493" y="765"/>
                </a:cubicBezTo>
                <a:cubicBezTo>
                  <a:pt x="2329" y="744"/>
                  <a:pt x="2445" y="757"/>
                  <a:pt x="2142" y="747"/>
                </a:cubicBezTo>
                <a:cubicBezTo>
                  <a:pt x="2013" y="750"/>
                  <a:pt x="1884" y="751"/>
                  <a:pt x="1755" y="756"/>
                </a:cubicBezTo>
                <a:cubicBezTo>
                  <a:pt x="1657" y="760"/>
                  <a:pt x="1551" y="797"/>
                  <a:pt x="1458" y="828"/>
                </a:cubicBezTo>
                <a:cubicBezTo>
                  <a:pt x="1441" y="834"/>
                  <a:pt x="1309" y="846"/>
                  <a:pt x="1305" y="846"/>
                </a:cubicBezTo>
                <a:cubicBezTo>
                  <a:pt x="1164" y="862"/>
                  <a:pt x="1042" y="954"/>
                  <a:pt x="900" y="963"/>
                </a:cubicBezTo>
                <a:cubicBezTo>
                  <a:pt x="804" y="979"/>
                  <a:pt x="776" y="986"/>
                  <a:pt x="684" y="1017"/>
                </a:cubicBezTo>
                <a:cubicBezTo>
                  <a:pt x="661" y="1025"/>
                  <a:pt x="527" y="1081"/>
                  <a:pt x="504" y="1089"/>
                </a:cubicBezTo>
                <a:cubicBezTo>
                  <a:pt x="408" y="1086"/>
                  <a:pt x="366" y="1067"/>
                  <a:pt x="270" y="1062"/>
                </a:cubicBezTo>
                <a:cubicBezTo>
                  <a:pt x="261" y="1062"/>
                  <a:pt x="184" y="961"/>
                  <a:pt x="171" y="954"/>
                </a:cubicBezTo>
                <a:cubicBezTo>
                  <a:pt x="152" y="943"/>
                  <a:pt x="117" y="918"/>
                  <a:pt x="117" y="918"/>
                </a:cubicBezTo>
                <a:cubicBezTo>
                  <a:pt x="88" y="874"/>
                  <a:pt x="57" y="831"/>
                  <a:pt x="36" y="783"/>
                </a:cubicBezTo>
                <a:cubicBezTo>
                  <a:pt x="24" y="757"/>
                  <a:pt x="18" y="729"/>
                  <a:pt x="9" y="702"/>
                </a:cubicBezTo>
                <a:cubicBezTo>
                  <a:pt x="6" y="693"/>
                  <a:pt x="0" y="675"/>
                  <a:pt x="0" y="675"/>
                </a:cubicBezTo>
                <a:cubicBezTo>
                  <a:pt x="25" y="599"/>
                  <a:pt x="11" y="615"/>
                  <a:pt x="90" y="594"/>
                </a:cubicBezTo>
                <a:cubicBezTo>
                  <a:pt x="108" y="589"/>
                  <a:pt x="157" y="589"/>
                  <a:pt x="144" y="576"/>
                </a:cubicBezTo>
                <a:cubicBezTo>
                  <a:pt x="138" y="570"/>
                  <a:pt x="132" y="564"/>
                  <a:pt x="126" y="558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2" name="Freeform 32"/>
          <p:cNvSpPr>
            <a:spLocks/>
          </p:cNvSpPr>
          <p:nvPr/>
        </p:nvSpPr>
        <p:spPr bwMode="auto">
          <a:xfrm>
            <a:off x="1614488" y="1443038"/>
            <a:ext cx="5557837" cy="3957637"/>
          </a:xfrm>
          <a:custGeom>
            <a:avLst/>
            <a:gdLst>
              <a:gd name="T0" fmla="*/ 2147483647 w 3501"/>
              <a:gd name="T1" fmla="*/ 2147483647 h 2493"/>
              <a:gd name="T2" fmla="*/ 2147483647 w 3501"/>
              <a:gd name="T3" fmla="*/ 2147483647 h 2493"/>
              <a:gd name="T4" fmla="*/ 2147483647 w 3501"/>
              <a:gd name="T5" fmla="*/ 2147483647 h 2493"/>
              <a:gd name="T6" fmla="*/ 2147483647 w 3501"/>
              <a:gd name="T7" fmla="*/ 2147483647 h 2493"/>
              <a:gd name="T8" fmla="*/ 2147483647 w 3501"/>
              <a:gd name="T9" fmla="*/ 2147483647 h 2493"/>
              <a:gd name="T10" fmla="*/ 2147483647 w 3501"/>
              <a:gd name="T11" fmla="*/ 2147483647 h 2493"/>
              <a:gd name="T12" fmla="*/ 2147483647 w 3501"/>
              <a:gd name="T13" fmla="*/ 2147483647 h 2493"/>
              <a:gd name="T14" fmla="*/ 2147483647 w 3501"/>
              <a:gd name="T15" fmla="*/ 2147483647 h 2493"/>
              <a:gd name="T16" fmla="*/ 2147483647 w 3501"/>
              <a:gd name="T17" fmla="*/ 2147483647 h 2493"/>
              <a:gd name="T18" fmla="*/ 2147483647 w 3501"/>
              <a:gd name="T19" fmla="*/ 2147483647 h 2493"/>
              <a:gd name="T20" fmla="*/ 2147483647 w 3501"/>
              <a:gd name="T21" fmla="*/ 2147483647 h 2493"/>
              <a:gd name="T22" fmla="*/ 2147483647 w 3501"/>
              <a:gd name="T23" fmla="*/ 2147483647 h 2493"/>
              <a:gd name="T24" fmla="*/ 2147483647 w 3501"/>
              <a:gd name="T25" fmla="*/ 2147483647 h 2493"/>
              <a:gd name="T26" fmla="*/ 2147483647 w 3501"/>
              <a:gd name="T27" fmla="*/ 2147483647 h 2493"/>
              <a:gd name="T28" fmla="*/ 2147483647 w 3501"/>
              <a:gd name="T29" fmla="*/ 2147483647 h 2493"/>
              <a:gd name="T30" fmla="*/ 2147483647 w 3501"/>
              <a:gd name="T31" fmla="*/ 2147483647 h 2493"/>
              <a:gd name="T32" fmla="*/ 2147483647 w 3501"/>
              <a:gd name="T33" fmla="*/ 2147483647 h 2493"/>
              <a:gd name="T34" fmla="*/ 2147483647 w 3501"/>
              <a:gd name="T35" fmla="*/ 2147483647 h 2493"/>
              <a:gd name="T36" fmla="*/ 2147483647 w 3501"/>
              <a:gd name="T37" fmla="*/ 2147483647 h 2493"/>
              <a:gd name="T38" fmla="*/ 2147483647 w 3501"/>
              <a:gd name="T39" fmla="*/ 2147483647 h 2493"/>
              <a:gd name="T40" fmla="*/ 2147483647 w 3501"/>
              <a:gd name="T41" fmla="*/ 2147483647 h 2493"/>
              <a:gd name="T42" fmla="*/ 2147483647 w 3501"/>
              <a:gd name="T43" fmla="*/ 2147483647 h 2493"/>
              <a:gd name="T44" fmla="*/ 2147483647 w 3501"/>
              <a:gd name="T45" fmla="*/ 2147483647 h 2493"/>
              <a:gd name="T46" fmla="*/ 2147483647 w 3501"/>
              <a:gd name="T47" fmla="*/ 2147483647 h 2493"/>
              <a:gd name="T48" fmla="*/ 2147483647 w 3501"/>
              <a:gd name="T49" fmla="*/ 2147483647 h 2493"/>
              <a:gd name="T50" fmla="*/ 2147483647 w 3501"/>
              <a:gd name="T51" fmla="*/ 2147483647 h 2493"/>
              <a:gd name="T52" fmla="*/ 2147483647 w 3501"/>
              <a:gd name="T53" fmla="*/ 2147483647 h 2493"/>
              <a:gd name="T54" fmla="*/ 2147483647 w 3501"/>
              <a:gd name="T55" fmla="*/ 2147483647 h 2493"/>
              <a:gd name="T56" fmla="*/ 2147483647 w 3501"/>
              <a:gd name="T57" fmla="*/ 2147483647 h 2493"/>
              <a:gd name="T58" fmla="*/ 2147483647 w 3501"/>
              <a:gd name="T59" fmla="*/ 2147483647 h 2493"/>
              <a:gd name="T60" fmla="*/ 2147483647 w 3501"/>
              <a:gd name="T61" fmla="*/ 2147483647 h 2493"/>
              <a:gd name="T62" fmla="*/ 2147483647 w 3501"/>
              <a:gd name="T63" fmla="*/ 2147483647 h 2493"/>
              <a:gd name="T64" fmla="*/ 2147483647 w 3501"/>
              <a:gd name="T65" fmla="*/ 2147483647 h 2493"/>
              <a:gd name="T66" fmla="*/ 2147483647 w 3501"/>
              <a:gd name="T67" fmla="*/ 2147483647 h 2493"/>
              <a:gd name="T68" fmla="*/ 2147483647 w 3501"/>
              <a:gd name="T69" fmla="*/ 2147483647 h 2493"/>
              <a:gd name="T70" fmla="*/ 2147483647 w 3501"/>
              <a:gd name="T71" fmla="*/ 2147483647 h 2493"/>
              <a:gd name="T72" fmla="*/ 2147483647 w 3501"/>
              <a:gd name="T73" fmla="*/ 2147483647 h 2493"/>
              <a:gd name="T74" fmla="*/ 2147483647 w 3501"/>
              <a:gd name="T75" fmla="*/ 2147483647 h 2493"/>
              <a:gd name="T76" fmla="*/ 2147483647 w 3501"/>
              <a:gd name="T77" fmla="*/ 2147483647 h 2493"/>
              <a:gd name="T78" fmla="*/ 2147483647 w 3501"/>
              <a:gd name="T79" fmla="*/ 2147483647 h 2493"/>
              <a:gd name="T80" fmla="*/ 2147483647 w 3501"/>
              <a:gd name="T81" fmla="*/ 2147483647 h 2493"/>
              <a:gd name="T82" fmla="*/ 2147483647 w 3501"/>
              <a:gd name="T83" fmla="*/ 2147483647 h 2493"/>
              <a:gd name="T84" fmla="*/ 0 w 3501"/>
              <a:gd name="T85" fmla="*/ 2147483647 h 249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501"/>
              <a:gd name="T130" fmla="*/ 0 h 2493"/>
              <a:gd name="T131" fmla="*/ 3501 w 3501"/>
              <a:gd name="T132" fmla="*/ 2493 h 249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501" h="2493">
                <a:moveTo>
                  <a:pt x="0" y="2313"/>
                </a:moveTo>
                <a:cubicBezTo>
                  <a:pt x="34" y="2324"/>
                  <a:pt x="58" y="2339"/>
                  <a:pt x="81" y="2367"/>
                </a:cubicBezTo>
                <a:cubicBezTo>
                  <a:pt x="104" y="2395"/>
                  <a:pt x="91" y="2387"/>
                  <a:pt x="99" y="2394"/>
                </a:cubicBezTo>
                <a:cubicBezTo>
                  <a:pt x="168" y="2455"/>
                  <a:pt x="254" y="2475"/>
                  <a:pt x="342" y="2493"/>
                </a:cubicBezTo>
                <a:cubicBezTo>
                  <a:pt x="525" y="2484"/>
                  <a:pt x="708" y="2469"/>
                  <a:pt x="891" y="2457"/>
                </a:cubicBezTo>
                <a:cubicBezTo>
                  <a:pt x="946" y="2446"/>
                  <a:pt x="969" y="2425"/>
                  <a:pt x="1017" y="2412"/>
                </a:cubicBezTo>
                <a:cubicBezTo>
                  <a:pt x="1092" y="2392"/>
                  <a:pt x="1167" y="2368"/>
                  <a:pt x="1242" y="2349"/>
                </a:cubicBezTo>
                <a:cubicBezTo>
                  <a:pt x="1298" y="2335"/>
                  <a:pt x="1357" y="2336"/>
                  <a:pt x="1413" y="2322"/>
                </a:cubicBezTo>
                <a:cubicBezTo>
                  <a:pt x="1545" y="2289"/>
                  <a:pt x="1384" y="2316"/>
                  <a:pt x="1530" y="2295"/>
                </a:cubicBezTo>
                <a:cubicBezTo>
                  <a:pt x="1589" y="2275"/>
                  <a:pt x="1650" y="2261"/>
                  <a:pt x="1710" y="2241"/>
                </a:cubicBezTo>
                <a:cubicBezTo>
                  <a:pt x="1731" y="2234"/>
                  <a:pt x="1746" y="2217"/>
                  <a:pt x="1764" y="2205"/>
                </a:cubicBezTo>
                <a:cubicBezTo>
                  <a:pt x="1810" y="2174"/>
                  <a:pt x="1862" y="2167"/>
                  <a:pt x="1917" y="2160"/>
                </a:cubicBezTo>
                <a:cubicBezTo>
                  <a:pt x="1955" y="2141"/>
                  <a:pt x="1998" y="2144"/>
                  <a:pt x="2034" y="2124"/>
                </a:cubicBezTo>
                <a:cubicBezTo>
                  <a:pt x="2053" y="2113"/>
                  <a:pt x="2067" y="2095"/>
                  <a:pt x="2088" y="2088"/>
                </a:cubicBezTo>
                <a:cubicBezTo>
                  <a:pt x="2128" y="2075"/>
                  <a:pt x="2169" y="2054"/>
                  <a:pt x="2205" y="2034"/>
                </a:cubicBezTo>
                <a:cubicBezTo>
                  <a:pt x="2224" y="2023"/>
                  <a:pt x="2238" y="2005"/>
                  <a:pt x="2259" y="1998"/>
                </a:cubicBezTo>
                <a:cubicBezTo>
                  <a:pt x="2286" y="1989"/>
                  <a:pt x="2315" y="1976"/>
                  <a:pt x="2340" y="1962"/>
                </a:cubicBezTo>
                <a:cubicBezTo>
                  <a:pt x="2404" y="1927"/>
                  <a:pt x="2469" y="1885"/>
                  <a:pt x="2529" y="1845"/>
                </a:cubicBezTo>
                <a:cubicBezTo>
                  <a:pt x="2552" y="1830"/>
                  <a:pt x="2585" y="1821"/>
                  <a:pt x="2610" y="1809"/>
                </a:cubicBezTo>
                <a:cubicBezTo>
                  <a:pt x="2642" y="1793"/>
                  <a:pt x="2636" y="1788"/>
                  <a:pt x="2664" y="1764"/>
                </a:cubicBezTo>
                <a:cubicBezTo>
                  <a:pt x="2715" y="1720"/>
                  <a:pt x="2756" y="1677"/>
                  <a:pt x="2817" y="1647"/>
                </a:cubicBezTo>
                <a:cubicBezTo>
                  <a:pt x="2838" y="1584"/>
                  <a:pt x="2806" y="1658"/>
                  <a:pt x="2862" y="1602"/>
                </a:cubicBezTo>
                <a:cubicBezTo>
                  <a:pt x="2876" y="1588"/>
                  <a:pt x="2876" y="1563"/>
                  <a:pt x="2889" y="1548"/>
                </a:cubicBezTo>
                <a:cubicBezTo>
                  <a:pt x="2914" y="1518"/>
                  <a:pt x="2917" y="1528"/>
                  <a:pt x="2934" y="1494"/>
                </a:cubicBezTo>
                <a:cubicBezTo>
                  <a:pt x="2971" y="1419"/>
                  <a:pt x="2909" y="1517"/>
                  <a:pt x="2961" y="1440"/>
                </a:cubicBezTo>
                <a:cubicBezTo>
                  <a:pt x="2975" y="1383"/>
                  <a:pt x="3009" y="1318"/>
                  <a:pt x="3042" y="1269"/>
                </a:cubicBezTo>
                <a:cubicBezTo>
                  <a:pt x="3056" y="1212"/>
                  <a:pt x="3044" y="1243"/>
                  <a:pt x="3087" y="1179"/>
                </a:cubicBezTo>
                <a:cubicBezTo>
                  <a:pt x="3114" y="1138"/>
                  <a:pt x="3143" y="1073"/>
                  <a:pt x="3159" y="1026"/>
                </a:cubicBezTo>
                <a:cubicBezTo>
                  <a:pt x="3166" y="1005"/>
                  <a:pt x="3183" y="990"/>
                  <a:pt x="3195" y="972"/>
                </a:cubicBezTo>
                <a:cubicBezTo>
                  <a:pt x="3201" y="963"/>
                  <a:pt x="3213" y="945"/>
                  <a:pt x="3213" y="945"/>
                </a:cubicBezTo>
                <a:cubicBezTo>
                  <a:pt x="3226" y="892"/>
                  <a:pt x="3255" y="846"/>
                  <a:pt x="3285" y="801"/>
                </a:cubicBezTo>
                <a:cubicBezTo>
                  <a:pt x="3301" y="777"/>
                  <a:pt x="3296" y="744"/>
                  <a:pt x="3312" y="720"/>
                </a:cubicBezTo>
                <a:cubicBezTo>
                  <a:pt x="3335" y="686"/>
                  <a:pt x="3350" y="649"/>
                  <a:pt x="3366" y="612"/>
                </a:cubicBezTo>
                <a:cubicBezTo>
                  <a:pt x="3371" y="600"/>
                  <a:pt x="3377" y="588"/>
                  <a:pt x="3384" y="576"/>
                </a:cubicBezTo>
                <a:cubicBezTo>
                  <a:pt x="3389" y="567"/>
                  <a:pt x="3398" y="559"/>
                  <a:pt x="3402" y="549"/>
                </a:cubicBezTo>
                <a:cubicBezTo>
                  <a:pt x="3410" y="532"/>
                  <a:pt x="3409" y="511"/>
                  <a:pt x="3420" y="495"/>
                </a:cubicBezTo>
                <a:cubicBezTo>
                  <a:pt x="3436" y="471"/>
                  <a:pt x="3453" y="441"/>
                  <a:pt x="3465" y="414"/>
                </a:cubicBezTo>
                <a:cubicBezTo>
                  <a:pt x="3465" y="414"/>
                  <a:pt x="3487" y="347"/>
                  <a:pt x="3492" y="333"/>
                </a:cubicBezTo>
                <a:cubicBezTo>
                  <a:pt x="3495" y="324"/>
                  <a:pt x="3501" y="306"/>
                  <a:pt x="3501" y="306"/>
                </a:cubicBezTo>
                <a:cubicBezTo>
                  <a:pt x="3499" y="282"/>
                  <a:pt x="3501" y="208"/>
                  <a:pt x="3483" y="171"/>
                </a:cubicBezTo>
                <a:cubicBezTo>
                  <a:pt x="3461" y="128"/>
                  <a:pt x="3422" y="118"/>
                  <a:pt x="3384" y="99"/>
                </a:cubicBezTo>
                <a:cubicBezTo>
                  <a:pt x="3288" y="51"/>
                  <a:pt x="3194" y="39"/>
                  <a:pt x="3087" y="27"/>
                </a:cubicBezTo>
                <a:cubicBezTo>
                  <a:pt x="3031" y="8"/>
                  <a:pt x="2974" y="6"/>
                  <a:pt x="2916" y="0"/>
                </a:cubicBezTo>
                <a:cubicBezTo>
                  <a:pt x="2874" y="3"/>
                  <a:pt x="2832" y="4"/>
                  <a:pt x="2790" y="9"/>
                </a:cubicBezTo>
                <a:cubicBezTo>
                  <a:pt x="2750" y="14"/>
                  <a:pt x="2721" y="50"/>
                  <a:pt x="2682" y="63"/>
                </a:cubicBezTo>
                <a:cubicBezTo>
                  <a:pt x="2679" y="68"/>
                  <a:pt x="2638" y="116"/>
                  <a:pt x="2637" y="117"/>
                </a:cubicBezTo>
                <a:cubicBezTo>
                  <a:pt x="2632" y="125"/>
                  <a:pt x="2633" y="136"/>
                  <a:pt x="2628" y="144"/>
                </a:cubicBezTo>
                <a:cubicBezTo>
                  <a:pt x="2588" y="204"/>
                  <a:pt x="2612" y="139"/>
                  <a:pt x="2583" y="198"/>
                </a:cubicBezTo>
                <a:cubicBezTo>
                  <a:pt x="2556" y="252"/>
                  <a:pt x="2527" y="309"/>
                  <a:pt x="2493" y="360"/>
                </a:cubicBezTo>
                <a:cubicBezTo>
                  <a:pt x="2482" y="376"/>
                  <a:pt x="2486" y="398"/>
                  <a:pt x="2475" y="414"/>
                </a:cubicBezTo>
                <a:cubicBezTo>
                  <a:pt x="2444" y="460"/>
                  <a:pt x="2404" y="540"/>
                  <a:pt x="2349" y="558"/>
                </a:cubicBezTo>
                <a:cubicBezTo>
                  <a:pt x="2316" y="656"/>
                  <a:pt x="2371" y="510"/>
                  <a:pt x="2313" y="603"/>
                </a:cubicBezTo>
                <a:cubicBezTo>
                  <a:pt x="2303" y="619"/>
                  <a:pt x="2301" y="639"/>
                  <a:pt x="2295" y="657"/>
                </a:cubicBezTo>
                <a:cubicBezTo>
                  <a:pt x="2289" y="676"/>
                  <a:pt x="2263" y="698"/>
                  <a:pt x="2250" y="711"/>
                </a:cubicBezTo>
                <a:cubicBezTo>
                  <a:pt x="2241" y="738"/>
                  <a:pt x="2228" y="767"/>
                  <a:pt x="2214" y="792"/>
                </a:cubicBezTo>
                <a:cubicBezTo>
                  <a:pt x="2203" y="811"/>
                  <a:pt x="2185" y="825"/>
                  <a:pt x="2178" y="846"/>
                </a:cubicBezTo>
                <a:cubicBezTo>
                  <a:pt x="2159" y="904"/>
                  <a:pt x="2171" y="971"/>
                  <a:pt x="2115" y="990"/>
                </a:cubicBezTo>
                <a:cubicBezTo>
                  <a:pt x="2109" y="999"/>
                  <a:pt x="2096" y="1027"/>
                  <a:pt x="2088" y="1035"/>
                </a:cubicBezTo>
                <a:cubicBezTo>
                  <a:pt x="2080" y="1043"/>
                  <a:pt x="2076" y="1035"/>
                  <a:pt x="2070" y="1044"/>
                </a:cubicBezTo>
                <a:cubicBezTo>
                  <a:pt x="2063" y="1053"/>
                  <a:pt x="2069" y="1025"/>
                  <a:pt x="2061" y="1035"/>
                </a:cubicBezTo>
                <a:cubicBezTo>
                  <a:pt x="2053" y="1045"/>
                  <a:pt x="2049" y="1068"/>
                  <a:pt x="2025" y="1107"/>
                </a:cubicBezTo>
                <a:cubicBezTo>
                  <a:pt x="1986" y="1165"/>
                  <a:pt x="1948" y="1207"/>
                  <a:pt x="1917" y="1269"/>
                </a:cubicBezTo>
                <a:cubicBezTo>
                  <a:pt x="1904" y="1295"/>
                  <a:pt x="1861" y="1357"/>
                  <a:pt x="1854" y="1377"/>
                </a:cubicBezTo>
                <a:cubicBezTo>
                  <a:pt x="1837" y="1429"/>
                  <a:pt x="1791" y="1527"/>
                  <a:pt x="1746" y="1557"/>
                </a:cubicBezTo>
                <a:cubicBezTo>
                  <a:pt x="1733" y="1576"/>
                  <a:pt x="1714" y="1592"/>
                  <a:pt x="1701" y="1611"/>
                </a:cubicBezTo>
                <a:cubicBezTo>
                  <a:pt x="1678" y="1646"/>
                  <a:pt x="1697" y="1657"/>
                  <a:pt x="1647" y="1674"/>
                </a:cubicBezTo>
                <a:cubicBezTo>
                  <a:pt x="1622" y="1699"/>
                  <a:pt x="1594" y="1725"/>
                  <a:pt x="1566" y="1746"/>
                </a:cubicBezTo>
                <a:cubicBezTo>
                  <a:pt x="1549" y="1759"/>
                  <a:pt x="1512" y="1782"/>
                  <a:pt x="1512" y="1782"/>
                </a:cubicBezTo>
                <a:cubicBezTo>
                  <a:pt x="1489" y="1817"/>
                  <a:pt x="1474" y="1817"/>
                  <a:pt x="1440" y="1836"/>
                </a:cubicBezTo>
                <a:cubicBezTo>
                  <a:pt x="1335" y="1894"/>
                  <a:pt x="1437" y="1855"/>
                  <a:pt x="1332" y="1890"/>
                </a:cubicBezTo>
                <a:cubicBezTo>
                  <a:pt x="1290" y="1904"/>
                  <a:pt x="1322" y="1913"/>
                  <a:pt x="1278" y="1917"/>
                </a:cubicBezTo>
                <a:cubicBezTo>
                  <a:pt x="1227" y="1922"/>
                  <a:pt x="1176" y="1923"/>
                  <a:pt x="1125" y="1926"/>
                </a:cubicBezTo>
                <a:cubicBezTo>
                  <a:pt x="1074" y="1936"/>
                  <a:pt x="946" y="1966"/>
                  <a:pt x="900" y="1989"/>
                </a:cubicBezTo>
                <a:cubicBezTo>
                  <a:pt x="865" y="2007"/>
                  <a:pt x="831" y="2024"/>
                  <a:pt x="792" y="2034"/>
                </a:cubicBezTo>
                <a:cubicBezTo>
                  <a:pt x="762" y="2041"/>
                  <a:pt x="732" y="2045"/>
                  <a:pt x="702" y="2052"/>
                </a:cubicBezTo>
                <a:cubicBezTo>
                  <a:pt x="674" y="2059"/>
                  <a:pt x="649" y="2076"/>
                  <a:pt x="621" y="2079"/>
                </a:cubicBezTo>
                <a:cubicBezTo>
                  <a:pt x="480" y="2093"/>
                  <a:pt x="561" y="2086"/>
                  <a:pt x="378" y="2097"/>
                </a:cubicBezTo>
                <a:cubicBezTo>
                  <a:pt x="357" y="2100"/>
                  <a:pt x="319" y="2104"/>
                  <a:pt x="297" y="2115"/>
                </a:cubicBezTo>
                <a:cubicBezTo>
                  <a:pt x="262" y="2133"/>
                  <a:pt x="281" y="2134"/>
                  <a:pt x="243" y="2142"/>
                </a:cubicBezTo>
                <a:cubicBezTo>
                  <a:pt x="222" y="2146"/>
                  <a:pt x="126" y="2158"/>
                  <a:pt x="108" y="2160"/>
                </a:cubicBezTo>
                <a:cubicBezTo>
                  <a:pt x="90" y="2166"/>
                  <a:pt x="72" y="2172"/>
                  <a:pt x="54" y="2178"/>
                </a:cubicBezTo>
                <a:cubicBezTo>
                  <a:pt x="36" y="2184"/>
                  <a:pt x="42" y="2214"/>
                  <a:pt x="36" y="2232"/>
                </a:cubicBezTo>
                <a:cubicBezTo>
                  <a:pt x="24" y="2269"/>
                  <a:pt x="32" y="2251"/>
                  <a:pt x="9" y="2286"/>
                </a:cubicBezTo>
                <a:cubicBezTo>
                  <a:pt x="9" y="2286"/>
                  <a:pt x="23" y="2345"/>
                  <a:pt x="27" y="2349"/>
                </a:cubicBezTo>
                <a:cubicBezTo>
                  <a:pt x="57" y="2379"/>
                  <a:pt x="54" y="2342"/>
                  <a:pt x="54" y="2367"/>
                </a:cubicBezTo>
                <a:lnTo>
                  <a:pt x="0" y="2313"/>
                </a:lnTo>
                <a:close/>
              </a:path>
            </a:pathLst>
          </a:cu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6" name="TextBox 33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1" grpId="0" animBg="1"/>
      <p:bldP spid="768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9571-855E-44D3-AACD-033FF9F5320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Starting CURE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marL="609600" indent="-609600" eaLnBrk="1" hangingPunct="1">
              <a:buFont typeface="Monotype Sorts"/>
              <a:buAutoNum type="arabicPeriod"/>
            </a:pPr>
            <a:r>
              <a:rPr lang="en-US" altLang="zh-CN" smtClean="0"/>
              <a:t>Pick a random sample of points that fit in main memory.</a:t>
            </a:r>
          </a:p>
          <a:p>
            <a:pPr marL="609600" indent="-609600" eaLnBrk="1" hangingPunct="1">
              <a:buFont typeface="Monotype Sorts"/>
              <a:buAutoNum type="arabicPeriod"/>
            </a:pPr>
            <a:r>
              <a:rPr lang="en-US" altLang="zh-CN" smtClean="0"/>
              <a:t>Cluster these points hierarchically – group nearest points/clusters.</a:t>
            </a:r>
          </a:p>
          <a:p>
            <a:pPr marL="609600" indent="-609600" eaLnBrk="1" hangingPunct="1">
              <a:buFont typeface="Monotype Sorts"/>
              <a:buAutoNum type="arabicPeriod"/>
            </a:pPr>
            <a:r>
              <a:rPr lang="en-US" altLang="zh-CN" smtClean="0"/>
              <a:t>For each cluster, pick a sample of points, as dispersed as possible.</a:t>
            </a:r>
          </a:p>
          <a:p>
            <a:pPr marL="609600" indent="-609600" eaLnBrk="1" hangingPunct="1">
              <a:buFont typeface="Monotype Sorts"/>
              <a:buAutoNum type="arabicPeriod"/>
            </a:pPr>
            <a:r>
              <a:rPr lang="en-US" altLang="zh-CN" smtClean="0"/>
              <a:t>From the sample, pick representatives by moving them (say) 20% toward the centroid of the cluster.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C4D2-3080-4889-A295-3B0F7B09EB7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BFR – (2)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Points are read one main-memory-full at a time.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Most points from previous memory loads are summarized by simple statistics.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To begin, from the initial load we select the initial </a:t>
            </a:r>
            <a:r>
              <a:rPr lang="en-US" altLang="zh-CN" i="1" smtClean="0"/>
              <a:t>k</a:t>
            </a:r>
            <a:r>
              <a:rPr lang="en-US" altLang="zh-CN" smtClean="0"/>
              <a:t>  centroids by some sensible approach.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F6C3-ADCF-4E06-B93C-AA0D04B9430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CC33"/>
                </a:solidFill>
              </a:rPr>
              <a:t>Example</a:t>
            </a:r>
            <a:r>
              <a:rPr lang="en-US" altLang="zh-CN" smtClean="0"/>
              <a:t>: Initial Clusters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18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0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1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2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3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4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5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7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1228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salary</a:t>
            </a:r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age</a:t>
            </a:r>
          </a:p>
        </p:txBody>
      </p:sp>
      <p:sp>
        <p:nvSpPr>
          <p:cNvPr id="51230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1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5" name="TextBox 3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9" grpId="0" animBg="1"/>
      <p:bldP spid="78880" grpId="0" animBg="1"/>
      <p:bldP spid="788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427-DFA0-4713-8645-CC8E469969B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CC33"/>
                </a:solidFill>
              </a:rPr>
              <a:t>Example</a:t>
            </a:r>
            <a:r>
              <a:rPr lang="en-US" altLang="zh-CN" smtClean="0"/>
              <a:t>: Pick Dispersed Points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5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6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7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8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49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50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51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2252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salary</a:t>
            </a:r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age</a:t>
            </a:r>
          </a:p>
        </p:txBody>
      </p:sp>
      <p:sp>
        <p:nvSpPr>
          <p:cNvPr id="52254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5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56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7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8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6" name="Oval 34"/>
          <p:cNvSpPr>
            <a:spLocks noChangeArrowheads="1"/>
          </p:cNvSpPr>
          <p:nvPr/>
        </p:nvSpPr>
        <p:spPr bwMode="auto">
          <a:xfrm>
            <a:off x="5867400" y="15240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6705600" y="15240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5105400" y="28956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2043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Pick (say) 4</a:t>
            </a:r>
          </a:p>
          <a:p>
            <a:r>
              <a:rPr lang="en-US" altLang="zh-CN"/>
              <a:t>remote points</a:t>
            </a:r>
          </a:p>
          <a:p>
            <a:r>
              <a:rPr lang="en-US" altLang="zh-CN"/>
              <a:t>for each</a:t>
            </a:r>
          </a:p>
          <a:p>
            <a:r>
              <a:rPr lang="en-US" altLang="zh-CN"/>
              <a:t>cluster.</a:t>
            </a:r>
          </a:p>
        </p:txBody>
      </p:sp>
      <p:sp>
        <p:nvSpPr>
          <p:cNvPr id="52264" name="TextBox 39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6" grpId="0" animBg="1"/>
      <p:bldP spid="79907" grpId="0" animBg="1"/>
      <p:bldP spid="79908" grpId="0" animBg="1"/>
      <p:bldP spid="79909" grpId="0" animBg="1"/>
      <p:bldP spid="799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5EA7-5D05-46D1-AAC5-D5D715D3CE4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33CC33"/>
                </a:solidFill>
              </a:rPr>
              <a:t>Example</a:t>
            </a:r>
            <a:r>
              <a:rPr lang="en-US" altLang="zh-CN" smtClean="0"/>
              <a:t>: Pick Dispersed Points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660525" y="3386138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200400" y="34290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4114800" y="2743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410200" y="3200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6" name="Text Box 7"/>
          <p:cNvSpPr txBox="1">
            <a:spLocks noChangeArrowheads="1"/>
          </p:cNvSpPr>
          <p:nvPr/>
        </p:nvSpPr>
        <p:spPr bwMode="auto">
          <a:xfrm>
            <a:off x="5562600" y="24384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6705600" y="2514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981200" y="38862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59" name="Text Box 10"/>
          <p:cNvSpPr txBox="1">
            <a:spLocks noChangeArrowheads="1"/>
          </p:cNvSpPr>
          <p:nvPr/>
        </p:nvSpPr>
        <p:spPr bwMode="auto">
          <a:xfrm>
            <a:off x="2667000" y="3276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6019800" y="28956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1736725" y="48339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51816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65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66" name="Text Box 17"/>
          <p:cNvSpPr txBox="1">
            <a:spLocks noChangeArrowheads="1"/>
          </p:cNvSpPr>
          <p:nvPr/>
        </p:nvSpPr>
        <p:spPr bwMode="auto">
          <a:xfrm>
            <a:off x="5791200" y="3276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67" name="Text Box 18"/>
          <p:cNvSpPr txBox="1">
            <a:spLocks noChangeArrowheads="1"/>
          </p:cNvSpPr>
          <p:nvPr/>
        </p:nvSpPr>
        <p:spPr bwMode="auto">
          <a:xfrm>
            <a:off x="62484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68" name="Text Box 19"/>
          <p:cNvSpPr txBox="1">
            <a:spLocks noChangeArrowheads="1"/>
          </p:cNvSpPr>
          <p:nvPr/>
        </p:nvSpPr>
        <p:spPr bwMode="auto">
          <a:xfrm>
            <a:off x="67818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69" name="Text Box 20"/>
          <p:cNvSpPr txBox="1">
            <a:spLocks noChangeArrowheads="1"/>
          </p:cNvSpPr>
          <p:nvPr/>
        </p:nvSpPr>
        <p:spPr bwMode="auto">
          <a:xfrm>
            <a:off x="32766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3810000" y="4495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4648200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572000" y="4343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3" name="Text Box 24"/>
          <p:cNvSpPr txBox="1">
            <a:spLocks noChangeArrowheads="1"/>
          </p:cNvSpPr>
          <p:nvPr/>
        </p:nvSpPr>
        <p:spPr bwMode="auto">
          <a:xfrm>
            <a:off x="5943600" y="1524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2209800" y="4800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5" name="Text Box 26"/>
          <p:cNvSpPr txBox="1">
            <a:spLocks noChangeArrowheads="1"/>
          </p:cNvSpPr>
          <p:nvPr/>
        </p:nvSpPr>
        <p:spPr bwMode="auto">
          <a:xfrm>
            <a:off x="2590800" y="4724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h</a:t>
            </a:r>
          </a:p>
        </p:txBody>
      </p:sp>
      <p:sp>
        <p:nvSpPr>
          <p:cNvPr id="53276" name="Text Box 27"/>
          <p:cNvSpPr txBox="1">
            <a:spLocks noChangeArrowheads="1"/>
          </p:cNvSpPr>
          <p:nvPr/>
        </p:nvSpPr>
        <p:spPr bwMode="auto">
          <a:xfrm>
            <a:off x="441325" y="3995738"/>
            <a:ext cx="973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salary</a:t>
            </a:r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3946525" y="5672138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age</a:t>
            </a:r>
          </a:p>
        </p:txBody>
      </p:sp>
      <p:sp>
        <p:nvSpPr>
          <p:cNvPr id="53278" name="Line 29"/>
          <p:cNvSpPr>
            <a:spLocks noChangeShapeType="1"/>
          </p:cNvSpPr>
          <p:nvPr/>
        </p:nvSpPr>
        <p:spPr bwMode="auto">
          <a:xfrm>
            <a:off x="46482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79" name="Line 30"/>
          <p:cNvSpPr>
            <a:spLocks noChangeShapeType="1"/>
          </p:cNvSpPr>
          <p:nvPr/>
        </p:nvSpPr>
        <p:spPr bwMode="auto">
          <a:xfrm flipV="1">
            <a:off x="838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80" name="Oval 31"/>
          <p:cNvSpPr>
            <a:spLocks noChangeArrowheads="1"/>
          </p:cNvSpPr>
          <p:nvPr/>
        </p:nvSpPr>
        <p:spPr bwMode="auto">
          <a:xfrm rot="-765715">
            <a:off x="1524000" y="2971800"/>
            <a:ext cx="3200400" cy="1219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Oval 32"/>
          <p:cNvSpPr>
            <a:spLocks noChangeArrowheads="1"/>
          </p:cNvSpPr>
          <p:nvPr/>
        </p:nvSpPr>
        <p:spPr bwMode="auto">
          <a:xfrm>
            <a:off x="5105400" y="1524000"/>
            <a:ext cx="2438400" cy="2438400"/>
          </a:xfrm>
          <a:prstGeom prst="ellipse">
            <a:avLst/>
          </a:prstGeom>
          <a:solidFill>
            <a:srgbClr val="FFCC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Oval 33"/>
          <p:cNvSpPr>
            <a:spLocks noChangeArrowheads="1"/>
          </p:cNvSpPr>
          <p:nvPr/>
        </p:nvSpPr>
        <p:spPr bwMode="auto">
          <a:xfrm rot="-867123">
            <a:off x="1524000" y="4114800"/>
            <a:ext cx="4419600" cy="10668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Oval 34"/>
          <p:cNvSpPr>
            <a:spLocks noChangeArrowheads="1"/>
          </p:cNvSpPr>
          <p:nvPr/>
        </p:nvSpPr>
        <p:spPr bwMode="auto">
          <a:xfrm>
            <a:off x="5943600" y="18288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Oval 35"/>
          <p:cNvSpPr>
            <a:spLocks noChangeArrowheads="1"/>
          </p:cNvSpPr>
          <p:nvPr/>
        </p:nvSpPr>
        <p:spPr bwMode="auto">
          <a:xfrm>
            <a:off x="6553200" y="18288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Oval 36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Oval 37"/>
          <p:cNvSpPr>
            <a:spLocks noChangeArrowheads="1"/>
          </p:cNvSpPr>
          <p:nvPr/>
        </p:nvSpPr>
        <p:spPr bwMode="auto">
          <a:xfrm>
            <a:off x="6400800" y="3048000"/>
            <a:ext cx="457200" cy="4572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Text Box 38"/>
          <p:cNvSpPr txBox="1">
            <a:spLocks noChangeArrowheads="1"/>
          </p:cNvSpPr>
          <p:nvPr/>
        </p:nvSpPr>
        <p:spPr bwMode="auto">
          <a:xfrm>
            <a:off x="6994525" y="3995738"/>
            <a:ext cx="1803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Move points</a:t>
            </a:r>
          </a:p>
          <a:p>
            <a:r>
              <a:rPr lang="en-US" altLang="zh-CN"/>
              <a:t>(say) 20%</a:t>
            </a:r>
          </a:p>
          <a:p>
            <a:r>
              <a:rPr lang="en-US" altLang="zh-CN"/>
              <a:t>toward the</a:t>
            </a:r>
          </a:p>
          <a:p>
            <a:r>
              <a:rPr lang="en-US" altLang="zh-CN"/>
              <a:t>centroid.</a:t>
            </a:r>
          </a:p>
        </p:txBody>
      </p:sp>
      <p:sp>
        <p:nvSpPr>
          <p:cNvPr id="53288" name="TextBox 39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7A26-2765-42CD-AF13-581EC2394A0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Finishing CURE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Now, visit each point </a:t>
            </a:r>
            <a:r>
              <a:rPr lang="en-US" altLang="zh-CN" i="1" smtClean="0"/>
              <a:t>p</a:t>
            </a:r>
            <a:r>
              <a:rPr lang="en-US" altLang="zh-CN" smtClean="0"/>
              <a:t>  in the data set.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Place it in the “</a:t>
            </a:r>
            <a:r>
              <a:rPr lang="en-US" altLang="zh-CN" smtClean="0">
                <a:solidFill>
                  <a:srgbClr val="FF0000"/>
                </a:solidFill>
              </a:rPr>
              <a:t>closest cluster</a:t>
            </a:r>
            <a:r>
              <a:rPr lang="en-US" altLang="zh-CN" smtClean="0"/>
              <a:t>.”</a:t>
            </a:r>
          </a:p>
          <a:p>
            <a:pPr lvl="1" eaLnBrk="1" hangingPunct="1"/>
            <a:r>
              <a:rPr lang="en-US" altLang="zh-CN" smtClean="0"/>
              <a:t>Normal definition of “</a:t>
            </a:r>
            <a:r>
              <a:rPr lang="en-US" altLang="zh-CN" smtClean="0">
                <a:solidFill>
                  <a:srgbClr val="FF0000"/>
                </a:solidFill>
              </a:rPr>
              <a:t>closest</a:t>
            </a:r>
            <a:r>
              <a:rPr lang="en-US" altLang="zh-CN" smtClean="0"/>
              <a:t>”: that cluster with the closest (to </a:t>
            </a:r>
            <a:r>
              <a:rPr lang="en-US" altLang="zh-CN" i="1" smtClean="0"/>
              <a:t>p</a:t>
            </a:r>
            <a:r>
              <a:rPr lang="en-US" altLang="zh-CN" smtClean="0"/>
              <a:t> ) among all the </a:t>
            </a:r>
            <a:r>
              <a:rPr lang="en-US" altLang="zh-CN" smtClean="0">
                <a:solidFill>
                  <a:srgbClr val="FF0000"/>
                </a:solidFill>
              </a:rPr>
              <a:t>sample</a:t>
            </a:r>
            <a:r>
              <a:rPr lang="en-US" altLang="zh-CN" smtClean="0"/>
              <a:t> points of all the clusters.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8E2EB56F-BF6A-4DBD-9361-BBF52D6A2AC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529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5530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Introduction</a:t>
            </a:r>
          </a:p>
          <a:p>
            <a:pPr eaLnBrk="1" hangingPunct="1"/>
            <a:endParaRPr lang="en-US" altLang="zh-CN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smtClean="0"/>
              <a:t>Hierarchical Clustering </a:t>
            </a:r>
          </a:p>
          <a:p>
            <a:pPr eaLnBrk="1" hangingPunct="1"/>
            <a:endParaRPr lang="en-US" altLang="zh-CN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smtClean="0"/>
              <a:t>Point Assignment based Clustering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folHlink"/>
                </a:solidFill>
              </a:rPr>
              <a:t>Evaluation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9240-033F-49AD-971B-563D471AA2E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What Is A Good Clustering?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zh-CN" sz="3000" smtClean="0"/>
              <a:t>Internal criterion: A good clustering will produce high quality clusters in which:</a:t>
            </a:r>
          </a:p>
          <a:p>
            <a:pPr lvl="1" eaLnBrk="1" hangingPunct="1"/>
            <a:r>
              <a:rPr lang="en-US" altLang="zh-CN" sz="2800" smtClean="0"/>
              <a:t>the </a:t>
            </a:r>
            <a:r>
              <a:rPr lang="en-US" altLang="zh-CN" sz="2800" u="sng" smtClean="0"/>
              <a:t>intra-class</a:t>
            </a:r>
            <a:r>
              <a:rPr lang="en-US" altLang="zh-CN" sz="2800" smtClean="0"/>
              <a:t> (that is, intra-cluster) similarity is high</a:t>
            </a:r>
          </a:p>
          <a:p>
            <a:pPr lvl="1" eaLnBrk="1" hangingPunct="1"/>
            <a:r>
              <a:rPr lang="en-US" altLang="zh-CN" sz="2800" smtClean="0"/>
              <a:t>the </a:t>
            </a:r>
            <a:r>
              <a:rPr lang="en-US" altLang="zh-CN" sz="2800" u="sng" smtClean="0"/>
              <a:t>inter-class</a:t>
            </a:r>
            <a:r>
              <a:rPr lang="en-US" altLang="zh-CN" sz="2800" smtClean="0"/>
              <a:t> similarity is low</a:t>
            </a:r>
          </a:p>
          <a:p>
            <a:pPr lvl="1" eaLnBrk="1" hangingPunct="1"/>
            <a:r>
              <a:rPr lang="en-US" altLang="zh-CN" sz="2800" smtClean="0"/>
              <a:t>The measured quality of a clustering depends on both the </a:t>
            </a:r>
            <a:r>
              <a:rPr lang="en-US" altLang="zh-CN" sz="2800" smtClean="0">
                <a:solidFill>
                  <a:srgbClr val="FF0000"/>
                </a:solidFill>
              </a:rPr>
              <a:t>point representation </a:t>
            </a:r>
            <a:r>
              <a:rPr lang="en-US" altLang="zh-CN" sz="2800" smtClean="0"/>
              <a:t>and the </a:t>
            </a:r>
            <a:r>
              <a:rPr lang="en-US" altLang="zh-CN" sz="2800" smtClean="0">
                <a:solidFill>
                  <a:srgbClr val="FF0000"/>
                </a:solidFill>
              </a:rPr>
              <a:t>similarity</a:t>
            </a:r>
            <a:r>
              <a:rPr lang="en-US" altLang="zh-CN" sz="2800" smtClean="0"/>
              <a:t> </a:t>
            </a:r>
            <a:r>
              <a:rPr lang="en-US" altLang="zh-CN" sz="2800" smtClean="0">
                <a:solidFill>
                  <a:srgbClr val="FF0000"/>
                </a:solidFill>
              </a:rPr>
              <a:t>measure</a:t>
            </a:r>
            <a:r>
              <a:rPr lang="en-US" altLang="zh-CN" sz="2800" smtClean="0"/>
              <a:t> used</a:t>
            </a: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0906-D884-4D63-90BC-6E90B85C2A26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External criteria for clustering quality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zh-CN" sz="3000" smtClean="0"/>
              <a:t>Quality measured by its ability to discover some or all of the </a:t>
            </a:r>
            <a:r>
              <a:rPr lang="en-US" altLang="zh-CN" sz="3000" smtClean="0">
                <a:solidFill>
                  <a:srgbClr val="FF0000"/>
                </a:solidFill>
              </a:rPr>
              <a:t>hidden</a:t>
            </a:r>
            <a:r>
              <a:rPr lang="en-US" altLang="zh-CN" sz="3000" smtClean="0"/>
              <a:t> patterns or </a:t>
            </a:r>
            <a:r>
              <a:rPr lang="en-US" altLang="zh-CN" sz="3000" smtClean="0">
                <a:solidFill>
                  <a:srgbClr val="FF0000"/>
                </a:solidFill>
              </a:rPr>
              <a:t>latent</a:t>
            </a:r>
            <a:r>
              <a:rPr lang="en-US" altLang="zh-CN" sz="3000" smtClean="0"/>
              <a:t> classes in </a:t>
            </a:r>
            <a:r>
              <a:rPr lang="en-US" altLang="zh-CN" sz="3000" smtClean="0">
                <a:solidFill>
                  <a:srgbClr val="FF0000"/>
                </a:solidFill>
              </a:rPr>
              <a:t>gold standard </a:t>
            </a:r>
            <a:r>
              <a:rPr lang="en-US" altLang="zh-CN" sz="3000" smtClean="0"/>
              <a:t>data</a:t>
            </a:r>
          </a:p>
          <a:p>
            <a:pPr eaLnBrk="1" hangingPunct="1"/>
            <a:r>
              <a:rPr lang="en-US" altLang="zh-CN" sz="3000" smtClean="0">
                <a:cs typeface="Arial" pitchFamily="34" charset="0"/>
              </a:rPr>
              <a:t>Assesses a clustering with respect to </a:t>
            </a:r>
            <a:r>
              <a:rPr lang="en-US" altLang="zh-CN" sz="3000" u="sng" smtClean="0">
                <a:cs typeface="Arial" pitchFamily="34" charset="0"/>
              </a:rPr>
              <a:t>ground truth</a:t>
            </a:r>
            <a:r>
              <a:rPr lang="en-US" altLang="zh-CN" sz="3000" smtClean="0">
                <a:cs typeface="Arial" pitchFamily="34" charset="0"/>
              </a:rPr>
              <a:t> </a:t>
            </a:r>
            <a:r>
              <a:rPr lang="en-US" altLang="zh-CN" sz="300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altLang="zh-CN" sz="3000" smtClean="0">
                <a:cs typeface="Arial" pitchFamily="34" charset="0"/>
              </a:rPr>
              <a:t> requires </a:t>
            </a:r>
            <a:r>
              <a:rPr lang="en-US" altLang="zh-CN" sz="3000" i="1" smtClean="0">
                <a:solidFill>
                  <a:srgbClr val="00A000"/>
                </a:solidFill>
                <a:cs typeface="Arial" pitchFamily="34" charset="0"/>
              </a:rPr>
              <a:t>labeled data</a:t>
            </a:r>
          </a:p>
          <a:p>
            <a:pPr eaLnBrk="1" hangingPunct="1"/>
            <a:r>
              <a:rPr lang="en-US" altLang="ja-JP" sz="3000" smtClean="0">
                <a:cs typeface="Arial" pitchFamily="34" charset="0"/>
              </a:rPr>
              <a:t>Assume documents with </a:t>
            </a:r>
            <a:r>
              <a:rPr lang="en-US" altLang="ja-JP" sz="3000" i="1" smtClean="0">
                <a:cs typeface="Arial" pitchFamily="34" charset="0"/>
              </a:rPr>
              <a:t>C</a:t>
            </a:r>
            <a:r>
              <a:rPr lang="en-US" altLang="ja-JP" sz="3000" smtClean="0">
                <a:cs typeface="Arial" pitchFamily="34" charset="0"/>
              </a:rPr>
              <a:t> gold standard classes, while our clustering algorithms produce </a:t>
            </a:r>
            <a:r>
              <a:rPr lang="en-US" altLang="ja-JP" sz="3000" i="1" smtClean="0">
                <a:cs typeface="Arial" pitchFamily="34" charset="0"/>
              </a:rPr>
              <a:t>K</a:t>
            </a:r>
            <a:r>
              <a:rPr lang="en-US" altLang="ja-JP" sz="3000" smtClean="0">
                <a:cs typeface="Arial" pitchFamily="34" charset="0"/>
              </a:rPr>
              <a:t> clusters, </a:t>
            </a:r>
            <a:r>
              <a:rPr lang="el-GR" altLang="ja-JP" sz="3000" smtClean="0">
                <a:cs typeface="Arial" pitchFamily="34" charset="0"/>
              </a:rPr>
              <a:t>ω</a:t>
            </a:r>
            <a:r>
              <a:rPr lang="en-US" altLang="ja-JP" sz="3000" baseline="-25000" smtClean="0">
                <a:cs typeface="Arial" pitchFamily="34" charset="0"/>
              </a:rPr>
              <a:t>1</a:t>
            </a:r>
            <a:r>
              <a:rPr lang="en-US" altLang="ja-JP" sz="3000" smtClean="0">
                <a:cs typeface="Arial" pitchFamily="34" charset="0"/>
              </a:rPr>
              <a:t>, </a:t>
            </a:r>
            <a:r>
              <a:rPr lang="el-GR" altLang="ja-JP" sz="3000" smtClean="0">
                <a:cs typeface="Arial" pitchFamily="34" charset="0"/>
              </a:rPr>
              <a:t>ω</a:t>
            </a:r>
            <a:r>
              <a:rPr lang="en-US" altLang="ja-JP" sz="3000" baseline="-25000" smtClean="0">
                <a:cs typeface="Arial" pitchFamily="34" charset="0"/>
              </a:rPr>
              <a:t>2</a:t>
            </a:r>
            <a:r>
              <a:rPr lang="en-US" altLang="ja-JP" sz="3000" smtClean="0">
                <a:cs typeface="Arial" pitchFamily="34" charset="0"/>
              </a:rPr>
              <a:t>, </a:t>
            </a:r>
            <a:r>
              <a:rPr lang="en-US" altLang="ja-JP" sz="300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altLang="ja-JP" sz="3000" smtClean="0">
                <a:cs typeface="Arial" pitchFamily="34" charset="0"/>
              </a:rPr>
              <a:t>, </a:t>
            </a:r>
            <a:r>
              <a:rPr lang="el-GR" altLang="ja-JP" sz="3000" smtClean="0">
                <a:cs typeface="Arial" pitchFamily="34" charset="0"/>
              </a:rPr>
              <a:t>ω</a:t>
            </a:r>
            <a:r>
              <a:rPr lang="en-US" altLang="ja-JP" sz="3000" i="1" baseline="-25000" smtClean="0">
                <a:cs typeface="Arial" pitchFamily="34" charset="0"/>
              </a:rPr>
              <a:t>K </a:t>
            </a:r>
            <a:r>
              <a:rPr lang="en-US" altLang="ja-JP" sz="3000" baseline="-25000" smtClean="0">
                <a:cs typeface="Arial" pitchFamily="34" charset="0"/>
              </a:rPr>
              <a:t> </a:t>
            </a:r>
            <a:r>
              <a:rPr lang="en-US" altLang="ja-JP" sz="3000" smtClean="0">
                <a:cs typeface="Arial" pitchFamily="34" charset="0"/>
              </a:rPr>
              <a:t>with </a:t>
            </a:r>
            <a:r>
              <a:rPr lang="en-US" altLang="ja-JP" sz="3000" i="1" smtClean="0">
                <a:cs typeface="Arial" pitchFamily="34" charset="0"/>
              </a:rPr>
              <a:t>n</a:t>
            </a:r>
            <a:r>
              <a:rPr lang="en-US" altLang="ja-JP" sz="3000" i="1" baseline="-25000" smtClean="0">
                <a:cs typeface="Arial" pitchFamily="34" charset="0"/>
              </a:rPr>
              <a:t>i</a:t>
            </a:r>
            <a:r>
              <a:rPr lang="en-US" altLang="ja-JP" sz="3000" i="1" smtClean="0">
                <a:cs typeface="Arial" pitchFamily="34" charset="0"/>
              </a:rPr>
              <a:t> </a:t>
            </a:r>
            <a:r>
              <a:rPr lang="en-US" altLang="ja-JP" sz="3000" smtClean="0">
                <a:cs typeface="Arial" pitchFamily="34" charset="0"/>
              </a:rPr>
              <a:t>members.</a:t>
            </a:r>
            <a:endParaRPr lang="en-US" altLang="zh-CN" sz="3000" smtClean="0"/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8013-2558-4E56-8930-16E4E93E41D3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External Evaluation of Cluster Quality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smtClean="0">
                <a:cs typeface="Arial" pitchFamily="34" charset="0"/>
              </a:rPr>
              <a:t>Simple measure: </a:t>
            </a:r>
            <a:r>
              <a:rPr lang="en-US" altLang="zh-CN" sz="3200" u="sng" smtClean="0">
                <a:solidFill>
                  <a:srgbClr val="FF0000"/>
                </a:solidFill>
                <a:cs typeface="Arial" pitchFamily="34" charset="0"/>
              </a:rPr>
              <a:t>purity</a:t>
            </a:r>
            <a:r>
              <a:rPr lang="en-US" altLang="zh-CN" sz="3200" smtClean="0">
                <a:cs typeface="Arial" pitchFamily="34" charset="0"/>
              </a:rPr>
              <a:t>, </a:t>
            </a:r>
            <a:r>
              <a:rPr lang="en-US" altLang="ja-JP" sz="3200" smtClean="0"/>
              <a:t>the ratio between the dominant class in the cluster </a:t>
            </a:r>
            <a:r>
              <a:rPr lang="el-GR" altLang="ja-JP" sz="3200" smtClean="0"/>
              <a:t>π</a:t>
            </a:r>
            <a:r>
              <a:rPr lang="en-US" altLang="ja-JP" sz="3200" baseline="-25000" smtClean="0"/>
              <a:t>i</a:t>
            </a:r>
            <a:r>
              <a:rPr lang="en-US" altLang="ja-JP" sz="3200" smtClean="0"/>
              <a:t> and the size of cluster </a:t>
            </a:r>
            <a:r>
              <a:rPr lang="el-GR" altLang="ja-JP" sz="3200" smtClean="0"/>
              <a:t>ω</a:t>
            </a:r>
            <a:r>
              <a:rPr lang="en-US" altLang="ja-JP" sz="3200" baseline="-25000" smtClean="0"/>
              <a:t>i</a:t>
            </a:r>
            <a:endParaRPr lang="en-US" altLang="zh-CN" sz="32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200" smtClean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smtClean="0">
                <a:solidFill>
                  <a:srgbClr val="FF0000"/>
                </a:solidFill>
                <a:cs typeface="Arial" pitchFamily="34" charset="0"/>
              </a:rPr>
              <a:t>Biased</a:t>
            </a:r>
            <a:r>
              <a:rPr lang="en-US" altLang="zh-CN" sz="3200" smtClean="0">
                <a:cs typeface="Arial" pitchFamily="34" charset="0"/>
              </a:rPr>
              <a:t> because having </a:t>
            </a:r>
            <a:r>
              <a:rPr lang="en-US" altLang="zh-CN" sz="3200" i="1" smtClean="0">
                <a:cs typeface="Arial" pitchFamily="34" charset="0"/>
              </a:rPr>
              <a:t>n</a:t>
            </a:r>
            <a:r>
              <a:rPr lang="en-US" altLang="zh-CN" sz="3200" smtClean="0">
                <a:cs typeface="Arial" pitchFamily="34" charset="0"/>
              </a:rPr>
              <a:t> clusters maximizes purity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smtClean="0">
                <a:cs typeface="Arial" pitchFamily="34" charset="0"/>
              </a:rPr>
              <a:t>Others are </a:t>
            </a:r>
            <a:r>
              <a:rPr lang="en-US" altLang="zh-CN" sz="3200" smtClean="0">
                <a:solidFill>
                  <a:srgbClr val="FF0000"/>
                </a:solidFill>
                <a:cs typeface="Arial" pitchFamily="34" charset="0"/>
              </a:rPr>
              <a:t>entropy</a:t>
            </a:r>
            <a:r>
              <a:rPr lang="en-US" altLang="zh-CN" sz="3200" smtClean="0">
                <a:cs typeface="Arial" pitchFamily="34" charset="0"/>
              </a:rPr>
              <a:t> of classes in clusters (or </a:t>
            </a:r>
            <a:r>
              <a:rPr lang="en-US" altLang="zh-CN" sz="3200" smtClean="0">
                <a:solidFill>
                  <a:srgbClr val="FF0000"/>
                </a:solidFill>
                <a:cs typeface="Arial" pitchFamily="34" charset="0"/>
              </a:rPr>
              <a:t>mutual information </a:t>
            </a:r>
            <a:r>
              <a:rPr lang="en-US" altLang="zh-CN" sz="3200" smtClean="0">
                <a:cs typeface="Arial" pitchFamily="34" charset="0"/>
              </a:rPr>
              <a:t>between classes and clusters)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438400" y="2819400"/>
          <a:ext cx="5181600" cy="1081088"/>
        </p:xfrm>
        <a:graphic>
          <a:graphicData uri="http://schemas.openxmlformats.org/presentationml/2006/ole">
            <p:oleObj spid="_x0000_s1026" name="Equation" r:id="rId3" imgW="2070000" imgH="431640" progId="Equation.3">
              <p:embed/>
            </p:oleObj>
          </a:graphicData>
        </a:graphic>
      </p:graphicFrame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429C-43F2-4BE8-98A0-A9CF1B73229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8371" name="Oval 2"/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    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</a:t>
            </a:r>
            <a:r>
              <a:rPr lang="zh-CN" altLang="en-US" sz="2800">
                <a:solidFill>
                  <a:srgbClr val="339966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8373" name="Oval 4"/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    </a:t>
            </a:r>
            <a:r>
              <a:rPr lang="zh-CN" altLang="en-US" sz="2800">
                <a:solidFill>
                  <a:srgbClr val="339966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339966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zh-CN" altLang="en-US" sz="2800">
                <a:solidFill>
                  <a:srgbClr val="339966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</a:t>
            </a:r>
            <a:r>
              <a:rPr lang="zh-CN" altLang="en-US" sz="2800">
                <a:solidFill>
                  <a:srgbClr val="339966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r>
              <a:rPr lang="zh-CN" altLang="en-US" sz="2800">
                <a:solidFill>
                  <a:srgbClr val="339966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</a:t>
            </a:r>
            <a:r>
              <a:rPr lang="zh-CN" altLang="en-US" sz="2800">
                <a:solidFill>
                  <a:srgbClr val="339966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  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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373188" y="4024313"/>
            <a:ext cx="1063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Cluster I</a:t>
            </a: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887788" y="4024313"/>
            <a:ext cx="133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Cluster II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6934200" y="4024313"/>
            <a:ext cx="1260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Cluster III</a:t>
            </a: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1196975" y="4829175"/>
            <a:ext cx="4822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Cluster I: Purity = 1/6 (max(5, 1, 0)) = 5/6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1196975" y="5595938"/>
            <a:ext cx="455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Cluster II: Purity = 1/6 (max(1, 4, 1)) = 4/6</a:t>
            </a:r>
          </a:p>
        </p:txBody>
      </p:sp>
      <p:sp>
        <p:nvSpPr>
          <p:cNvPr id="58379" name="Rectangle 10"/>
          <p:cNvSpPr>
            <a:spLocks noChangeArrowheads="1"/>
          </p:cNvSpPr>
          <p:nvPr/>
        </p:nvSpPr>
        <p:spPr bwMode="auto">
          <a:xfrm>
            <a:off x="1174750" y="6308725"/>
            <a:ext cx="464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Cluster III: Purity = 1/5 (max(2, 0, 3)) = 3/5</a:t>
            </a:r>
          </a:p>
        </p:txBody>
      </p:sp>
      <p:sp>
        <p:nvSpPr>
          <p:cNvPr id="58380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Purity example</a:t>
            </a:r>
          </a:p>
        </p:txBody>
      </p:sp>
      <p:sp>
        <p:nvSpPr>
          <p:cNvPr id="5838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279ED-112A-41C9-BD0A-1A2D951C6A19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Rand Index measures between pair decisions.  Here RI = 0.68</a:t>
            </a:r>
          </a:p>
        </p:txBody>
      </p:sp>
      <p:graphicFrame>
        <p:nvGraphicFramePr>
          <p:cNvPr id="864259" name="Group 3"/>
          <p:cNvGraphicFramePr>
            <a:graphicFrameLocks noGrp="1"/>
          </p:cNvGraphicFramePr>
          <p:nvPr>
            <p:ph idx="4294967295"/>
          </p:nvPr>
        </p:nvGraphicFramePr>
        <p:xfrm>
          <a:off x="685800" y="1752600"/>
          <a:ext cx="7772400" cy="4876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points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Cluster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Clusters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class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A=20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C=24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classes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B=20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D=72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14" name="Oval 21"/>
          <p:cNvSpPr>
            <a:spLocks noChangeArrowheads="1"/>
          </p:cNvSpPr>
          <p:nvPr/>
        </p:nvSpPr>
        <p:spPr bwMode="auto">
          <a:xfrm rot="2100000">
            <a:off x="3657600" y="4343400"/>
            <a:ext cx="4341813" cy="1295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41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4614-F71D-45CB-9408-37D61FD8EAD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accent2"/>
                </a:solidFill>
              </a:rPr>
              <a:t>Initialization</a:t>
            </a:r>
            <a:r>
              <a:rPr lang="en-US" altLang="zh-CN" smtClean="0"/>
              <a:t>: </a:t>
            </a:r>
            <a:r>
              <a:rPr lang="en-US" altLang="zh-CN" i="1" smtClean="0"/>
              <a:t>k</a:t>
            </a:r>
            <a:r>
              <a:rPr lang="en-US" altLang="zh-CN" smtClean="0"/>
              <a:t> -Means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zh-CN" smtClean="0"/>
              <a:t>Possibilities include:</a:t>
            </a: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Take a small random sample and cluster optimally.</a:t>
            </a:r>
          </a:p>
          <a:p>
            <a:pPr marL="990600" lvl="1" indent="-533400" eaLnBrk="1" hangingPunct="1">
              <a:buFont typeface="Monotype Sorts"/>
              <a:buAutoNum type="arabicPeriod"/>
            </a:pPr>
            <a:r>
              <a:rPr lang="en-US" altLang="zh-CN" smtClean="0"/>
              <a:t>Take a sample; pick a random point, and then </a:t>
            </a:r>
            <a:r>
              <a:rPr lang="en-US" altLang="zh-CN" i="1" smtClean="0"/>
              <a:t>k</a:t>
            </a:r>
            <a:r>
              <a:rPr lang="en-US" altLang="zh-CN" smtClean="0"/>
              <a:t> – 1 more points, each as far from the previously selected points as possible.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5485-F154-4452-A2E9-CB486C7E12D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Rand index and Cluster F-measure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1676400" y="4038600"/>
          <a:ext cx="2020888" cy="1182688"/>
        </p:xfrm>
        <a:graphic>
          <a:graphicData uri="http://schemas.openxmlformats.org/presentationml/2006/ole">
            <p:oleObj spid="_x0000_s2050" name="Equation" r:id="rId3" imgW="67284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2479675" y="1944688"/>
          <a:ext cx="3692525" cy="1179512"/>
        </p:xfrm>
        <a:graphic>
          <a:graphicData uri="http://schemas.openxmlformats.org/presentationml/2006/ole">
            <p:oleObj spid="_x0000_s2051" name="Equation" r:id="rId4" imgW="1231560" imgH="39348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5562600" y="4038600"/>
          <a:ext cx="2020888" cy="1182688"/>
        </p:xfrm>
        <a:graphic>
          <a:graphicData uri="http://schemas.openxmlformats.org/presentationml/2006/ole">
            <p:oleObj spid="_x0000_s2052" name="Equation" r:id="rId5" imgW="672840" imgH="393480" progId="Equation.3">
              <p:embed/>
            </p:oleObj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685800" y="3429000"/>
            <a:ext cx="8288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A40508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Compare with standard Precision and Recall:</a:t>
            </a: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auto">
          <a:xfrm>
            <a:off x="685800" y="5410200"/>
            <a:ext cx="82883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A40508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People also define and use a cluster F-measure, which is probably a better measure.</a:t>
            </a:r>
          </a:p>
        </p:txBody>
      </p:sp>
      <p:sp>
        <p:nvSpPr>
          <p:cNvPr id="2057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5E75-92E8-4C23-A6D9-7047157458E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Final word and resources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zh-CN" sz="2500" smtClean="0"/>
              <a:t>In clustering, clusters are inferred from the data without human input (unsupervised learning)</a:t>
            </a:r>
          </a:p>
          <a:p>
            <a:pPr eaLnBrk="1" hangingPunct="1"/>
            <a:endParaRPr lang="en-US" altLang="zh-CN" sz="2500" smtClean="0"/>
          </a:p>
          <a:p>
            <a:pPr eaLnBrk="1" hangingPunct="1"/>
            <a:endParaRPr lang="en-US" altLang="zh-CN" sz="2500" smtClean="0"/>
          </a:p>
          <a:p>
            <a:pPr eaLnBrk="1" hangingPunct="1"/>
            <a:r>
              <a:rPr lang="en-US" altLang="zh-CN" sz="2500" smtClean="0"/>
              <a:t>However, in practice, it</a:t>
            </a:r>
            <a:r>
              <a:rPr lang="en-US" altLang="zh-CN" sz="2500" smtClean="0">
                <a:latin typeface="Arial" pitchFamily="34" charset="0"/>
              </a:rPr>
              <a:t>’</a:t>
            </a:r>
            <a:r>
              <a:rPr lang="en-US" altLang="zh-CN" sz="2500" smtClean="0"/>
              <a:t>s a bit less clear: there are many ways of influencing the outcome of clustering: number of clusters, similarity measure, representation of points, . . .</a:t>
            </a:r>
          </a:p>
          <a:p>
            <a:pPr eaLnBrk="1" hangingPunct="1"/>
            <a:endParaRPr lang="en-US" altLang="zh-CN" sz="25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96CA-7D58-46BF-9429-46C83795D145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457200" eaLnBrk="1" hangingPunct="1">
              <a:defRPr/>
            </a:pPr>
            <a:r>
              <a:rPr lang="en-US" altLang="zh-CN" sz="4000" kern="0" dirty="0">
                <a:latin typeface="Calibri" pitchFamily="34" charset="0"/>
                <a:ea typeface="+mj-ea"/>
                <a:cs typeface="+mj-cs"/>
              </a:rPr>
              <a:t>More Information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1" hangingPunct="1">
              <a:lnSpc>
                <a:spcPct val="85000"/>
              </a:lnSpc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</a:pPr>
            <a:endParaRPr lang="en-US" altLang="zh-CN" i="1">
              <a:latin typeface="Calibri" pitchFamily="34" charset="0"/>
            </a:endParaRPr>
          </a:p>
          <a:p>
            <a:pPr marL="342900" indent="-342900" defTabSz="457200" eaLnBrk="1" hangingPunct="1">
              <a:lnSpc>
                <a:spcPct val="85000"/>
              </a:lnSpc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</a:pPr>
            <a:r>
              <a:rPr lang="en-US" altLang="zh-CN">
                <a:latin typeface="Calibri" pitchFamily="34" charset="0"/>
              </a:rPr>
              <a:t>Christopher D. Manning, Prabhakar Raghavan, and Hinrich Schütze. Introduction to Information Retrieval. Cambridge University Press, 2008. </a:t>
            </a:r>
          </a:p>
          <a:p>
            <a:pPr marL="800100" lvl="1" indent="-342900" defTabSz="457200" eaLnBrk="1" hangingPunct="1">
              <a:lnSpc>
                <a:spcPct val="85000"/>
              </a:lnSpc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</a:pPr>
            <a:r>
              <a:rPr lang="en-US" altLang="zh-CN">
                <a:latin typeface="Calibri" pitchFamily="34" charset="0"/>
              </a:rPr>
              <a:t>Chapter 16, 17</a:t>
            </a:r>
          </a:p>
          <a:p>
            <a:pPr marL="342900" indent="-342900" defTabSz="457200" eaLnBrk="1" hangingPunct="1">
              <a:lnSpc>
                <a:spcPct val="60000"/>
              </a:lnSpc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</a:pPr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0B44-D6C0-45A1-825F-A8C77DC5EE2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Acknowledgement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Slides are from </a:t>
            </a:r>
          </a:p>
          <a:p>
            <a:pPr lvl="1" eaLnBrk="1" hangingPunct="1"/>
            <a:r>
              <a:rPr lang="en-US" altLang="zh-CN" smtClean="0"/>
              <a:t>Prof. Jeffrey D. Ullman</a:t>
            </a:r>
          </a:p>
          <a:p>
            <a:pPr lvl="1" eaLnBrk="1" hangingPunct="1"/>
            <a:r>
              <a:rPr lang="en-US" altLang="zh-CN" smtClean="0"/>
              <a:t>Dr. Anand Rajaraman</a:t>
            </a:r>
          </a:p>
          <a:p>
            <a:pPr lvl="1" eaLnBrk="1" hangingPunct="1"/>
            <a:r>
              <a:rPr lang="en-US" altLang="zh-CN" smtClean="0"/>
              <a:t>Dr. Jure Leskovec </a:t>
            </a:r>
          </a:p>
          <a:p>
            <a:pPr lvl="1" eaLnBrk="1" hangingPunct="1"/>
            <a:r>
              <a:rPr lang="en-US" altLang="zh-CN" smtClean="0"/>
              <a:t>Prof. Christopher D. Manning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3DDC-B7F4-452F-A3BC-C75E4B4563E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Three Classes of Points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4313"/>
            <a:ext cx="8305800" cy="4824412"/>
          </a:xfrm>
        </p:spPr>
        <p:txBody>
          <a:bodyPr/>
          <a:lstStyle/>
          <a:p>
            <a:pPr marL="609600" indent="-609600" eaLnBrk="1" hangingPunct="1"/>
            <a:r>
              <a:rPr lang="en-US" altLang="zh-CN" i="1" smtClean="0">
                <a:solidFill>
                  <a:srgbClr val="FF0066"/>
                </a:solidFill>
              </a:rPr>
              <a:t>discard set</a:t>
            </a:r>
            <a:r>
              <a:rPr lang="en-US" altLang="zh-CN" smtClean="0"/>
              <a:t>  (DS): </a:t>
            </a:r>
          </a:p>
          <a:p>
            <a:pPr marL="1009650" lvl="1" indent="-609600" eaLnBrk="1" hangingPunct="1"/>
            <a:r>
              <a:rPr lang="en-US" altLang="zh-CN" smtClean="0"/>
              <a:t>points close enough to a centroid to be summarized.</a:t>
            </a:r>
          </a:p>
          <a:p>
            <a:pPr marL="1009650" lvl="1" indent="-609600" eaLnBrk="1" hangingPunct="1"/>
            <a:endParaRPr lang="en-US" altLang="zh-CN" smtClean="0"/>
          </a:p>
          <a:p>
            <a:pPr marL="609600" indent="-609600" eaLnBrk="1" hangingPunct="1"/>
            <a:r>
              <a:rPr lang="en-US" altLang="zh-CN" i="1" smtClean="0">
                <a:solidFill>
                  <a:srgbClr val="FF0066"/>
                </a:solidFill>
              </a:rPr>
              <a:t>compressed set</a:t>
            </a:r>
            <a:r>
              <a:rPr lang="en-US" altLang="zh-CN" smtClean="0"/>
              <a:t>  (CS):</a:t>
            </a:r>
          </a:p>
          <a:p>
            <a:pPr marL="1009650" lvl="1" indent="-609600" eaLnBrk="1" hangingPunct="1"/>
            <a:r>
              <a:rPr lang="en-US" altLang="zh-CN" smtClean="0"/>
              <a:t>groups of points that are close together but not close to any centroid.  </a:t>
            </a:r>
          </a:p>
          <a:p>
            <a:pPr marL="1009650" lvl="1" indent="-609600" eaLnBrk="1" hangingPunct="1"/>
            <a:r>
              <a:rPr lang="en-US" altLang="zh-CN" smtClean="0"/>
              <a:t>They are summarized, but not assigned to a cluster.</a:t>
            </a:r>
          </a:p>
          <a:p>
            <a:pPr marL="1009650" lvl="1" indent="-609600" eaLnBrk="1" hangingPunct="1"/>
            <a:endParaRPr lang="en-US" altLang="zh-CN" smtClean="0"/>
          </a:p>
          <a:p>
            <a:pPr marL="609600" indent="-609600" eaLnBrk="1" hangingPunct="1"/>
            <a:r>
              <a:rPr lang="en-US" altLang="zh-CN" i="1" smtClean="0">
                <a:solidFill>
                  <a:srgbClr val="FF0066"/>
                </a:solidFill>
              </a:rPr>
              <a:t>retained set</a:t>
            </a:r>
            <a:r>
              <a:rPr lang="en-US" altLang="zh-CN" smtClean="0"/>
              <a:t> (RS):</a:t>
            </a:r>
          </a:p>
          <a:p>
            <a:pPr marL="1009650" lvl="1" indent="-609600" eaLnBrk="1" hangingPunct="1"/>
            <a:r>
              <a:rPr lang="en-US" altLang="zh-CN" smtClean="0"/>
              <a:t> isolated points.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B043-7F83-4B75-9B3F-EA614E16A27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Summarizing Sets of Points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80010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zh-CN" smtClean="0"/>
              <a:t>For each cluster, the </a:t>
            </a:r>
            <a:r>
              <a:rPr lang="en-US" altLang="zh-CN" smtClean="0">
                <a:solidFill>
                  <a:srgbClr val="FF0000"/>
                </a:solidFill>
              </a:rPr>
              <a:t>discard set </a:t>
            </a:r>
            <a:r>
              <a:rPr lang="en-US" altLang="zh-CN" smtClean="0"/>
              <a:t>is summarized by:</a:t>
            </a:r>
          </a:p>
          <a:p>
            <a:pPr marL="990600" lvl="1" indent="-533400" eaLnBrk="1" hangingPunct="1"/>
            <a:r>
              <a:rPr lang="en-US" altLang="zh-CN" smtClean="0"/>
              <a:t>The number of points, </a:t>
            </a:r>
            <a:r>
              <a:rPr lang="en-US" altLang="zh-CN" i="1" smtClean="0"/>
              <a:t>N</a:t>
            </a:r>
            <a:r>
              <a:rPr lang="en-US" altLang="zh-CN" smtClean="0"/>
              <a:t>.</a:t>
            </a:r>
          </a:p>
          <a:p>
            <a:pPr marL="990600" lvl="1" indent="-533400" eaLnBrk="1" hangingPunct="1"/>
            <a:r>
              <a:rPr lang="en-US" altLang="zh-CN" smtClean="0"/>
              <a:t>The vector SUM, whose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en-US" altLang="zh-CN" baseline="30000" smtClean="0"/>
              <a:t>th</a:t>
            </a:r>
            <a:r>
              <a:rPr lang="en-US" altLang="zh-CN" smtClean="0"/>
              <a:t> component is the sum of the coordinates of the points in the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en-US" altLang="zh-CN" baseline="30000" smtClean="0"/>
              <a:t>th</a:t>
            </a:r>
            <a:r>
              <a:rPr lang="en-US" altLang="zh-CN" smtClean="0"/>
              <a:t> dimension.</a:t>
            </a:r>
          </a:p>
          <a:p>
            <a:pPr marL="990600" lvl="1" indent="-533400" eaLnBrk="1" hangingPunct="1"/>
            <a:r>
              <a:rPr lang="en-US" altLang="zh-CN" smtClean="0"/>
              <a:t>The vector SUMSQ, whose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en-US" altLang="zh-CN" baseline="30000" smtClean="0"/>
              <a:t>th</a:t>
            </a:r>
            <a:r>
              <a:rPr lang="en-US" altLang="zh-CN" smtClean="0"/>
              <a:t> component is the sum of squares of coordinates in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en-US" altLang="zh-CN" baseline="30000" smtClean="0"/>
              <a:t>th</a:t>
            </a:r>
            <a:r>
              <a:rPr lang="en-US" altLang="zh-CN" smtClean="0"/>
              <a:t> dimension.</a:t>
            </a:r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F13B-DD5F-4528-9C01-845391BCFE9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Comments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en-US" altLang="zh-CN" i="1" smtClean="0"/>
              <a:t>d </a:t>
            </a:r>
            <a:r>
              <a:rPr lang="en-US" altLang="zh-CN" smtClean="0"/>
              <a:t>+ 1 values represent any number of points.</a:t>
            </a:r>
          </a:p>
          <a:p>
            <a:pPr lvl="1" eaLnBrk="1" hangingPunct="1"/>
            <a:r>
              <a:rPr lang="en-US" altLang="zh-CN" i="1" smtClean="0"/>
              <a:t>d</a:t>
            </a:r>
            <a:r>
              <a:rPr lang="en-US" altLang="zh-CN" smtClean="0"/>
              <a:t>  = number of dimensions.</a:t>
            </a:r>
          </a:p>
          <a:p>
            <a:pPr lvl="1"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Averages in each dimension (centroid coordinates) can be calculated easily as SUM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 </a:t>
            </a:r>
            <a:r>
              <a:rPr lang="en-US" altLang="zh-CN" smtClean="0"/>
              <a:t>/</a:t>
            </a:r>
            <a:r>
              <a:rPr lang="en-US" altLang="zh-CN" i="1" smtClean="0"/>
              <a:t>N</a:t>
            </a:r>
            <a:r>
              <a:rPr lang="en-US" altLang="zh-CN" smtClean="0"/>
              <a:t>.</a:t>
            </a:r>
          </a:p>
          <a:p>
            <a:pPr lvl="1" eaLnBrk="1" hangingPunct="1"/>
            <a:r>
              <a:rPr lang="en-US" altLang="zh-CN" smtClean="0"/>
              <a:t>SUM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=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en-US" altLang="zh-CN" baseline="30000" smtClean="0"/>
              <a:t>th</a:t>
            </a:r>
            <a:r>
              <a:rPr lang="en-US" altLang="zh-CN" smtClean="0"/>
              <a:t> component of SUM.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63E7-D35C-4697-9A30-C93E84E3635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Comments – (2)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Variance of a cluster’s discard set in dimension </a:t>
            </a:r>
            <a:r>
              <a:rPr lang="en-US" altLang="zh-CN" i="1" smtClean="0"/>
              <a:t>i</a:t>
            </a:r>
            <a:r>
              <a:rPr lang="en-US" altLang="zh-CN" smtClean="0"/>
              <a:t>  can be computed by: 	(SUMSQ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/</a:t>
            </a:r>
            <a:r>
              <a:rPr lang="en-US" altLang="zh-CN" i="1" smtClean="0"/>
              <a:t>N</a:t>
            </a:r>
            <a:r>
              <a:rPr lang="en-US" altLang="zh-CN" smtClean="0"/>
              <a:t> ) – (SUM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/</a:t>
            </a:r>
            <a:r>
              <a:rPr lang="en-US" altLang="zh-CN" i="1" smtClean="0"/>
              <a:t>N</a:t>
            </a:r>
            <a:r>
              <a:rPr lang="en-US" altLang="zh-CN" smtClean="0"/>
              <a:t> )</a:t>
            </a:r>
            <a:r>
              <a:rPr lang="en-US" altLang="zh-CN" baseline="30000" smtClean="0"/>
              <a:t>2</a:t>
            </a:r>
          </a:p>
          <a:p>
            <a:pPr eaLnBrk="1" hangingPunct="1"/>
            <a:endParaRPr lang="en-US" altLang="zh-CN" baseline="30000" smtClean="0"/>
          </a:p>
          <a:p>
            <a:pPr eaLnBrk="1" hangingPunct="1"/>
            <a:r>
              <a:rPr lang="en-US" altLang="zh-CN" smtClean="0"/>
              <a:t>And the standard deviation is the square root of that.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The same statistics can represent any </a:t>
            </a:r>
            <a:r>
              <a:rPr lang="en-US" altLang="zh-CN" smtClean="0">
                <a:solidFill>
                  <a:srgbClr val="FF0000"/>
                </a:solidFill>
              </a:rPr>
              <a:t>compressed set</a:t>
            </a:r>
            <a:r>
              <a:rPr lang="en-US" altLang="zh-CN" smtClean="0"/>
              <a:t>.</a:t>
            </a: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8DF9-3FDE-4D7E-AB79-C8AC5AA5EED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“Galaxies” Picture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33400" y="4343400"/>
            <a:ext cx="5895975" cy="1889125"/>
            <a:chOff x="336" y="2736"/>
            <a:chExt cx="3714" cy="1190"/>
          </a:xfrm>
        </p:grpSpPr>
        <p:sp>
          <p:nvSpPr>
            <p:cNvPr id="38943" name="Oval 3"/>
            <p:cNvSpPr>
              <a:spLocks noChangeArrowheads="1"/>
            </p:cNvSpPr>
            <p:nvPr/>
          </p:nvSpPr>
          <p:spPr bwMode="auto">
            <a:xfrm>
              <a:off x="1680" y="2736"/>
              <a:ext cx="1680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Text Box 4"/>
            <p:cNvSpPr txBox="1">
              <a:spLocks noChangeArrowheads="1"/>
            </p:cNvSpPr>
            <p:nvPr/>
          </p:nvSpPr>
          <p:spPr bwMode="auto">
            <a:xfrm>
              <a:off x="336" y="3408"/>
              <a:ext cx="182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 cluster.  Its points</a:t>
              </a:r>
            </a:p>
            <a:p>
              <a:r>
                <a:rPr lang="en-US" altLang="zh-CN"/>
                <a:t>are in the DS.</a:t>
              </a:r>
            </a:p>
          </p:txBody>
        </p:sp>
        <p:grpSp>
          <p:nvGrpSpPr>
            <p:cNvPr id="38945" name="Group 7"/>
            <p:cNvGrpSpPr>
              <a:grpSpLocks/>
            </p:cNvGrpSpPr>
            <p:nvPr/>
          </p:nvGrpSpPr>
          <p:grpSpPr bwMode="auto">
            <a:xfrm>
              <a:off x="2448" y="2928"/>
              <a:ext cx="192" cy="192"/>
              <a:chOff x="2448" y="2928"/>
              <a:chExt cx="192" cy="192"/>
            </a:xfrm>
          </p:grpSpPr>
          <p:sp>
            <p:nvSpPr>
              <p:cNvPr id="38948" name="Line 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9" name="Line 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46" name="Text Box 17"/>
            <p:cNvSpPr txBox="1">
              <a:spLocks noChangeArrowheads="1"/>
            </p:cNvSpPr>
            <p:nvPr/>
          </p:nvSpPr>
          <p:spPr bwMode="auto">
            <a:xfrm>
              <a:off x="2870" y="3477"/>
              <a:ext cx="1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The centroid</a:t>
              </a:r>
            </a:p>
          </p:txBody>
        </p:sp>
        <p:sp>
          <p:nvSpPr>
            <p:cNvPr id="38947" name="Line 18"/>
            <p:cNvSpPr>
              <a:spLocks noChangeShapeType="1"/>
            </p:cNvSpPr>
            <p:nvPr/>
          </p:nvSpPr>
          <p:spPr bwMode="auto">
            <a:xfrm flipH="1" flipV="1">
              <a:off x="2544" y="302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524000" y="1828800"/>
            <a:ext cx="5562600" cy="2406650"/>
            <a:chOff x="960" y="1152"/>
            <a:chExt cx="3504" cy="1516"/>
          </a:xfrm>
        </p:grpSpPr>
        <p:sp>
          <p:nvSpPr>
            <p:cNvPr id="38927" name="Oval 19"/>
            <p:cNvSpPr>
              <a:spLocks noChangeArrowheads="1"/>
            </p:cNvSpPr>
            <p:nvPr/>
          </p:nvSpPr>
          <p:spPr bwMode="auto">
            <a:xfrm>
              <a:off x="960" y="1824"/>
              <a:ext cx="288" cy="528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Oval 22"/>
            <p:cNvSpPr>
              <a:spLocks noChangeArrowheads="1"/>
            </p:cNvSpPr>
            <p:nvPr/>
          </p:nvSpPr>
          <p:spPr bwMode="auto">
            <a:xfrm>
              <a:off x="3936" y="2016"/>
              <a:ext cx="528" cy="384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Oval 23"/>
            <p:cNvSpPr>
              <a:spLocks noChangeArrowheads="1"/>
            </p:cNvSpPr>
            <p:nvPr/>
          </p:nvSpPr>
          <p:spPr bwMode="auto">
            <a:xfrm>
              <a:off x="2256" y="1152"/>
              <a:ext cx="432" cy="48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0" name="Group 24"/>
            <p:cNvGrpSpPr>
              <a:grpSpLocks/>
            </p:cNvGrpSpPr>
            <p:nvPr/>
          </p:nvGrpSpPr>
          <p:grpSpPr bwMode="auto">
            <a:xfrm>
              <a:off x="1008" y="1968"/>
              <a:ext cx="192" cy="192"/>
              <a:chOff x="2448" y="2928"/>
              <a:chExt cx="192" cy="192"/>
            </a:xfrm>
          </p:grpSpPr>
          <p:sp>
            <p:nvSpPr>
              <p:cNvPr id="38941" name="Line 25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2" name="Line 2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1" name="Group 27"/>
            <p:cNvGrpSpPr>
              <a:grpSpLocks/>
            </p:cNvGrpSpPr>
            <p:nvPr/>
          </p:nvGrpSpPr>
          <p:grpSpPr bwMode="auto">
            <a:xfrm>
              <a:off x="4080" y="2112"/>
              <a:ext cx="192" cy="192"/>
              <a:chOff x="2448" y="2928"/>
              <a:chExt cx="192" cy="192"/>
            </a:xfrm>
          </p:grpSpPr>
          <p:sp>
            <p:nvSpPr>
              <p:cNvPr id="38939" name="Line 28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0" name="Line 29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2" name="Group 30"/>
            <p:cNvGrpSpPr>
              <a:grpSpLocks/>
            </p:cNvGrpSpPr>
            <p:nvPr/>
          </p:nvGrpSpPr>
          <p:grpSpPr bwMode="auto">
            <a:xfrm>
              <a:off x="2352" y="1296"/>
              <a:ext cx="192" cy="192"/>
              <a:chOff x="2448" y="2928"/>
              <a:chExt cx="192" cy="192"/>
            </a:xfrm>
          </p:grpSpPr>
          <p:sp>
            <p:nvSpPr>
              <p:cNvPr id="38937" name="Line 31"/>
              <p:cNvSpPr>
                <a:spLocks noChangeShapeType="1"/>
              </p:cNvSpPr>
              <p:nvPr/>
            </p:nvSpPr>
            <p:spPr bwMode="auto">
              <a:xfrm>
                <a:off x="2544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8" name="Line 32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3" name="Text Box 33"/>
            <p:cNvSpPr txBox="1">
              <a:spLocks noChangeArrowheads="1"/>
            </p:cNvSpPr>
            <p:nvPr/>
          </p:nvSpPr>
          <p:spPr bwMode="auto">
            <a:xfrm>
              <a:off x="1920" y="1920"/>
              <a:ext cx="166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Compressed sets.</a:t>
              </a:r>
            </a:p>
            <a:p>
              <a:r>
                <a:rPr lang="en-US" altLang="zh-CN"/>
                <a:t>Their points are in</a:t>
              </a:r>
            </a:p>
            <a:p>
              <a:r>
                <a:rPr lang="en-US" altLang="zh-CN"/>
                <a:t>the CS.</a:t>
              </a:r>
            </a:p>
          </p:txBody>
        </p:sp>
        <p:sp>
          <p:nvSpPr>
            <p:cNvPr id="38934" name="Line 34"/>
            <p:cNvSpPr>
              <a:spLocks noChangeShapeType="1"/>
            </p:cNvSpPr>
            <p:nvPr/>
          </p:nvSpPr>
          <p:spPr bwMode="auto">
            <a:xfrm flipH="1" flipV="1">
              <a:off x="1248" y="2112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35"/>
            <p:cNvSpPr>
              <a:spLocks noChangeShapeType="1"/>
            </p:cNvSpPr>
            <p:nvPr/>
          </p:nvSpPr>
          <p:spPr bwMode="auto">
            <a:xfrm flipV="1">
              <a:off x="244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36"/>
            <p:cNvSpPr>
              <a:spLocks noChangeShapeType="1"/>
            </p:cNvSpPr>
            <p:nvPr/>
          </p:nvSpPr>
          <p:spPr bwMode="auto">
            <a:xfrm>
              <a:off x="3552" y="21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676400" y="1785938"/>
            <a:ext cx="6724650" cy="3090862"/>
            <a:chOff x="1056" y="1125"/>
            <a:chExt cx="4236" cy="1947"/>
          </a:xfrm>
        </p:grpSpPr>
        <p:sp>
          <p:nvSpPr>
            <p:cNvPr id="38920" name="Oval 37"/>
            <p:cNvSpPr>
              <a:spLocks noChangeArrowheads="1"/>
            </p:cNvSpPr>
            <p:nvPr/>
          </p:nvSpPr>
          <p:spPr bwMode="auto">
            <a:xfrm>
              <a:off x="1056" y="1296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1" name="Oval 38"/>
            <p:cNvSpPr>
              <a:spLocks noChangeArrowheads="1"/>
            </p:cNvSpPr>
            <p:nvPr/>
          </p:nvSpPr>
          <p:spPr bwMode="auto">
            <a:xfrm>
              <a:off x="1200" y="278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Oval 39"/>
            <p:cNvSpPr>
              <a:spLocks noChangeArrowheads="1"/>
            </p:cNvSpPr>
            <p:nvPr/>
          </p:nvSpPr>
          <p:spPr bwMode="auto">
            <a:xfrm>
              <a:off x="4272" y="302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Oval 40"/>
            <p:cNvSpPr>
              <a:spLocks noChangeArrowheads="1"/>
            </p:cNvSpPr>
            <p:nvPr/>
          </p:nvSpPr>
          <p:spPr bwMode="auto">
            <a:xfrm>
              <a:off x="3840" y="1344"/>
              <a:ext cx="48" cy="4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41"/>
            <p:cNvSpPr txBox="1">
              <a:spLocks noChangeArrowheads="1"/>
            </p:cNvSpPr>
            <p:nvPr/>
          </p:nvSpPr>
          <p:spPr bwMode="auto">
            <a:xfrm>
              <a:off x="4454" y="1125"/>
              <a:ext cx="83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Points in</a:t>
              </a:r>
            </a:p>
            <a:p>
              <a:r>
                <a:rPr lang="en-US" altLang="zh-CN"/>
                <a:t>the RS</a:t>
              </a:r>
            </a:p>
          </p:txBody>
        </p:sp>
        <p:sp>
          <p:nvSpPr>
            <p:cNvPr id="38925" name="Line 42"/>
            <p:cNvSpPr>
              <a:spLocks noChangeShapeType="1"/>
            </p:cNvSpPr>
            <p:nvPr/>
          </p:nvSpPr>
          <p:spPr bwMode="auto">
            <a:xfrm flipH="1">
              <a:off x="3888" y="139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43"/>
            <p:cNvSpPr>
              <a:spLocks noChangeShapeType="1"/>
            </p:cNvSpPr>
            <p:nvPr/>
          </p:nvSpPr>
          <p:spPr bwMode="auto">
            <a:xfrm flipH="1">
              <a:off x="4320" y="1680"/>
              <a:ext cx="528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Box 36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433C4-7ED7-4039-BA92-E43FC260BD0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Processing a “Memory-Load” of Points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mtClean="0"/>
              <a:t>Find those points that are “</a:t>
            </a:r>
            <a:r>
              <a:rPr lang="en-US" altLang="zh-CN" smtClean="0">
                <a:solidFill>
                  <a:srgbClr val="FF0000"/>
                </a:solidFill>
              </a:rPr>
              <a:t>sufficiently close</a:t>
            </a:r>
            <a:r>
              <a:rPr lang="en-US" altLang="zh-CN" smtClean="0"/>
              <a:t>” to a cluster centroid; add those points to that cluster and the DS.</a:t>
            </a:r>
          </a:p>
          <a:p>
            <a:pPr marL="609600" indent="-609600" eaLnBrk="1" hangingPunct="1">
              <a:buFont typeface="Calibri" pitchFamily="34" charset="0"/>
              <a:buAutoNum type="arabicPeriod"/>
            </a:pPr>
            <a:endParaRPr lang="en-US" altLang="zh-CN" smtClean="0"/>
          </a:p>
          <a:p>
            <a:pPr marL="609600" indent="-609600" eaLnBrk="1" hangingPunct="1">
              <a:buFont typeface="Calibri" pitchFamily="34" charset="0"/>
              <a:buAutoNum type="arabicPeriod"/>
            </a:pPr>
            <a:r>
              <a:rPr lang="en-US" altLang="zh-CN" smtClean="0"/>
              <a:t>Use any main-memory clustering algorithm to cluster the remaining points and the old RS.</a:t>
            </a:r>
          </a:p>
          <a:p>
            <a:pPr marL="990600" lvl="1" indent="-533400" eaLnBrk="1" hangingPunct="1"/>
            <a:r>
              <a:rPr lang="en-US" altLang="zh-CN" smtClean="0"/>
              <a:t>Clusters go to the CS; outlying points to the RS.</a:t>
            </a: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4419600" y="-33338"/>
            <a:ext cx="4724400" cy="3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i="1">
                <a:solidFill>
                  <a:srgbClr val="FBFCFF"/>
                </a:solidFill>
                <a:latin typeface="Calibri" pitchFamily="34" charset="0"/>
              </a:rPr>
              <a:t>Point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IIR-slides">
  <a:themeElements>
    <a:clrScheme name="2_IIR-slides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FFFFFF"/>
      </a:accent3>
      <a:accent4>
        <a:srgbClr val="000000"/>
      </a:accent4>
      <a:accent5>
        <a:srgbClr val="B0BBC2"/>
      </a:accent5>
      <a:accent6>
        <a:srgbClr val="AE4845"/>
      </a:accent6>
      <a:hlink>
        <a:srgbClr val="0000FF"/>
      </a:hlink>
      <a:folHlink>
        <a:srgbClr val="800080"/>
      </a:folHlink>
    </a:clrScheme>
    <a:fontScheme name="2_IIR-slide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2_IIR-slides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37085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0BBC2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11212</TotalTime>
  <Words>1534</Words>
  <Application>Microsoft Office PowerPoint</Application>
  <PresentationFormat>On-screen Show (4:3)</PresentationFormat>
  <Paragraphs>359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2_IIR-slides</vt:lpstr>
      <vt:lpstr>Equation</vt:lpstr>
      <vt:lpstr>BFR Algorithm</vt:lpstr>
      <vt:lpstr>BFR – (2)</vt:lpstr>
      <vt:lpstr>Initialization: k -Means</vt:lpstr>
      <vt:lpstr>Three Classes of Points</vt:lpstr>
      <vt:lpstr>Summarizing Sets of Points</vt:lpstr>
      <vt:lpstr>Comments</vt:lpstr>
      <vt:lpstr>Comments – (2)</vt:lpstr>
      <vt:lpstr>“Galaxies” Picture</vt:lpstr>
      <vt:lpstr>Processing a “Memory-Load” of Points</vt:lpstr>
      <vt:lpstr>Processing – (2)</vt:lpstr>
      <vt:lpstr>A Few Details . . .</vt:lpstr>
      <vt:lpstr>How Close is Close Enough?</vt:lpstr>
      <vt:lpstr>Mahalanobis Distance</vt:lpstr>
      <vt:lpstr>Mahalanobis Distance – (2)</vt:lpstr>
      <vt:lpstr>Picture: Equal M.D. Regions</vt:lpstr>
      <vt:lpstr>Should Two CS Subclusters Be Combined?</vt:lpstr>
      <vt:lpstr>The CURE Algorithm</vt:lpstr>
      <vt:lpstr>Example: Stanford Faculty Salaries</vt:lpstr>
      <vt:lpstr>Starting CURE</vt:lpstr>
      <vt:lpstr>Example: Initial Clusters</vt:lpstr>
      <vt:lpstr>Example: Pick Dispersed Points</vt:lpstr>
      <vt:lpstr>Example: Pick Dispersed Points</vt:lpstr>
      <vt:lpstr>Finishing CURE</vt:lpstr>
      <vt:lpstr>Outline</vt:lpstr>
      <vt:lpstr>What Is A Good Clustering?</vt:lpstr>
      <vt:lpstr>External criteria for clustering quality</vt:lpstr>
      <vt:lpstr>External Evaluation of Cluster Quality</vt:lpstr>
      <vt:lpstr>Purity example</vt:lpstr>
      <vt:lpstr>Rand Index measures between pair decisions.  Here RI = 0.68</vt:lpstr>
      <vt:lpstr>Rand index and Cluster F-measure</vt:lpstr>
      <vt:lpstr>Final word and resources</vt:lpstr>
      <vt:lpstr>Slide 32</vt:lpstr>
      <vt:lpstr>Acknowledgement</vt:lpstr>
    </vt:vector>
  </TitlesOfParts>
  <Company>Stanford University, CS Dept.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lkhan</cp:lastModifiedBy>
  <cp:revision>285</cp:revision>
  <dcterms:created xsi:type="dcterms:W3CDTF">2002-03-23T20:14:09Z</dcterms:created>
  <dcterms:modified xsi:type="dcterms:W3CDTF">2015-11-09T17:06:55Z</dcterms:modified>
</cp:coreProperties>
</file>