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73" r:id="rId5"/>
    <p:sldId id="265" r:id="rId6"/>
    <p:sldId id="274" r:id="rId7"/>
    <p:sldId id="275" r:id="rId8"/>
    <p:sldId id="276" r:id="rId9"/>
    <p:sldId id="278" r:id="rId10"/>
    <p:sldId id="284" r:id="rId11"/>
    <p:sldId id="286" r:id="rId12"/>
    <p:sldId id="287" r:id="rId13"/>
    <p:sldId id="288" r:id="rId14"/>
    <p:sldId id="279" r:id="rId15"/>
    <p:sldId id="280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3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13B2-E2C6-2446-B424-57738F08351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6AF8-085D-D04A-80DA-112274252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E0C1-6253-1549-8922-57DD49EBB785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5C6E6-694C-0E4A-92DF-6E0C758483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ill Sans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ill Sans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ill Sans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ill Sans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ill Sans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10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Light"/>
              </a:defRPr>
            </a:lvl1pPr>
          </a:lstStyle>
          <a:p>
            <a:fld id="{9EB5ECD5-515E-4817-8A06-1D2ED2C83850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latin typeface="Gill Sans Light"/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2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10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Gill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  <a:latin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October 11,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234" y="5295900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October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path path="circle">
            <a:fillToRect l="50000" t="10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October 11,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Gill Sans Ligh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Gill Sans Ligh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Gill Sans Ligh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Gill Sans Ligh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Gill Sans Ligh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Gill Sans Ligh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Big, Practical Recommendations </a:t>
            </a:r>
            <a:br>
              <a:rPr lang="en-US" dirty="0" smtClean="0"/>
            </a:b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Alternating Least Squares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7552" y="342802"/>
            <a:ext cx="3550440" cy="35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Picture 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295" y="3777194"/>
            <a:ext cx="6800755" cy="91565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1295" y="5233643"/>
            <a:ext cx="6016052" cy="803316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57172" y="1534145"/>
            <a:ext cx="6866065" cy="4904472"/>
          </a:xfrm>
          <a:prstGeom prst="rect">
            <a:avLst/>
          </a:prstGeom>
          <a:noFill/>
          <a:ln>
            <a:noFill/>
          </a:ln>
        </p:spPr>
        <p:txBody>
          <a:bodyPr lIns="81638" tIns="40819" rIns="81638" bIns="40819"/>
          <a:lstStyle/>
          <a:p>
            <a:pPr>
              <a:lnSpc>
                <a:spcPct val="94000"/>
              </a:lnSpc>
            </a:pPr>
            <a:endParaRPr lang="en-US" sz="2177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4000"/>
              </a:lnSpc>
            </a:pPr>
            <a:endParaRPr lang="en-US" sz="2177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Algorithm: ALS for Matrix Completion</a:t>
            </a: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Initialize P,Q</a:t>
            </a: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repeat</a:t>
            </a:r>
            <a:endParaRPr sz="1633" dirty="0"/>
          </a:p>
          <a:p>
            <a:pPr>
              <a:lnSpc>
                <a:spcPct val="94000"/>
              </a:lnSpc>
            </a:pPr>
            <a:endParaRPr lang="en-US" sz="2177" dirty="0">
              <a:latin typeface="Times New Roman"/>
            </a:endParaRPr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	for </a:t>
            </a:r>
            <a:r>
              <a:rPr lang="en-US" sz="2177" dirty="0" smtClean="0">
                <a:latin typeface="Times New Roman"/>
              </a:rPr>
              <a:t>u </a:t>
            </a:r>
            <a:r>
              <a:rPr lang="en-US" sz="2177" dirty="0">
                <a:latin typeface="Times New Roman"/>
              </a:rPr>
              <a:t>= 1...n </a:t>
            </a:r>
            <a:r>
              <a:rPr lang="en-US" sz="2177" dirty="0" smtClean="0">
                <a:latin typeface="Times New Roman"/>
              </a:rPr>
              <a:t>do</a:t>
            </a:r>
          </a:p>
          <a:p>
            <a:pPr>
              <a:lnSpc>
                <a:spcPct val="94000"/>
              </a:lnSpc>
            </a:pPr>
            <a:endParaRPr sz="1633" dirty="0"/>
          </a:p>
          <a:p>
            <a:pPr>
              <a:lnSpc>
                <a:spcPct val="94000"/>
              </a:lnSpc>
            </a:pP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	</a:t>
            </a:r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	</a:t>
            </a:r>
            <a:endParaRPr lang="en-US" sz="2177" dirty="0" smtClean="0">
              <a:latin typeface="Times New Roman"/>
            </a:endParaRPr>
          </a:p>
          <a:p>
            <a:pPr>
              <a:lnSpc>
                <a:spcPct val="94000"/>
              </a:lnSpc>
            </a:pPr>
            <a:r>
              <a:rPr lang="en-US" sz="2177" dirty="0" smtClean="0">
                <a:latin typeface="Times New Roman"/>
              </a:rPr>
              <a:t>            </a:t>
            </a:r>
            <a:r>
              <a:rPr lang="en-US" sz="2177" dirty="0">
                <a:latin typeface="Times New Roman"/>
              </a:rPr>
              <a:t>	for </a:t>
            </a:r>
            <a:r>
              <a:rPr lang="en-US" sz="2177" dirty="0" err="1" smtClean="0">
                <a:latin typeface="Times New Roman"/>
              </a:rPr>
              <a:t>i</a:t>
            </a:r>
            <a:r>
              <a:rPr lang="en-US" sz="2177" dirty="0" smtClean="0">
                <a:latin typeface="Times New Roman"/>
              </a:rPr>
              <a:t> = </a:t>
            </a:r>
            <a:r>
              <a:rPr lang="en-US" sz="2177" dirty="0">
                <a:latin typeface="Times New Roman"/>
              </a:rPr>
              <a:t>1..m do</a:t>
            </a:r>
            <a:endParaRPr sz="1633" dirty="0"/>
          </a:p>
          <a:p>
            <a:pPr>
              <a:lnSpc>
                <a:spcPct val="94000"/>
              </a:lnSpc>
            </a:pP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	</a:t>
            </a:r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	</a:t>
            </a:r>
            <a:endParaRPr sz="1633" dirty="0"/>
          </a:p>
          <a:p>
            <a:pPr>
              <a:lnSpc>
                <a:spcPct val="94000"/>
              </a:lnSpc>
            </a:pPr>
            <a:endParaRPr lang="en-US" sz="2177" dirty="0">
              <a:latin typeface="Times New Roman"/>
            </a:endParaRPr>
          </a:p>
          <a:p>
            <a:pPr>
              <a:lnSpc>
                <a:spcPct val="94000"/>
              </a:lnSpc>
            </a:pPr>
            <a:r>
              <a:rPr lang="en-US" sz="2177" dirty="0">
                <a:latin typeface="Times New Roman"/>
              </a:rPr>
              <a:t>Until convergence</a:t>
            </a:r>
            <a:endParaRPr sz="1633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7932" y="648146"/>
          <a:ext cx="7179415" cy="111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2933640" imgH="457200" progId="Equation.3">
                  <p:embed/>
                </p:oleObj>
              </mc:Choice>
              <mc:Fallback>
                <p:oleObj name="Equation" r:id="rId5" imgW="29336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32" y="648146"/>
                        <a:ext cx="7179415" cy="111887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14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172" y="273684"/>
            <a:ext cx="8228110" cy="1144562"/>
          </a:xfrm>
          <a:prstGeom prst="rect">
            <a:avLst/>
          </a:prstGeom>
          <a:noFill/>
          <a:ln>
            <a:noFill/>
          </a:ln>
        </p:spPr>
      </p:sp>
      <p:pic>
        <p:nvPicPr>
          <p:cNvPr id="97" name="Picture 9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458" y="3629650"/>
            <a:ext cx="1174278" cy="51791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1968" y="4788254"/>
            <a:ext cx="1303919" cy="509093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457172" y="267479"/>
            <a:ext cx="8229090" cy="56852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1">
                <a:latin typeface="Arial"/>
              </a:rPr>
              <a:t>Distributed ALS on Spark</a:t>
            </a:r>
            <a:endParaRPr sz="1633"/>
          </a:p>
        </p:txBody>
      </p:sp>
      <p:sp>
        <p:nvSpPr>
          <p:cNvPr id="100" name="TextShape 3"/>
          <p:cNvSpPr txBox="1"/>
          <p:nvPr/>
        </p:nvSpPr>
        <p:spPr>
          <a:xfrm>
            <a:off x="457172" y="1481923"/>
            <a:ext cx="8229090" cy="4222307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sz="1633" dirty="0"/>
          </a:p>
          <a:p>
            <a:r>
              <a:rPr lang="en-US" sz="2903" dirty="0">
                <a:latin typeface="Arial"/>
              </a:rPr>
              <a:t>Join ratings with Q factors using item id</a:t>
            </a:r>
            <a:endParaRPr sz="1633" dirty="0"/>
          </a:p>
          <a:p>
            <a:endParaRPr sz="1633" dirty="0"/>
          </a:p>
          <a:p>
            <a:r>
              <a:rPr lang="en-US" sz="2903" dirty="0">
                <a:latin typeface="Arial"/>
              </a:rPr>
              <a:t>Map to compute </a:t>
            </a:r>
            <a:r>
              <a:rPr lang="en-US" sz="2903" dirty="0" err="1">
                <a:latin typeface="Arial"/>
              </a:rPr>
              <a:t>q</a:t>
            </a:r>
            <a:r>
              <a:rPr lang="en-US" sz="2903" baseline="-33000" dirty="0" err="1">
                <a:latin typeface="Arial"/>
              </a:rPr>
              <a:t>i</a:t>
            </a:r>
            <a:r>
              <a:rPr lang="en-US" sz="2903" dirty="0" err="1">
                <a:latin typeface="Arial"/>
              </a:rPr>
              <a:t>q</a:t>
            </a:r>
            <a:r>
              <a:rPr lang="en-US" sz="2903" baseline="-33000" dirty="0" err="1">
                <a:latin typeface="Arial"/>
              </a:rPr>
              <a:t>i</a:t>
            </a:r>
            <a:r>
              <a:rPr lang="en-US" sz="2903" baseline="33000" dirty="0" err="1">
                <a:latin typeface="Arial"/>
              </a:rPr>
              <a:t>T</a:t>
            </a:r>
            <a:r>
              <a:rPr lang="en-US" sz="2903" dirty="0">
                <a:latin typeface="Arial"/>
              </a:rPr>
              <a:t> and change key to user id</a:t>
            </a:r>
            <a:endParaRPr sz="1633" dirty="0"/>
          </a:p>
          <a:p>
            <a:endParaRPr sz="1633" dirty="0"/>
          </a:p>
          <a:p>
            <a:r>
              <a:rPr lang="en-US" sz="2903" dirty="0">
                <a:latin typeface="Arial"/>
              </a:rPr>
              <a:t>Reduce by to compute using user id </a:t>
            </a:r>
            <a:endParaRPr sz="1633" dirty="0"/>
          </a:p>
          <a:p>
            <a:endParaRPr sz="1633" dirty="0"/>
          </a:p>
          <a:p>
            <a:r>
              <a:rPr lang="en-US" sz="2903" dirty="0">
                <a:latin typeface="Arial"/>
              </a:rPr>
              <a:t>Invert</a:t>
            </a:r>
            <a:endParaRPr sz="1633" dirty="0"/>
          </a:p>
          <a:p>
            <a:endParaRPr sz="1633" dirty="0"/>
          </a:p>
          <a:p>
            <a:r>
              <a:rPr lang="en-US" sz="2903" dirty="0">
                <a:latin typeface="Arial"/>
              </a:rPr>
              <a:t>Reduce by key user to compute </a:t>
            </a:r>
            <a:endParaRPr sz="1633" dirty="0"/>
          </a:p>
        </p:txBody>
      </p:sp>
      <p:pic>
        <p:nvPicPr>
          <p:cNvPr id="101" name="Picture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96" y="995688"/>
            <a:ext cx="6800755" cy="9156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27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1">
                <a:latin typeface="Arial"/>
              </a:rPr>
              <a:t>Challenges</a:t>
            </a:r>
            <a:endParaRPr sz="1633"/>
          </a:p>
        </p:txBody>
      </p:sp>
      <p:sp>
        <p:nvSpPr>
          <p:cNvPr id="103" name="CustomShape 2"/>
          <p:cNvSpPr/>
          <p:nvPr/>
        </p:nvSpPr>
        <p:spPr>
          <a:xfrm>
            <a:off x="457172" y="1605033"/>
            <a:ext cx="8228110" cy="39764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14726" indent="-414726">
              <a:buSzPct val="45000"/>
              <a:buFont typeface="Arial" panose="020B0604020202020204" pitchFamily="34" charset="0"/>
              <a:buChar char="•"/>
            </a:pPr>
            <a:r>
              <a:rPr lang="en-US" sz="2903" dirty="0">
                <a:latin typeface="Arial"/>
              </a:rPr>
              <a:t>Nodes crash due to large data size</a:t>
            </a:r>
            <a:endParaRPr sz="1633" dirty="0"/>
          </a:p>
          <a:p>
            <a:pPr marL="414726" indent="-414726">
              <a:buSzPct val="45000"/>
              <a:buFont typeface="Arial" panose="020B0604020202020204" pitchFamily="34" charset="0"/>
              <a:buChar char="•"/>
            </a:pPr>
            <a:r>
              <a:rPr lang="en-US" sz="2903" dirty="0">
                <a:latin typeface="Arial"/>
              </a:rPr>
              <a:t>Multiple node timeout due to large data shuffling.</a:t>
            </a:r>
            <a:endParaRPr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328407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172" y="273684"/>
            <a:ext cx="8228110" cy="1144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1">
                <a:latin typeface="Arial"/>
              </a:rPr>
              <a:t>Optimization</a:t>
            </a:r>
            <a:endParaRPr sz="1633"/>
          </a:p>
        </p:txBody>
      </p:sp>
      <p:sp>
        <p:nvSpPr>
          <p:cNvPr id="105" name="CustomShape 2"/>
          <p:cNvSpPr/>
          <p:nvPr/>
        </p:nvSpPr>
        <p:spPr>
          <a:xfrm>
            <a:off x="457172" y="1605033"/>
            <a:ext cx="8228110" cy="39764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14726" indent="-414726">
              <a:buSzPct val="45000"/>
              <a:buFont typeface="Arial" panose="020B0604020202020204" pitchFamily="34" charset="0"/>
              <a:buChar char="•"/>
            </a:pPr>
            <a:r>
              <a:rPr lang="en-US" sz="2903" dirty="0">
                <a:latin typeface="Arial"/>
              </a:rPr>
              <a:t>Part A matrix inversion using </a:t>
            </a:r>
            <a:r>
              <a:rPr lang="en-US" sz="2903" dirty="0" err="1">
                <a:latin typeface="Arial"/>
              </a:rPr>
              <a:t>svd</a:t>
            </a:r>
            <a:r>
              <a:rPr lang="en-US" sz="2903" dirty="0">
                <a:latin typeface="Arial"/>
              </a:rPr>
              <a:t>.</a:t>
            </a:r>
            <a:endParaRPr sz="1633" dirty="0"/>
          </a:p>
          <a:p>
            <a:pPr marL="414726" indent="-414726">
              <a:buSzPct val="45000"/>
              <a:buFont typeface="Arial" panose="020B0604020202020204" pitchFamily="34" charset="0"/>
              <a:buChar char="•"/>
            </a:pPr>
            <a:r>
              <a:rPr lang="en-US" sz="2903" dirty="0">
                <a:latin typeface="Arial"/>
              </a:rPr>
              <a:t>Broadcast ratings data to all nodes.</a:t>
            </a:r>
            <a:endParaRPr sz="1633" dirty="0"/>
          </a:p>
          <a:p>
            <a:pPr marL="414726" indent="-414726">
              <a:buSzPct val="45000"/>
              <a:buFont typeface="Arial" panose="020B0604020202020204" pitchFamily="34" charset="0"/>
              <a:buChar char="•"/>
            </a:pPr>
            <a:r>
              <a:rPr lang="en-US" sz="2903" dirty="0">
                <a:latin typeface="Arial"/>
              </a:rPr>
              <a:t>Use hashing to partition user and item matrix</a:t>
            </a:r>
            <a:endParaRPr sz="1633" dirty="0"/>
          </a:p>
          <a:p>
            <a:pPr marL="414726" indent="-414726">
              <a:buSzPct val="45000"/>
              <a:buFont typeface="Arial" panose="020B0604020202020204" pitchFamily="34" charset="0"/>
              <a:buChar char="•"/>
            </a:pPr>
            <a:r>
              <a:rPr lang="en-US" sz="2903" dirty="0">
                <a:latin typeface="Arial"/>
              </a:rPr>
              <a:t>data to nodes by </a:t>
            </a:r>
            <a:r>
              <a:rPr lang="en-US" sz="2903" dirty="0" err="1">
                <a:latin typeface="Arial"/>
              </a:rPr>
              <a:t>user_id</a:t>
            </a:r>
            <a:r>
              <a:rPr lang="en-US" sz="2903" dirty="0">
                <a:latin typeface="Arial"/>
              </a:rPr>
              <a:t> and </a:t>
            </a:r>
            <a:r>
              <a:rPr lang="en-US" sz="2903" dirty="0" err="1">
                <a:latin typeface="Arial"/>
              </a:rPr>
              <a:t>item_id</a:t>
            </a:r>
            <a:r>
              <a:rPr lang="en-US" sz="2903" dirty="0">
                <a:latin typeface="Arial"/>
              </a:rPr>
              <a:t>.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400653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 Algorithm: Implicit Feedback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190768"/>
            <a:ext cx="7772400" cy="3733800"/>
          </a:xfrm>
        </p:spPr>
        <p:txBody>
          <a:bodyPr>
            <a:normAutofit lnSpcReduction="10000"/>
          </a:bodyPr>
          <a:lstStyle/>
          <a:p>
            <a:endParaRPr lang="en-US" dirty="0" smtClean="0">
              <a:cs typeface="Gill Sans Light"/>
            </a:endParaRPr>
          </a:p>
          <a:p>
            <a:endParaRPr lang="en-US" dirty="0">
              <a:cs typeface="Gill Sans Light"/>
            </a:endParaRPr>
          </a:p>
          <a:p>
            <a:r>
              <a:rPr lang="en-US" dirty="0" smtClean="0">
                <a:cs typeface="Gill Sans Light"/>
              </a:rPr>
              <a:t>Define regularization weights </a:t>
            </a:r>
            <a:r>
              <a:rPr lang="en-US" i="1" dirty="0" smtClean="0">
                <a:cs typeface="Gill Sans Light"/>
              </a:rPr>
              <a:t>c</a:t>
            </a:r>
            <a:r>
              <a:rPr lang="en-US" i="1" baseline="-25000" dirty="0" smtClean="0">
                <a:cs typeface="Gill Sans Light"/>
              </a:rPr>
              <a:t>ui</a:t>
            </a:r>
            <a:r>
              <a:rPr lang="en-US" dirty="0" smtClean="0">
                <a:cs typeface="Gill Sans Light"/>
              </a:rPr>
              <a:t> = 1 + </a:t>
            </a:r>
            <a:r>
              <a:rPr lang="en-US" dirty="0" smtClean="0">
                <a:ea typeface="Lucida Grande"/>
                <a:cs typeface="Gill Sans Light"/>
              </a:rPr>
              <a:t>α</a:t>
            </a:r>
            <a:r>
              <a:rPr lang="en-US" dirty="0">
                <a:cs typeface="Gill Sans Light"/>
              </a:rPr>
              <a:t> </a:t>
            </a:r>
            <a:r>
              <a:rPr lang="en-US" i="1" dirty="0" err="1" smtClean="0">
                <a:cs typeface="Gill Sans Light"/>
              </a:rPr>
              <a:t>r</a:t>
            </a:r>
            <a:r>
              <a:rPr lang="en-US" i="1" baseline="-25000" dirty="0" err="1" smtClean="0">
                <a:cs typeface="Gill Sans Light"/>
              </a:rPr>
              <a:t>ui</a:t>
            </a:r>
            <a:endParaRPr lang="en-US" i="1" baseline="-25000" dirty="0" smtClean="0">
              <a:cs typeface="Gill Sans Light"/>
            </a:endParaRPr>
          </a:p>
          <a:p>
            <a:r>
              <a:rPr lang="en-US" dirty="0" smtClean="0">
                <a:cs typeface="Gill Sans Light"/>
              </a:rPr>
              <a:t>Minimize:  </a:t>
            </a:r>
            <a:r>
              <a:rPr lang="en-US" dirty="0">
                <a:cs typeface="Gill Sans Light"/>
              </a:rPr>
              <a:t/>
            </a:r>
            <a:br>
              <a:rPr lang="en-US" dirty="0">
                <a:cs typeface="Gill Sans Light"/>
              </a:rPr>
            </a:br>
            <a:r>
              <a:rPr lang="en-US" dirty="0" smtClean="0">
                <a:cs typeface="Gill Sans Light"/>
              </a:rPr>
              <a:t/>
            </a:r>
            <a:br>
              <a:rPr lang="en-US" dirty="0" smtClean="0">
                <a:cs typeface="Gill Sans Light"/>
              </a:rPr>
            </a:br>
            <a:r>
              <a:rPr lang="en-US" dirty="0" err="1" smtClean="0">
                <a:ea typeface="Lucida Grande"/>
                <a:cs typeface="Gill Sans Light"/>
              </a:rPr>
              <a:t>Σ</a:t>
            </a:r>
            <a:r>
              <a:rPr lang="en-US" dirty="0" smtClean="0">
                <a:ea typeface="Lucida Grande"/>
                <a:cs typeface="Gill Sans Light"/>
              </a:rPr>
              <a:t> </a:t>
            </a:r>
            <a:r>
              <a:rPr lang="en-US" i="1" dirty="0" smtClean="0">
                <a:cs typeface="Gill Sans Light"/>
              </a:rPr>
              <a:t>c</a:t>
            </a:r>
            <a:r>
              <a:rPr lang="en-US" i="1" baseline="-25000" dirty="0" smtClean="0">
                <a:cs typeface="Gill Sans Light"/>
              </a:rPr>
              <a:t>ui</a:t>
            </a:r>
            <a:r>
              <a:rPr lang="en-US" dirty="0" smtClean="0">
                <a:cs typeface="Gill Sans Light"/>
              </a:rPr>
              <a:t>(</a:t>
            </a:r>
            <a:r>
              <a:rPr lang="en-US" i="1" dirty="0" err="1" smtClean="0">
                <a:cs typeface="Gill Sans Light"/>
              </a:rPr>
              <a:t>p</a:t>
            </a:r>
            <a:r>
              <a:rPr lang="en-US" i="1" baseline="-25000" dirty="0" err="1" smtClean="0">
                <a:cs typeface="Gill Sans Light"/>
              </a:rPr>
              <a:t>ui</a:t>
            </a:r>
            <a:r>
              <a:rPr lang="en-US" dirty="0" smtClean="0">
                <a:cs typeface="Gill Sans Light"/>
              </a:rPr>
              <a:t> – </a:t>
            </a:r>
            <a:r>
              <a:rPr lang="en-US" i="1" dirty="0" err="1" smtClean="0">
                <a:cs typeface="Gill Sans Light"/>
              </a:rPr>
              <a:t>x</a:t>
            </a:r>
            <a:r>
              <a:rPr lang="en-US" i="1" baseline="-25000" dirty="0" err="1" smtClean="0">
                <a:cs typeface="Gill Sans Light"/>
              </a:rPr>
              <a:t>u</a:t>
            </a:r>
            <a:r>
              <a:rPr lang="en-US" baseline="30000" dirty="0" err="1" smtClean="0">
                <a:cs typeface="Gill Sans Light"/>
              </a:rPr>
              <a:t>T</a:t>
            </a:r>
            <a:r>
              <a:rPr lang="en-US" i="1" dirty="0" err="1" smtClean="0">
                <a:cs typeface="Gill Sans Light"/>
              </a:rPr>
              <a:t>y</a:t>
            </a:r>
            <a:r>
              <a:rPr lang="en-US" i="1" baseline="-25000" dirty="0" err="1" smtClean="0">
                <a:cs typeface="Gill Sans Light"/>
              </a:rPr>
              <a:t>i</a:t>
            </a:r>
            <a:r>
              <a:rPr lang="en-US" dirty="0" smtClean="0">
                <a:cs typeface="Gill Sans Light"/>
              </a:rPr>
              <a:t>)</a:t>
            </a:r>
            <a:r>
              <a:rPr lang="en-US" baseline="30000" dirty="0" smtClean="0">
                <a:cs typeface="Gill Sans Light"/>
              </a:rPr>
              <a:t>2</a:t>
            </a:r>
            <a:r>
              <a:rPr lang="en-US" dirty="0" smtClean="0">
                <a:cs typeface="Gill Sans Light"/>
              </a:rPr>
              <a:t>  +  </a:t>
            </a:r>
            <a:r>
              <a:rPr lang="en-US" dirty="0" err="1" smtClean="0">
                <a:ea typeface="Lucida Grande"/>
                <a:cs typeface="Gill Sans Light"/>
              </a:rPr>
              <a:t>λ</a:t>
            </a:r>
            <a:r>
              <a:rPr lang="en-US" dirty="0" smtClean="0">
                <a:cs typeface="Gill Sans Light"/>
              </a:rPr>
              <a:t>(</a:t>
            </a:r>
            <a:r>
              <a:rPr lang="en-US" dirty="0" err="1" smtClean="0">
                <a:ea typeface="Lucida Grande"/>
                <a:cs typeface="Gill Sans Light"/>
              </a:rPr>
              <a:t>Σ</a:t>
            </a:r>
            <a:r>
              <a:rPr lang="en-US" dirty="0" smtClean="0">
                <a:ea typeface="Lucida Grande"/>
                <a:cs typeface="Gill Sans Light"/>
              </a:rPr>
              <a:t>||</a:t>
            </a:r>
            <a:r>
              <a:rPr lang="en-US" i="1" dirty="0" err="1">
                <a:cs typeface="Gill Sans Light"/>
              </a:rPr>
              <a:t>x</a:t>
            </a:r>
            <a:r>
              <a:rPr lang="en-US" i="1" baseline="-25000" dirty="0" err="1">
                <a:cs typeface="Gill Sans Light"/>
              </a:rPr>
              <a:t>u</a:t>
            </a:r>
            <a:r>
              <a:rPr lang="en-US" dirty="0" smtClean="0">
                <a:ea typeface="Lucida Grande"/>
                <a:cs typeface="Gill Sans Light"/>
              </a:rPr>
              <a:t>||</a:t>
            </a:r>
            <a:r>
              <a:rPr lang="en-US" baseline="30000" dirty="0" smtClean="0">
                <a:ea typeface="Lucida Grande"/>
                <a:cs typeface="Gill Sans Light"/>
              </a:rPr>
              <a:t>2</a:t>
            </a:r>
            <a:r>
              <a:rPr lang="en-US" dirty="0" smtClean="0">
                <a:ea typeface="Lucida Grande"/>
                <a:cs typeface="Gill Sans Light"/>
              </a:rPr>
              <a:t> + </a:t>
            </a:r>
            <a:r>
              <a:rPr lang="en-US" dirty="0" err="1">
                <a:ea typeface="Lucida Grande"/>
                <a:cs typeface="Gill Sans Light"/>
              </a:rPr>
              <a:t>Σ</a:t>
            </a:r>
            <a:r>
              <a:rPr lang="en-US" dirty="0">
                <a:ea typeface="Lucida Grande"/>
                <a:cs typeface="Gill Sans Light"/>
              </a:rPr>
              <a:t>|</a:t>
            </a:r>
            <a:r>
              <a:rPr lang="en-US" dirty="0" smtClean="0">
                <a:ea typeface="Lucida Grande"/>
                <a:cs typeface="Gill Sans Light"/>
              </a:rPr>
              <a:t>|</a:t>
            </a:r>
            <a:r>
              <a:rPr lang="en-US" i="1" dirty="0" err="1">
                <a:cs typeface="Gill Sans Light"/>
              </a:rPr>
              <a:t>y</a:t>
            </a:r>
            <a:r>
              <a:rPr lang="en-US" i="1" baseline="-25000" dirty="0" err="1">
                <a:cs typeface="Gill Sans Light"/>
              </a:rPr>
              <a:t>i</a:t>
            </a:r>
            <a:r>
              <a:rPr lang="en-US" dirty="0" smtClean="0">
                <a:ea typeface="Lucida Grande"/>
                <a:cs typeface="Gill Sans Light"/>
              </a:rPr>
              <a:t>|</a:t>
            </a:r>
            <a:r>
              <a:rPr lang="en-US" dirty="0">
                <a:ea typeface="Lucida Grande"/>
                <a:cs typeface="Gill Sans Light"/>
              </a:rPr>
              <a:t>|</a:t>
            </a:r>
            <a:r>
              <a:rPr lang="en-US" baseline="30000" dirty="0" smtClean="0">
                <a:ea typeface="Lucida Grande"/>
                <a:cs typeface="Gill Sans Light"/>
              </a:rPr>
              <a:t>2</a:t>
            </a:r>
            <a:r>
              <a:rPr lang="en-US" dirty="0" smtClean="0">
                <a:ea typeface="Lucida Grande"/>
                <a:cs typeface="Gill Sans Light"/>
              </a:rPr>
              <a:t>)</a:t>
            </a:r>
            <a:br>
              <a:rPr lang="en-US" dirty="0" smtClean="0">
                <a:ea typeface="Lucida Grande"/>
                <a:cs typeface="Gill Sans Light"/>
              </a:rPr>
            </a:br>
            <a:endParaRPr lang="en-US" dirty="0" smtClean="0">
              <a:ea typeface="Lucida Grande"/>
              <a:cs typeface="Gill Sans Light"/>
            </a:endParaRPr>
          </a:p>
          <a:p>
            <a:r>
              <a:rPr lang="en-US" dirty="0" smtClean="0">
                <a:ea typeface="Lucida Grande"/>
                <a:cs typeface="Gill Sans Light"/>
              </a:rPr>
              <a:t>Simple least-squares regression objective, plus</a:t>
            </a:r>
          </a:p>
          <a:p>
            <a:pPr lvl="1"/>
            <a:r>
              <a:rPr lang="en-US" dirty="0" smtClean="0">
                <a:ea typeface="Lucida Grande"/>
                <a:cs typeface="Gill Sans Light"/>
              </a:rPr>
              <a:t>Weighted least-squared error terms by strength, </a:t>
            </a:r>
            <a:br>
              <a:rPr lang="en-US" dirty="0" smtClean="0">
                <a:ea typeface="Lucida Grande"/>
                <a:cs typeface="Gill Sans Light"/>
              </a:rPr>
            </a:br>
            <a:r>
              <a:rPr lang="en-US" dirty="0" smtClean="0">
                <a:ea typeface="Lucida Grande"/>
                <a:cs typeface="Gill Sans Light"/>
              </a:rPr>
              <a:t>a penalty for not reconstructing 1 at “strong” association is higher</a:t>
            </a:r>
          </a:p>
          <a:p>
            <a:pPr lvl="1"/>
            <a:r>
              <a:rPr lang="en-US" dirty="0" smtClean="0">
                <a:ea typeface="Lucida Grande"/>
                <a:cs typeface="Gill Sans Light"/>
              </a:rPr>
              <a:t>Standard L2 regularization term</a:t>
            </a:r>
            <a:endParaRPr lang="en-US" dirty="0" smtClean="0">
              <a:cs typeface="Gill Sans Light"/>
            </a:endParaRPr>
          </a:p>
          <a:p>
            <a:endParaRPr lang="en-US" dirty="0" smtClean="0">
              <a:cs typeface="Gill Sans Light"/>
            </a:endParaRPr>
          </a:p>
          <a:p>
            <a:endParaRPr lang="en-US" dirty="0" smtClean="0">
              <a:cs typeface="Gill Sans Ligh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18361"/>
              </p:ext>
            </p:extLst>
          </p:nvPr>
        </p:nvGraphicFramePr>
        <p:xfrm>
          <a:off x="122830" y="5254365"/>
          <a:ext cx="9144000" cy="142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933640" imgH="457200" progId="Equation.3">
                  <p:embed/>
                </p:oleObj>
              </mc:Choice>
              <mc:Fallback>
                <p:oleObj name="Equation" r:id="rId3" imgW="29336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30" y="5254365"/>
                        <a:ext cx="9144000" cy="14250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7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 </a:t>
            </a:r>
            <a:r>
              <a:rPr lang="en-US" dirty="0"/>
              <a:t>Algorithm: Implicit Feedback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Gill Sans Light"/>
              </a:rPr>
              <a:t>With fixed Y, compute optimal X</a:t>
            </a:r>
          </a:p>
          <a:p>
            <a:r>
              <a:rPr lang="en-US" dirty="0" smtClean="0">
                <a:cs typeface="Gill Sans Light"/>
              </a:rPr>
              <a:t>Each row </a:t>
            </a:r>
            <a:r>
              <a:rPr lang="en-US" i="1" dirty="0" err="1" smtClean="0">
                <a:cs typeface="Gill Sans Light"/>
              </a:rPr>
              <a:t>x</a:t>
            </a:r>
            <a:r>
              <a:rPr lang="en-US" i="1" baseline="-25000" dirty="0" err="1" smtClean="0">
                <a:cs typeface="Gill Sans Light"/>
              </a:rPr>
              <a:t>u</a:t>
            </a:r>
            <a:r>
              <a:rPr lang="en-US" dirty="0" smtClean="0">
                <a:cs typeface="Gill Sans Light"/>
              </a:rPr>
              <a:t> is </a:t>
            </a:r>
            <a:r>
              <a:rPr lang="en-US" i="1" dirty="0" smtClean="0">
                <a:cs typeface="Gill Sans Light"/>
              </a:rPr>
              <a:t>independent</a:t>
            </a:r>
            <a:endParaRPr lang="en-US" dirty="0" smtClean="0">
              <a:cs typeface="Gill Sans Light"/>
            </a:endParaRPr>
          </a:p>
          <a:p>
            <a:r>
              <a:rPr lang="en-US" dirty="0" smtClean="0">
                <a:cs typeface="Gill Sans Light"/>
              </a:rPr>
              <a:t>Define C</a:t>
            </a:r>
            <a:r>
              <a:rPr lang="en-US" i="1" baseline="-25000" dirty="0" smtClean="0">
                <a:cs typeface="Gill Sans Light"/>
              </a:rPr>
              <a:t>u</a:t>
            </a:r>
            <a:r>
              <a:rPr lang="en-US" dirty="0" smtClean="0">
                <a:cs typeface="Gill Sans Light"/>
              </a:rPr>
              <a:t> as diagonal matrix of </a:t>
            </a:r>
            <a:r>
              <a:rPr lang="en-US" i="1" dirty="0" smtClean="0">
                <a:cs typeface="Gill Sans Light"/>
              </a:rPr>
              <a:t>c</a:t>
            </a:r>
            <a:r>
              <a:rPr lang="en-US" i="1" baseline="-25000" dirty="0" smtClean="0">
                <a:cs typeface="Gill Sans Light"/>
              </a:rPr>
              <a:t>u</a:t>
            </a:r>
            <a:r>
              <a:rPr lang="en-US" dirty="0" smtClean="0">
                <a:cs typeface="Gill Sans Light"/>
              </a:rPr>
              <a:t> (user strength weights)</a:t>
            </a:r>
          </a:p>
          <a:p>
            <a:r>
              <a:rPr lang="en-US" i="1" dirty="0" err="1" smtClean="0">
                <a:cs typeface="Gill Sans Light"/>
              </a:rPr>
              <a:t>x</a:t>
            </a:r>
            <a:r>
              <a:rPr lang="en-US" i="1" baseline="-25000" dirty="0" err="1" smtClean="0">
                <a:cs typeface="Gill Sans Light"/>
              </a:rPr>
              <a:t>u</a:t>
            </a:r>
            <a:r>
              <a:rPr lang="en-US" dirty="0" smtClean="0">
                <a:cs typeface="Gill Sans Light"/>
              </a:rPr>
              <a:t> = (</a:t>
            </a:r>
            <a:r>
              <a:rPr lang="en-US" dirty="0" err="1" smtClean="0">
                <a:cs typeface="Gill Sans Light"/>
              </a:rPr>
              <a:t>Y</a:t>
            </a:r>
            <a:r>
              <a:rPr lang="en-US" baseline="30000" dirty="0" err="1" smtClean="0">
                <a:cs typeface="Gill Sans Light"/>
              </a:rPr>
              <a:t>T</a:t>
            </a:r>
            <a:r>
              <a:rPr lang="en-US" dirty="0" err="1" smtClean="0">
                <a:cs typeface="Gill Sans Light"/>
              </a:rPr>
              <a:t>C</a:t>
            </a:r>
            <a:r>
              <a:rPr lang="en-US" i="1" baseline="-25000" dirty="0" err="1" smtClean="0">
                <a:cs typeface="Gill Sans Light"/>
              </a:rPr>
              <a:t>u</a:t>
            </a:r>
            <a:r>
              <a:rPr lang="en-US" dirty="0" err="1" smtClean="0">
                <a:cs typeface="Gill Sans Light"/>
              </a:rPr>
              <a:t>Y</a:t>
            </a:r>
            <a:r>
              <a:rPr lang="en-US" dirty="0" smtClean="0">
                <a:cs typeface="Gill Sans Light"/>
              </a:rPr>
              <a:t> + </a:t>
            </a:r>
            <a:r>
              <a:rPr lang="en-US" dirty="0" err="1" smtClean="0">
                <a:ea typeface="Lucida Grande"/>
                <a:cs typeface="Gill Sans Light"/>
              </a:rPr>
              <a:t>λI</a:t>
            </a:r>
            <a:r>
              <a:rPr lang="en-US" dirty="0" smtClean="0">
                <a:ea typeface="Lucida Grande"/>
                <a:cs typeface="Gill Sans Light"/>
              </a:rPr>
              <a:t>)</a:t>
            </a:r>
            <a:r>
              <a:rPr lang="en-US" baseline="30000" dirty="0" smtClean="0">
                <a:ea typeface="Lucida Grande"/>
                <a:cs typeface="Gill Sans Light"/>
              </a:rPr>
              <a:t>-1</a:t>
            </a:r>
            <a:r>
              <a:rPr lang="en-US" dirty="0" smtClean="0">
                <a:ea typeface="Lucida Grande"/>
                <a:cs typeface="Gill Sans Light"/>
              </a:rPr>
              <a:t> </a:t>
            </a:r>
            <a:r>
              <a:rPr lang="en-US" dirty="0" err="1" smtClean="0">
                <a:cs typeface="Gill Sans Light"/>
              </a:rPr>
              <a:t>Y</a:t>
            </a:r>
            <a:r>
              <a:rPr lang="en-US" baseline="30000" dirty="0" err="1" smtClean="0">
                <a:cs typeface="Gill Sans Light"/>
              </a:rPr>
              <a:t>T</a:t>
            </a:r>
            <a:r>
              <a:rPr lang="en-US" dirty="0" err="1" smtClean="0">
                <a:cs typeface="Gill Sans Light"/>
              </a:rPr>
              <a:t>C</a:t>
            </a:r>
            <a:r>
              <a:rPr lang="en-US" i="1" baseline="-25000" dirty="0" err="1" smtClean="0">
                <a:cs typeface="Gill Sans Light"/>
              </a:rPr>
              <a:t>u</a:t>
            </a:r>
            <a:r>
              <a:rPr lang="en-US" i="1" dirty="0" err="1" smtClean="0">
                <a:cs typeface="Gill Sans Light"/>
              </a:rPr>
              <a:t>p</a:t>
            </a:r>
            <a:r>
              <a:rPr lang="en-US" i="1" baseline="-25000" dirty="0" err="1" smtClean="0">
                <a:cs typeface="Gill Sans Light"/>
              </a:rPr>
              <a:t>u</a:t>
            </a:r>
            <a:endParaRPr lang="en-US" i="1" baseline="-25000" dirty="0" smtClean="0">
              <a:cs typeface="Gill Sans Light"/>
            </a:endParaRPr>
          </a:p>
          <a:p>
            <a:r>
              <a:rPr lang="en-US" dirty="0" smtClean="0">
                <a:cs typeface="Gill Sans Light"/>
              </a:rPr>
              <a:t>Compare to simple least-squares regression solution </a:t>
            </a:r>
            <a:r>
              <a:rPr lang="en-US" dirty="0">
                <a:cs typeface="Gill Sans Light"/>
              </a:rPr>
              <a:t>(</a:t>
            </a:r>
            <a:r>
              <a:rPr lang="en-US" dirty="0" smtClean="0">
                <a:cs typeface="Gill Sans Light"/>
              </a:rPr>
              <a:t>Y</a:t>
            </a:r>
            <a:r>
              <a:rPr lang="en-US" baseline="30000" dirty="0" smtClean="0">
                <a:cs typeface="Gill Sans Light"/>
              </a:rPr>
              <a:t>T</a:t>
            </a:r>
            <a:r>
              <a:rPr lang="en-US" dirty="0" smtClean="0">
                <a:cs typeface="Gill Sans Light"/>
              </a:rPr>
              <a:t>Y</a:t>
            </a:r>
            <a:r>
              <a:rPr lang="en-US" dirty="0" smtClean="0">
                <a:ea typeface="Lucida Grande"/>
                <a:cs typeface="Gill Sans Light"/>
              </a:rPr>
              <a:t>)</a:t>
            </a:r>
            <a:r>
              <a:rPr lang="en-US" baseline="30000" dirty="0">
                <a:ea typeface="Lucida Grande"/>
                <a:cs typeface="Gill Sans Light"/>
              </a:rPr>
              <a:t>-1</a:t>
            </a:r>
            <a:r>
              <a:rPr lang="en-US" dirty="0">
                <a:ea typeface="Lucida Grande"/>
                <a:cs typeface="Gill Sans Light"/>
              </a:rPr>
              <a:t> </a:t>
            </a:r>
            <a:r>
              <a:rPr lang="en-US" dirty="0" err="1" smtClean="0">
                <a:cs typeface="Gill Sans Light"/>
              </a:rPr>
              <a:t>Y</a:t>
            </a:r>
            <a:r>
              <a:rPr lang="en-US" baseline="30000" dirty="0" err="1" smtClean="0">
                <a:cs typeface="Gill Sans Light"/>
              </a:rPr>
              <a:t>T</a:t>
            </a:r>
            <a:r>
              <a:rPr lang="en-US" i="1" dirty="0" err="1" smtClean="0">
                <a:cs typeface="Gill Sans Light"/>
              </a:rPr>
              <a:t>p</a:t>
            </a:r>
            <a:r>
              <a:rPr lang="en-US" i="1" baseline="-25000" dirty="0" err="1" smtClean="0">
                <a:cs typeface="Gill Sans Light"/>
              </a:rPr>
              <a:t>u</a:t>
            </a:r>
            <a:endParaRPr lang="en-US" dirty="0" smtClean="0">
              <a:cs typeface="Gill Sans Light"/>
            </a:endParaRPr>
          </a:p>
          <a:p>
            <a:pPr lvl="1"/>
            <a:r>
              <a:rPr lang="en-US" dirty="0" smtClean="0">
                <a:cs typeface="Gill Sans Light"/>
              </a:rPr>
              <a:t>Adds </a:t>
            </a:r>
            <a:r>
              <a:rPr lang="en-US" dirty="0" err="1" smtClean="0">
                <a:cs typeface="Gill Sans Light"/>
              </a:rPr>
              <a:t>Tikhonov</a:t>
            </a:r>
            <a:r>
              <a:rPr lang="en-US" dirty="0" smtClean="0">
                <a:cs typeface="Gill Sans Light"/>
              </a:rPr>
              <a:t> / ridge regression regularization term </a:t>
            </a:r>
            <a:r>
              <a:rPr lang="en-US" dirty="0" err="1" smtClean="0">
                <a:ea typeface="Lucida Grande"/>
                <a:cs typeface="Gill Sans Light"/>
              </a:rPr>
              <a:t>λI</a:t>
            </a:r>
            <a:endParaRPr lang="en-US" dirty="0" smtClean="0">
              <a:ea typeface="Lucida Grande"/>
              <a:cs typeface="Gill Sans Light"/>
            </a:endParaRPr>
          </a:p>
          <a:p>
            <a:pPr lvl="1"/>
            <a:r>
              <a:rPr lang="en-US" dirty="0" smtClean="0">
                <a:ea typeface="Lucida Grande"/>
                <a:cs typeface="Gill Sans Light"/>
              </a:rPr>
              <a:t>Attaches </a:t>
            </a:r>
            <a:r>
              <a:rPr lang="en-US" i="1" dirty="0" smtClean="0">
                <a:cs typeface="Gill Sans Light"/>
              </a:rPr>
              <a:t>c</a:t>
            </a:r>
            <a:r>
              <a:rPr lang="en-US" i="1" baseline="-25000" dirty="0" smtClean="0">
                <a:cs typeface="Gill Sans Light"/>
              </a:rPr>
              <a:t>u</a:t>
            </a:r>
            <a:r>
              <a:rPr lang="en-US" dirty="0" smtClean="0">
                <a:cs typeface="Gill Sans Light"/>
              </a:rPr>
              <a:t> weights to Y</a:t>
            </a:r>
            <a:r>
              <a:rPr lang="en-US" baseline="30000" dirty="0" smtClean="0">
                <a:cs typeface="Gill Sans Light"/>
              </a:rPr>
              <a:t>T</a:t>
            </a:r>
          </a:p>
          <a:p>
            <a:r>
              <a:rPr lang="en-US" dirty="0" smtClean="0">
                <a:cs typeface="Gill Sans Light"/>
              </a:rPr>
              <a:t>See paper for how </a:t>
            </a:r>
            <a:r>
              <a:rPr lang="en-US" dirty="0" err="1" smtClean="0">
                <a:cs typeface="Gill Sans Light"/>
              </a:rPr>
              <a:t>Y</a:t>
            </a:r>
            <a:r>
              <a:rPr lang="en-US" baseline="30000" dirty="0" err="1" smtClean="0">
                <a:cs typeface="Gill Sans Light"/>
              </a:rPr>
              <a:t>T</a:t>
            </a:r>
            <a:r>
              <a:rPr lang="en-US" dirty="0" err="1" smtClean="0">
                <a:cs typeface="Gill Sans Light"/>
              </a:rPr>
              <a:t>C</a:t>
            </a:r>
            <a:r>
              <a:rPr lang="en-US" i="1" baseline="-25000" dirty="0" err="1" smtClean="0">
                <a:cs typeface="Gill Sans Light"/>
              </a:rPr>
              <a:t>u</a:t>
            </a:r>
            <a:r>
              <a:rPr lang="en-US" dirty="0" err="1" smtClean="0">
                <a:cs typeface="Gill Sans Light"/>
              </a:rPr>
              <a:t>Y</a:t>
            </a:r>
            <a:r>
              <a:rPr lang="en-US" dirty="0" smtClean="0">
                <a:cs typeface="Gill Sans Light"/>
              </a:rPr>
              <a:t> is computed efficiently;</a:t>
            </a:r>
            <a:br>
              <a:rPr lang="en-US" dirty="0" smtClean="0">
                <a:cs typeface="Gill Sans Light"/>
              </a:rPr>
            </a:br>
            <a:r>
              <a:rPr lang="en-US" dirty="0" smtClean="0">
                <a:cs typeface="Gill Sans Light"/>
              </a:rPr>
              <a:t>skipping the engineering!</a:t>
            </a:r>
          </a:p>
          <a:p>
            <a:endParaRPr lang="en-US" dirty="0" smtClean="0"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9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84498"/>
              </p:ext>
            </p:extLst>
          </p:nvPr>
        </p:nvGraphicFramePr>
        <p:xfrm>
          <a:off x="1673348" y="2351680"/>
          <a:ext cx="2318440" cy="2283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88"/>
                <a:gridCol w="463688"/>
                <a:gridCol w="463688"/>
                <a:gridCol w="463688"/>
                <a:gridCol w="463688"/>
              </a:tblGrid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factorization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1305830"/>
          </a:xfrm>
        </p:spPr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 = 3,  </a:t>
            </a:r>
            <a:r>
              <a:rPr lang="en-US" dirty="0" err="1" smtClean="0">
                <a:ea typeface="Lucida Grande"/>
                <a:cs typeface="Gill Sans Light"/>
              </a:rPr>
              <a:t>λ</a:t>
            </a:r>
            <a:r>
              <a:rPr lang="en-US" dirty="0" smtClean="0">
                <a:ea typeface="Lucida Grande"/>
                <a:cs typeface="Gill Sans Light"/>
              </a:rPr>
              <a:t> </a:t>
            </a:r>
            <a:r>
              <a:rPr lang="en-US" dirty="0" smtClean="0"/>
              <a:t>= 2,  </a:t>
            </a:r>
            <a:r>
              <a:rPr lang="en-US" dirty="0" smtClean="0">
                <a:ea typeface="Lucida Grande"/>
                <a:cs typeface="Gill Sans Light"/>
              </a:rPr>
              <a:t>α</a:t>
            </a:r>
            <a:r>
              <a:rPr lang="en-US" dirty="0" smtClean="0"/>
              <a:t> = 40,  10 iterations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8285" y="3047375"/>
            <a:ext cx="54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≈</a:t>
            </a:r>
            <a:endParaRPr lang="en-US" sz="4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07"/>
              </p:ext>
            </p:extLst>
          </p:nvPr>
        </p:nvGraphicFramePr>
        <p:xfrm>
          <a:off x="4907788" y="2349914"/>
          <a:ext cx="2318440" cy="2285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88"/>
                <a:gridCol w="463688"/>
                <a:gridCol w="463688"/>
                <a:gridCol w="463688"/>
                <a:gridCol w="463688"/>
              </a:tblGrid>
              <a:tr h="38239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0.96</a:t>
                      </a:r>
                      <a:endParaRPr lang="en-US" sz="9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9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9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0.38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rgbClr val="FF6600"/>
                          </a:solidFill>
                        </a:rPr>
                        <a:t>0.93</a:t>
                      </a:r>
                      <a:endParaRPr lang="en-US" sz="900" b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rgbClr val="FF6600"/>
                          </a:solidFill>
                        </a:rPr>
                        <a:t>0.44</a:t>
                      </a:r>
                      <a:endParaRPr lang="en-US" sz="900" b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0.39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0.98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-0.11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0.39</a:t>
                      </a:r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rgbClr val="FF6600"/>
                          </a:solidFill>
                        </a:rPr>
                        <a:t>0.70</a:t>
                      </a:r>
                      <a:endParaRPr lang="en-US" sz="900" b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0.99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0.98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0.98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1.00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rgbClr val="FF6600"/>
                          </a:solidFill>
                        </a:rPr>
                        <a:t>1.04</a:t>
                      </a:r>
                      <a:endParaRPr lang="en-US" sz="900" b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0.99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0.44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0.98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0.51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-0.13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1.00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rgbClr val="FF6600"/>
                          </a:solidFill>
                        </a:rPr>
                        <a:t>0.57</a:t>
                      </a:r>
                      <a:endParaRPr lang="en-US" sz="900" b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0.97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A6A6A6"/>
                          </a:solidFill>
                        </a:rPr>
                        <a:t>1.00</a:t>
                      </a:r>
                      <a:endParaRPr lang="en-US" sz="9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rgbClr val="FF6600"/>
                          </a:solidFill>
                        </a:rPr>
                        <a:t>0.91</a:t>
                      </a:r>
                      <a:endParaRPr lang="en-US" sz="900" b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59260" y="34269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= Q•P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194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Big Learning?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Next: Application Layer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smtClean="0"/>
              <a:t>Like Apache Mahout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Big Data app today</a:t>
            </a:r>
          </a:p>
          <a:p>
            <a:pPr lvl="1"/>
            <a:r>
              <a:rPr lang="en-US" dirty="0" smtClean="0"/>
              <a:t>Clustering, recommenders, </a:t>
            </a:r>
            <a:br>
              <a:rPr lang="en-US" dirty="0" smtClean="0"/>
            </a:br>
            <a:r>
              <a:rPr lang="en-US" dirty="0" smtClean="0"/>
              <a:t>classifiers on Hadoop</a:t>
            </a:r>
          </a:p>
          <a:p>
            <a:pPr lvl="1"/>
            <a:r>
              <a:rPr lang="en-US" dirty="0" smtClean="0"/>
              <a:t>Free, open source; not mature</a:t>
            </a:r>
          </a:p>
          <a:p>
            <a:r>
              <a:rPr lang="en-US" dirty="0" smtClean="0"/>
              <a:t>Where’s commercialized </a:t>
            </a:r>
            <a:br>
              <a:rPr lang="en-US" dirty="0" smtClean="0"/>
            </a:br>
            <a:r>
              <a:rPr lang="en-US" dirty="0" smtClean="0"/>
              <a:t>Big Learning?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4608" y="2203698"/>
            <a:ext cx="1731509" cy="79445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910239" y="4106510"/>
            <a:ext cx="1488438" cy="455553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41909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Storage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10239" y="3526983"/>
            <a:ext cx="1488438" cy="455553"/>
          </a:xfrm>
          <a:prstGeom prst="round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41909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Database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10239" y="2947457"/>
            <a:ext cx="1488438" cy="45555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41909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Processing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10239" y="2381306"/>
            <a:ext cx="1488438" cy="455553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41909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Applications</a:t>
            </a:r>
            <a:endParaRPr lang="en-US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88016" y="1173000"/>
            <a:ext cx="1886295" cy="1930320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4608" y="876995"/>
            <a:ext cx="1819703" cy="1819703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4596835" y="2381306"/>
            <a:ext cx="93495" cy="22360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RECOMMENDER SHOULD 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Answer in Real-time</a:t>
            </a:r>
          </a:p>
          <a:p>
            <a:pPr lvl="1"/>
            <a:r>
              <a:rPr lang="en-US" dirty="0" smtClean="0"/>
              <a:t>Ingest new data, now</a:t>
            </a:r>
          </a:p>
          <a:p>
            <a:pPr lvl="1"/>
            <a:r>
              <a:rPr lang="en-US" dirty="0" smtClean="0"/>
              <a:t>Modify recommendations based on newest data</a:t>
            </a:r>
          </a:p>
          <a:p>
            <a:pPr lvl="1"/>
            <a:r>
              <a:rPr lang="en-US" dirty="0" smtClean="0"/>
              <a:t>No “cold start” for new data</a:t>
            </a:r>
          </a:p>
          <a:p>
            <a:r>
              <a:rPr lang="en-US" dirty="0" smtClean="0"/>
              <a:t>Scale Horizontally</a:t>
            </a:r>
          </a:p>
          <a:p>
            <a:pPr lvl="1"/>
            <a:r>
              <a:rPr lang="en-US" dirty="0" smtClean="0"/>
              <a:t>For queries per second</a:t>
            </a:r>
          </a:p>
          <a:p>
            <a:pPr lvl="1"/>
            <a:r>
              <a:rPr lang="en-US" dirty="0" smtClean="0"/>
              <a:t>For size of data 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Accept Diverse Input</a:t>
            </a:r>
          </a:p>
          <a:p>
            <a:pPr lvl="1"/>
            <a:r>
              <a:rPr lang="en-US" dirty="0" smtClean="0"/>
              <a:t>Not just people and products</a:t>
            </a:r>
          </a:p>
          <a:p>
            <a:pPr lvl="1"/>
            <a:r>
              <a:rPr lang="en-US" dirty="0" smtClean="0"/>
              <a:t>Not just explicit ratings</a:t>
            </a:r>
          </a:p>
          <a:p>
            <a:pPr lvl="1"/>
            <a:r>
              <a:rPr lang="en-US" dirty="0" smtClean="0"/>
              <a:t>Clicks, views, buys</a:t>
            </a:r>
          </a:p>
          <a:p>
            <a:pPr lvl="1"/>
            <a:r>
              <a:rPr lang="en-US" dirty="0" smtClean="0"/>
              <a:t>Side information</a:t>
            </a:r>
          </a:p>
          <a:p>
            <a:r>
              <a:rPr lang="en-US" dirty="0" smtClean="0"/>
              <a:t>Be “Pretty Accurate”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2-TIER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</a:t>
            </a:r>
            <a:r>
              <a:rPr lang="en-US" i="1" dirty="0" smtClean="0"/>
              <a:t>Serving Layer</a:t>
            </a:r>
          </a:p>
          <a:p>
            <a:pPr lvl="1"/>
            <a:r>
              <a:rPr lang="en-US" dirty="0" smtClean="0"/>
              <a:t>Quick results based on </a:t>
            </a:r>
            <a:br>
              <a:rPr lang="en-US" dirty="0" smtClean="0"/>
            </a:br>
            <a:r>
              <a:rPr lang="en-US" dirty="0" smtClean="0"/>
              <a:t>precomputed model</a:t>
            </a:r>
          </a:p>
          <a:p>
            <a:pPr lvl="1"/>
            <a:r>
              <a:rPr lang="en-US" dirty="0" smtClean="0"/>
              <a:t>Incremental update</a:t>
            </a:r>
          </a:p>
          <a:p>
            <a:pPr lvl="1"/>
            <a:r>
              <a:rPr lang="en-US" dirty="0" smtClean="0"/>
              <a:t>Partitionable for scale</a:t>
            </a:r>
          </a:p>
          <a:p>
            <a:r>
              <a:rPr lang="en-US" dirty="0" smtClean="0"/>
              <a:t>Batch </a:t>
            </a:r>
            <a:r>
              <a:rPr lang="en-US" i="1" dirty="0" smtClean="0"/>
              <a:t>Computation Layer</a:t>
            </a:r>
          </a:p>
          <a:p>
            <a:pPr lvl="1"/>
            <a:r>
              <a:rPr lang="en-US" dirty="0" smtClean="0"/>
              <a:t>Builds model</a:t>
            </a:r>
          </a:p>
          <a:p>
            <a:pPr lvl="1"/>
            <a:r>
              <a:rPr lang="en-US" dirty="0" smtClean="0"/>
              <a:t>Scales out (on Hadoop?)</a:t>
            </a:r>
          </a:p>
          <a:p>
            <a:pPr lvl="1"/>
            <a:r>
              <a:rPr lang="en-US" dirty="0" smtClean="0"/>
              <a:t>Asynchronous, occasional, </a:t>
            </a:r>
            <a:br>
              <a:rPr lang="en-US" dirty="0" smtClean="0"/>
            </a:br>
            <a:r>
              <a:rPr lang="en-US" dirty="0" smtClean="0"/>
              <a:t>long-lived runs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132" y="1933426"/>
            <a:ext cx="3625103" cy="2456605"/>
          </a:xfrm>
          <a:prstGeom prst="rect">
            <a:avLst/>
          </a:prstGeom>
        </p:spPr>
      </p:pic>
      <p:sp>
        <p:nvSpPr>
          <p:cNvPr id="2" name="Left-Right Arrow 1"/>
          <p:cNvSpPr/>
          <p:nvPr/>
        </p:nvSpPr>
        <p:spPr>
          <a:xfrm>
            <a:off x="5968095" y="2818328"/>
            <a:ext cx="498640" cy="19870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968095" y="3070081"/>
            <a:ext cx="498640" cy="19870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968095" y="3315533"/>
            <a:ext cx="498640" cy="19870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algorithm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Factor user-item matrix to user-feature + feature-item matrix</a:t>
            </a:r>
          </a:p>
          <a:p>
            <a:r>
              <a:rPr lang="en-US" dirty="0" smtClean="0"/>
              <a:t>Well understood in ML, as: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Latent Semantic Indexing</a:t>
            </a:r>
          </a:p>
          <a:p>
            <a:r>
              <a:rPr lang="en-US" dirty="0" smtClean="0"/>
              <a:t>Several algorithms, like: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i="1" dirty="0" smtClean="0"/>
              <a:t>Alternating Least Squares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intuition</a:t>
            </a:r>
          </a:p>
          <a:p>
            <a:r>
              <a:rPr lang="en-US" i="1" dirty="0" smtClean="0"/>
              <a:t>Factorization</a:t>
            </a:r>
            <a:r>
              <a:rPr lang="en-US" dirty="0" smtClean="0"/>
              <a:t> is batch parallelizable</a:t>
            </a:r>
          </a:p>
          <a:p>
            <a:r>
              <a:rPr lang="en-US" i="1" dirty="0" smtClean="0"/>
              <a:t>Reconstruction</a:t>
            </a:r>
            <a:r>
              <a:rPr lang="en-US" dirty="0" smtClean="0"/>
              <a:t> (recs) in </a:t>
            </a:r>
            <a:br>
              <a:rPr lang="en-US" dirty="0" smtClean="0"/>
            </a:br>
            <a:r>
              <a:rPr lang="en-US" dirty="0" smtClean="0"/>
              <a:t>low-dimension is fast</a:t>
            </a:r>
          </a:p>
          <a:p>
            <a:r>
              <a:rPr lang="en-US" dirty="0" smtClean="0"/>
              <a:t>Allows projection of new data</a:t>
            </a:r>
          </a:p>
          <a:p>
            <a:pPr lvl="1"/>
            <a:r>
              <a:rPr lang="en-US" dirty="0" smtClean="0"/>
              <a:t>Cold start solution</a:t>
            </a:r>
          </a:p>
          <a:p>
            <a:pPr lvl="1"/>
            <a:r>
              <a:rPr lang="en-US" dirty="0" smtClean="0"/>
              <a:t>Approximate update solution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IMPLEMENTATION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Alternating Least 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Simple factorization R </a:t>
            </a:r>
            <a:r>
              <a:rPr lang="en-US" dirty="0" smtClean="0">
                <a:ea typeface="ＭＳ ゴシック"/>
                <a:cs typeface="Gill Sans Light"/>
              </a:rPr>
              <a:t>≈</a:t>
            </a:r>
            <a:r>
              <a:rPr lang="en-US" dirty="0" smtClean="0"/>
              <a:t> Q </a:t>
            </a:r>
            <a:r>
              <a:rPr lang="en-US" dirty="0"/>
              <a:t>P</a:t>
            </a:r>
            <a:r>
              <a:rPr lang="en-US" baseline="30000" dirty="0" smtClean="0"/>
              <a:t>T</a:t>
            </a:r>
            <a:endParaRPr lang="en-US" dirty="0" smtClean="0"/>
          </a:p>
          <a:p>
            <a:r>
              <a:rPr lang="en-US" dirty="0" smtClean="0"/>
              <a:t>Approximate: Q, </a:t>
            </a:r>
            <a:r>
              <a:rPr lang="en-US" dirty="0"/>
              <a:t>P</a:t>
            </a:r>
            <a:r>
              <a:rPr lang="en-US" dirty="0" smtClean="0"/>
              <a:t> are “skinny” (low-rank)</a:t>
            </a:r>
          </a:p>
          <a:p>
            <a:r>
              <a:rPr lang="en-US" dirty="0" smtClean="0"/>
              <a:t>Faster than the SVD</a:t>
            </a:r>
          </a:p>
          <a:p>
            <a:pPr lvl="1"/>
            <a:r>
              <a:rPr lang="en-US" dirty="0" smtClean="0"/>
              <a:t>Trivially parallel, iterative</a:t>
            </a:r>
          </a:p>
          <a:p>
            <a:r>
              <a:rPr lang="en-US" dirty="0" smtClean="0"/>
              <a:t>Dumber than the SVD</a:t>
            </a:r>
          </a:p>
          <a:p>
            <a:pPr lvl="1"/>
            <a:r>
              <a:rPr lang="en-US" dirty="0" smtClean="0"/>
              <a:t>No singular values, </a:t>
            </a:r>
            <a:br>
              <a:rPr lang="en-US" dirty="0" smtClean="0"/>
            </a:br>
            <a:r>
              <a:rPr lang="en-US" dirty="0" smtClean="0"/>
              <a:t>orthonormal basis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Parallelizable by row</a:t>
            </a:r>
            <a:r>
              <a:rPr lang="en-US" dirty="0"/>
              <a:t> </a:t>
            </a:r>
            <a:r>
              <a:rPr lang="en-US" dirty="0" smtClean="0"/>
              <a:t>-- </a:t>
            </a:r>
            <a:br>
              <a:rPr lang="en-US" dirty="0" smtClean="0"/>
            </a:br>
            <a:r>
              <a:rPr lang="en-US" i="1" dirty="0" smtClean="0"/>
              <a:t>very</a:t>
            </a:r>
            <a:r>
              <a:rPr lang="en-US" dirty="0" smtClean="0"/>
              <a:t> Hadoop-friendly</a:t>
            </a:r>
          </a:p>
          <a:p>
            <a:r>
              <a:rPr lang="en-US" dirty="0" smtClean="0"/>
              <a:t>Iterative: OK answer fast, </a:t>
            </a:r>
            <a:br>
              <a:rPr lang="en-US" dirty="0" smtClean="0"/>
            </a:br>
            <a:r>
              <a:rPr lang="en-US" dirty="0" smtClean="0"/>
              <a:t>refine as long as desired</a:t>
            </a:r>
          </a:p>
          <a:p>
            <a:r>
              <a:rPr lang="en-US" dirty="0" smtClean="0"/>
              <a:t>Yields to “binary” input model</a:t>
            </a:r>
          </a:p>
          <a:p>
            <a:pPr lvl="1"/>
            <a:r>
              <a:rPr lang="en-US" dirty="0" smtClean="0"/>
              <a:t>Ratings as regularization instead</a:t>
            </a:r>
          </a:p>
          <a:p>
            <a:pPr lvl="1"/>
            <a:r>
              <a:rPr lang="en-US" dirty="0" smtClean="0"/>
              <a:t>Sparseness / 0s no longer a problem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 Algorithm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  <a:r>
              <a:rPr lang="en-US" i="1" dirty="0" smtClean="0"/>
              <a:t>(user, item, strength) </a:t>
            </a:r>
            <a:r>
              <a:rPr lang="en-US" dirty="0" smtClean="0"/>
              <a:t>tuples</a:t>
            </a:r>
          </a:p>
          <a:p>
            <a:pPr lvl="1"/>
            <a:r>
              <a:rPr lang="en-US" dirty="0" smtClean="0"/>
              <a:t>Anything you can quantify is input</a:t>
            </a:r>
          </a:p>
          <a:p>
            <a:pPr lvl="1"/>
            <a:r>
              <a:rPr lang="en-US" dirty="0" smtClean="0"/>
              <a:t>Strength is positive</a:t>
            </a:r>
          </a:p>
          <a:p>
            <a:r>
              <a:rPr lang="en-US" dirty="0" smtClean="0"/>
              <a:t>Many tuples per user-item</a:t>
            </a:r>
          </a:p>
          <a:p>
            <a:r>
              <a:rPr lang="en-US" dirty="0" smtClean="0"/>
              <a:t>R is sparse user-item </a:t>
            </a:r>
            <a:br>
              <a:rPr lang="en-US" dirty="0" smtClean="0"/>
            </a:br>
            <a:r>
              <a:rPr lang="en-US" dirty="0" smtClean="0"/>
              <a:t>interaction matrix</a:t>
            </a:r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total strength of interaction between user </a:t>
            </a:r>
            <a:r>
              <a:rPr lang="en-US" i="1" dirty="0" err="1" smtClean="0"/>
              <a:t>i</a:t>
            </a:r>
            <a:r>
              <a:rPr lang="en-US" dirty="0" smtClean="0"/>
              <a:t> and item </a:t>
            </a:r>
            <a:r>
              <a:rPr lang="en-US" i="1" dirty="0" smtClean="0"/>
              <a:t>j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11237"/>
              </p:ext>
            </p:extLst>
          </p:nvPr>
        </p:nvGraphicFramePr>
        <p:xfrm>
          <a:off x="5560203" y="1645985"/>
          <a:ext cx="2318440" cy="2283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88"/>
                <a:gridCol w="463688"/>
                <a:gridCol w="463688"/>
                <a:gridCol w="463688"/>
                <a:gridCol w="463688"/>
              </a:tblGrid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78643" y="3544350"/>
            <a:ext cx="3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 Algorithm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“</a:t>
            </a:r>
            <a:r>
              <a:rPr lang="en-US" b="1" dirty="0" smtClean="0"/>
              <a:t>Collaborative </a:t>
            </a:r>
            <a:r>
              <a:rPr lang="en-US" b="1" dirty="0"/>
              <a:t>Filtering for Implicit Feedback </a:t>
            </a:r>
            <a:r>
              <a:rPr lang="en-US" b="1" dirty="0" smtClean="0"/>
              <a:t>Datasets”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400" dirty="0">
                <a:latin typeface="Courier"/>
                <a:cs typeface="Courier"/>
              </a:rPr>
              <a:t>www2.research.att.com/~</a:t>
            </a:r>
            <a:r>
              <a:rPr lang="en-US" sz="1400" dirty="0" err="1">
                <a:latin typeface="Courier"/>
                <a:cs typeface="Courier"/>
              </a:rPr>
              <a:t>yifanhu</a:t>
            </a:r>
            <a:r>
              <a:rPr lang="en-US" sz="1400" dirty="0">
                <a:latin typeface="Courier"/>
                <a:cs typeface="Courier"/>
              </a:rPr>
              <a:t>/PUB/</a:t>
            </a:r>
            <a:r>
              <a:rPr lang="en-US" sz="1400" dirty="0" err="1" smtClean="0">
                <a:latin typeface="Courier"/>
                <a:cs typeface="Courier"/>
              </a:rPr>
              <a:t>cf.pdf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dirty="0" smtClean="0"/>
              <a:t>Construct “binary” matrix P</a:t>
            </a:r>
          </a:p>
          <a:p>
            <a:pPr lvl="1"/>
            <a:r>
              <a:rPr lang="en-US" dirty="0" smtClean="0"/>
              <a:t>1 where R &gt; 0</a:t>
            </a:r>
          </a:p>
          <a:p>
            <a:pPr lvl="1"/>
            <a:r>
              <a:rPr lang="en-US" dirty="0" smtClean="0"/>
              <a:t>0 where R = 0</a:t>
            </a:r>
          </a:p>
          <a:p>
            <a:r>
              <a:rPr lang="en-US" dirty="0" smtClean="0"/>
              <a:t>Factor P, not R</a:t>
            </a:r>
          </a:p>
          <a:p>
            <a:pPr lvl="1"/>
            <a:r>
              <a:rPr lang="en-US" dirty="0" smtClean="0"/>
              <a:t>R returns in regularization</a:t>
            </a:r>
          </a:p>
          <a:p>
            <a:r>
              <a:rPr lang="en-US" dirty="0" smtClean="0"/>
              <a:t>Still sparse; implicit 0s fine</a:t>
            </a:r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97349"/>
              </p:ext>
            </p:extLst>
          </p:nvPr>
        </p:nvGraphicFramePr>
        <p:xfrm>
          <a:off x="5560203" y="1645985"/>
          <a:ext cx="2318440" cy="2283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88"/>
                <a:gridCol w="463688"/>
                <a:gridCol w="463688"/>
                <a:gridCol w="463688"/>
                <a:gridCol w="463688"/>
              </a:tblGrid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78643" y="3544350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Optimizing Q, </a:t>
            </a:r>
            <a:r>
              <a:rPr lang="en-US" dirty="0"/>
              <a:t>P</a:t>
            </a:r>
            <a:r>
              <a:rPr lang="en-US" dirty="0" smtClean="0"/>
              <a:t> simultaneously is non-convex, hard</a:t>
            </a:r>
          </a:p>
          <a:p>
            <a:r>
              <a:rPr lang="en-US" dirty="0" smtClean="0"/>
              <a:t>If 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 are </a:t>
            </a:r>
            <a:r>
              <a:rPr lang="en-US" i="1" dirty="0" smtClean="0"/>
              <a:t>fixed</a:t>
            </a:r>
            <a:r>
              <a:rPr lang="en-US" dirty="0" smtClean="0"/>
              <a:t>, system of linear equations: convex, easy</a:t>
            </a:r>
          </a:p>
          <a:p>
            <a:r>
              <a:rPr lang="en-US" dirty="0" smtClean="0"/>
              <a:t>Initialize Q, P with random values</a:t>
            </a:r>
          </a:p>
          <a:p>
            <a:r>
              <a:rPr lang="en-US" dirty="0" smtClean="0"/>
              <a:t>Fix Q, Solve for </a:t>
            </a:r>
            <a:r>
              <a:rPr lang="en-US" dirty="0"/>
              <a:t>P</a:t>
            </a:r>
            <a:endParaRPr lang="en-US" dirty="0" smtClean="0"/>
          </a:p>
          <a:p>
            <a:r>
              <a:rPr lang="en-US" dirty="0" smtClean="0"/>
              <a:t>Fix P, solve for Q</a:t>
            </a:r>
          </a:p>
          <a:p>
            <a:r>
              <a:rPr lang="en-US" dirty="0" smtClean="0"/>
              <a:t>Repeat (“Alternating”)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63979"/>
              </p:ext>
            </p:extLst>
          </p:nvPr>
        </p:nvGraphicFramePr>
        <p:xfrm>
          <a:off x="4720502" y="1581745"/>
          <a:ext cx="1391064" cy="2283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88"/>
                <a:gridCol w="463688"/>
                <a:gridCol w="463688"/>
              </a:tblGrid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2975"/>
              </p:ext>
            </p:extLst>
          </p:nvPr>
        </p:nvGraphicFramePr>
        <p:xfrm>
          <a:off x="6297621" y="1581745"/>
          <a:ext cx="2318440" cy="1141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88"/>
                <a:gridCol w="463688"/>
                <a:gridCol w="463688"/>
                <a:gridCol w="463688"/>
                <a:gridCol w="463688"/>
              </a:tblGrid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8063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94789" y="273910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128344" y="349620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846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4137</TotalTime>
  <Words>597</Words>
  <Application>Microsoft Office PowerPoint</Application>
  <PresentationFormat>On-screen Show (4:3)</PresentationFormat>
  <Paragraphs>257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ゴシック</vt:lpstr>
      <vt:lpstr>Arial</vt:lpstr>
      <vt:lpstr>Calibri</vt:lpstr>
      <vt:lpstr>Courier</vt:lpstr>
      <vt:lpstr>Gill Sans Light</vt:lpstr>
      <vt:lpstr>Gill Sans MT</vt:lpstr>
      <vt:lpstr>Lucida Grande</vt:lpstr>
      <vt:lpstr>Times New Roman</vt:lpstr>
      <vt:lpstr>Wingdings 3</vt:lpstr>
      <vt:lpstr>Urban Pop</vt:lpstr>
      <vt:lpstr>Equation</vt:lpstr>
      <vt:lpstr>PowerPoint Presentation</vt:lpstr>
      <vt:lpstr>Where’s Big Learning?</vt:lpstr>
      <vt:lpstr>A RECOMMENDER SHOULD …</vt:lpstr>
      <vt:lpstr>NEED: 2-TIER ARCHITECTURE</vt:lpstr>
      <vt:lpstr>A practical algorithm</vt:lpstr>
      <vt:lpstr>A practical IMPLEMENTATION</vt:lpstr>
      <vt:lpstr>ALS Algorithm 1</vt:lpstr>
      <vt:lpstr>ALS Algorithm 2</vt:lpstr>
      <vt:lpstr>ALS Algorithm</vt:lpstr>
      <vt:lpstr>PowerPoint Presentation</vt:lpstr>
      <vt:lpstr>PowerPoint Presentation</vt:lpstr>
      <vt:lpstr>PowerPoint Presentation</vt:lpstr>
      <vt:lpstr>PowerPoint Presentation</vt:lpstr>
      <vt:lpstr>ALS Algorithm: Implicit Feedback</vt:lpstr>
      <vt:lpstr>ALS Algorithm: Implicit Feedback</vt:lpstr>
      <vt:lpstr>Example factorization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Myrrix</dc:title>
  <dc:creator>Sean Owen</dc:creator>
  <cp:lastModifiedBy>Khan, Latifur</cp:lastModifiedBy>
  <cp:revision>84</cp:revision>
  <dcterms:created xsi:type="dcterms:W3CDTF">2012-03-15T23:33:43Z</dcterms:created>
  <dcterms:modified xsi:type="dcterms:W3CDTF">2016-10-11T20:18:13Z</dcterms:modified>
</cp:coreProperties>
</file>