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0"/>
  </p:notesMasterIdLst>
  <p:handoutMasterIdLst>
    <p:handoutMasterId r:id="rId61"/>
  </p:handoutMasterIdLst>
  <p:sldIdLst>
    <p:sldId id="460" r:id="rId2"/>
    <p:sldId id="388" r:id="rId3"/>
    <p:sldId id="344" r:id="rId4"/>
    <p:sldId id="442" r:id="rId5"/>
    <p:sldId id="401" r:id="rId6"/>
    <p:sldId id="396" r:id="rId7"/>
    <p:sldId id="347" r:id="rId8"/>
    <p:sldId id="355" r:id="rId9"/>
    <p:sldId id="439" r:id="rId10"/>
    <p:sldId id="356" r:id="rId11"/>
    <p:sldId id="443" r:id="rId12"/>
    <p:sldId id="427" r:id="rId13"/>
    <p:sldId id="448" r:id="rId14"/>
    <p:sldId id="440" r:id="rId15"/>
    <p:sldId id="400" r:id="rId16"/>
    <p:sldId id="436" r:id="rId17"/>
    <p:sldId id="358" r:id="rId18"/>
    <p:sldId id="360" r:id="rId19"/>
    <p:sldId id="361" r:id="rId20"/>
    <p:sldId id="428" r:id="rId21"/>
    <p:sldId id="429" r:id="rId22"/>
    <p:sldId id="431" r:id="rId23"/>
    <p:sldId id="432" r:id="rId24"/>
    <p:sldId id="444" r:id="rId25"/>
    <p:sldId id="445" r:id="rId26"/>
    <p:sldId id="364" r:id="rId27"/>
    <p:sldId id="446" r:id="rId28"/>
    <p:sldId id="447" r:id="rId29"/>
    <p:sldId id="450" r:id="rId30"/>
    <p:sldId id="451" r:id="rId31"/>
    <p:sldId id="413" r:id="rId32"/>
    <p:sldId id="414" r:id="rId33"/>
    <p:sldId id="415" r:id="rId34"/>
    <p:sldId id="416" r:id="rId35"/>
    <p:sldId id="366" r:id="rId36"/>
    <p:sldId id="434" r:id="rId37"/>
    <p:sldId id="441" r:id="rId38"/>
    <p:sldId id="433" r:id="rId39"/>
    <p:sldId id="404" r:id="rId40"/>
    <p:sldId id="437" r:id="rId41"/>
    <p:sldId id="417" r:id="rId42"/>
    <p:sldId id="368" r:id="rId43"/>
    <p:sldId id="369" r:id="rId44"/>
    <p:sldId id="370" r:id="rId45"/>
    <p:sldId id="419" r:id="rId46"/>
    <p:sldId id="420" r:id="rId47"/>
    <p:sldId id="418" r:id="rId48"/>
    <p:sldId id="421" r:id="rId49"/>
    <p:sldId id="374" r:id="rId50"/>
    <p:sldId id="422" r:id="rId51"/>
    <p:sldId id="438" r:id="rId52"/>
    <p:sldId id="379" r:id="rId53"/>
    <p:sldId id="380" r:id="rId54"/>
    <p:sldId id="382" r:id="rId55"/>
    <p:sldId id="384" r:id="rId56"/>
    <p:sldId id="424" r:id="rId57"/>
    <p:sldId id="425" r:id="rId58"/>
    <p:sldId id="387" r:id="rId5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a:srgbClr val="FF0066"/>
    <a:srgbClr val="008000"/>
    <a:srgbClr val="FF0000"/>
    <a:srgbClr val="D60093"/>
    <a:srgbClr val="33CC33"/>
    <a:srgbClr val="CC0066"/>
    <a:srgbClr val="3333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19" autoAdjust="0"/>
    <p:restoredTop sz="82863" autoAdjust="0"/>
  </p:normalViewPr>
  <p:slideViewPr>
    <p:cSldViewPr>
      <p:cViewPr varScale="1">
        <p:scale>
          <a:sx n="74" d="100"/>
          <a:sy n="74" d="100"/>
        </p:scale>
        <p:origin x="-1171" y="-77"/>
      </p:cViewPr>
      <p:guideLst>
        <p:guide orient="horz" pos="2160"/>
        <p:guide pos="2880"/>
      </p:guideLst>
    </p:cSldViewPr>
  </p:slideViewPr>
  <p:notesTextViewPr>
    <p:cViewPr>
      <p:scale>
        <a:sx n="100" d="100"/>
        <a:sy n="100" d="100"/>
      </p:scale>
      <p:origin x="0" y="0"/>
    </p:cViewPr>
  </p:notesTextViewPr>
  <p:sorterViewPr>
    <p:cViewPr>
      <p:scale>
        <a:sx n="51" d="100"/>
        <a:sy n="51" d="100"/>
      </p:scale>
      <p:origin x="0" y="0"/>
    </p:cViewPr>
  </p:sorterViewPr>
  <p:notesViewPr>
    <p:cSldViewPr>
      <p:cViewPr varScale="1">
        <p:scale>
          <a:sx n="53" d="100"/>
          <a:sy n="53" d="100"/>
        </p:scale>
        <p:origin x="-1836" y="-84"/>
      </p:cViewPr>
      <p:guideLst>
        <p:guide orient="horz" pos="3024"/>
        <p:guide pos="2305"/>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rts/_rels/chart1.xml.rels><?xml version="1.0" encoding="UTF-8" standalone="yes"?>
<Relationships xmlns="http://schemas.openxmlformats.org/package/2006/relationships"><Relationship Id="rId1" Type="http://schemas.openxmlformats.org/officeDocument/2006/relationships/oleObject" Target="file:///W:\teaching\xData_mining\misc_slides\recsys-koren.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W:\teaching\xData_mining\misc_slides\recsys-kore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42"/>
  <c:chart>
    <c:autoTitleDeleted val="1"/>
    <c:plotArea>
      <c:layout/>
      <c:scatterChart>
        <c:scatterStyle val="lineMarker"/>
        <c:ser>
          <c:idx val="0"/>
          <c:order val="0"/>
          <c:tx>
            <c:v>CF (no time bias)</c:v>
          </c:tx>
          <c:xVal>
            <c:numRef>
              <c:f>Sheet1!$D$53:$D$57</c:f>
              <c:numCache>
                <c:formatCode>General</c:formatCode>
                <c:ptCount val="5"/>
                <c:pt idx="0">
                  <c:v>9.3827700000000007</c:v>
                </c:pt>
                <c:pt idx="1">
                  <c:v>18.267769999999995</c:v>
                </c:pt>
                <c:pt idx="2">
                  <c:v>36.037770000000002</c:v>
                </c:pt>
                <c:pt idx="3">
                  <c:v>71.577769999999987</c:v>
                </c:pt>
                <c:pt idx="4">
                  <c:v>142.65777</c:v>
                </c:pt>
              </c:numCache>
            </c:numRef>
          </c:xVal>
          <c:yVal>
            <c:numRef>
              <c:f>Sheet1!$B$53:$B$57</c:f>
              <c:numCache>
                <c:formatCode>General</c:formatCode>
                <c:ptCount val="5"/>
                <c:pt idx="0">
                  <c:v>0.91390000000000005</c:v>
                </c:pt>
                <c:pt idx="1">
                  <c:v>0.90949999999999998</c:v>
                </c:pt>
                <c:pt idx="2">
                  <c:v>0.90620000000000001</c:v>
                </c:pt>
                <c:pt idx="3">
                  <c:v>0.9042</c:v>
                </c:pt>
                <c:pt idx="4">
                  <c:v>0.90280000000000005</c:v>
                </c:pt>
              </c:numCache>
            </c:numRef>
          </c:yVal>
        </c:ser>
        <c:ser>
          <c:idx val="6"/>
          <c:order val="1"/>
          <c:tx>
            <c:v>Basic Latent Factors</c:v>
          </c:tx>
          <c:xVal>
            <c:numRef>
              <c:f>Sheet1!$D$42:$D$44</c:f>
              <c:numCache>
                <c:formatCode>General</c:formatCode>
                <c:ptCount val="3"/>
                <c:pt idx="0">
                  <c:v>25.38627</c:v>
                </c:pt>
                <c:pt idx="1">
                  <c:v>50.274770000000004</c:v>
                </c:pt>
                <c:pt idx="2">
                  <c:v>100.05176999999999</c:v>
                </c:pt>
              </c:numCache>
            </c:numRef>
          </c:xVal>
          <c:yVal>
            <c:numRef>
              <c:f>Sheet1!$B$42:$B$44</c:f>
              <c:numCache>
                <c:formatCode>General</c:formatCode>
                <c:ptCount val="3"/>
                <c:pt idx="0">
                  <c:v>0.90459999999999996</c:v>
                </c:pt>
                <c:pt idx="1">
                  <c:v>0.90249999999999997</c:v>
                </c:pt>
                <c:pt idx="2">
                  <c:v>0.90090000000000003</c:v>
                </c:pt>
              </c:numCache>
            </c:numRef>
          </c:yVal>
        </c:ser>
        <c:ser>
          <c:idx val="2"/>
          <c:order val="2"/>
          <c:tx>
            <c:v>Latent Factors w/ Biases</c:v>
          </c:tx>
          <c:xVal>
            <c:numRef>
              <c:f>Sheet1!$D$9:$D$11</c:f>
              <c:numCache>
                <c:formatCode>General</c:formatCode>
                <c:ptCount val="3"/>
                <c:pt idx="0">
                  <c:v>26.27477</c:v>
                </c:pt>
                <c:pt idx="1">
                  <c:v>52.051769999999998</c:v>
                </c:pt>
                <c:pt idx="2">
                  <c:v>103.60576999999999</c:v>
                </c:pt>
              </c:numCache>
            </c:numRef>
          </c:xVal>
          <c:yVal>
            <c:numRef>
              <c:f>Sheet1!$B$9:$B$11</c:f>
              <c:numCache>
                <c:formatCode>General</c:formatCode>
                <c:ptCount val="3"/>
                <c:pt idx="0">
                  <c:v>0.89520000000000011</c:v>
                </c:pt>
                <c:pt idx="1">
                  <c:v>0.89240000000000008</c:v>
                </c:pt>
                <c:pt idx="2">
                  <c:v>0.89110000000000011</c:v>
                </c:pt>
              </c:numCache>
            </c:numRef>
          </c:yVal>
        </c:ser>
        <c:dLbls/>
        <c:axId val="164622720"/>
        <c:axId val="164624640"/>
      </c:scatterChart>
      <c:valAx>
        <c:axId val="164622720"/>
        <c:scaling>
          <c:logBase val="10"/>
          <c:orientation val="minMax"/>
        </c:scaling>
        <c:axPos val="b"/>
        <c:title>
          <c:tx>
            <c:rich>
              <a:bodyPr/>
              <a:lstStyle/>
              <a:p>
                <a:pPr>
                  <a:defRPr/>
                </a:pPr>
                <a:r>
                  <a:rPr lang="en-US"/>
                  <a:t>Millions of parameters</a:t>
                </a:r>
              </a:p>
            </c:rich>
          </c:tx>
        </c:title>
        <c:numFmt formatCode="General" sourceLinked="1"/>
        <c:majorTickMark val="none"/>
        <c:tickLblPos val="nextTo"/>
        <c:crossAx val="164624640"/>
        <c:crosses val="autoZero"/>
        <c:crossBetween val="midCat"/>
      </c:valAx>
      <c:valAx>
        <c:axId val="164624640"/>
        <c:scaling>
          <c:orientation val="minMax"/>
        </c:scaling>
        <c:axPos val="l"/>
        <c:majorGridlines/>
        <c:title>
          <c:tx>
            <c:rich>
              <a:bodyPr/>
              <a:lstStyle/>
              <a:p>
                <a:pPr>
                  <a:defRPr/>
                </a:pPr>
                <a:r>
                  <a:rPr lang="en-US"/>
                  <a:t>RMSE</a:t>
                </a:r>
              </a:p>
            </c:rich>
          </c:tx>
        </c:title>
        <c:numFmt formatCode="General" sourceLinked="1"/>
        <c:majorTickMark val="none"/>
        <c:tickLblPos val="nextTo"/>
        <c:crossAx val="164622720"/>
        <c:crosses val="autoZero"/>
        <c:crossBetween val="midCat"/>
      </c:valAx>
    </c:plotArea>
    <c:legend>
      <c:legendPos val="r"/>
      <c:layout>
        <c:manualLayout>
          <c:xMode val="edge"/>
          <c:yMode val="edge"/>
          <c:x val="0.66220611804055463"/>
          <c:y val="3.0335395575553068E-2"/>
          <c:w val="0.30337316795577551"/>
          <c:h val="0.21531983502062246"/>
        </c:manualLayout>
      </c:layout>
      <c:overlay val="1"/>
      <c:spPr>
        <a:solidFill>
          <a:schemeClr val="tx1"/>
        </a:solidFill>
      </c:spPr>
    </c:legend>
    <c:plotVisOnly val="1"/>
    <c:dispBlanksAs val="gap"/>
  </c:chart>
  <c:txPr>
    <a:bodyPr/>
    <a:lstStyle/>
    <a:p>
      <a:pPr>
        <a:defRPr sz="16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style val="42"/>
  <c:chart>
    <c:autoTitleDeleted val="1"/>
    <c:plotArea>
      <c:layout/>
      <c:scatterChart>
        <c:scatterStyle val="lineMarker"/>
        <c:ser>
          <c:idx val="0"/>
          <c:order val="0"/>
          <c:tx>
            <c:v>CF (no time bias)</c:v>
          </c:tx>
          <c:xVal>
            <c:numRef>
              <c:f>Sheet1!$D$53:$D$57</c:f>
              <c:numCache>
                <c:formatCode>General</c:formatCode>
                <c:ptCount val="5"/>
                <c:pt idx="0">
                  <c:v>9.3827700000000007</c:v>
                </c:pt>
                <c:pt idx="1">
                  <c:v>18.267769999999995</c:v>
                </c:pt>
                <c:pt idx="2">
                  <c:v>36.037770000000002</c:v>
                </c:pt>
                <c:pt idx="3">
                  <c:v>71.577769999999987</c:v>
                </c:pt>
                <c:pt idx="4">
                  <c:v>142.65777</c:v>
                </c:pt>
              </c:numCache>
            </c:numRef>
          </c:xVal>
          <c:yVal>
            <c:numRef>
              <c:f>Sheet1!$B$53:$B$57</c:f>
              <c:numCache>
                <c:formatCode>General</c:formatCode>
                <c:ptCount val="5"/>
                <c:pt idx="0">
                  <c:v>0.91390000000000005</c:v>
                </c:pt>
                <c:pt idx="1">
                  <c:v>0.90949999999999998</c:v>
                </c:pt>
                <c:pt idx="2">
                  <c:v>0.90620000000000001</c:v>
                </c:pt>
                <c:pt idx="3">
                  <c:v>0.9042</c:v>
                </c:pt>
                <c:pt idx="4">
                  <c:v>0.90280000000000005</c:v>
                </c:pt>
              </c:numCache>
            </c:numRef>
          </c:yVal>
        </c:ser>
        <c:ser>
          <c:idx val="6"/>
          <c:order val="1"/>
          <c:tx>
            <c:v>Basic Latent Factors</c:v>
          </c:tx>
          <c:xVal>
            <c:numRef>
              <c:f>Sheet1!$D$42:$D$44</c:f>
              <c:numCache>
                <c:formatCode>General</c:formatCode>
                <c:ptCount val="3"/>
                <c:pt idx="0">
                  <c:v>25.38627</c:v>
                </c:pt>
                <c:pt idx="1">
                  <c:v>50.274770000000004</c:v>
                </c:pt>
                <c:pt idx="2">
                  <c:v>100.05176999999999</c:v>
                </c:pt>
              </c:numCache>
            </c:numRef>
          </c:xVal>
          <c:yVal>
            <c:numRef>
              <c:f>Sheet1!$B$42:$B$44</c:f>
              <c:numCache>
                <c:formatCode>General</c:formatCode>
                <c:ptCount val="3"/>
                <c:pt idx="0">
                  <c:v>0.90459999999999996</c:v>
                </c:pt>
                <c:pt idx="1">
                  <c:v>0.90249999999999997</c:v>
                </c:pt>
                <c:pt idx="2">
                  <c:v>0.90090000000000003</c:v>
                </c:pt>
              </c:numCache>
            </c:numRef>
          </c:yVal>
        </c:ser>
        <c:ser>
          <c:idx val="1"/>
          <c:order val="2"/>
          <c:tx>
            <c:v>CF (time bias)</c:v>
          </c:tx>
          <c:xVal>
            <c:numRef>
              <c:f>Sheet1!$D$47:$D$51</c:f>
              <c:numCache>
                <c:formatCode>General</c:formatCode>
                <c:ptCount val="5"/>
                <c:pt idx="0">
                  <c:v>55.735540000000007</c:v>
                </c:pt>
                <c:pt idx="1">
                  <c:v>91.275539999999992</c:v>
                </c:pt>
                <c:pt idx="2">
                  <c:v>304.51553999999993</c:v>
                </c:pt>
                <c:pt idx="3">
                  <c:v>446.67554000000001</c:v>
                </c:pt>
                <c:pt idx="4">
                  <c:v>651.74134000000004</c:v>
                </c:pt>
              </c:numCache>
            </c:numRef>
          </c:xVal>
          <c:yVal>
            <c:numRef>
              <c:f>Sheet1!$B$47:$B$51</c:f>
              <c:numCache>
                <c:formatCode>General</c:formatCode>
                <c:ptCount val="5"/>
                <c:pt idx="0">
                  <c:v>0.8982</c:v>
                </c:pt>
                <c:pt idx="1">
                  <c:v>0.89559999999999984</c:v>
                </c:pt>
                <c:pt idx="2">
                  <c:v>0.89290000000000003</c:v>
                </c:pt>
                <c:pt idx="3">
                  <c:v>0.89259999999999984</c:v>
                </c:pt>
                <c:pt idx="4">
                  <c:v>0.89139999999999997</c:v>
                </c:pt>
              </c:numCache>
            </c:numRef>
          </c:yVal>
        </c:ser>
        <c:ser>
          <c:idx val="2"/>
          <c:order val="3"/>
          <c:tx>
            <c:v>Latent Factors w/ Biases</c:v>
          </c:tx>
          <c:xVal>
            <c:numRef>
              <c:f>Sheet1!$D$9:$D$11</c:f>
              <c:numCache>
                <c:formatCode>General</c:formatCode>
                <c:ptCount val="3"/>
                <c:pt idx="0">
                  <c:v>26.27477</c:v>
                </c:pt>
                <c:pt idx="1">
                  <c:v>52.051769999999998</c:v>
                </c:pt>
                <c:pt idx="2">
                  <c:v>103.60576999999999</c:v>
                </c:pt>
              </c:numCache>
            </c:numRef>
          </c:xVal>
          <c:yVal>
            <c:numRef>
              <c:f>Sheet1!$B$9:$B$11</c:f>
              <c:numCache>
                <c:formatCode>General</c:formatCode>
                <c:ptCount val="3"/>
                <c:pt idx="0">
                  <c:v>0.8952</c:v>
                </c:pt>
                <c:pt idx="1">
                  <c:v>0.89239999999999997</c:v>
                </c:pt>
                <c:pt idx="2">
                  <c:v>0.8911</c:v>
                </c:pt>
              </c:numCache>
            </c:numRef>
          </c:yVal>
        </c:ser>
        <c:ser>
          <c:idx val="3"/>
          <c:order val="4"/>
          <c:tx>
            <c:v>+ Linear time factors</c:v>
          </c:tx>
          <c:xVal>
            <c:numRef>
              <c:f>Sheet1!$D$14:$D$17</c:f>
              <c:numCache>
                <c:formatCode>General</c:formatCode>
                <c:ptCount val="4"/>
                <c:pt idx="0">
                  <c:v>50.772540000000014</c:v>
                </c:pt>
                <c:pt idx="1">
                  <c:v>100.54953999999999</c:v>
                </c:pt>
                <c:pt idx="2">
                  <c:v>200.10353999999998</c:v>
                </c:pt>
                <c:pt idx="3">
                  <c:v>498.76553999999993</c:v>
                </c:pt>
              </c:numCache>
            </c:numRef>
          </c:xVal>
          <c:yVal>
            <c:numRef>
              <c:f>Sheet1!$B$14:$B$17</c:f>
              <c:numCache>
                <c:formatCode>General</c:formatCode>
                <c:ptCount val="4"/>
                <c:pt idx="0">
                  <c:v>0.89039999999999997</c:v>
                </c:pt>
                <c:pt idx="1">
                  <c:v>0.88790000000000002</c:v>
                </c:pt>
                <c:pt idx="2">
                  <c:v>0.88700000000000001</c:v>
                </c:pt>
                <c:pt idx="3">
                  <c:v>0.88619999999999999</c:v>
                </c:pt>
              </c:numCache>
            </c:numRef>
          </c:yVal>
        </c:ser>
        <c:ser>
          <c:idx val="4"/>
          <c:order val="5"/>
          <c:tx>
            <c:v>+ Per-day user biases</c:v>
          </c:tx>
          <c:xVal>
            <c:numRef>
              <c:f>Sheet1!$D$20:$D$22</c:f>
              <c:numCache>
                <c:formatCode>General</c:formatCode>
                <c:ptCount val="3"/>
                <c:pt idx="0">
                  <c:v>119.74954000000001</c:v>
                </c:pt>
                <c:pt idx="1">
                  <c:v>219.30354</c:v>
                </c:pt>
                <c:pt idx="2">
                  <c:v>517.96553999999992</c:v>
                </c:pt>
              </c:numCache>
            </c:numRef>
          </c:xVal>
          <c:yVal>
            <c:numRef>
              <c:f>Sheet1!$B$20:$B$22</c:f>
              <c:numCache>
                <c:formatCode>General</c:formatCode>
                <c:ptCount val="3"/>
                <c:pt idx="0">
                  <c:v>0.88319999999999999</c:v>
                </c:pt>
                <c:pt idx="1">
                  <c:v>0.88239999999999996</c:v>
                </c:pt>
                <c:pt idx="2">
                  <c:v>0.88170000000000004</c:v>
                </c:pt>
              </c:numCache>
            </c:numRef>
          </c:yVal>
        </c:ser>
        <c:ser>
          <c:idx val="5"/>
          <c:order val="6"/>
          <c:tx>
            <c:v>+ CF</c:v>
          </c:tx>
          <c:xVal>
            <c:numRef>
              <c:f>Sheet1!$D$35:$D$39</c:f>
              <c:numCache>
                <c:formatCode>General</c:formatCode>
                <c:ptCount val="5"/>
                <c:pt idx="0">
                  <c:v>229.96554</c:v>
                </c:pt>
                <c:pt idx="1">
                  <c:v>528.62753999999984</c:v>
                </c:pt>
                <c:pt idx="2">
                  <c:v>777.51253999999983</c:v>
                </c:pt>
                <c:pt idx="3">
                  <c:v>1026.3975399999999</c:v>
                </c:pt>
                <c:pt idx="4">
                  <c:v>1524.1675399999999</c:v>
                </c:pt>
              </c:numCache>
            </c:numRef>
          </c:xVal>
          <c:yVal>
            <c:numRef>
              <c:f>Sheet1!$B$35:$B$39</c:f>
              <c:numCache>
                <c:formatCode>General</c:formatCode>
                <c:ptCount val="5"/>
                <c:pt idx="0">
                  <c:v>0.87890000000000013</c:v>
                </c:pt>
                <c:pt idx="1">
                  <c:v>0.87870000000000015</c:v>
                </c:pt>
                <c:pt idx="2">
                  <c:v>0.87860000000000016</c:v>
                </c:pt>
                <c:pt idx="3">
                  <c:v>0.87849999999999995</c:v>
                </c:pt>
                <c:pt idx="4">
                  <c:v>0.87840000000000007</c:v>
                </c:pt>
              </c:numCache>
            </c:numRef>
          </c:yVal>
        </c:ser>
        <c:dLbls/>
        <c:axId val="170563840"/>
        <c:axId val="200081792"/>
      </c:scatterChart>
      <c:valAx>
        <c:axId val="170563840"/>
        <c:scaling>
          <c:logBase val="10"/>
          <c:orientation val="minMax"/>
        </c:scaling>
        <c:axPos val="b"/>
        <c:title>
          <c:tx>
            <c:rich>
              <a:bodyPr/>
              <a:lstStyle/>
              <a:p>
                <a:pPr>
                  <a:defRPr/>
                </a:pPr>
                <a:r>
                  <a:rPr lang="en-US"/>
                  <a:t>Millions of parameters</a:t>
                </a:r>
              </a:p>
            </c:rich>
          </c:tx>
        </c:title>
        <c:numFmt formatCode="General" sourceLinked="1"/>
        <c:majorTickMark val="none"/>
        <c:tickLblPos val="nextTo"/>
        <c:crossAx val="200081792"/>
        <c:crosses val="autoZero"/>
        <c:crossBetween val="midCat"/>
      </c:valAx>
      <c:valAx>
        <c:axId val="200081792"/>
        <c:scaling>
          <c:orientation val="minMax"/>
        </c:scaling>
        <c:axPos val="l"/>
        <c:majorGridlines/>
        <c:title>
          <c:tx>
            <c:rich>
              <a:bodyPr/>
              <a:lstStyle/>
              <a:p>
                <a:pPr>
                  <a:defRPr/>
                </a:pPr>
                <a:r>
                  <a:rPr lang="en-US"/>
                  <a:t>RMSE</a:t>
                </a:r>
              </a:p>
            </c:rich>
          </c:tx>
        </c:title>
        <c:numFmt formatCode="General" sourceLinked="1"/>
        <c:majorTickMark val="none"/>
        <c:tickLblPos val="nextTo"/>
        <c:crossAx val="170563840"/>
        <c:crosses val="autoZero"/>
        <c:crossBetween val="midCat"/>
      </c:valAx>
    </c:plotArea>
    <c:legend>
      <c:legendPos val="r"/>
      <c:layout>
        <c:manualLayout>
          <c:xMode val="edge"/>
          <c:yMode val="edge"/>
          <c:x val="0.69211861675185349"/>
          <c:y val="1.8430647439135202E-2"/>
          <c:w val="0.3000093244923332"/>
          <c:h val="0.45341507311586066"/>
        </c:manualLayout>
      </c:layout>
      <c:overlay val="1"/>
      <c:spPr>
        <a:solidFill>
          <a:schemeClr val="tx1"/>
        </a:solidFill>
      </c:spPr>
    </c:legend>
    <c:plotVisOnly val="1"/>
    <c:dispBlanksAs val="gap"/>
  </c:chart>
  <c:txPr>
    <a:bodyPr/>
    <a:lstStyle/>
    <a:p>
      <a:pPr>
        <a:defRPr sz="1600"/>
      </a:pPr>
      <a:endParaRPr lang="en-US"/>
    </a:p>
  </c:txPr>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10/17/2016</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xmlns=""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10/17/2016</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xmlns=""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extLst>
      <p:ext uri="{BB962C8B-B14F-4D97-AF65-F5344CB8AC3E}">
        <p14:creationId xmlns:p14="http://schemas.microsoft.com/office/powerpoint/2010/main" xmlns="" val="4252416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hedge our bet by tethering Gus to origin with an elastic cord that tries to pull Gus back towards the origin.  </a:t>
            </a:r>
          </a:p>
          <a:p>
            <a:endParaRPr lang="en-US" dirty="0" smtClean="0"/>
          </a:p>
          <a:p>
            <a:r>
              <a:rPr lang="en-US" dirty="0" smtClean="0"/>
              <a:t>If Gus has rated hundreds of  movies, he stays about where the data places him.</a:t>
            </a:r>
          </a:p>
        </p:txBody>
      </p:sp>
      <p:sp>
        <p:nvSpPr>
          <p:cNvPr id="4" name="Slide Number Placeholder 3"/>
          <p:cNvSpPr>
            <a:spLocks noGrp="1"/>
          </p:cNvSpPr>
          <p:nvPr>
            <p:ph type="sldNum" sz="quarter" idx="10"/>
          </p:nvPr>
        </p:nvSpPr>
        <p:spPr/>
        <p:txBody>
          <a:bodyPr/>
          <a:lstStyle/>
          <a:p>
            <a:fld id="{EE707532-839C-41A2-9E71-D5288AEAE66A}" type="slidenum">
              <a:rPr lang="en-US" smtClean="0"/>
              <a:pPr/>
              <a:t>32</a:t>
            </a:fld>
            <a:endParaRPr lang="en-US"/>
          </a:p>
        </p:txBody>
      </p:sp>
    </p:spTree>
    <p:extLst>
      <p:ext uri="{BB962C8B-B14F-4D97-AF65-F5344CB8AC3E}">
        <p14:creationId xmlns:p14="http://schemas.microsoft.com/office/powerpoint/2010/main" xmlns="" val="921421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if he has hated only a few dozen, he is pulled back towards the origin.</a:t>
            </a:r>
          </a:p>
        </p:txBody>
      </p:sp>
      <p:sp>
        <p:nvSpPr>
          <p:cNvPr id="4" name="Slide Number Placeholder 3"/>
          <p:cNvSpPr>
            <a:spLocks noGrp="1"/>
          </p:cNvSpPr>
          <p:nvPr>
            <p:ph type="sldNum" sz="quarter" idx="10"/>
          </p:nvPr>
        </p:nvSpPr>
        <p:spPr/>
        <p:txBody>
          <a:bodyPr/>
          <a:lstStyle/>
          <a:p>
            <a:fld id="{EE707532-839C-41A2-9E71-D5288AEAE66A}" type="slidenum">
              <a:rPr lang="en-US" smtClean="0"/>
              <a:pPr/>
              <a:t>33</a:t>
            </a:fld>
            <a:endParaRPr lang="en-US"/>
          </a:p>
        </p:txBody>
      </p:sp>
    </p:spTree>
    <p:extLst>
      <p:ext uri="{BB962C8B-B14F-4D97-AF65-F5344CB8AC3E}">
        <p14:creationId xmlns:p14="http://schemas.microsoft.com/office/powerpoint/2010/main" xmlns="" val="921421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if he has rated only a handful, he is pulled even further.</a:t>
            </a:r>
          </a:p>
        </p:txBody>
      </p:sp>
      <p:sp>
        <p:nvSpPr>
          <p:cNvPr id="4" name="Slide Number Placeholder 3"/>
          <p:cNvSpPr>
            <a:spLocks noGrp="1"/>
          </p:cNvSpPr>
          <p:nvPr>
            <p:ph type="sldNum" sz="quarter" idx="10"/>
          </p:nvPr>
        </p:nvSpPr>
        <p:spPr/>
        <p:txBody>
          <a:bodyPr/>
          <a:lstStyle/>
          <a:p>
            <a:fld id="{EE707532-839C-41A2-9E71-D5288AEAE66A}" type="slidenum">
              <a:rPr lang="en-US" smtClean="0"/>
              <a:pPr/>
              <a:t>34</a:t>
            </a:fld>
            <a:endParaRPr lang="en-US"/>
          </a:p>
        </p:txBody>
      </p:sp>
    </p:spTree>
    <p:extLst>
      <p:ext uri="{BB962C8B-B14F-4D97-AF65-F5344CB8AC3E}">
        <p14:creationId xmlns:p14="http://schemas.microsoft.com/office/powerpoint/2010/main" xmlns="" val="921421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E707532-839C-41A2-9E71-D5288AEAE66A}" type="slidenum">
              <a:rPr lang="en-US" smtClean="0"/>
              <a:pPr/>
              <a:t>35</a:t>
            </a:fld>
            <a:endParaRPr lang="en-US"/>
          </a:p>
        </p:txBody>
      </p:sp>
    </p:spTree>
    <p:extLst>
      <p:ext uri="{BB962C8B-B14F-4D97-AF65-F5344CB8AC3E}">
        <p14:creationId xmlns:p14="http://schemas.microsoft.com/office/powerpoint/2010/main" xmlns="" val="3480780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xmlns="" val="39690998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Many options for modeling</a:t>
            </a:r>
          </a:p>
          <a:p>
            <a:pPr lvl="1"/>
            <a:r>
              <a:rPr lang="en-US" dirty="0" smtClean="0"/>
              <a:t>Variants of the ideas we have seen so far</a:t>
            </a:r>
          </a:p>
          <a:p>
            <a:pPr lvl="2"/>
            <a:r>
              <a:rPr lang="en-US" dirty="0" smtClean="0"/>
              <a:t>Different numbers of factors</a:t>
            </a:r>
          </a:p>
          <a:p>
            <a:pPr lvl="2"/>
            <a:r>
              <a:rPr lang="en-US" dirty="0" smtClean="0"/>
              <a:t>Different ways to model time</a:t>
            </a:r>
          </a:p>
          <a:p>
            <a:pPr lvl="2"/>
            <a:r>
              <a:rPr lang="en-US" dirty="0" smtClean="0"/>
              <a:t>Different ways to handle implicit information</a:t>
            </a:r>
          </a:p>
          <a:p>
            <a:pPr lvl="1"/>
            <a:r>
              <a:rPr lang="en-US" dirty="0" smtClean="0"/>
              <a:t>Other models (not described here)</a:t>
            </a:r>
          </a:p>
          <a:p>
            <a:pPr lvl="2"/>
            <a:r>
              <a:rPr lang="en-US" dirty="0" smtClean="0"/>
              <a:t>Nearest-neighbor models</a:t>
            </a:r>
          </a:p>
          <a:p>
            <a:pPr lvl="2"/>
            <a:r>
              <a:rPr lang="en-US" dirty="0" smtClean="0"/>
              <a:t>Restricted Boltzmann machines</a:t>
            </a:r>
          </a:p>
          <a:p>
            <a:r>
              <a:rPr lang="en-US" dirty="0" smtClean="0"/>
              <a:t>Model averaging is useful….</a:t>
            </a:r>
          </a:p>
          <a:p>
            <a:pPr lvl="1"/>
            <a:r>
              <a:rPr lang="en-US" dirty="0" smtClean="0"/>
              <a:t>Linear model combining</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52</a:t>
            </a:fld>
            <a:endParaRPr lang="en-US"/>
          </a:p>
        </p:txBody>
      </p:sp>
    </p:spTree>
    <p:extLst>
      <p:ext uri="{BB962C8B-B14F-4D97-AF65-F5344CB8AC3E}">
        <p14:creationId xmlns:p14="http://schemas.microsoft.com/office/powerpoint/2010/main" xmlns="" val="1444430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14</a:t>
            </a:fld>
            <a:endParaRPr lang="en-US"/>
          </a:p>
        </p:txBody>
      </p:sp>
    </p:spTree>
    <p:extLst>
      <p:ext uri="{BB962C8B-B14F-4D97-AF65-F5344CB8AC3E}">
        <p14:creationId xmlns:p14="http://schemas.microsoft.com/office/powerpoint/2010/main" xmlns="" val="2851471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15</a:t>
            </a:fld>
            <a:endParaRPr lang="en-US"/>
          </a:p>
        </p:txBody>
      </p:sp>
    </p:spTree>
    <p:extLst>
      <p:ext uri="{BB962C8B-B14F-4D97-AF65-F5344CB8AC3E}">
        <p14:creationId xmlns:p14="http://schemas.microsoft.com/office/powerpoint/2010/main" xmlns="" val="898566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chemeClr val="bg1"/>
                </a:solidFill>
              </a:rPr>
              <a:t>Difference with SVD:</a:t>
            </a:r>
          </a:p>
          <a:p>
            <a:r>
              <a:rPr lang="en-US" sz="1200" dirty="0" smtClean="0">
                <a:solidFill>
                  <a:schemeClr val="bg1"/>
                </a:solidFill>
              </a:rPr>
              <a:t>-- can multiply sigma with V and get the UV decomposition</a:t>
            </a:r>
          </a:p>
          <a:p>
            <a:r>
              <a:rPr lang="en-US" sz="1200" dirty="0" smtClean="0">
                <a:solidFill>
                  <a:schemeClr val="bg1"/>
                </a:solidFill>
              </a:rPr>
              <a:t>-- SVD will count errors also on missing entries (zeros)</a:t>
            </a:r>
          </a:p>
          <a:p>
            <a:r>
              <a:rPr lang="en-US" sz="1200" dirty="0" smtClean="0">
                <a:solidFill>
                  <a:schemeClr val="bg1"/>
                </a:solidFill>
              </a:rPr>
              <a:t>-- SVD insists U,V are orthonormal. We do not want this here, we do not care, we just want something that works</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18</a:t>
            </a:fld>
            <a:endParaRPr lang="en-US"/>
          </a:p>
        </p:txBody>
      </p:sp>
    </p:spTree>
    <p:extLst>
      <p:ext uri="{BB962C8B-B14F-4D97-AF65-F5344CB8AC3E}">
        <p14:creationId xmlns:p14="http://schemas.microsoft.com/office/powerpoint/2010/main" xmlns="" val="687758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graph shows a hypothetical layout of movies in two dimensions.  </a:t>
            </a:r>
          </a:p>
          <a:p>
            <a:endParaRPr lang="en-US" dirty="0" smtClean="0"/>
          </a:p>
          <a:p>
            <a:r>
              <a:rPr lang="en-US" dirty="0" smtClean="0"/>
              <a:t>In the example, the horizontal dimension contrasts “chick flicks” from “macho movies”, while the vertical dimension measures the seriousness of the movie.</a:t>
            </a:r>
          </a:p>
          <a:p>
            <a:endParaRPr lang="en-US" dirty="0" smtClean="0"/>
          </a:p>
          <a:p>
            <a:r>
              <a:rPr lang="en-US" dirty="0" smtClean="0"/>
              <a:t>In a real application of SVD, an algorithm would determine the layout, so it night not be easy to label the axes.</a:t>
            </a:r>
          </a:p>
          <a:p>
            <a:endParaRPr lang="en-US" dirty="0" smtClean="0"/>
          </a:p>
          <a:p>
            <a:r>
              <a:rPr lang="en-US" dirty="0" smtClean="0"/>
              <a:t>Feel free to disagree with my placement of the various movies.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22</a:t>
            </a:fld>
            <a:endParaRPr lang="en-US"/>
          </a:p>
        </p:txBody>
      </p:sp>
    </p:spTree>
    <p:extLst>
      <p:ext uri="{BB962C8B-B14F-4D97-AF65-F5344CB8AC3E}">
        <p14:creationId xmlns:p14="http://schemas.microsoft.com/office/powerpoint/2010/main" xmlns="" val="971690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Users fall into the same space as movies, where a user’s position in a dimension reflects the user’s preference for (or against) movies that score high on that dimension.  </a:t>
            </a:r>
          </a:p>
          <a:p>
            <a:endParaRPr lang="en-US" dirty="0" smtClean="0"/>
          </a:p>
          <a:p>
            <a:r>
              <a:rPr lang="en-US" dirty="0" smtClean="0"/>
              <a:t>For example, BLUE tends to like male-oriented movies, but dislikes serious movies.  Therefore, we would expect him to love “Dumb and Dumber” and hate “The Color Purple”.</a:t>
            </a:r>
          </a:p>
          <a:p>
            <a:endParaRPr lang="en-US" dirty="0" smtClean="0"/>
          </a:p>
          <a:p>
            <a:r>
              <a:rPr lang="en-US" dirty="0" smtClean="0"/>
              <a:t>Note that these two dimensions do not characterize Dave’s (DOCTOR) interests very well; additional dimensions would be needed.</a:t>
            </a:r>
          </a:p>
          <a:p>
            <a:endParaRPr lang="en-US" b="1" dirty="0" smtClean="0"/>
          </a:p>
          <a:p>
            <a:endParaRPr lang="en-US" dirty="0" smtClean="0"/>
          </a:p>
        </p:txBody>
      </p:sp>
      <p:sp>
        <p:nvSpPr>
          <p:cNvPr id="4" name="Slide Number Placeholder 3"/>
          <p:cNvSpPr>
            <a:spLocks noGrp="1"/>
          </p:cNvSpPr>
          <p:nvPr>
            <p:ph type="sldNum" sz="quarter" idx="10"/>
          </p:nvPr>
        </p:nvSpPr>
        <p:spPr/>
        <p:txBody>
          <a:bodyPr/>
          <a:lstStyle/>
          <a:p>
            <a:fld id="{EE707532-839C-41A2-9E71-D5288AEAE66A}" type="slidenum">
              <a:rPr lang="en-US" smtClean="0"/>
              <a:pPr/>
              <a:t>23</a:t>
            </a:fld>
            <a:endParaRPr lang="en-US"/>
          </a:p>
        </p:txBody>
      </p:sp>
    </p:spTree>
    <p:extLst>
      <p:ext uri="{BB962C8B-B14F-4D97-AF65-F5344CB8AC3E}">
        <p14:creationId xmlns:p14="http://schemas.microsoft.com/office/powerpoint/2010/main" xmlns="" val="4221672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chemeClr val="bg1"/>
                </a:solidFill>
              </a:rPr>
              <a:t>Difference with SVD:</a:t>
            </a:r>
          </a:p>
          <a:p>
            <a:r>
              <a:rPr lang="en-US" sz="1200" dirty="0" smtClean="0">
                <a:solidFill>
                  <a:schemeClr val="bg1"/>
                </a:solidFill>
              </a:rPr>
              <a:t>-- can multiply sigma with V and get the UV decomposition</a:t>
            </a:r>
          </a:p>
          <a:p>
            <a:r>
              <a:rPr lang="en-US" sz="1200" dirty="0" smtClean="0">
                <a:solidFill>
                  <a:schemeClr val="bg1"/>
                </a:solidFill>
              </a:rPr>
              <a:t>-- SVD will count errors also on missing entries (zeros)</a:t>
            </a:r>
          </a:p>
          <a:p>
            <a:r>
              <a:rPr lang="en-US" sz="1200" dirty="0" smtClean="0">
                <a:solidFill>
                  <a:schemeClr val="bg1"/>
                </a:solidFill>
              </a:rPr>
              <a:t>-- SVD insists U,V are orthonormal. We do not want this here, we do not care, we just want something that works</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24</a:t>
            </a:fld>
            <a:endParaRPr lang="en-US"/>
          </a:p>
        </p:txBody>
      </p:sp>
    </p:spTree>
    <p:extLst>
      <p:ext uri="{BB962C8B-B14F-4D97-AF65-F5344CB8AC3E}">
        <p14:creationId xmlns:p14="http://schemas.microsoft.com/office/powerpoint/2010/main" xmlns="" val="687758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chemeClr val="bg1"/>
                </a:solidFill>
              </a:rPr>
              <a:t>Difference with SVD:</a:t>
            </a:r>
          </a:p>
          <a:p>
            <a:r>
              <a:rPr lang="en-US" sz="1200" dirty="0" smtClean="0">
                <a:solidFill>
                  <a:schemeClr val="bg1"/>
                </a:solidFill>
              </a:rPr>
              <a:t>-- can multiply sigma with V and get the UV decomposition</a:t>
            </a:r>
          </a:p>
          <a:p>
            <a:r>
              <a:rPr lang="en-US" sz="1200" dirty="0" smtClean="0">
                <a:solidFill>
                  <a:schemeClr val="bg1"/>
                </a:solidFill>
              </a:rPr>
              <a:t>-- SVD will count errors also on missing entries (zeros)</a:t>
            </a:r>
          </a:p>
          <a:p>
            <a:r>
              <a:rPr lang="en-US" sz="1200" dirty="0" smtClean="0">
                <a:solidFill>
                  <a:schemeClr val="bg1"/>
                </a:solidFill>
              </a:rPr>
              <a:t>-- SVD insists U,V are orthonormal. We do not want this here, we do not care, we just want something that works</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25</a:t>
            </a:fld>
            <a:endParaRPr lang="en-US"/>
          </a:p>
        </p:txBody>
      </p:sp>
    </p:spTree>
    <p:extLst>
      <p:ext uri="{BB962C8B-B14F-4D97-AF65-F5344CB8AC3E}">
        <p14:creationId xmlns:p14="http://schemas.microsoft.com/office/powerpoint/2010/main" xmlns="" val="687758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 Gus.</a:t>
            </a:r>
          </a:p>
          <a:p>
            <a:endParaRPr lang="en-US" dirty="0" smtClean="0"/>
          </a:p>
          <a:p>
            <a:r>
              <a:rPr lang="en-US" dirty="0" smtClean="0"/>
              <a:t>This slide shows the position for Gus that best explains his ratings for the Training data—i.e., that minimizes his sum of squared errors.</a:t>
            </a:r>
          </a:p>
          <a:p>
            <a:endParaRPr lang="en-US" dirty="0" smtClean="0"/>
          </a:p>
          <a:p>
            <a:r>
              <a:rPr lang="en-US" dirty="0" smtClean="0"/>
              <a:t>If Gus has rated hundreds of movies, we could probably be confident of that we have estimated his true preferences accurately.  </a:t>
            </a:r>
          </a:p>
          <a:p>
            <a:r>
              <a:rPr lang="en-US" dirty="0" smtClean="0"/>
              <a:t/>
            </a:r>
            <a:br>
              <a:rPr lang="en-US" dirty="0" smtClean="0"/>
            </a:br>
            <a:r>
              <a:rPr lang="en-US" dirty="0" smtClean="0"/>
              <a:t>But what if Gus has only rated a few movies—say the ten on this slide?  We should not be so confident.  </a:t>
            </a:r>
          </a:p>
        </p:txBody>
      </p:sp>
      <p:sp>
        <p:nvSpPr>
          <p:cNvPr id="4" name="Slide Number Placeholder 3"/>
          <p:cNvSpPr>
            <a:spLocks noGrp="1"/>
          </p:cNvSpPr>
          <p:nvPr>
            <p:ph type="sldNum" sz="quarter" idx="10"/>
          </p:nvPr>
        </p:nvSpPr>
        <p:spPr/>
        <p:txBody>
          <a:bodyPr/>
          <a:lstStyle/>
          <a:p>
            <a:fld id="{EE707532-839C-41A2-9E71-D5288AEAE66A}" type="slidenum">
              <a:rPr lang="en-US" smtClean="0"/>
              <a:pPr/>
              <a:t>31</a:t>
            </a:fld>
            <a:endParaRPr lang="en-US"/>
          </a:p>
        </p:txBody>
      </p:sp>
    </p:spTree>
    <p:extLst>
      <p:ext uri="{BB962C8B-B14F-4D97-AF65-F5344CB8AC3E}">
        <p14:creationId xmlns:p14="http://schemas.microsoft.com/office/powerpoint/2010/main" xmlns="" val="921421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5A7C6E0D-75E6-4604-8FDD-2D905DA27142}" type="datetime1">
              <a:rPr lang="en-US" smtClean="0"/>
              <a:pPr/>
              <a:t>10/17/2016</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49403F-9D5D-4E5E-9BAC-9CABE05E718C}" type="datetime1">
              <a:rPr lang="en-US" smtClean="0"/>
              <a:pPr/>
              <a:t>10/17/2016</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BB7228-BCD5-4AB9-8691-08B70FDE74F1}" type="datetime1">
              <a:rPr lang="en-US" smtClean="0"/>
              <a:pPr/>
              <a:t>10/17/2016</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smtClean="0"/>
              <a:t>Click to edit Master title style</a:t>
            </a:r>
            <a:endParaRPr lang="en-US"/>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9DE80B88-3A65-4593-9E5D-CD4348DFCF95}" type="datetime1">
              <a:rPr lang="en-US" smtClean="0"/>
              <a:pPr/>
              <a:t>10/17/2016</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smtClean="0"/>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93C1D361-3C99-48AD-BDBD-08551B446AB2}" type="datetime1">
              <a:rPr lang="en-US" smtClean="0"/>
              <a:pPr/>
              <a:t>10/17/2016</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xmlns=""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777127A0-8BC3-4FD7-A608-64CE6A4CADDA}" type="datetime1">
              <a:rPr lang="en-US" smtClean="0"/>
              <a:pPr/>
              <a:t>10/17/2016</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smtClean="0"/>
              <a:t>Click to edit Master text styles</a:t>
            </a:r>
          </a:p>
        </p:txBody>
      </p:sp>
      <p:sp>
        <p:nvSpPr>
          <p:cNvPr id="4" name="Date Placeholder 3"/>
          <p:cNvSpPr>
            <a:spLocks noGrp="1"/>
          </p:cNvSpPr>
          <p:nvPr>
            <p:ph type="dt" sz="half" idx="10"/>
          </p:nvPr>
        </p:nvSpPr>
        <p:spPr/>
        <p:txBody>
          <a:bodyPr/>
          <a:lstStyle/>
          <a:p>
            <a:fld id="{A83FB442-468E-4111-8F2A-B5268A436E0E}" type="datetime1">
              <a:rPr lang="en-US" smtClean="0"/>
              <a:pPr/>
              <a:t>10/17/2016</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5CC123E-DFED-4833-835D-FDDCD4BC21CA}" type="datetime1">
              <a:rPr lang="en-US" smtClean="0"/>
              <a:pPr/>
              <a:t>10/17/2016</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F8A3312-F3B1-4DC2-A05C-5BD198B7F107}" type="datetime1">
              <a:rPr lang="en-US" smtClean="0"/>
              <a:pPr/>
              <a:t>10/17/2016</a:t>
            </a:fld>
            <a:endParaRPr lang="en-US"/>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A5BF732-B15F-49E0-8385-8ADBE2286AF5}" type="datetime1">
              <a:rPr lang="en-US" smtClean="0"/>
              <a:pPr/>
              <a:t>10/17/2016</a:t>
            </a:fld>
            <a:endParaRPr lang="en-US"/>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7CB1FA-44B2-4574-A477-60D60133495E}" type="datetime1">
              <a:rPr lang="en-US" smtClean="0"/>
              <a:pPr/>
              <a:t>10/17/2016</a:t>
            </a:fld>
            <a:endParaRPr lang="en-US"/>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15CFA96-692A-494D-AEC4-88AEF9A98C47}" type="datetime1">
              <a:rPr lang="en-US" smtClean="0"/>
              <a:pPr/>
              <a:t>10/17/2016</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24C32A79-3CD5-4EC3-8ADC-F2DE1E495AAA}" type="datetime1">
              <a:rPr lang="en-US" smtClean="0"/>
              <a:pPr/>
              <a:t>10/17/2016</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2725AD87-5F7E-4EA7-9427-5384C21F4E37}" type="datetime1">
              <a:rPr lang="en-US" smtClean="0"/>
              <a:pPr/>
              <a:t>10/17/2016</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3.png"/><Relationship Id="rId7"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4.jpe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oleObject" Target="../embeddings/oleObject5.bin"/><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7.vml"/><Relationship Id="rId5" Type="http://schemas.openxmlformats.org/officeDocument/2006/relationships/oleObject" Target="../embeddings/oleObject7.bin"/><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image" Target="../media/image40.png"/><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2.xml"/><Relationship Id="rId4" Type="http://schemas.openxmlformats.org/officeDocument/2006/relationships/image" Target="../media/image48.jpeg"/></Relationships>
</file>

<file path=ppt/slides/_rels/slide42.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4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s/_rels/slide53.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hyperlink" Target="http://www.the-ensemble.com/" TargetMode="External"/><Relationship Id="rId2" Type="http://schemas.openxmlformats.org/officeDocument/2006/relationships/hyperlink" Target="http://www2.research.att.com/~volinsky/netflix/bpc.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581400"/>
          </a:xfrm>
        </p:spPr>
        <p:txBody>
          <a:bodyPr anchor="b">
            <a:normAutofit/>
          </a:bodyPr>
          <a:lstStyle/>
          <a:p>
            <a:r>
              <a:rPr lang="en-US" sz="5400" dirty="0"/>
              <a:t>Recommender Systems:</a:t>
            </a:r>
            <a:br>
              <a:rPr lang="en-US" sz="5400" dirty="0"/>
            </a:br>
            <a:r>
              <a:rPr lang="en-US" sz="5400" dirty="0"/>
              <a:t>Latent Factor Models</a:t>
            </a:r>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smtClean="0"/>
              <a:t>Mining of Massive Datasets</a:t>
            </a:r>
          </a:p>
          <a:p>
            <a:r>
              <a:rPr lang="en-US" sz="2400" dirty="0" smtClean="0"/>
              <a:t>Jure Leskovec, </a:t>
            </a:r>
            <a:r>
              <a:rPr lang="en-US" sz="2400" dirty="0" err="1" smtClean="0"/>
              <a:t>Anand</a:t>
            </a:r>
            <a:r>
              <a:rPr lang="en-US" sz="2400" dirty="0" smtClean="0"/>
              <a:t> </a:t>
            </a:r>
            <a:r>
              <a:rPr lang="en-US" sz="2400" dirty="0" err="1" smtClean="0"/>
              <a:t>Rajaraman</a:t>
            </a:r>
            <a:r>
              <a:rPr lang="en-US" sz="2400" dirty="0" smtClean="0"/>
              <a:t>, Jeff Ullman </a:t>
            </a:r>
            <a:r>
              <a:rPr lang="en-US" sz="2000" dirty="0" smtClean="0"/>
              <a:t>Stanford University</a:t>
            </a:r>
          </a:p>
          <a:p>
            <a:r>
              <a:rPr lang="en-US" sz="3200" dirty="0" smtClean="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a:t>
            </a:r>
            <a:r>
              <a:rPr lang="en-US" sz="1200" b="1" dirty="0" smtClean="0">
                <a:latin typeface="Arial" pitchFamily="34" charset="0"/>
                <a:cs typeface="Arial" pitchFamily="34" charset="0"/>
              </a:rPr>
              <a:t>slides:</a:t>
            </a:r>
            <a:r>
              <a:rPr lang="en-US" sz="1200" dirty="0" smtClean="0">
                <a:latin typeface="Arial" pitchFamily="34" charset="0"/>
                <a:cs typeface="Arial" pitchFamily="34" charset="0"/>
              </a:rPr>
              <a:t> We </a:t>
            </a:r>
            <a:r>
              <a:rPr lang="en-US" sz="1200" dirty="0">
                <a:latin typeface="Arial" pitchFamily="34" charset="0"/>
                <a:cs typeface="Arial" pitchFamily="34" charset="0"/>
              </a:rPr>
              <a:t>would be delighted if you found this our material useful in giving your own lectures. Feel free to use these slides verbatim, or to modify them to fit your own needs</a:t>
            </a:r>
            <a:r>
              <a:rPr lang="en-US" sz="1200" dirty="0" smtClean="0">
                <a:latin typeface="Arial" pitchFamily="34" charset="0"/>
                <a:cs typeface="Arial" pitchFamily="34" charset="0"/>
              </a:rPr>
              <a:t>. If </a:t>
            </a:r>
            <a:r>
              <a:rPr lang="en-US" sz="1200" dirty="0">
                <a:latin typeface="Arial" pitchFamily="34" charset="0"/>
                <a:cs typeface="Arial" pitchFamily="34" charset="0"/>
              </a:rPr>
              <a:t>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a:t>
            </a:r>
            <a:r>
              <a:rPr lang="en-US" sz="1200" dirty="0" smtClean="0">
                <a:latin typeface="Arial" pitchFamily="34" charset="0"/>
                <a:cs typeface="Arial" pitchFamily="34" charset="0"/>
                <a:hlinkClick r:id="rId4"/>
              </a:rPr>
              <a:t>www.mmds.org</a:t>
            </a:r>
            <a:r>
              <a:rPr lang="en-US" sz="1200" dirty="0" smtClean="0">
                <a:latin typeface="Arial" pitchFamily="34" charset="0"/>
                <a:cs typeface="Arial" pitchFamily="34" charset="0"/>
              </a:rPr>
              <a:t> </a:t>
            </a:r>
          </a:p>
        </p:txBody>
      </p:sp>
    </p:spTree>
    <p:extLst>
      <p:ext uri="{BB962C8B-B14F-4D97-AF65-F5344CB8AC3E}">
        <p14:creationId xmlns:p14="http://schemas.microsoft.com/office/powerpoint/2010/main" xmlns="" val="167153959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3"/>
          <p:cNvSpPr>
            <a:spLocks noGrp="1" noChangeArrowheads="1"/>
          </p:cNvSpPr>
          <p:nvPr>
            <p:ph type="title"/>
          </p:nvPr>
        </p:nvSpPr>
        <p:spPr/>
        <p:txBody>
          <a:bodyPr>
            <a:normAutofit/>
          </a:bodyPr>
          <a:lstStyle/>
          <a:p>
            <a:r>
              <a:rPr lang="en-US" dirty="0" smtClean="0"/>
              <a:t>Idea: Interpolation Weights </a:t>
            </a:r>
            <a:r>
              <a:rPr lang="en-US" i="1" dirty="0" err="1" smtClean="0"/>
              <a:t>w</a:t>
            </a:r>
            <a:r>
              <a:rPr lang="en-US" i="1" baseline="-25000" dirty="0" err="1" smtClean="0"/>
              <a:t>ij</a:t>
            </a:r>
            <a:endParaRPr lang="en-US" i="1" baseline="-25000" dirty="0"/>
          </a:p>
        </p:txBody>
      </p:sp>
      <mc:AlternateContent xmlns:mc="http://schemas.openxmlformats.org/markup-compatibility/2006">
        <mc:Choice xmlns:a14="http://schemas.microsoft.com/office/drawing/2010/main" xmlns="" Requires="a14">
          <p:sp>
            <p:nvSpPr>
              <p:cNvPr id="198660" name="Rectangle 4"/>
              <p:cNvSpPr>
                <a:spLocks noGrp="1" noChangeArrowheads="1"/>
              </p:cNvSpPr>
              <p:nvPr>
                <p:ph idx="1"/>
              </p:nvPr>
            </p:nvSpPr>
            <p:spPr>
              <a:xfrm>
                <a:off x="457200" y="1295400"/>
                <a:ext cx="8534400" cy="5410200"/>
              </a:xfrm>
            </p:spPr>
            <p:txBody>
              <a:bodyPr>
                <a:normAutofit/>
              </a:bodyPr>
              <a:lstStyle/>
              <a:p>
                <a14:m>
                  <m:oMath xmlns:m="http://schemas.openxmlformats.org/officeDocument/2006/math">
                    <m:acc>
                      <m:accPr>
                        <m:chr m:val="̂"/>
                        <m:ctrlPr>
                          <a:rPr lang="en-US" b="0" i="1" smtClean="0">
                            <a:solidFill>
                              <a:srgbClr val="0000FF"/>
                            </a:solidFill>
                            <a:latin typeface="Cambria Math" panose="02040503050406030204" pitchFamily="18" charset="0"/>
                          </a:rPr>
                        </m:ctrlPr>
                      </m:accPr>
                      <m:e>
                        <m:sSub>
                          <m:sSubPr>
                            <m:ctrlPr>
                              <a:rPr lang="en-US" b="0" i="1" smtClean="0">
                                <a:solidFill>
                                  <a:srgbClr val="0000FF"/>
                                </a:solidFill>
                                <a:latin typeface="Cambria Math" panose="02040503050406030204" pitchFamily="18" charset="0"/>
                              </a:rPr>
                            </m:ctrlPr>
                          </m:sSubPr>
                          <m:e>
                            <m:r>
                              <a:rPr lang="en-US" b="0" i="1" smtClean="0">
                                <a:solidFill>
                                  <a:srgbClr val="0000FF"/>
                                </a:solidFill>
                                <a:latin typeface="Cambria Math"/>
                              </a:rPr>
                              <m:t>𝑟</m:t>
                            </m:r>
                          </m:e>
                          <m:sub>
                            <m:r>
                              <a:rPr lang="en-US" b="0" i="1" smtClean="0">
                                <a:solidFill>
                                  <a:srgbClr val="0000FF"/>
                                </a:solidFill>
                                <a:latin typeface="Cambria Math"/>
                              </a:rPr>
                              <m:t>𝑥𝑖</m:t>
                            </m:r>
                          </m:sub>
                        </m:sSub>
                      </m:e>
                    </m:acc>
                    <m:r>
                      <a:rPr lang="en-US" b="0" i="1" dirty="0" smtClean="0">
                        <a:solidFill>
                          <a:srgbClr val="0000FF"/>
                        </a:solidFill>
                        <a:latin typeface="Cambria Math"/>
                      </a:rPr>
                      <m:t>=</m:t>
                    </m:r>
                    <m:sSub>
                      <m:sSubPr>
                        <m:ctrlPr>
                          <a:rPr lang="en-US" b="0" i="1" dirty="0" smtClean="0">
                            <a:solidFill>
                              <a:srgbClr val="0000FF"/>
                            </a:solidFill>
                            <a:latin typeface="Cambria Math" panose="02040503050406030204" pitchFamily="18" charset="0"/>
                          </a:rPr>
                        </m:ctrlPr>
                      </m:sSubPr>
                      <m:e>
                        <m:r>
                          <a:rPr lang="en-US" b="0" i="1" dirty="0" smtClean="0">
                            <a:solidFill>
                              <a:srgbClr val="0000FF"/>
                            </a:solidFill>
                            <a:latin typeface="Cambria Math"/>
                          </a:rPr>
                          <m:t>𝑏</m:t>
                        </m:r>
                      </m:e>
                      <m:sub>
                        <m:r>
                          <a:rPr lang="en-US" b="0" i="1" dirty="0" smtClean="0">
                            <a:solidFill>
                              <a:srgbClr val="0000FF"/>
                            </a:solidFill>
                            <a:latin typeface="Cambria Math"/>
                          </a:rPr>
                          <m:t>𝑥𝑖</m:t>
                        </m:r>
                      </m:sub>
                    </m:sSub>
                    <m:r>
                      <a:rPr lang="en-US" b="0" i="1" dirty="0" smtClean="0">
                        <a:solidFill>
                          <a:srgbClr val="0000FF"/>
                        </a:solidFill>
                        <a:latin typeface="Cambria Math"/>
                      </a:rPr>
                      <m:t>+</m:t>
                    </m:r>
                    <m:nary>
                      <m:naryPr>
                        <m:chr m:val="∑"/>
                        <m:supHide m:val="on"/>
                        <m:ctrlPr>
                          <a:rPr lang="en-US" b="0" i="1" dirty="0" smtClean="0">
                            <a:solidFill>
                              <a:srgbClr val="0000FF"/>
                            </a:solidFill>
                            <a:latin typeface="Cambria Math" panose="02040503050406030204" pitchFamily="18" charset="0"/>
                          </a:rPr>
                        </m:ctrlPr>
                      </m:naryPr>
                      <m:sub>
                        <m:r>
                          <a:rPr lang="en-US" b="0" i="1" dirty="0" smtClean="0">
                            <a:solidFill>
                              <a:srgbClr val="0000FF"/>
                            </a:solidFill>
                            <a:latin typeface="Cambria Math"/>
                          </a:rPr>
                          <m:t>𝑗</m:t>
                        </m:r>
                        <m:r>
                          <a:rPr lang="en-US" b="0" i="1" dirty="0" smtClean="0">
                            <a:solidFill>
                              <a:srgbClr val="0000FF"/>
                            </a:solidFill>
                            <a:latin typeface="Cambria Math"/>
                          </a:rPr>
                          <m:t>∈</m:t>
                        </m:r>
                        <m:r>
                          <a:rPr lang="en-US" b="0" i="1" dirty="0" smtClean="0">
                            <a:solidFill>
                              <a:srgbClr val="0000FF"/>
                            </a:solidFill>
                            <a:latin typeface="Cambria Math"/>
                          </a:rPr>
                          <m:t>𝑁</m:t>
                        </m:r>
                        <m:r>
                          <a:rPr lang="en-US" b="0" i="1" dirty="0" smtClean="0">
                            <a:solidFill>
                              <a:srgbClr val="0000FF"/>
                            </a:solidFill>
                            <a:latin typeface="Cambria Math"/>
                          </a:rPr>
                          <m:t>(</m:t>
                        </m:r>
                        <m:r>
                          <a:rPr lang="en-US" b="0" i="1" dirty="0" smtClean="0">
                            <a:solidFill>
                              <a:srgbClr val="0000FF"/>
                            </a:solidFill>
                            <a:latin typeface="Cambria Math"/>
                          </a:rPr>
                          <m:t>𝑖</m:t>
                        </m:r>
                        <m:r>
                          <a:rPr lang="en-US" b="0" i="1" dirty="0" smtClean="0">
                            <a:solidFill>
                              <a:srgbClr val="0000FF"/>
                            </a:solidFill>
                            <a:latin typeface="Cambria Math"/>
                          </a:rPr>
                          <m:t>,</m:t>
                        </m:r>
                        <m:r>
                          <a:rPr lang="en-US" b="0" i="1" dirty="0" smtClean="0">
                            <a:solidFill>
                              <a:srgbClr val="0000FF"/>
                            </a:solidFill>
                            <a:latin typeface="Cambria Math"/>
                          </a:rPr>
                          <m:t>𝑥</m:t>
                        </m:r>
                        <m:r>
                          <a:rPr lang="en-US" b="0" i="1" dirty="0" smtClean="0">
                            <a:solidFill>
                              <a:srgbClr val="0000FF"/>
                            </a:solidFill>
                            <a:latin typeface="Cambria Math"/>
                          </a:rPr>
                          <m:t>)</m:t>
                        </m:r>
                      </m:sub>
                      <m:sup/>
                      <m:e>
                        <m:sSub>
                          <m:sSubPr>
                            <m:ctrlPr>
                              <a:rPr lang="en-US" b="0" i="1" dirty="0" smtClean="0">
                                <a:solidFill>
                                  <a:srgbClr val="0000FF"/>
                                </a:solidFill>
                                <a:latin typeface="Cambria Math" panose="02040503050406030204" pitchFamily="18" charset="0"/>
                              </a:rPr>
                            </m:ctrlPr>
                          </m:sSubPr>
                          <m:e>
                            <m:r>
                              <a:rPr lang="en-US" b="0" i="1" dirty="0" smtClean="0">
                                <a:solidFill>
                                  <a:srgbClr val="0000FF"/>
                                </a:solidFill>
                                <a:latin typeface="Cambria Math"/>
                              </a:rPr>
                              <m:t>𝑤</m:t>
                            </m:r>
                          </m:e>
                          <m:sub>
                            <m:r>
                              <a:rPr lang="en-US" b="0" i="1" dirty="0" smtClean="0">
                                <a:solidFill>
                                  <a:srgbClr val="0000FF"/>
                                </a:solidFill>
                                <a:latin typeface="Cambria Math"/>
                              </a:rPr>
                              <m:t>𝑖𝑗</m:t>
                            </m:r>
                          </m:sub>
                        </m:sSub>
                        <m:d>
                          <m:dPr>
                            <m:ctrlPr>
                              <a:rPr lang="en-US" b="0" i="1" dirty="0" smtClean="0">
                                <a:solidFill>
                                  <a:srgbClr val="0000FF"/>
                                </a:solidFill>
                                <a:latin typeface="Cambria Math" panose="02040503050406030204" pitchFamily="18" charset="0"/>
                              </a:rPr>
                            </m:ctrlPr>
                          </m:dPr>
                          <m:e>
                            <m:sSub>
                              <m:sSubPr>
                                <m:ctrlPr>
                                  <a:rPr lang="en-US" b="0" i="1" dirty="0" smtClean="0">
                                    <a:solidFill>
                                      <a:srgbClr val="0000FF"/>
                                    </a:solidFill>
                                    <a:latin typeface="Cambria Math" panose="02040503050406030204" pitchFamily="18" charset="0"/>
                                  </a:rPr>
                                </m:ctrlPr>
                              </m:sSubPr>
                              <m:e>
                                <m:r>
                                  <a:rPr lang="en-US" b="0" i="1" dirty="0" smtClean="0">
                                    <a:solidFill>
                                      <a:srgbClr val="0000FF"/>
                                    </a:solidFill>
                                    <a:latin typeface="Cambria Math"/>
                                  </a:rPr>
                                  <m:t>𝑟</m:t>
                                </m:r>
                              </m:e>
                              <m:sub>
                                <m:r>
                                  <a:rPr lang="en-US" b="0" i="1" dirty="0" smtClean="0">
                                    <a:solidFill>
                                      <a:srgbClr val="0000FF"/>
                                    </a:solidFill>
                                    <a:latin typeface="Cambria Math"/>
                                  </a:rPr>
                                  <m:t>𝑥𝑗</m:t>
                                </m:r>
                              </m:sub>
                            </m:sSub>
                            <m:r>
                              <a:rPr lang="en-US" b="0" i="1" dirty="0" smtClean="0">
                                <a:solidFill>
                                  <a:srgbClr val="0000FF"/>
                                </a:solidFill>
                                <a:latin typeface="Cambria Math"/>
                              </a:rPr>
                              <m:t>−</m:t>
                            </m:r>
                            <m:sSub>
                              <m:sSubPr>
                                <m:ctrlPr>
                                  <a:rPr lang="en-US" b="0" i="1" dirty="0" smtClean="0">
                                    <a:solidFill>
                                      <a:srgbClr val="0000FF"/>
                                    </a:solidFill>
                                    <a:latin typeface="Cambria Math" panose="02040503050406030204" pitchFamily="18" charset="0"/>
                                  </a:rPr>
                                </m:ctrlPr>
                              </m:sSubPr>
                              <m:e>
                                <m:r>
                                  <a:rPr lang="en-US" b="0" i="1" dirty="0" smtClean="0">
                                    <a:solidFill>
                                      <a:srgbClr val="0000FF"/>
                                    </a:solidFill>
                                    <a:latin typeface="Cambria Math"/>
                                  </a:rPr>
                                  <m:t>𝑏</m:t>
                                </m:r>
                              </m:e>
                              <m:sub>
                                <m:r>
                                  <a:rPr lang="en-US" b="0" i="1" dirty="0" smtClean="0">
                                    <a:solidFill>
                                      <a:srgbClr val="0000FF"/>
                                    </a:solidFill>
                                    <a:latin typeface="Cambria Math"/>
                                  </a:rPr>
                                  <m:t>𝑥𝑗</m:t>
                                </m:r>
                              </m:sub>
                            </m:sSub>
                          </m:e>
                        </m:d>
                      </m:e>
                    </m:nary>
                  </m:oMath>
                </a14:m>
                <a:endParaRPr lang="en-US" dirty="0">
                  <a:solidFill>
                    <a:srgbClr val="008000"/>
                  </a:solidFill>
                </a:endParaRPr>
              </a:p>
              <a:p>
                <a:r>
                  <a:rPr lang="en-US" b="1" dirty="0" smtClean="0">
                    <a:solidFill>
                      <a:srgbClr val="D60093"/>
                    </a:solidFill>
                  </a:rPr>
                  <a:t>How to set </a:t>
                </a:r>
                <a:r>
                  <a:rPr lang="en-US" b="1" i="1" dirty="0" err="1" smtClean="0">
                    <a:solidFill>
                      <a:srgbClr val="D60093"/>
                    </a:solidFill>
                  </a:rPr>
                  <a:t>w</a:t>
                </a:r>
                <a:r>
                  <a:rPr lang="en-US" b="1" i="1" baseline="-25000" dirty="0" err="1" smtClean="0">
                    <a:solidFill>
                      <a:srgbClr val="D60093"/>
                    </a:solidFill>
                  </a:rPr>
                  <a:t>ij</a:t>
                </a:r>
                <a:r>
                  <a:rPr lang="en-US" b="1" dirty="0" smtClean="0">
                    <a:solidFill>
                      <a:srgbClr val="D60093"/>
                    </a:solidFill>
                  </a:rPr>
                  <a:t>?</a:t>
                </a:r>
              </a:p>
              <a:p>
                <a:pPr lvl="1"/>
                <a:r>
                  <a:rPr lang="en-US" dirty="0" smtClean="0"/>
                  <a:t>Remember, error metric is:</a:t>
                </a:r>
                <a:r>
                  <a:rPr lang="en-US" dirty="0" smtClean="0">
                    <a:solidFill>
                      <a:srgbClr val="FF0066"/>
                    </a:solidFill>
                  </a:rPr>
                  <a:t> </a:t>
                </a:r>
                <a14:m>
                  <m:oMath xmlns:m="http://schemas.openxmlformats.org/officeDocument/2006/math">
                    <m:f>
                      <m:fPr>
                        <m:ctrlPr>
                          <a:rPr lang="en-US" i="1" smtClean="0">
                            <a:solidFill>
                              <a:schemeClr val="tx1"/>
                            </a:solidFill>
                            <a:latin typeface="Cambria Math" panose="02040503050406030204" pitchFamily="18" charset="0"/>
                          </a:rPr>
                        </m:ctrlPr>
                      </m:fPr>
                      <m:num>
                        <m:r>
                          <a:rPr lang="en-US" i="1">
                            <a:solidFill>
                              <a:schemeClr val="tx1"/>
                            </a:solidFill>
                            <a:latin typeface="Cambria Math"/>
                          </a:rPr>
                          <m:t>1</m:t>
                        </m:r>
                      </m:num>
                      <m:den>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a:rPr>
                              <m:t>𝑅</m:t>
                            </m:r>
                          </m:e>
                        </m:d>
                      </m:den>
                    </m:f>
                    <m:rad>
                      <m:radPr>
                        <m:degHide m:val="on"/>
                        <m:ctrlPr>
                          <a:rPr lang="en-US" i="1">
                            <a:solidFill>
                              <a:schemeClr val="tx1"/>
                            </a:solidFill>
                            <a:latin typeface="Cambria Math" panose="02040503050406030204" pitchFamily="18" charset="0"/>
                          </a:rPr>
                        </m:ctrlPr>
                      </m:radPr>
                      <m:deg/>
                      <m:e>
                        <m:nary>
                          <m:naryPr>
                            <m:chr m:val="∑"/>
                            <m:supHide m:val="on"/>
                            <m:ctrlPr>
                              <a:rPr lang="en-US" i="1">
                                <a:solidFill>
                                  <a:schemeClr val="tx1"/>
                                </a:solidFill>
                                <a:latin typeface="Cambria Math" panose="02040503050406030204" pitchFamily="18" charset="0"/>
                              </a:rPr>
                            </m:ctrlPr>
                          </m:naryPr>
                          <m:sub>
                            <m:r>
                              <m:rPr>
                                <m:brk m:alnAt="7"/>
                              </m:rPr>
                              <a:rPr lang="en-US" i="1">
                                <a:solidFill>
                                  <a:schemeClr val="tx1"/>
                                </a:solidFill>
                                <a:latin typeface="Cambria Math"/>
                              </a:rPr>
                              <m:t>(</m:t>
                            </m:r>
                            <m:r>
                              <a:rPr lang="en-US" i="1">
                                <a:solidFill>
                                  <a:schemeClr val="tx1"/>
                                </a:solidFill>
                                <a:latin typeface="Cambria Math"/>
                              </a:rPr>
                              <m:t>𝑖</m:t>
                            </m:r>
                            <m:r>
                              <a:rPr lang="en-US" i="1">
                                <a:solidFill>
                                  <a:schemeClr val="tx1"/>
                                </a:solidFill>
                                <a:latin typeface="Cambria Math"/>
                              </a:rPr>
                              <m:t>,</m:t>
                            </m:r>
                            <m:r>
                              <a:rPr lang="en-US" i="1">
                                <a:solidFill>
                                  <a:schemeClr val="tx1"/>
                                </a:solidFill>
                                <a:latin typeface="Cambria Math"/>
                              </a:rPr>
                              <m:t>𝑥</m:t>
                            </m:r>
                            <m:r>
                              <a:rPr lang="en-US" i="1">
                                <a:solidFill>
                                  <a:schemeClr val="tx1"/>
                                </a:solidFill>
                                <a:latin typeface="Cambria Math"/>
                              </a:rPr>
                              <m:t>)∈</m:t>
                            </m:r>
                            <m:r>
                              <a:rPr lang="en-US" i="1">
                                <a:solidFill>
                                  <a:schemeClr val="tx1"/>
                                </a:solidFill>
                                <a:latin typeface="Cambria Math"/>
                              </a:rPr>
                              <m:t>𝑅</m:t>
                            </m:r>
                          </m:sub>
                          <m:sup/>
                          <m:e>
                            <m:sSup>
                              <m:sSupPr>
                                <m:ctrlPr>
                                  <a:rPr lang="en-US" i="1">
                                    <a:solidFill>
                                      <a:schemeClr val="tx1"/>
                                    </a:solidFill>
                                    <a:latin typeface="Cambria Math" panose="02040503050406030204" pitchFamily="18" charset="0"/>
                                  </a:rPr>
                                </m:ctrlPr>
                              </m:sSupPr>
                              <m:e>
                                <m:d>
                                  <m:dPr>
                                    <m:ctrlPr>
                                      <a:rPr lang="en-US" i="1">
                                        <a:solidFill>
                                          <a:schemeClr val="tx1"/>
                                        </a:solidFill>
                                        <a:latin typeface="Cambria Math" panose="02040503050406030204" pitchFamily="18" charset="0"/>
                                      </a:rPr>
                                    </m:ctrlPr>
                                  </m:dPr>
                                  <m:e>
                                    <m:sSub>
                                      <m:sSubPr>
                                        <m:ctrlPr>
                                          <a:rPr lang="en-US" i="1" dirty="0">
                                            <a:solidFill>
                                              <a:schemeClr val="tx1"/>
                                            </a:solidFill>
                                            <a:latin typeface="Cambria Math" panose="02040503050406030204" pitchFamily="18" charset="0"/>
                                          </a:rPr>
                                        </m:ctrlPr>
                                      </m:sSubPr>
                                      <m:e>
                                        <m:acc>
                                          <m:accPr>
                                            <m:chr m:val="̂"/>
                                            <m:ctrlPr>
                                              <a:rPr lang="en-US" i="1" dirty="0">
                                                <a:solidFill>
                                                  <a:schemeClr val="tx1"/>
                                                </a:solidFill>
                                                <a:latin typeface="Cambria Math" panose="02040503050406030204" pitchFamily="18" charset="0"/>
                                              </a:rPr>
                                            </m:ctrlPr>
                                          </m:accPr>
                                          <m:e>
                                            <m:r>
                                              <a:rPr lang="en-US" i="1" dirty="0">
                                                <a:solidFill>
                                                  <a:schemeClr val="tx1"/>
                                                </a:solidFill>
                                                <a:latin typeface="Cambria Math"/>
                                              </a:rPr>
                                              <m:t>𝑟</m:t>
                                            </m:r>
                                          </m:e>
                                        </m:acc>
                                      </m:e>
                                      <m:sub>
                                        <m:r>
                                          <a:rPr lang="en-US" i="1" dirty="0">
                                            <a:solidFill>
                                              <a:schemeClr val="tx1"/>
                                            </a:solidFill>
                                            <a:latin typeface="Cambria Math"/>
                                          </a:rPr>
                                          <m:t>𝑥𝑖</m:t>
                                        </m:r>
                                      </m:sub>
                                    </m:sSub>
                                    <m:r>
                                      <a:rPr lang="en-US" i="1" dirty="0">
                                        <a:solidFill>
                                          <a:schemeClr val="tx1"/>
                                        </a:solidFill>
                                        <a:latin typeface="Cambria Math"/>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𝑟</m:t>
                                        </m:r>
                                      </m:e>
                                      <m:sub>
                                        <m:r>
                                          <a:rPr lang="en-US" i="1">
                                            <a:solidFill>
                                              <a:schemeClr val="tx1"/>
                                            </a:solidFill>
                                            <a:latin typeface="Cambria Math"/>
                                          </a:rPr>
                                          <m:t>𝑥𝑖</m:t>
                                        </m:r>
                                      </m:sub>
                                    </m:sSub>
                                  </m:e>
                                </m:d>
                              </m:e>
                              <m:sup>
                                <m:r>
                                  <a:rPr lang="en-US" i="1">
                                    <a:solidFill>
                                      <a:schemeClr val="tx1"/>
                                    </a:solidFill>
                                    <a:latin typeface="Cambria Math"/>
                                  </a:rPr>
                                  <m:t>2</m:t>
                                </m:r>
                              </m:sup>
                            </m:sSup>
                          </m:e>
                        </m:nary>
                      </m:e>
                    </m:rad>
                  </m:oMath>
                </a14:m>
                <a:r>
                  <a:rPr lang="en-US" dirty="0" smtClean="0">
                    <a:solidFill>
                      <a:schemeClr val="tx1"/>
                    </a:solidFill>
                  </a:rPr>
                  <a:t> </a:t>
                </a:r>
                <a:r>
                  <a:rPr lang="en-US" dirty="0" smtClean="0"/>
                  <a:t>or equivalently </a:t>
                </a:r>
                <a:r>
                  <a:rPr lang="en-US" b="1" dirty="0" smtClean="0"/>
                  <a:t>SSE:</a:t>
                </a:r>
                <a:r>
                  <a:rPr lang="en-US" dirty="0" smtClean="0"/>
                  <a:t> </a:t>
                </a:r>
                <a14:m>
                  <m:oMath xmlns:m="http://schemas.openxmlformats.org/officeDocument/2006/math">
                    <m:nary>
                      <m:naryPr>
                        <m:chr m:val="∑"/>
                        <m:supHide m:val="on"/>
                        <m:ctrlPr>
                          <a:rPr lang="en-US" b="1" i="1">
                            <a:solidFill>
                              <a:srgbClr val="FF0066"/>
                            </a:solidFill>
                            <a:latin typeface="Cambria Math" panose="02040503050406030204" pitchFamily="18" charset="0"/>
                          </a:rPr>
                        </m:ctrlPr>
                      </m:naryPr>
                      <m:sub>
                        <m:r>
                          <m:rPr>
                            <m:brk m:alnAt="7"/>
                          </m:rPr>
                          <a:rPr lang="en-US" b="1" i="1">
                            <a:solidFill>
                              <a:srgbClr val="FF0066"/>
                            </a:solidFill>
                            <a:latin typeface="Cambria Math"/>
                          </a:rPr>
                          <m:t>(</m:t>
                        </m:r>
                        <m:r>
                          <a:rPr lang="en-US" b="1" i="1">
                            <a:solidFill>
                              <a:srgbClr val="FF0066"/>
                            </a:solidFill>
                            <a:latin typeface="Cambria Math"/>
                          </a:rPr>
                          <m:t>𝒊</m:t>
                        </m:r>
                        <m:r>
                          <a:rPr lang="en-US" b="1" i="1">
                            <a:solidFill>
                              <a:srgbClr val="FF0066"/>
                            </a:solidFill>
                            <a:latin typeface="Cambria Math"/>
                          </a:rPr>
                          <m:t>,</m:t>
                        </m:r>
                        <m:r>
                          <a:rPr lang="en-US" b="1" i="1">
                            <a:solidFill>
                              <a:srgbClr val="FF0066"/>
                            </a:solidFill>
                            <a:latin typeface="Cambria Math"/>
                          </a:rPr>
                          <m:t>𝒙</m:t>
                        </m:r>
                        <m:r>
                          <a:rPr lang="en-US" b="1" i="1">
                            <a:solidFill>
                              <a:srgbClr val="FF0066"/>
                            </a:solidFill>
                            <a:latin typeface="Cambria Math"/>
                          </a:rPr>
                          <m:t>)∈</m:t>
                        </m:r>
                        <m:r>
                          <a:rPr lang="en-US" b="1" i="1">
                            <a:solidFill>
                              <a:srgbClr val="FF0066"/>
                            </a:solidFill>
                            <a:latin typeface="Cambria Math"/>
                          </a:rPr>
                          <m:t>𝑹</m:t>
                        </m:r>
                      </m:sub>
                      <m:sup/>
                      <m:e>
                        <m:sSup>
                          <m:sSupPr>
                            <m:ctrlPr>
                              <a:rPr lang="en-US" b="1" i="1">
                                <a:solidFill>
                                  <a:srgbClr val="FF0066"/>
                                </a:solidFill>
                                <a:latin typeface="Cambria Math" panose="02040503050406030204" pitchFamily="18" charset="0"/>
                              </a:rPr>
                            </m:ctrlPr>
                          </m:sSupPr>
                          <m:e>
                            <m:d>
                              <m:dPr>
                                <m:ctrlPr>
                                  <a:rPr lang="en-US" b="1" i="1">
                                    <a:solidFill>
                                      <a:srgbClr val="FF0066"/>
                                    </a:solidFill>
                                    <a:latin typeface="Cambria Math" panose="02040503050406030204" pitchFamily="18" charset="0"/>
                                  </a:rPr>
                                </m:ctrlPr>
                              </m:dPr>
                              <m:e>
                                <m:sSub>
                                  <m:sSubPr>
                                    <m:ctrlPr>
                                      <a:rPr lang="en-US" b="1" i="1" dirty="0">
                                        <a:solidFill>
                                          <a:srgbClr val="FF0066"/>
                                        </a:solidFill>
                                        <a:latin typeface="Cambria Math" panose="02040503050406030204" pitchFamily="18" charset="0"/>
                                      </a:rPr>
                                    </m:ctrlPr>
                                  </m:sSubPr>
                                  <m:e>
                                    <m:acc>
                                      <m:accPr>
                                        <m:chr m:val="̂"/>
                                        <m:ctrlPr>
                                          <a:rPr lang="en-US" b="1" i="1" dirty="0">
                                            <a:solidFill>
                                              <a:srgbClr val="FF0066"/>
                                            </a:solidFill>
                                            <a:latin typeface="Cambria Math" panose="02040503050406030204" pitchFamily="18" charset="0"/>
                                          </a:rPr>
                                        </m:ctrlPr>
                                      </m:accPr>
                                      <m:e>
                                        <m:r>
                                          <a:rPr lang="en-US" b="1" i="1" dirty="0">
                                            <a:solidFill>
                                              <a:srgbClr val="FF0066"/>
                                            </a:solidFill>
                                            <a:latin typeface="Cambria Math"/>
                                          </a:rPr>
                                          <m:t>𝒓</m:t>
                                        </m:r>
                                      </m:e>
                                    </m:acc>
                                  </m:e>
                                  <m:sub>
                                    <m:r>
                                      <a:rPr lang="en-US" b="1" i="1" dirty="0">
                                        <a:solidFill>
                                          <a:srgbClr val="FF0066"/>
                                        </a:solidFill>
                                        <a:latin typeface="Cambria Math"/>
                                      </a:rPr>
                                      <m:t>𝒙𝒊</m:t>
                                    </m:r>
                                  </m:sub>
                                </m:sSub>
                                <m:r>
                                  <a:rPr lang="en-US" b="1" i="1" dirty="0">
                                    <a:solidFill>
                                      <a:srgbClr val="FF0066"/>
                                    </a:solidFill>
                                    <a:latin typeface="Cambria Math"/>
                                  </a:rPr>
                                  <m:t>−</m:t>
                                </m:r>
                                <m:sSub>
                                  <m:sSubPr>
                                    <m:ctrlPr>
                                      <a:rPr lang="en-US" b="1" i="1">
                                        <a:solidFill>
                                          <a:srgbClr val="FF0066"/>
                                        </a:solidFill>
                                        <a:latin typeface="Cambria Math" panose="02040503050406030204" pitchFamily="18" charset="0"/>
                                      </a:rPr>
                                    </m:ctrlPr>
                                  </m:sSubPr>
                                  <m:e>
                                    <m:r>
                                      <a:rPr lang="en-US" b="1" i="1">
                                        <a:solidFill>
                                          <a:srgbClr val="FF0066"/>
                                        </a:solidFill>
                                        <a:latin typeface="Cambria Math"/>
                                      </a:rPr>
                                      <m:t>𝒓</m:t>
                                    </m:r>
                                  </m:e>
                                  <m:sub>
                                    <m:r>
                                      <a:rPr lang="en-US" b="1" i="1">
                                        <a:solidFill>
                                          <a:srgbClr val="FF0066"/>
                                        </a:solidFill>
                                        <a:latin typeface="Cambria Math"/>
                                      </a:rPr>
                                      <m:t>𝒙𝒊</m:t>
                                    </m:r>
                                  </m:sub>
                                </m:sSub>
                              </m:e>
                            </m:d>
                          </m:e>
                          <m:sup>
                            <m:r>
                              <a:rPr lang="en-US" b="1" i="1">
                                <a:solidFill>
                                  <a:srgbClr val="FF0066"/>
                                </a:solidFill>
                                <a:latin typeface="Cambria Math"/>
                              </a:rPr>
                              <m:t>𝟐</m:t>
                            </m:r>
                          </m:sup>
                        </m:sSup>
                      </m:e>
                    </m:nary>
                  </m:oMath>
                </a14:m>
                <a:endParaRPr lang="en-US" b="1" dirty="0">
                  <a:solidFill>
                    <a:srgbClr val="7030A0"/>
                  </a:solidFill>
                </a:endParaRPr>
              </a:p>
              <a:p>
                <a:pPr lvl="1"/>
                <a:r>
                  <a:rPr lang="en-US" dirty="0" smtClean="0"/>
                  <a:t>Find </a:t>
                </a:r>
                <a:r>
                  <a:rPr lang="en-US" b="1" i="1" dirty="0" err="1">
                    <a:solidFill>
                      <a:srgbClr val="0000FF"/>
                    </a:solidFill>
                  </a:rPr>
                  <a:t>w</a:t>
                </a:r>
                <a:r>
                  <a:rPr lang="en-US" b="1" i="1" baseline="-25000" dirty="0" err="1">
                    <a:solidFill>
                      <a:srgbClr val="0000FF"/>
                    </a:solidFill>
                  </a:rPr>
                  <a:t>ij</a:t>
                </a:r>
                <a:r>
                  <a:rPr lang="en-US" dirty="0" smtClean="0"/>
                  <a:t> that minimize </a:t>
                </a:r>
                <a:r>
                  <a:rPr lang="en-US" b="1" dirty="0" smtClean="0"/>
                  <a:t>SSE </a:t>
                </a:r>
                <a:r>
                  <a:rPr lang="en-US" dirty="0" smtClean="0"/>
                  <a:t>on </a:t>
                </a:r>
                <a:r>
                  <a:rPr lang="en-US" b="1" dirty="0" smtClean="0"/>
                  <a:t>training data!</a:t>
                </a:r>
                <a:endParaRPr lang="en-US" dirty="0" smtClean="0"/>
              </a:p>
              <a:p>
                <a:pPr lvl="2"/>
                <a:r>
                  <a:rPr lang="en-US" dirty="0" smtClean="0"/>
                  <a:t>Models </a:t>
                </a:r>
                <a:r>
                  <a:rPr lang="en-US" dirty="0"/>
                  <a:t>relationships between </a:t>
                </a:r>
                <a:r>
                  <a:rPr lang="en-US" dirty="0" smtClean="0"/>
                  <a:t>item </a:t>
                </a:r>
                <a:r>
                  <a:rPr lang="en-US" b="1" i="1" dirty="0" err="1"/>
                  <a:t>i</a:t>
                </a:r>
                <a:r>
                  <a:rPr lang="en-US" dirty="0"/>
                  <a:t> and its </a:t>
                </a:r>
                <a:r>
                  <a:rPr lang="en-US" dirty="0" smtClean="0"/>
                  <a:t>neighbors </a:t>
                </a:r>
                <a:r>
                  <a:rPr lang="en-US" b="1" i="1" dirty="0" smtClean="0"/>
                  <a:t>j</a:t>
                </a:r>
              </a:p>
              <a:p>
                <a:pPr lvl="1"/>
                <a:r>
                  <a:rPr lang="en-US" b="1" i="1" dirty="0" err="1" smtClean="0">
                    <a:solidFill>
                      <a:srgbClr val="0000FF"/>
                    </a:solidFill>
                  </a:rPr>
                  <a:t>w</a:t>
                </a:r>
                <a:r>
                  <a:rPr lang="en-US" b="1" i="1" baseline="-25000" dirty="0" err="1" smtClean="0">
                    <a:solidFill>
                      <a:srgbClr val="0000FF"/>
                    </a:solidFill>
                  </a:rPr>
                  <a:t>ij</a:t>
                </a:r>
                <a:r>
                  <a:rPr lang="en-US" dirty="0" smtClean="0"/>
                  <a:t> can be </a:t>
                </a:r>
                <a:r>
                  <a:rPr lang="en-US" b="1" dirty="0" smtClean="0">
                    <a:solidFill>
                      <a:srgbClr val="008000"/>
                    </a:solidFill>
                  </a:rPr>
                  <a:t>learned/estimated</a:t>
                </a:r>
                <a:r>
                  <a:rPr lang="en-US" dirty="0" smtClean="0"/>
                  <a:t> based on </a:t>
                </a:r>
                <a:r>
                  <a:rPr lang="en-US" b="1" i="1" dirty="0" smtClean="0"/>
                  <a:t>x</a:t>
                </a:r>
                <a:r>
                  <a:rPr lang="en-US" dirty="0" smtClean="0"/>
                  <a:t> and </a:t>
                </a:r>
                <a:br>
                  <a:rPr lang="en-US" dirty="0" smtClean="0"/>
                </a:br>
                <a:r>
                  <a:rPr lang="en-US" dirty="0" smtClean="0"/>
                  <a:t>all other users that rated </a:t>
                </a:r>
                <a:r>
                  <a:rPr lang="en-US" b="1" i="1" dirty="0" err="1" smtClean="0"/>
                  <a:t>i</a:t>
                </a:r>
                <a:endParaRPr lang="en-US" b="1" i="1" dirty="0" smtClean="0"/>
              </a:p>
            </p:txBody>
          </p:sp>
        </mc:Choice>
        <mc:Fallback>
          <p:sp>
            <p:nvSpPr>
              <p:cNvPr id="198660" name="Rectangle 4"/>
              <p:cNvSpPr>
                <a:spLocks noGrp="1" noRot="1" noChangeAspect="1" noMove="1" noResize="1" noEditPoints="1" noAdjustHandles="1" noChangeArrowheads="1" noChangeShapeType="1" noTextEdit="1"/>
              </p:cNvSpPr>
              <p:nvPr>
                <p:ph idx="1"/>
              </p:nvPr>
            </p:nvSpPr>
            <p:spPr>
              <a:xfrm>
                <a:off x="457200" y="1295400"/>
                <a:ext cx="8534400" cy="5410200"/>
              </a:xfrm>
              <a:blipFill rotWithShape="1">
                <a:blip r:embed="rId2" cstate="print"/>
                <a:stretch>
                  <a:fillRect/>
                </a:stretch>
              </a:blipFill>
            </p:spPr>
            <p:txBody>
              <a:bodyPr/>
              <a:lstStyle/>
              <a:p>
                <a:r>
                  <a:rPr lang="en-US">
                    <a:noFill/>
                  </a:rPr>
                  <a:t> </a:t>
                </a:r>
              </a:p>
            </p:txBody>
          </p:sp>
        </mc:Fallback>
      </mc:AlternateContent>
      <p:sp>
        <p:nvSpPr>
          <p:cNvPr id="15" name="Footer Placeholder 14"/>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14" name="Slide Number Placeholder 13"/>
          <p:cNvSpPr>
            <a:spLocks noGrp="1"/>
          </p:cNvSpPr>
          <p:nvPr>
            <p:ph type="sldNum" sz="quarter" idx="12"/>
          </p:nvPr>
        </p:nvSpPr>
        <p:spPr/>
        <p:txBody>
          <a:bodyPr/>
          <a:lstStyle/>
          <a:p>
            <a:fld id="{19B12225-5612-419B-A8D5-4B8EEE4C217E}" type="slidenum">
              <a:rPr lang="en-US" smtClean="0"/>
              <a:pPr/>
              <a:t>10</a:t>
            </a:fld>
            <a:endParaRPr lang="en-US"/>
          </a:p>
        </p:txBody>
      </p:sp>
      <p:sp>
        <p:nvSpPr>
          <p:cNvPr id="4" name="Rectangle 3"/>
          <p:cNvSpPr/>
          <p:nvPr/>
        </p:nvSpPr>
        <p:spPr>
          <a:xfrm>
            <a:off x="1856539" y="5943600"/>
            <a:ext cx="5306261" cy="646331"/>
          </a:xfrm>
          <a:prstGeom prst="rect">
            <a:avLst/>
          </a:prstGeom>
        </p:spPr>
        <p:txBody>
          <a:bodyPr wrap="none">
            <a:spAutoFit/>
          </a:bodyPr>
          <a:lstStyle/>
          <a:p>
            <a:pPr lvl="1" algn="ctr"/>
            <a:r>
              <a:rPr lang="en-US" sz="3600" b="1" i="1" dirty="0">
                <a:solidFill>
                  <a:srgbClr val="FF0066"/>
                </a:solidFill>
              </a:rPr>
              <a:t>Why is this a good idea?</a:t>
            </a:r>
          </a:p>
        </p:txBody>
      </p:sp>
    </p:spTree>
    <p:extLst>
      <p:ext uri="{BB962C8B-B14F-4D97-AF65-F5344CB8AC3E}">
        <p14:creationId xmlns:p14="http://schemas.microsoft.com/office/powerpoint/2010/main" xmlns="" val="2047117673"/>
      </p:ext>
    </p:extLst>
  </p:cSld>
  <p:clrMapOvr>
    <a:masterClrMapping/>
  </p:clrMapOvr>
  <p:transition advTm="65641"/>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991600" cy="987552"/>
          </a:xfrm>
        </p:spPr>
        <p:txBody>
          <a:bodyPr>
            <a:normAutofit/>
          </a:bodyPr>
          <a:lstStyle/>
          <a:p>
            <a:r>
              <a:rPr lang="en-US" dirty="0" smtClean="0"/>
              <a:t>Recommendations via Optimization</a:t>
            </a:r>
            <a:endParaRPr lang="en-US" dirty="0"/>
          </a:p>
        </p:txBody>
      </p:sp>
      <p:sp>
        <p:nvSpPr>
          <p:cNvPr id="3" name="Content Placeholder 2"/>
          <p:cNvSpPr>
            <a:spLocks noGrp="1"/>
          </p:cNvSpPr>
          <p:nvPr>
            <p:ph idx="1"/>
          </p:nvPr>
        </p:nvSpPr>
        <p:spPr>
          <a:xfrm>
            <a:off x="457200" y="1295400"/>
            <a:ext cx="8604504" cy="5410200"/>
          </a:xfrm>
        </p:spPr>
        <p:txBody>
          <a:bodyPr>
            <a:normAutofit/>
          </a:bodyPr>
          <a:lstStyle/>
          <a:p>
            <a:r>
              <a:rPr lang="en-US" b="1" dirty="0" smtClean="0">
                <a:solidFill>
                  <a:srgbClr val="0000FF"/>
                </a:solidFill>
              </a:rPr>
              <a:t>Goal:</a:t>
            </a:r>
            <a:r>
              <a:rPr lang="en-US" dirty="0" smtClean="0">
                <a:solidFill>
                  <a:srgbClr val="0000FF"/>
                </a:solidFill>
              </a:rPr>
              <a:t> Make good recommendations</a:t>
            </a:r>
          </a:p>
          <a:p>
            <a:pPr lvl="1"/>
            <a:r>
              <a:rPr lang="en-US" dirty="0" smtClean="0"/>
              <a:t>Quantify goodness using </a:t>
            </a:r>
            <a:r>
              <a:rPr lang="en-US" b="1" dirty="0" smtClean="0"/>
              <a:t>RMSE:</a:t>
            </a:r>
            <a:br>
              <a:rPr lang="en-US" b="1" dirty="0" smtClean="0"/>
            </a:br>
            <a:r>
              <a:rPr lang="en-US" b="1" dirty="0" smtClean="0"/>
              <a:t>Lower RMSE </a:t>
            </a:r>
            <a:r>
              <a:rPr lang="en-US" b="1" dirty="0" smtClean="0">
                <a:sym typeface="Symbol"/>
              </a:rPr>
              <a:t> </a:t>
            </a:r>
            <a:r>
              <a:rPr lang="en-US" b="1" dirty="0" smtClean="0"/>
              <a:t>better recommendations</a:t>
            </a:r>
          </a:p>
          <a:p>
            <a:pPr lvl="1"/>
            <a:r>
              <a:rPr lang="en-US" dirty="0" smtClean="0"/>
              <a:t>Want to make good recommendations on items </a:t>
            </a:r>
            <a:br>
              <a:rPr lang="en-US" dirty="0" smtClean="0"/>
            </a:br>
            <a:r>
              <a:rPr lang="en-US" dirty="0" smtClean="0"/>
              <a:t>that user has not yet seen. </a:t>
            </a:r>
            <a:r>
              <a:rPr lang="en-US" dirty="0" smtClean="0">
                <a:solidFill>
                  <a:srgbClr val="0000FF"/>
                </a:solidFill>
              </a:rPr>
              <a:t>Can’t really do this!</a:t>
            </a:r>
          </a:p>
          <a:p>
            <a:pPr lvl="8"/>
            <a:endParaRPr lang="en-US" b="1" dirty="0" smtClean="0">
              <a:solidFill>
                <a:srgbClr val="D60093"/>
              </a:solidFill>
            </a:endParaRPr>
          </a:p>
          <a:p>
            <a:pPr lvl="1"/>
            <a:r>
              <a:rPr lang="en-US" b="1" dirty="0" smtClean="0">
                <a:solidFill>
                  <a:srgbClr val="D60093"/>
                </a:solidFill>
              </a:rPr>
              <a:t>Let’s set build a system such that it works well </a:t>
            </a:r>
            <a:br>
              <a:rPr lang="en-US" b="1" dirty="0" smtClean="0">
                <a:solidFill>
                  <a:srgbClr val="D60093"/>
                </a:solidFill>
              </a:rPr>
            </a:br>
            <a:r>
              <a:rPr lang="en-US" b="1" dirty="0" smtClean="0">
                <a:solidFill>
                  <a:srgbClr val="D60093"/>
                </a:solidFill>
              </a:rPr>
              <a:t>on known (user, item) ratings</a:t>
            </a:r>
            <a:br>
              <a:rPr lang="en-US" b="1" dirty="0" smtClean="0">
                <a:solidFill>
                  <a:srgbClr val="D60093"/>
                </a:solidFill>
              </a:rPr>
            </a:br>
            <a:r>
              <a:rPr lang="en-US" dirty="0" smtClean="0"/>
              <a:t>And </a:t>
            </a:r>
            <a:r>
              <a:rPr lang="en-US" b="1" dirty="0" smtClean="0"/>
              <a:t>hope</a:t>
            </a:r>
            <a:r>
              <a:rPr lang="en-US" dirty="0" smtClean="0"/>
              <a:t> the system will also predict well the </a:t>
            </a:r>
            <a:r>
              <a:rPr lang="en-US" b="1" dirty="0" smtClean="0"/>
              <a:t>unknown ratings</a:t>
            </a:r>
          </a:p>
        </p:txBody>
      </p:sp>
      <p:sp>
        <p:nvSpPr>
          <p:cNvPr id="6" name="Slide Number Placeholder 5"/>
          <p:cNvSpPr>
            <a:spLocks noGrp="1"/>
          </p:cNvSpPr>
          <p:nvPr>
            <p:ph type="sldNum" sz="quarter" idx="12"/>
          </p:nvPr>
        </p:nvSpPr>
        <p:spPr/>
        <p:txBody>
          <a:bodyPr/>
          <a:lstStyle/>
          <a:p>
            <a:fld id="{19B12225-5612-419B-A8D5-4B8EEE4C217E}"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graphicFrame>
        <p:nvGraphicFramePr>
          <p:cNvPr id="9" name="Group 189"/>
          <p:cNvGraphicFramePr>
            <a:graphicFrameLocks/>
          </p:cNvGraphicFramePr>
          <p:nvPr>
            <p:extLst>
              <p:ext uri="{D42A27DB-BD31-4B8C-83A1-F6EECF244321}">
                <p14:modId xmlns:p14="http://schemas.microsoft.com/office/powerpoint/2010/main" xmlns="" val="2615678273"/>
              </p:ext>
            </p:extLst>
          </p:nvPr>
        </p:nvGraphicFramePr>
        <p:xfrm>
          <a:off x="7924800" y="1143000"/>
          <a:ext cx="1143000" cy="1661942"/>
        </p:xfrm>
        <a:graphic>
          <a:graphicData uri="http://schemas.openxmlformats.org/drawingml/2006/table">
            <a:tbl>
              <a:tblPr/>
              <a:tblGrid>
                <a:gridCol w="190500"/>
                <a:gridCol w="190500"/>
                <a:gridCol w="190500"/>
                <a:gridCol w="190500"/>
                <a:gridCol w="190500"/>
                <a:gridCol w="190500"/>
              </a:tblGrid>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dirty="0" smtClean="0">
                          <a:ln>
                            <a:noFill/>
                          </a:ln>
                          <a:solidFill>
                            <a:schemeClr val="bg1"/>
                          </a:solidFill>
                          <a:effectLst/>
                          <a:latin typeface="Verdana" pitchFamily="34" charset="0"/>
                          <a:ea typeface="굴림" charset="-127"/>
                          <a:cs typeface="Arial"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4</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5</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4</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5</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21762">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 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dirty="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dirty="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extLst>
      <p:ext uri="{BB962C8B-B14F-4D97-AF65-F5344CB8AC3E}">
        <p14:creationId xmlns:p14="http://schemas.microsoft.com/office/powerpoint/2010/main" xmlns="" val="36945207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991600" cy="987552"/>
          </a:xfrm>
        </p:spPr>
        <p:txBody>
          <a:bodyPr>
            <a:normAutofit/>
          </a:bodyPr>
          <a:lstStyle/>
          <a:p>
            <a:r>
              <a:rPr lang="en-US" dirty="0" smtClean="0"/>
              <a:t>Recommendations via Optimization</a:t>
            </a:r>
            <a:endParaRPr lang="en-US"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457200" y="1295400"/>
                <a:ext cx="8686800" cy="5410200"/>
              </a:xfrm>
            </p:spPr>
            <p:txBody>
              <a:bodyPr>
                <a:normAutofit fontScale="92500"/>
              </a:bodyPr>
              <a:lstStyle/>
              <a:p>
                <a:r>
                  <a:rPr lang="en-US" b="1" dirty="0" smtClean="0"/>
                  <a:t>Idea:</a:t>
                </a:r>
                <a:r>
                  <a:rPr lang="en-US" dirty="0" smtClean="0"/>
                  <a:t> </a:t>
                </a:r>
                <a:r>
                  <a:rPr lang="en-US" b="1" dirty="0">
                    <a:solidFill>
                      <a:srgbClr val="D60093"/>
                    </a:solidFill>
                  </a:rPr>
                  <a:t>Let’s set values </a:t>
                </a:r>
                <a:r>
                  <a:rPr lang="en-US" b="1" i="1" dirty="0">
                    <a:solidFill>
                      <a:srgbClr val="D60093"/>
                    </a:solidFill>
                  </a:rPr>
                  <a:t>w</a:t>
                </a:r>
                <a:r>
                  <a:rPr lang="en-US" b="1" dirty="0">
                    <a:solidFill>
                      <a:srgbClr val="D60093"/>
                    </a:solidFill>
                  </a:rPr>
                  <a:t> such that they work well </a:t>
                </a:r>
                <a:r>
                  <a:rPr lang="en-US" b="1" dirty="0" smtClean="0">
                    <a:solidFill>
                      <a:srgbClr val="D60093"/>
                    </a:solidFill>
                  </a:rPr>
                  <a:t/>
                </a:r>
                <a:br>
                  <a:rPr lang="en-US" b="1" dirty="0" smtClean="0">
                    <a:solidFill>
                      <a:srgbClr val="D60093"/>
                    </a:solidFill>
                  </a:rPr>
                </a:br>
                <a:r>
                  <a:rPr lang="en-US" b="1" dirty="0" smtClean="0">
                    <a:solidFill>
                      <a:srgbClr val="D60093"/>
                    </a:solidFill>
                  </a:rPr>
                  <a:t>on </a:t>
                </a:r>
                <a:r>
                  <a:rPr lang="en-US" b="1" dirty="0">
                    <a:solidFill>
                      <a:srgbClr val="D60093"/>
                    </a:solidFill>
                  </a:rPr>
                  <a:t>known (user, item) </a:t>
                </a:r>
                <a:r>
                  <a:rPr lang="en-US" b="1" dirty="0" smtClean="0">
                    <a:solidFill>
                      <a:srgbClr val="D60093"/>
                    </a:solidFill>
                  </a:rPr>
                  <a:t>ratings</a:t>
                </a:r>
              </a:p>
              <a:p>
                <a:r>
                  <a:rPr lang="en-US" b="1" dirty="0" smtClean="0">
                    <a:solidFill>
                      <a:srgbClr val="008000"/>
                    </a:solidFill>
                  </a:rPr>
                  <a:t>How to find such values </a:t>
                </a:r>
                <a:r>
                  <a:rPr lang="en-US" b="1" i="1" dirty="0" smtClean="0">
                    <a:solidFill>
                      <a:srgbClr val="008000"/>
                    </a:solidFill>
                  </a:rPr>
                  <a:t>w</a:t>
                </a:r>
                <a:r>
                  <a:rPr lang="en-US" b="1" dirty="0" smtClean="0">
                    <a:solidFill>
                      <a:srgbClr val="008000"/>
                    </a:solidFill>
                  </a:rPr>
                  <a:t>?</a:t>
                </a:r>
              </a:p>
              <a:p>
                <a:r>
                  <a:rPr lang="en-US" b="1" dirty="0" smtClean="0">
                    <a:solidFill>
                      <a:srgbClr val="0000FF"/>
                    </a:solidFill>
                  </a:rPr>
                  <a:t>Idea:</a:t>
                </a:r>
                <a:r>
                  <a:rPr lang="en-US" dirty="0" smtClean="0">
                    <a:solidFill>
                      <a:srgbClr val="0000FF"/>
                    </a:solidFill>
                  </a:rPr>
                  <a:t> Define an objective function</a:t>
                </a:r>
                <a:br>
                  <a:rPr lang="en-US" dirty="0" smtClean="0">
                    <a:solidFill>
                      <a:srgbClr val="0000FF"/>
                    </a:solidFill>
                  </a:rPr>
                </a:br>
                <a:r>
                  <a:rPr lang="en-US" dirty="0" smtClean="0">
                    <a:solidFill>
                      <a:srgbClr val="0000FF"/>
                    </a:solidFill>
                  </a:rPr>
                  <a:t>and solve the optimization problem</a:t>
                </a:r>
              </a:p>
              <a:p>
                <a:pPr lvl="8"/>
                <a:endParaRPr lang="en-US" dirty="0" smtClean="0"/>
              </a:p>
              <a:p>
                <a:r>
                  <a:rPr lang="en-US" dirty="0" smtClean="0"/>
                  <a:t>Find </a:t>
                </a:r>
                <a:r>
                  <a:rPr lang="en-US" b="1" i="1" dirty="0" err="1">
                    <a:solidFill>
                      <a:srgbClr val="0000FF"/>
                    </a:solidFill>
                  </a:rPr>
                  <a:t>w</a:t>
                </a:r>
                <a:r>
                  <a:rPr lang="en-US" b="1" i="1" baseline="-25000" dirty="0" err="1">
                    <a:solidFill>
                      <a:srgbClr val="0000FF"/>
                    </a:solidFill>
                  </a:rPr>
                  <a:t>ij</a:t>
                </a:r>
                <a:r>
                  <a:rPr lang="en-US" dirty="0"/>
                  <a:t> that minimize </a:t>
                </a:r>
                <a:r>
                  <a:rPr lang="en-US" b="1" dirty="0">
                    <a:solidFill>
                      <a:srgbClr val="D60093"/>
                    </a:solidFill>
                  </a:rPr>
                  <a:t>SSE</a:t>
                </a:r>
                <a:r>
                  <a:rPr lang="en-US" dirty="0">
                    <a:solidFill>
                      <a:srgbClr val="D60093"/>
                    </a:solidFill>
                  </a:rPr>
                  <a:t> on </a:t>
                </a:r>
                <a:r>
                  <a:rPr lang="en-US" b="1" dirty="0">
                    <a:solidFill>
                      <a:srgbClr val="D60093"/>
                    </a:solidFill>
                  </a:rPr>
                  <a:t>training data</a:t>
                </a:r>
                <a:r>
                  <a:rPr lang="en-US" dirty="0">
                    <a:solidFill>
                      <a:srgbClr val="D60093"/>
                    </a:solidFill>
                  </a:rPr>
                  <a:t>!</a:t>
                </a:r>
                <a:r>
                  <a:rPr lang="en-US" dirty="0" smtClean="0">
                    <a:solidFill>
                      <a:srgbClr val="D60093"/>
                    </a:solidFill>
                  </a:rPr>
                  <a:t> </a:t>
                </a:r>
                <a:endParaRPr lang="en-US" i="1" dirty="0" smtClean="0">
                  <a:solidFill>
                    <a:schemeClr val="tx1"/>
                  </a:solidFill>
                  <a:latin typeface="Cambria Math"/>
                </a:endParaRPr>
              </a:p>
              <a:p>
                <a:pPr marL="118872" indent="0">
                  <a:buNone/>
                </a:pPr>
                <a14:m>
                  <m:oMathPara xmlns:m="http://schemas.openxmlformats.org/officeDocument/2006/math">
                    <m:oMathParaPr>
                      <m:jc m:val="centerGroup"/>
                    </m:oMathParaPr>
                    <m:oMath xmlns:m="http://schemas.openxmlformats.org/officeDocument/2006/math">
                      <m:func>
                        <m:funcPr>
                          <m:ctrlPr>
                            <a:rPr lang="en-US" i="1" smtClean="0">
                              <a:solidFill>
                                <a:schemeClr val="tx1"/>
                              </a:solidFill>
                              <a:latin typeface="Cambria Math" panose="02040503050406030204" pitchFamily="18" charset="0"/>
                            </a:rPr>
                          </m:ctrlPr>
                        </m:funcPr>
                        <m:fName>
                          <m:r>
                            <a:rPr lang="en-US" b="0" i="1" smtClean="0">
                              <a:solidFill>
                                <a:schemeClr val="tx1"/>
                              </a:solidFill>
                              <a:latin typeface="Cambria Math"/>
                            </a:rPr>
                            <m:t> </m:t>
                          </m:r>
                          <m:r>
                            <a:rPr lang="en-US" b="0" i="1" smtClean="0">
                              <a:solidFill>
                                <a:schemeClr val="tx1"/>
                              </a:solidFill>
                              <a:latin typeface="Cambria Math"/>
                            </a:rPr>
                            <m:t>𝐽</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a:rPr>
                                <m:t>𝑤</m:t>
                              </m:r>
                            </m:e>
                          </m:d>
                          <m:r>
                            <a:rPr lang="en-US" b="0" i="1" smtClean="0">
                              <a:solidFill>
                                <a:schemeClr val="tx1"/>
                              </a:solidFill>
                              <a:latin typeface="Cambria Math"/>
                            </a:rPr>
                            <m:t>=</m:t>
                          </m:r>
                        </m:fName>
                        <m:e>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a:rPr>
                                <m:t>𝑥</m:t>
                              </m:r>
                              <m:r>
                                <a:rPr lang="en-US" b="0" i="1" smtClean="0">
                                  <a:solidFill>
                                    <a:schemeClr val="tx1"/>
                                  </a:solidFill>
                                  <a:latin typeface="Cambria Math"/>
                                </a:rPr>
                                <m:t>,</m:t>
                              </m:r>
                              <m:r>
                                <a:rPr lang="en-US" b="0" i="1" smtClean="0">
                                  <a:solidFill>
                                    <a:schemeClr val="tx1"/>
                                  </a:solidFill>
                                  <a:latin typeface="Cambria Math"/>
                                </a:rPr>
                                <m:t>𝑖</m:t>
                              </m:r>
                            </m:sub>
                            <m:sup/>
                            <m:e>
                              <m:sSup>
                                <m:sSupPr>
                                  <m:ctrlPr>
                                    <a:rPr lang="en-US" i="1">
                                      <a:solidFill>
                                        <a:schemeClr val="tx1"/>
                                      </a:solidFill>
                                      <a:latin typeface="Cambria Math" panose="02040503050406030204" pitchFamily="18" charset="0"/>
                                    </a:rPr>
                                  </m:ctrlPr>
                                </m:sSupPr>
                                <m:e>
                                  <m:d>
                                    <m:dPr>
                                      <m:ctrlPr>
                                        <a:rPr lang="en-US" i="1">
                                          <a:solidFill>
                                            <a:schemeClr val="tx1"/>
                                          </a:solidFill>
                                          <a:latin typeface="Cambria Math" panose="02040503050406030204" pitchFamily="18" charset="0"/>
                                        </a:rPr>
                                      </m:ctrlPr>
                                    </m:dPr>
                                    <m:e>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𝑏</m:t>
                                              </m:r>
                                            </m:e>
                                            <m:sub>
                                              <m:r>
                                                <a:rPr lang="en-US" i="1">
                                                  <a:solidFill>
                                                    <a:schemeClr val="tx1"/>
                                                  </a:solidFill>
                                                  <a:latin typeface="Cambria Math"/>
                                                </a:rPr>
                                                <m:t>𝑥𝑖</m:t>
                                              </m:r>
                                            </m:sub>
                                          </m:sSub>
                                          <m:r>
                                            <a:rPr lang="en-US" i="1">
                                              <a:solidFill>
                                                <a:schemeClr val="tx1"/>
                                              </a:solidFill>
                                              <a:latin typeface="Cambria Math"/>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a:rPr>
                                                <m:t>𝑗</m:t>
                                              </m:r>
                                              <m:r>
                                                <a:rPr lang="en-US" i="1">
                                                  <a:solidFill>
                                                    <a:schemeClr val="tx1"/>
                                                  </a:solidFill>
                                                  <a:latin typeface="Cambria Math"/>
                                                </a:rPr>
                                                <m:t>∈</m:t>
                                              </m:r>
                                              <m:r>
                                                <a:rPr lang="en-US" i="1">
                                                  <a:solidFill>
                                                    <a:schemeClr val="tx1"/>
                                                  </a:solidFill>
                                                  <a:latin typeface="Cambria Math"/>
                                                </a:rPr>
                                                <m:t>𝑁</m:t>
                                              </m:r>
                                              <m:d>
                                                <m:dPr>
                                                  <m:ctrlPr>
                                                    <a:rPr lang="en-US" i="1">
                                                      <a:solidFill>
                                                        <a:schemeClr val="tx1"/>
                                                      </a:solidFill>
                                                      <a:latin typeface="Cambria Math" panose="02040503050406030204" pitchFamily="18" charset="0"/>
                                                    </a:rPr>
                                                  </m:ctrlPr>
                                                </m:dPr>
                                                <m:e>
                                                  <m:r>
                                                    <a:rPr lang="en-US" i="1">
                                                      <a:solidFill>
                                                        <a:schemeClr val="tx1"/>
                                                      </a:solidFill>
                                                      <a:latin typeface="Cambria Math"/>
                                                    </a:rPr>
                                                    <m:t>𝑖</m:t>
                                                  </m:r>
                                                  <m:r>
                                                    <a:rPr lang="en-US" i="1">
                                                      <a:solidFill>
                                                        <a:schemeClr val="tx1"/>
                                                      </a:solidFill>
                                                      <a:latin typeface="Cambria Math"/>
                                                    </a:rPr>
                                                    <m:t>;</m:t>
                                                  </m:r>
                                                  <m:r>
                                                    <a:rPr lang="en-US" i="1">
                                                      <a:solidFill>
                                                        <a:schemeClr val="tx1"/>
                                                      </a:solidFill>
                                                      <a:latin typeface="Cambria Math"/>
                                                    </a:rPr>
                                                    <m:t>𝑥</m:t>
                                                  </m:r>
                                                </m:e>
                                              </m:d>
                                            </m:sub>
                                            <m:sup/>
                                            <m:e>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𝑤</m:t>
                                                  </m:r>
                                                </m:e>
                                                <m:sub>
                                                  <m:r>
                                                    <a:rPr lang="en-US" i="1">
                                                      <a:solidFill>
                                                        <a:schemeClr val="tx1"/>
                                                      </a:solidFill>
                                                      <a:latin typeface="Cambria Math"/>
                                                    </a:rPr>
                                                    <m:t>𝑖𝑗</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𝑟</m:t>
                                                      </m:r>
                                                    </m:e>
                                                    <m:sub>
                                                      <m:r>
                                                        <a:rPr lang="en-US" i="1">
                                                          <a:solidFill>
                                                            <a:schemeClr val="tx1"/>
                                                          </a:solidFill>
                                                          <a:latin typeface="Cambria Math"/>
                                                        </a:rPr>
                                                        <m:t>𝑥𝑗</m:t>
                                                      </m:r>
                                                    </m:sub>
                                                  </m:sSub>
                                                  <m:r>
                                                    <a:rPr lang="en-US" i="1">
                                                      <a:solidFill>
                                                        <a:schemeClr val="tx1"/>
                                                      </a:solidFill>
                                                      <a:latin typeface="Cambria Math"/>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𝑏</m:t>
                                                      </m:r>
                                                    </m:e>
                                                    <m:sub>
                                                      <m:r>
                                                        <a:rPr lang="en-US" i="1">
                                                          <a:solidFill>
                                                            <a:schemeClr val="tx1"/>
                                                          </a:solidFill>
                                                          <a:latin typeface="Cambria Math"/>
                                                        </a:rPr>
                                                        <m:t>𝑥𝑗</m:t>
                                                      </m:r>
                                                    </m:sub>
                                                  </m:sSub>
                                                </m:e>
                                              </m:d>
                                            </m:e>
                                          </m:nary>
                                        </m:e>
                                      </m:d>
                                      <m:r>
                                        <a:rPr lang="en-US" i="1">
                                          <a:solidFill>
                                            <a:schemeClr val="tx1"/>
                                          </a:solidFill>
                                          <a:latin typeface="Cambria Math"/>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𝑟</m:t>
                                          </m:r>
                                        </m:e>
                                        <m:sub>
                                          <m:r>
                                            <a:rPr lang="en-US" i="1">
                                              <a:solidFill>
                                                <a:schemeClr val="tx1"/>
                                              </a:solidFill>
                                              <a:latin typeface="Cambria Math"/>
                                            </a:rPr>
                                            <m:t>𝑥𝑖</m:t>
                                          </m:r>
                                        </m:sub>
                                      </m:sSub>
                                    </m:e>
                                  </m:d>
                                </m:e>
                                <m:sup>
                                  <m:r>
                                    <a:rPr lang="en-US" i="1">
                                      <a:solidFill>
                                        <a:schemeClr val="tx1"/>
                                      </a:solidFill>
                                      <a:latin typeface="Cambria Math"/>
                                    </a:rPr>
                                    <m:t>2</m:t>
                                  </m:r>
                                </m:sup>
                              </m:sSup>
                            </m:e>
                          </m:nary>
                        </m:e>
                      </m:func>
                    </m:oMath>
                  </m:oMathPara>
                </a14:m>
                <a:endParaRPr lang="en-US" dirty="0" smtClean="0">
                  <a:solidFill>
                    <a:schemeClr val="tx1"/>
                  </a:solidFill>
                </a:endParaRPr>
              </a:p>
              <a:p>
                <a:pPr lvl="8"/>
                <a:endParaRPr lang="en-US" dirty="0" smtClean="0"/>
              </a:p>
              <a:p>
                <a:r>
                  <a:rPr lang="en-US" dirty="0" smtClean="0"/>
                  <a:t>Think of </a:t>
                </a:r>
                <a:r>
                  <a:rPr lang="en-US" b="1" i="1" dirty="0" smtClean="0"/>
                  <a:t>w</a:t>
                </a:r>
                <a:r>
                  <a:rPr lang="en-US" dirty="0" smtClean="0"/>
                  <a:t> as a vector of numbers</a:t>
                </a:r>
                <a:endParaRPr lang="en-US" dirty="0">
                  <a:solidFill>
                    <a:schemeClr val="tx1"/>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686800" cy="5410200"/>
              </a:xfrm>
              <a:blipFill rotWithShape="1">
                <a:blip r:embed="rId2" cstate="print"/>
                <a:stretch>
                  <a:fillRect t="-564" b="-338"/>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12</a:t>
            </a:fld>
            <a:endParaRPr lang="en-US"/>
          </a:p>
        </p:txBody>
      </p:sp>
      <p:sp>
        <p:nvSpPr>
          <p:cNvPr id="7" name="TextBox 6"/>
          <p:cNvSpPr txBox="1"/>
          <p:nvPr/>
        </p:nvSpPr>
        <p:spPr>
          <a:xfrm>
            <a:off x="4046621" y="5734871"/>
            <a:ext cx="1800493"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Predicted rating</a:t>
            </a:r>
          </a:p>
        </p:txBody>
      </p:sp>
      <p:cxnSp>
        <p:nvCxnSpPr>
          <p:cNvPr id="9" name="Straight Connector 8"/>
          <p:cNvCxnSpPr/>
          <p:nvPr/>
        </p:nvCxnSpPr>
        <p:spPr>
          <a:xfrm>
            <a:off x="2971800" y="5791200"/>
            <a:ext cx="4343400" cy="0"/>
          </a:xfrm>
          <a:prstGeom prst="line">
            <a:avLst/>
          </a:prstGeom>
          <a:ln w="28575">
            <a:solidFill>
              <a:srgbClr val="008000"/>
            </a:solidFill>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7772653" y="5562600"/>
            <a:ext cx="761747" cy="646331"/>
          </a:xfrm>
          <a:prstGeom prst="rect">
            <a:avLst/>
          </a:prstGeom>
          <a:noFill/>
        </p:spPr>
        <p:txBody>
          <a:bodyPr wrap="none" rtlCol="0">
            <a:spAutoFit/>
          </a:bodyPr>
          <a:lstStyle/>
          <a:p>
            <a:pPr algn="ctr"/>
            <a:r>
              <a:rPr lang="en-US" dirty="0" smtClean="0">
                <a:solidFill>
                  <a:srgbClr val="008000"/>
                </a:solidFill>
                <a:latin typeface="Arial" pitchFamily="34" charset="0"/>
                <a:cs typeface="Arial" pitchFamily="34" charset="0"/>
              </a:rPr>
              <a:t>True</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rating</a:t>
            </a:r>
          </a:p>
        </p:txBody>
      </p:sp>
    </p:spTree>
    <p:extLst>
      <p:ext uri="{BB962C8B-B14F-4D97-AF65-F5344CB8AC3E}">
        <p14:creationId xmlns:p14="http://schemas.microsoft.com/office/powerpoint/2010/main" xmlns="" val="2834609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Detour: Minimizing a function</a:t>
            </a:r>
            <a:endParaRPr lang="en-US"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lstStyle/>
              <a:p>
                <a:r>
                  <a:rPr lang="en-US" b="1" dirty="0" smtClean="0">
                    <a:solidFill>
                      <a:srgbClr val="0000FF"/>
                    </a:solidFill>
                  </a:rPr>
                  <a:t>A simple way to minimize a function </a:t>
                </a:r>
                <a14:m>
                  <m:oMath xmlns:m="http://schemas.openxmlformats.org/officeDocument/2006/math">
                    <m:r>
                      <a:rPr lang="en-US" b="1" i="1" smtClean="0">
                        <a:solidFill>
                          <a:srgbClr val="0000FF"/>
                        </a:solidFill>
                        <a:latin typeface="Cambria Math"/>
                      </a:rPr>
                      <m:t>𝒇</m:t>
                    </m:r>
                    <m:r>
                      <a:rPr lang="en-US" b="1" i="1" smtClean="0">
                        <a:solidFill>
                          <a:srgbClr val="0000FF"/>
                        </a:solidFill>
                        <a:latin typeface="Cambria Math"/>
                      </a:rPr>
                      <m:t>(</m:t>
                    </m:r>
                    <m:r>
                      <a:rPr lang="en-US" b="1" i="1" smtClean="0">
                        <a:solidFill>
                          <a:srgbClr val="0000FF"/>
                        </a:solidFill>
                        <a:latin typeface="Cambria Math"/>
                      </a:rPr>
                      <m:t>𝒙</m:t>
                    </m:r>
                    <m:r>
                      <a:rPr lang="en-US" b="1" i="1" smtClean="0">
                        <a:solidFill>
                          <a:srgbClr val="0000FF"/>
                        </a:solidFill>
                        <a:latin typeface="Cambria Math"/>
                      </a:rPr>
                      <m:t>)</m:t>
                    </m:r>
                  </m:oMath>
                </a14:m>
                <a:r>
                  <a:rPr lang="en-US" b="1" dirty="0" smtClean="0">
                    <a:solidFill>
                      <a:srgbClr val="0000FF"/>
                    </a:solidFill>
                  </a:rPr>
                  <a:t>:</a:t>
                </a:r>
              </a:p>
              <a:p>
                <a:pPr lvl="1"/>
                <a:r>
                  <a:rPr lang="en-US" dirty="0" smtClean="0"/>
                  <a:t>Compute the take a derivative</a:t>
                </a:r>
                <a14:m>
                  <m:oMath xmlns:m="http://schemas.openxmlformats.org/officeDocument/2006/math">
                    <m:r>
                      <a:rPr lang="en-US" b="0" i="0" smtClean="0">
                        <a:latin typeface="Cambria Math"/>
                        <a:ea typeface="Cambria Math"/>
                      </a:rPr>
                      <m:t> </m:t>
                    </m:r>
                    <m:r>
                      <a:rPr lang="en-US" b="1" i="1">
                        <a:latin typeface="Cambria Math"/>
                        <a:ea typeface="Cambria Math"/>
                      </a:rPr>
                      <m:t>𝜵</m:t>
                    </m:r>
                    <m:r>
                      <a:rPr lang="en-US" b="1" i="1">
                        <a:latin typeface="Cambria Math"/>
                        <a:ea typeface="Cambria Math"/>
                      </a:rPr>
                      <m:t>𝒇</m:t>
                    </m:r>
                  </m:oMath>
                </a14:m>
                <a:r>
                  <a:rPr lang="en-US" b="1" dirty="0" smtClean="0"/>
                  <a:t> </a:t>
                </a:r>
              </a:p>
              <a:p>
                <a:pPr lvl="1"/>
                <a:r>
                  <a:rPr lang="en-US" b="1" dirty="0" smtClean="0"/>
                  <a:t>Start at some point </a:t>
                </a:r>
                <a14:m>
                  <m:oMath xmlns:m="http://schemas.openxmlformats.org/officeDocument/2006/math">
                    <m:r>
                      <a:rPr lang="en-US" b="1" i="1" smtClean="0">
                        <a:latin typeface="Cambria Math"/>
                      </a:rPr>
                      <m:t>𝒚</m:t>
                    </m:r>
                  </m:oMath>
                </a14:m>
                <a:r>
                  <a:rPr lang="en-US" b="1" dirty="0" smtClean="0"/>
                  <a:t> and evaluate </a:t>
                </a:r>
                <a14:m>
                  <m:oMath xmlns:m="http://schemas.openxmlformats.org/officeDocument/2006/math">
                    <m:r>
                      <a:rPr lang="en-US" b="1" i="1">
                        <a:latin typeface="Cambria Math"/>
                        <a:ea typeface="Cambria Math"/>
                      </a:rPr>
                      <m:t>𝜵</m:t>
                    </m:r>
                    <m:r>
                      <a:rPr lang="en-US" b="1" i="1">
                        <a:latin typeface="Cambria Math"/>
                        <a:ea typeface="Cambria Math"/>
                      </a:rPr>
                      <m:t>𝒇</m:t>
                    </m:r>
                    <m:r>
                      <a:rPr lang="en-US" b="1" i="1" smtClean="0">
                        <a:latin typeface="Cambria Math"/>
                        <a:ea typeface="Cambria Math"/>
                      </a:rPr>
                      <m:t>(</m:t>
                    </m:r>
                    <m:r>
                      <a:rPr lang="en-US" b="1" i="1" smtClean="0">
                        <a:latin typeface="Cambria Math"/>
                        <a:ea typeface="Cambria Math"/>
                      </a:rPr>
                      <m:t>𝒚</m:t>
                    </m:r>
                    <m:r>
                      <a:rPr lang="en-US" b="1" i="1" smtClean="0">
                        <a:latin typeface="Cambria Math"/>
                        <a:ea typeface="Cambria Math"/>
                      </a:rPr>
                      <m:t>)</m:t>
                    </m:r>
                  </m:oMath>
                </a14:m>
                <a:endParaRPr lang="en-US" b="1" dirty="0" smtClean="0"/>
              </a:p>
              <a:p>
                <a:pPr lvl="1"/>
                <a:r>
                  <a:rPr lang="en-US" b="1" dirty="0" smtClean="0"/>
                  <a:t>Make a step in the reverse direction of the gradient: </a:t>
                </a:r>
                <a14:m>
                  <m:oMath xmlns:m="http://schemas.openxmlformats.org/officeDocument/2006/math">
                    <m:r>
                      <a:rPr lang="en-US" b="1" i="1" smtClean="0">
                        <a:latin typeface="Cambria Math"/>
                      </a:rPr>
                      <m:t>𝒚</m:t>
                    </m:r>
                    <m:r>
                      <a:rPr lang="en-US" b="1" i="1" smtClean="0">
                        <a:latin typeface="Cambria Math"/>
                      </a:rPr>
                      <m:t>=</m:t>
                    </m:r>
                    <m:r>
                      <a:rPr lang="en-US" b="1" i="1" smtClean="0">
                        <a:latin typeface="Cambria Math"/>
                      </a:rPr>
                      <m:t>𝒚</m:t>
                    </m:r>
                    <m:r>
                      <a:rPr lang="en-US" b="1" i="1" smtClean="0">
                        <a:latin typeface="Cambria Math"/>
                      </a:rPr>
                      <m:t>−</m:t>
                    </m:r>
                    <m:r>
                      <a:rPr lang="en-US" b="1" i="1">
                        <a:latin typeface="Cambria Math"/>
                        <a:ea typeface="Cambria Math"/>
                      </a:rPr>
                      <m:t>𝜵</m:t>
                    </m:r>
                    <m:r>
                      <a:rPr lang="en-US" b="1" i="1">
                        <a:latin typeface="Cambria Math"/>
                        <a:ea typeface="Cambria Math"/>
                      </a:rPr>
                      <m:t>𝒇</m:t>
                    </m:r>
                    <m:r>
                      <a:rPr lang="en-US" b="1" i="1">
                        <a:latin typeface="Cambria Math"/>
                        <a:ea typeface="Cambria Math"/>
                      </a:rPr>
                      <m:t>(</m:t>
                    </m:r>
                    <m:r>
                      <a:rPr lang="en-US" b="1" i="1">
                        <a:latin typeface="Cambria Math"/>
                        <a:ea typeface="Cambria Math"/>
                      </a:rPr>
                      <m:t>𝒚</m:t>
                    </m:r>
                    <m:r>
                      <a:rPr lang="en-US" b="1" i="1" smtClean="0">
                        <a:latin typeface="Cambria Math"/>
                        <a:ea typeface="Cambria Math"/>
                      </a:rPr>
                      <m:t>)</m:t>
                    </m:r>
                  </m:oMath>
                </a14:m>
                <a:endParaRPr lang="en-US" b="1" dirty="0" smtClean="0"/>
              </a:p>
              <a:p>
                <a:pPr lvl="1"/>
                <a:r>
                  <a:rPr lang="en-US" b="1" dirty="0" smtClean="0"/>
                  <a:t>Repeat until converged</a:t>
                </a:r>
                <a:endParaRPr lang="en-US" b="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cstate="print"/>
                <a:stretch>
                  <a:fillRect t="-58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9B12225-5612-419B-A8D5-4B8EEE4C217E}" type="slidenum">
              <a:rPr lang="en-US" smtClean="0"/>
              <a:pPr/>
              <a:t>13</a:t>
            </a:fld>
            <a:endParaRPr lang="en-US"/>
          </a:p>
        </p:txBody>
      </p:sp>
      <p:grpSp>
        <p:nvGrpSpPr>
          <p:cNvPr id="5" name="Group 4"/>
          <p:cNvGrpSpPr/>
          <p:nvPr/>
        </p:nvGrpSpPr>
        <p:grpSpPr>
          <a:xfrm>
            <a:off x="1828800" y="2907268"/>
            <a:ext cx="6400800" cy="3874532"/>
            <a:chOff x="1828800" y="2667000"/>
            <a:chExt cx="6400800" cy="3874532"/>
          </a:xfrm>
        </p:grpSpPr>
        <p:sp>
          <p:nvSpPr>
            <p:cNvPr id="6" name="Arc 5"/>
            <p:cNvSpPr/>
            <p:nvPr/>
          </p:nvSpPr>
          <p:spPr>
            <a:xfrm rot="5400000">
              <a:off x="2743200" y="3124200"/>
              <a:ext cx="3352800" cy="2438400"/>
            </a:xfrm>
            <a:prstGeom prst="arc">
              <a:avLst>
                <a:gd name="adj1" fmla="val 16200000"/>
                <a:gd name="adj2" fmla="val 5280157"/>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p:cNvCxnSpPr/>
            <p:nvPr/>
          </p:nvCxnSpPr>
          <p:spPr>
            <a:xfrm>
              <a:off x="1828800" y="6172200"/>
              <a:ext cx="5334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xmlns="" Requires="a14">
            <p:sp>
              <p:nvSpPr>
                <p:cNvPr id="8" name="TextBox 7"/>
                <p:cNvSpPr txBox="1"/>
                <p:nvPr/>
              </p:nvSpPr>
              <p:spPr>
                <a:xfrm>
                  <a:off x="2743200" y="4038600"/>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𝑓</m:t>
                        </m:r>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2743200" y="4038600"/>
                  <a:ext cx="457200" cy="369332"/>
                </a:xfrm>
                <a:prstGeom prst="rect">
                  <a:avLst/>
                </a:prstGeom>
                <a:blipFill rotWithShape="1">
                  <a:blip r:embed="rId3" cstate="print"/>
                  <a:stretch>
                    <a:fillRect b="-11667"/>
                  </a:stretch>
                </a:blipFill>
              </p:spPr>
              <p:txBody>
                <a:bodyPr/>
                <a:lstStyle/>
                <a:p>
                  <a:r>
                    <a:rPr lang="en-US">
                      <a:noFill/>
                    </a:rPr>
                    <a:t> </a:t>
                  </a:r>
                </a:p>
              </p:txBody>
            </p:sp>
          </mc:Fallback>
        </mc:AlternateContent>
        <p:cxnSp>
          <p:nvCxnSpPr>
            <p:cNvPr id="9" name="Straight Connector 8"/>
            <p:cNvCxnSpPr/>
            <p:nvPr/>
          </p:nvCxnSpPr>
          <p:spPr>
            <a:xfrm>
              <a:off x="5486400" y="5181600"/>
              <a:ext cx="0" cy="990600"/>
            </a:xfrm>
            <a:prstGeom prst="line">
              <a:avLst/>
            </a:prstGeom>
            <a:ln w="19050">
              <a:solidFill>
                <a:schemeClr val="tx1"/>
              </a:solidFill>
              <a:prstDash val="lgDash"/>
              <a:head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xmlns="" Requires="a14">
            <p:sp>
              <p:nvSpPr>
                <p:cNvPr id="10" name="TextBox 9"/>
                <p:cNvSpPr txBox="1"/>
                <p:nvPr/>
              </p:nvSpPr>
              <p:spPr>
                <a:xfrm>
                  <a:off x="5257800" y="6172200"/>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𝑦</m:t>
                        </m:r>
                      </m:oMath>
                    </m:oMathPara>
                  </a14:m>
                  <a:endParaRPr lang="en-US" dirty="0"/>
                </a:p>
              </p:txBody>
            </p:sp>
          </mc:Choice>
          <mc:Fallback>
            <p:sp>
              <p:nvSpPr>
                <p:cNvPr id="8" name="TextBox 9"/>
                <p:cNvSpPr txBox="1">
                  <a:spLocks noRot="1" noChangeAspect="1" noMove="1" noResize="1" noEditPoints="1" noAdjustHandles="1" noChangeArrowheads="1" noChangeShapeType="1" noTextEdit="1"/>
                </p:cNvSpPr>
                <p:nvPr/>
              </p:nvSpPr>
              <p:spPr>
                <a:xfrm>
                  <a:off x="5257800" y="6172200"/>
                  <a:ext cx="457200" cy="369332"/>
                </a:xfrm>
                <a:prstGeom prst="rect">
                  <a:avLst/>
                </a:prstGeom>
                <a:blipFill rotWithShape="1">
                  <a:blip r:embed="rId4" cstate="print"/>
                  <a:stretch>
                    <a:fillRect b="-4918"/>
                  </a:stretch>
                </a:blipFill>
              </p:spPr>
              <p:txBody>
                <a:bodyPr/>
                <a:lstStyle/>
                <a:p>
                  <a:r>
                    <a:rPr lang="en-US">
                      <a:noFill/>
                    </a:rPr>
                    <a:t> </a:t>
                  </a:r>
                </a:p>
              </p:txBody>
            </p:sp>
          </mc:Fallback>
        </mc:AlternateContent>
        <p:cxnSp>
          <p:nvCxnSpPr>
            <p:cNvPr id="11" name="Straight Connector 10"/>
            <p:cNvCxnSpPr/>
            <p:nvPr/>
          </p:nvCxnSpPr>
          <p:spPr>
            <a:xfrm flipH="1">
              <a:off x="4800600" y="4324597"/>
              <a:ext cx="1124712" cy="221693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xmlns="" Requires="a14">
            <p:sp>
              <p:nvSpPr>
                <p:cNvPr id="12" name="TextBox 11"/>
                <p:cNvSpPr txBox="1"/>
                <p:nvPr/>
              </p:nvSpPr>
              <p:spPr>
                <a:xfrm>
                  <a:off x="6019800" y="4034681"/>
                  <a:ext cx="2209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𝑓</m:t>
                        </m:r>
                        <m:d>
                          <m:dPr>
                            <m:ctrlPr>
                              <a:rPr lang="en-US" b="0" i="1" smtClean="0">
                                <a:latin typeface="Cambria Math" panose="02040503050406030204" pitchFamily="18" charset="0"/>
                              </a:rPr>
                            </m:ctrlPr>
                          </m:dPr>
                          <m:e>
                            <m:r>
                              <a:rPr lang="en-US" b="0" i="1" smtClean="0">
                                <a:latin typeface="Cambria Math"/>
                              </a:rPr>
                              <m:t>𝑦</m:t>
                            </m:r>
                          </m:e>
                        </m:d>
                        <m:r>
                          <a:rPr lang="en-US" b="0" i="1" smtClean="0">
                            <a:latin typeface="Cambria Math"/>
                          </a:rPr>
                          <m:t>+</m:t>
                        </m:r>
                        <m:r>
                          <a:rPr lang="en-US" i="1">
                            <a:latin typeface="Cambria Math"/>
                            <a:ea typeface="Cambria Math"/>
                          </a:rPr>
                          <m:t>𝛻</m:t>
                        </m:r>
                        <m:r>
                          <a:rPr lang="en-US" i="1">
                            <a:latin typeface="Cambria Math"/>
                            <a:ea typeface="Cambria Math"/>
                          </a:rPr>
                          <m:t>𝑓</m:t>
                        </m:r>
                        <m:r>
                          <a:rPr lang="en-US" b="0" i="1" smtClean="0">
                            <a:latin typeface="Cambria Math"/>
                            <a:ea typeface="Cambria Math"/>
                          </a:rPr>
                          <m:t>(</m:t>
                        </m:r>
                        <m:r>
                          <a:rPr lang="en-US" b="0" i="1" smtClean="0">
                            <a:latin typeface="Cambria Math"/>
                            <a:ea typeface="Cambria Math"/>
                          </a:rPr>
                          <m:t>𝑦</m:t>
                        </m:r>
                        <m:r>
                          <a:rPr lang="en-US" b="0" i="1" smtClean="0">
                            <a:latin typeface="Cambria Math"/>
                            <a:ea typeface="Cambria Math"/>
                          </a:rPr>
                          <m:t>)</m:t>
                        </m:r>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6019800" y="4034681"/>
                  <a:ext cx="2209800" cy="369332"/>
                </a:xfrm>
                <a:prstGeom prst="rect">
                  <a:avLst/>
                </a:prstGeom>
                <a:blipFill rotWithShape="1">
                  <a:blip r:embed="rId5" cstate="print"/>
                  <a:stretch>
                    <a:fillRect b="-11475"/>
                  </a:stretch>
                </a:blipFill>
              </p:spPr>
              <p:txBody>
                <a:bodyPr/>
                <a:lstStyle/>
                <a:p>
                  <a:r>
                    <a:rPr lang="en-US">
                      <a:noFill/>
                    </a:rPr>
                    <a:t> </a:t>
                  </a:r>
                </a:p>
              </p:txBody>
            </p:sp>
          </mc:Fallback>
        </mc:AlternateContent>
      </p:grpSp>
      <p:sp>
        <p:nvSpPr>
          <p:cNvPr id="14" name="Footer Placeholder 13"/>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xmlns="" val="14896284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3"/>
          <p:cNvSpPr>
            <a:spLocks noGrp="1" noChangeArrowheads="1"/>
          </p:cNvSpPr>
          <p:nvPr>
            <p:ph type="title"/>
          </p:nvPr>
        </p:nvSpPr>
        <p:spPr/>
        <p:txBody>
          <a:bodyPr>
            <a:normAutofit/>
          </a:bodyPr>
          <a:lstStyle/>
          <a:p>
            <a:r>
              <a:rPr lang="en-US" dirty="0" smtClean="0"/>
              <a:t>Interpolation Weights</a:t>
            </a:r>
            <a:endParaRPr lang="en-US" dirty="0"/>
          </a:p>
        </p:txBody>
      </p:sp>
      <mc:AlternateContent xmlns:mc="http://schemas.openxmlformats.org/markup-compatibility/2006">
        <mc:Choice xmlns:a14="http://schemas.microsoft.com/office/drawing/2010/main" xmlns="" Requires="a14">
          <p:sp>
            <p:nvSpPr>
              <p:cNvPr id="198660" name="Rectangle 4"/>
              <p:cNvSpPr>
                <a:spLocks noGrp="1" noChangeArrowheads="1"/>
              </p:cNvSpPr>
              <p:nvPr>
                <p:ph idx="1"/>
              </p:nvPr>
            </p:nvSpPr>
            <p:spPr>
              <a:xfrm>
                <a:off x="457200" y="1295400"/>
                <a:ext cx="8534400" cy="5410200"/>
              </a:xfrm>
            </p:spPr>
            <p:txBody>
              <a:bodyPr>
                <a:normAutofit fontScale="85000" lnSpcReduction="10000"/>
              </a:bodyPr>
              <a:lstStyle/>
              <a:p>
                <a:r>
                  <a:rPr lang="en-US" b="1" dirty="0" smtClean="0">
                    <a:solidFill>
                      <a:srgbClr val="D60093"/>
                    </a:solidFill>
                  </a:rPr>
                  <a:t>We have the optimization </a:t>
                </a:r>
                <a:br>
                  <a:rPr lang="en-US" b="1" dirty="0" smtClean="0">
                    <a:solidFill>
                      <a:srgbClr val="D60093"/>
                    </a:solidFill>
                  </a:rPr>
                </a:br>
                <a:r>
                  <a:rPr lang="en-US" b="1" dirty="0" smtClean="0">
                    <a:solidFill>
                      <a:srgbClr val="D60093"/>
                    </a:solidFill>
                  </a:rPr>
                  <a:t>problem, now </a:t>
                </a:r>
                <a:r>
                  <a:rPr lang="en-US" b="1" dirty="0">
                    <a:solidFill>
                      <a:srgbClr val="D60093"/>
                    </a:solidFill>
                  </a:rPr>
                  <a:t>what?</a:t>
                </a:r>
              </a:p>
              <a:p>
                <a:r>
                  <a:rPr lang="en-US" b="1" dirty="0" smtClean="0">
                    <a:solidFill>
                      <a:srgbClr val="008000"/>
                    </a:solidFill>
                  </a:rPr>
                  <a:t>Gradient decent:</a:t>
                </a:r>
                <a:endParaRPr lang="en-US" dirty="0">
                  <a:solidFill>
                    <a:srgbClr val="008000"/>
                  </a:solidFill>
                </a:endParaRPr>
              </a:p>
              <a:p>
                <a:pPr lvl="1"/>
                <a:r>
                  <a:rPr lang="en-US" b="1" dirty="0" smtClean="0"/>
                  <a:t>Iterate until convergence: </a:t>
                </a:r>
                <a14:m>
                  <m:oMath xmlns:m="http://schemas.openxmlformats.org/officeDocument/2006/math">
                    <m:r>
                      <a:rPr lang="en-US" b="1" i="1" dirty="0" smtClean="0">
                        <a:latin typeface="Cambria Math"/>
                      </a:rPr>
                      <m:t>𝒘</m:t>
                    </m:r>
                    <m:r>
                      <a:rPr lang="en-US" b="1" i="1" dirty="0" smtClean="0">
                        <a:latin typeface="Cambria Math"/>
                      </a:rPr>
                      <m:t>← </m:t>
                    </m:r>
                    <m:r>
                      <a:rPr lang="en-US" b="1" i="1" dirty="0" smtClean="0">
                        <a:latin typeface="Cambria Math"/>
                        <a:sym typeface="Symbol"/>
                      </a:rPr>
                      <m:t>𝒘</m:t>
                    </m:r>
                    <m:r>
                      <a:rPr lang="en-US" b="1" i="1" dirty="0" smtClean="0">
                        <a:latin typeface="Cambria Math"/>
                        <a:sym typeface="Symbol"/>
                      </a:rPr>
                      <m:t>−</m:t>
                    </m:r>
                    <m:sSub>
                      <m:sSubPr>
                        <m:ctrlPr>
                          <a:rPr lang="en-US" b="1" i="1" dirty="0" smtClean="0">
                            <a:latin typeface="Cambria Math" panose="02040503050406030204" pitchFamily="18" charset="0"/>
                            <a:ea typeface="Cambria Math"/>
                            <a:sym typeface="Symbol"/>
                          </a:rPr>
                        </m:ctrlPr>
                      </m:sSubPr>
                      <m:e>
                        <m:r>
                          <a:rPr lang="en-US" b="1" i="1" dirty="0" smtClean="0">
                            <a:latin typeface="Cambria Math"/>
                            <a:ea typeface="Cambria Math"/>
                            <a:sym typeface="Symbol"/>
                          </a:rPr>
                          <m:t>𝜵</m:t>
                        </m:r>
                      </m:e>
                      <m:sub>
                        <m:r>
                          <a:rPr lang="en-US" b="1" i="1" dirty="0" smtClean="0">
                            <a:latin typeface="Cambria Math"/>
                            <a:ea typeface="Cambria Math"/>
                            <a:sym typeface="Symbol"/>
                          </a:rPr>
                          <m:t>𝒘</m:t>
                        </m:r>
                      </m:sub>
                    </m:sSub>
                    <m:r>
                      <a:rPr lang="en-US" b="1" i="1" dirty="0" smtClean="0">
                        <a:latin typeface="Cambria Math"/>
                        <a:ea typeface="Cambria Math"/>
                        <a:sym typeface="Symbol"/>
                      </a:rPr>
                      <m:t>𝑱</m:t>
                    </m:r>
                  </m:oMath>
                </a14:m>
                <a:endParaRPr lang="en-US" b="1" i="1" dirty="0" smtClean="0">
                  <a:sym typeface="Symbol"/>
                </a:endParaRPr>
              </a:p>
              <a:p>
                <a:pPr lvl="1"/>
                <a:r>
                  <a:rPr lang="en-US" b="1" dirty="0" smtClean="0">
                    <a:solidFill>
                      <a:srgbClr val="0000FF"/>
                    </a:solidFill>
                    <a:sym typeface="Symbol"/>
                  </a:rPr>
                  <a:t>where </a:t>
                </a:r>
                <a14:m>
                  <m:oMath xmlns:m="http://schemas.openxmlformats.org/officeDocument/2006/math">
                    <m:sSub>
                      <m:sSubPr>
                        <m:ctrlPr>
                          <a:rPr lang="en-US" b="1" i="1" smtClean="0">
                            <a:latin typeface="Cambria Math" panose="02040503050406030204" pitchFamily="18" charset="0"/>
                            <a:ea typeface="Cambria Math"/>
                          </a:rPr>
                        </m:ctrlPr>
                      </m:sSubPr>
                      <m:e>
                        <m:r>
                          <a:rPr lang="en-US" b="1" i="1">
                            <a:latin typeface="Cambria Math"/>
                            <a:ea typeface="Cambria Math"/>
                          </a:rPr>
                          <m:t>𝜵</m:t>
                        </m:r>
                      </m:e>
                      <m:sub>
                        <m:r>
                          <a:rPr lang="en-US" b="1" i="1">
                            <a:latin typeface="Cambria Math"/>
                            <a:ea typeface="Cambria Math"/>
                          </a:rPr>
                          <m:t>𝒘</m:t>
                        </m:r>
                      </m:sub>
                    </m:sSub>
                    <m:r>
                      <a:rPr lang="en-US" b="1" i="1" smtClean="0">
                        <a:latin typeface="Cambria Math"/>
                        <a:ea typeface="Cambria Math"/>
                      </a:rPr>
                      <m:t>𝑱</m:t>
                    </m:r>
                    <m:r>
                      <a:rPr lang="en-US" b="1" i="1">
                        <a:latin typeface="Cambria Math"/>
                        <a:ea typeface="Cambria Math"/>
                      </a:rPr>
                      <m:t> </m:t>
                    </m:r>
                  </m:oMath>
                </a14:m>
                <a:r>
                  <a:rPr lang="en-US" b="1" dirty="0" smtClean="0">
                    <a:solidFill>
                      <a:srgbClr val="0000FF"/>
                    </a:solidFill>
                    <a:sym typeface="Symbol"/>
                  </a:rPr>
                  <a:t>is the gradient (derivative evaluated on data):</a:t>
                </a:r>
                <a:endParaRPr lang="en-US" b="1" dirty="0">
                  <a:solidFill>
                    <a:srgbClr val="0000FF"/>
                  </a:solidFill>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sz="2300" b="0" i="1" smtClean="0">
                              <a:latin typeface="Cambria Math" panose="02040503050406030204" pitchFamily="18" charset="0"/>
                              <a:ea typeface="Cambria Math"/>
                            </a:rPr>
                          </m:ctrlPr>
                        </m:sSubPr>
                        <m:e>
                          <m:r>
                            <a:rPr lang="en-US" sz="2300" i="0" smtClean="0">
                              <a:latin typeface="Cambria Math"/>
                              <a:ea typeface="Cambria Math"/>
                            </a:rPr>
                            <m:t>𝛻</m:t>
                          </m:r>
                        </m:e>
                        <m:sub>
                          <m:r>
                            <a:rPr lang="en-US" sz="2300" b="0" i="1" smtClean="0">
                              <a:latin typeface="Cambria Math"/>
                              <a:ea typeface="Cambria Math"/>
                            </a:rPr>
                            <m:t>𝑤</m:t>
                          </m:r>
                        </m:sub>
                      </m:sSub>
                      <m:r>
                        <a:rPr lang="en-US" sz="2300" b="0" i="1" smtClean="0">
                          <a:latin typeface="Cambria Math"/>
                          <a:ea typeface="Cambria Math"/>
                        </a:rPr>
                        <m:t>𝐽</m:t>
                      </m:r>
                      <m:r>
                        <a:rPr lang="en-US" sz="2300" b="0" i="1" smtClean="0">
                          <a:latin typeface="Cambria Math"/>
                          <a:ea typeface="Cambria Math"/>
                        </a:rPr>
                        <m:t>=</m:t>
                      </m:r>
                      <m:d>
                        <m:dPr>
                          <m:begChr m:val="["/>
                          <m:endChr m:val="]"/>
                          <m:ctrlPr>
                            <a:rPr lang="en-US" sz="2300" b="0" i="1" smtClean="0">
                              <a:latin typeface="Cambria Math" panose="02040503050406030204" pitchFamily="18" charset="0"/>
                              <a:ea typeface="Cambria Math"/>
                            </a:rPr>
                          </m:ctrlPr>
                        </m:dPr>
                        <m:e>
                          <m:f>
                            <m:fPr>
                              <m:ctrlPr>
                                <a:rPr lang="en-US" sz="2300" i="1">
                                  <a:latin typeface="Cambria Math" panose="02040503050406030204" pitchFamily="18" charset="0"/>
                                  <a:ea typeface="Cambria Math"/>
                                </a:rPr>
                              </m:ctrlPr>
                            </m:fPr>
                            <m:num>
                              <m:r>
                                <a:rPr lang="en-US" sz="2300" i="1">
                                  <a:latin typeface="Cambria Math"/>
                                  <a:ea typeface="Cambria Math"/>
                                </a:rPr>
                                <m:t>𝜕</m:t>
                              </m:r>
                              <m:r>
                                <a:rPr lang="en-US" sz="2300" b="0" i="1" smtClean="0">
                                  <a:latin typeface="Cambria Math"/>
                                  <a:ea typeface="Cambria Math"/>
                                </a:rPr>
                                <m:t>𝐽</m:t>
                              </m:r>
                              <m:r>
                                <a:rPr lang="en-US" sz="2300" b="0" i="1" smtClean="0">
                                  <a:latin typeface="Cambria Math"/>
                                  <a:ea typeface="Cambria Math"/>
                                </a:rPr>
                                <m:t>(</m:t>
                              </m:r>
                              <m:r>
                                <a:rPr lang="en-US" sz="2300" b="0" i="1" smtClean="0">
                                  <a:latin typeface="Cambria Math"/>
                                  <a:ea typeface="Cambria Math"/>
                                </a:rPr>
                                <m:t>𝑤</m:t>
                              </m:r>
                              <m:r>
                                <a:rPr lang="en-US" sz="2300" b="0" i="1" smtClean="0">
                                  <a:latin typeface="Cambria Math"/>
                                  <a:ea typeface="Cambria Math"/>
                                </a:rPr>
                                <m:t>)</m:t>
                              </m:r>
                            </m:num>
                            <m:den>
                              <m:r>
                                <a:rPr lang="en-US" sz="2300" i="1">
                                  <a:latin typeface="Cambria Math"/>
                                  <a:ea typeface="Cambria Math"/>
                                </a:rPr>
                                <m:t>𝜕</m:t>
                              </m:r>
                              <m:sSub>
                                <m:sSubPr>
                                  <m:ctrlPr>
                                    <a:rPr lang="en-US" sz="2300" i="1">
                                      <a:latin typeface="Cambria Math" panose="02040503050406030204" pitchFamily="18" charset="0"/>
                                      <a:ea typeface="Cambria Math"/>
                                    </a:rPr>
                                  </m:ctrlPr>
                                </m:sSubPr>
                                <m:e>
                                  <m:r>
                                    <a:rPr lang="en-US" sz="2300" i="1">
                                      <a:latin typeface="Cambria Math"/>
                                      <a:ea typeface="Cambria Math"/>
                                    </a:rPr>
                                    <m:t>𝑤</m:t>
                                  </m:r>
                                </m:e>
                                <m:sub>
                                  <m:r>
                                    <a:rPr lang="en-US" sz="2300" b="0" i="1" smtClean="0">
                                      <a:latin typeface="Cambria Math"/>
                                      <a:ea typeface="Cambria Math"/>
                                    </a:rPr>
                                    <m:t>𝑖</m:t>
                                  </m:r>
                                  <m:r>
                                    <a:rPr lang="en-US" sz="2300" i="1">
                                      <a:latin typeface="Cambria Math"/>
                                      <a:ea typeface="Cambria Math"/>
                                    </a:rPr>
                                    <m:t>𝑗</m:t>
                                  </m:r>
                                </m:sub>
                              </m:sSub>
                            </m:den>
                          </m:f>
                        </m:e>
                      </m:d>
                      <m:r>
                        <a:rPr lang="en-US" sz="2300" b="0" i="1" smtClean="0">
                          <a:latin typeface="Cambria Math"/>
                        </a:rPr>
                        <m:t>=2</m:t>
                      </m:r>
                      <m:nary>
                        <m:naryPr>
                          <m:chr m:val="∑"/>
                          <m:supHide m:val="on"/>
                          <m:ctrlPr>
                            <a:rPr lang="en-US" sz="2300" i="1">
                              <a:latin typeface="Cambria Math" panose="02040503050406030204" pitchFamily="18" charset="0"/>
                            </a:rPr>
                          </m:ctrlPr>
                        </m:naryPr>
                        <m:sub>
                          <m:r>
                            <a:rPr lang="en-US" sz="2300" b="0" i="1" smtClean="0">
                              <a:latin typeface="Cambria Math"/>
                            </a:rPr>
                            <m:t>𝑥</m:t>
                          </m:r>
                          <m:r>
                            <a:rPr lang="en-US" sz="2300" b="0" i="1" smtClean="0">
                              <a:latin typeface="Cambria Math"/>
                            </a:rPr>
                            <m:t>,</m:t>
                          </m:r>
                          <m:r>
                            <a:rPr lang="en-US" sz="2300" b="0" i="1" smtClean="0">
                              <a:latin typeface="Cambria Math"/>
                            </a:rPr>
                            <m:t>𝑖</m:t>
                          </m:r>
                        </m:sub>
                        <m:sup/>
                        <m:e>
                          <m:d>
                            <m:dPr>
                              <m:ctrlPr>
                                <a:rPr lang="en-US" sz="2300" i="1" smtClean="0">
                                  <a:latin typeface="Cambria Math" panose="02040503050406030204" pitchFamily="18" charset="0"/>
                                </a:rPr>
                              </m:ctrlPr>
                            </m:dPr>
                            <m:e>
                              <m:d>
                                <m:dPr>
                                  <m:begChr m:val="["/>
                                  <m:endChr m:val="]"/>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a:rPr>
                                        <m:t>𝑏</m:t>
                                      </m:r>
                                    </m:e>
                                    <m:sub>
                                      <m:r>
                                        <a:rPr lang="en-US" sz="2300" b="0" i="1" smtClean="0">
                                          <a:latin typeface="Cambria Math"/>
                                        </a:rPr>
                                        <m:t>𝑥</m:t>
                                      </m:r>
                                      <m:r>
                                        <a:rPr lang="en-US" sz="2300" i="1">
                                          <a:latin typeface="Cambria Math"/>
                                        </a:rPr>
                                        <m:t>𝑖</m:t>
                                      </m:r>
                                    </m:sub>
                                  </m:sSub>
                                  <m:r>
                                    <a:rPr lang="en-US" sz="2300" i="1">
                                      <a:latin typeface="Cambria Math"/>
                                    </a:rPr>
                                    <m:t>+</m:t>
                                  </m:r>
                                  <m:nary>
                                    <m:naryPr>
                                      <m:chr m:val="∑"/>
                                      <m:supHide m:val="on"/>
                                      <m:ctrlPr>
                                        <a:rPr lang="en-US" sz="2300" i="1">
                                          <a:latin typeface="Cambria Math" panose="02040503050406030204" pitchFamily="18" charset="0"/>
                                        </a:rPr>
                                      </m:ctrlPr>
                                    </m:naryPr>
                                    <m:sub>
                                      <m:r>
                                        <a:rPr lang="en-US" sz="2300" b="0" i="1" smtClean="0">
                                          <a:latin typeface="Cambria Math"/>
                                        </a:rPr>
                                        <m:t>𝑘</m:t>
                                      </m:r>
                                      <m:r>
                                        <a:rPr lang="en-US" sz="2300" i="1" smtClean="0">
                                          <a:latin typeface="Cambria Math"/>
                                        </a:rPr>
                                        <m:t>∈</m:t>
                                      </m:r>
                                      <m:r>
                                        <a:rPr lang="en-US" sz="2300" i="1" smtClean="0">
                                          <a:latin typeface="Cambria Math"/>
                                        </a:rPr>
                                        <m:t>𝑁</m:t>
                                      </m:r>
                                      <m:d>
                                        <m:dPr>
                                          <m:ctrlPr>
                                            <a:rPr lang="en-US" sz="2300" i="1">
                                              <a:latin typeface="Cambria Math" panose="02040503050406030204" pitchFamily="18" charset="0"/>
                                            </a:rPr>
                                          </m:ctrlPr>
                                        </m:dPr>
                                        <m:e>
                                          <m:r>
                                            <a:rPr lang="en-US" sz="2300" i="1">
                                              <a:latin typeface="Cambria Math"/>
                                            </a:rPr>
                                            <m:t>𝑖</m:t>
                                          </m:r>
                                          <m:r>
                                            <a:rPr lang="en-US" sz="2300" i="1">
                                              <a:latin typeface="Cambria Math"/>
                                            </a:rPr>
                                            <m:t>;</m:t>
                                          </m:r>
                                          <m:r>
                                            <a:rPr lang="en-US" sz="2300" b="0" i="1" smtClean="0">
                                              <a:latin typeface="Cambria Math"/>
                                            </a:rPr>
                                            <m:t>𝑥</m:t>
                                          </m:r>
                                        </m:e>
                                      </m:d>
                                    </m:sub>
                                    <m:sup/>
                                    <m:e>
                                      <m:sSub>
                                        <m:sSubPr>
                                          <m:ctrlPr>
                                            <a:rPr lang="en-US" sz="2300" i="1">
                                              <a:latin typeface="Cambria Math" panose="02040503050406030204" pitchFamily="18" charset="0"/>
                                            </a:rPr>
                                          </m:ctrlPr>
                                        </m:sSubPr>
                                        <m:e>
                                          <m:r>
                                            <a:rPr lang="en-US" sz="2300" i="1">
                                              <a:latin typeface="Cambria Math"/>
                                            </a:rPr>
                                            <m:t>𝑤</m:t>
                                          </m:r>
                                        </m:e>
                                        <m:sub>
                                          <m:r>
                                            <a:rPr lang="en-US" sz="2300" i="1">
                                              <a:latin typeface="Cambria Math"/>
                                            </a:rPr>
                                            <m:t>𝑖</m:t>
                                          </m:r>
                                          <m:r>
                                            <a:rPr lang="en-US" sz="2300" b="0" i="1" smtClean="0">
                                              <a:latin typeface="Cambria Math"/>
                                            </a:rPr>
                                            <m:t>𝑘</m:t>
                                          </m:r>
                                        </m:sub>
                                      </m:sSub>
                                      <m:d>
                                        <m:dPr>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a:rPr>
                                                <m:t>𝑟</m:t>
                                              </m:r>
                                            </m:e>
                                            <m:sub>
                                              <m:r>
                                                <a:rPr lang="en-US" sz="2300" b="0" i="1" smtClean="0">
                                                  <a:latin typeface="Cambria Math"/>
                                                </a:rPr>
                                                <m:t>𝑥𝑘</m:t>
                                              </m:r>
                                            </m:sub>
                                          </m:sSub>
                                          <m:r>
                                            <a:rPr lang="en-US" sz="2300" i="1">
                                              <a:latin typeface="Cambria Math"/>
                                            </a:rPr>
                                            <m:t>−</m:t>
                                          </m:r>
                                          <m:sSub>
                                            <m:sSubPr>
                                              <m:ctrlPr>
                                                <a:rPr lang="en-US" sz="2300" i="1">
                                                  <a:latin typeface="Cambria Math" panose="02040503050406030204" pitchFamily="18" charset="0"/>
                                                </a:rPr>
                                              </m:ctrlPr>
                                            </m:sSubPr>
                                            <m:e>
                                              <m:r>
                                                <a:rPr lang="en-US" sz="2300" i="1">
                                                  <a:latin typeface="Cambria Math"/>
                                                </a:rPr>
                                                <m:t>𝑏</m:t>
                                              </m:r>
                                            </m:e>
                                            <m:sub>
                                              <m:r>
                                                <a:rPr lang="en-US" sz="2300" b="0" i="1" smtClean="0">
                                                  <a:latin typeface="Cambria Math"/>
                                                </a:rPr>
                                                <m:t>𝑥𝑘</m:t>
                                              </m:r>
                                            </m:sub>
                                          </m:sSub>
                                        </m:e>
                                      </m:d>
                                    </m:e>
                                  </m:nary>
                                </m:e>
                              </m:d>
                              <m:r>
                                <a:rPr lang="en-US" sz="2300" b="0" i="1" smtClean="0">
                                  <a:latin typeface="Cambria Math"/>
                                </a:rPr>
                                <m:t>−</m:t>
                              </m:r>
                              <m:sSub>
                                <m:sSubPr>
                                  <m:ctrlPr>
                                    <a:rPr lang="en-US" sz="2300" i="1">
                                      <a:latin typeface="Cambria Math" panose="02040503050406030204" pitchFamily="18" charset="0"/>
                                    </a:rPr>
                                  </m:ctrlPr>
                                </m:sSubPr>
                                <m:e>
                                  <m:r>
                                    <a:rPr lang="en-US" sz="2300" i="1">
                                      <a:latin typeface="Cambria Math"/>
                                    </a:rPr>
                                    <m:t>𝑟</m:t>
                                  </m:r>
                                </m:e>
                                <m:sub>
                                  <m:r>
                                    <a:rPr lang="en-US" sz="2300" i="1">
                                      <a:latin typeface="Cambria Math"/>
                                    </a:rPr>
                                    <m:t>𝑥𝑖</m:t>
                                  </m:r>
                                </m:sub>
                              </m:sSub>
                            </m:e>
                          </m:d>
                          <m:d>
                            <m:dPr>
                              <m:ctrlPr>
                                <a:rPr lang="en-US" sz="2300" i="1" smtClean="0">
                                  <a:latin typeface="Cambria Math" panose="02040503050406030204" pitchFamily="18" charset="0"/>
                                </a:rPr>
                              </m:ctrlPr>
                            </m:dPr>
                            <m:e>
                              <m:sSub>
                                <m:sSubPr>
                                  <m:ctrlPr>
                                    <a:rPr lang="en-US" sz="2300" b="0" i="1" smtClean="0">
                                      <a:latin typeface="Cambria Math" panose="02040503050406030204" pitchFamily="18" charset="0"/>
                                    </a:rPr>
                                  </m:ctrlPr>
                                </m:sSubPr>
                                <m:e>
                                  <m:r>
                                    <a:rPr lang="en-US" sz="2300" b="0" i="1" smtClean="0">
                                      <a:latin typeface="Cambria Math"/>
                                    </a:rPr>
                                    <m:t>𝑟</m:t>
                                  </m:r>
                                </m:e>
                                <m:sub>
                                  <m:r>
                                    <a:rPr lang="en-US" sz="2300" b="0" i="1" smtClean="0">
                                      <a:latin typeface="Cambria Math"/>
                                    </a:rPr>
                                    <m:t>𝑥𝑗</m:t>
                                  </m:r>
                                </m:sub>
                              </m:sSub>
                              <m:r>
                                <a:rPr lang="en-US" sz="2300" b="0" i="1" smtClean="0">
                                  <a:latin typeface="Cambria Math"/>
                                </a:rPr>
                                <m:t>−</m:t>
                              </m:r>
                              <m:sSub>
                                <m:sSubPr>
                                  <m:ctrlPr>
                                    <a:rPr lang="en-US" sz="2300" b="0" i="1" smtClean="0">
                                      <a:latin typeface="Cambria Math" panose="02040503050406030204" pitchFamily="18" charset="0"/>
                                    </a:rPr>
                                  </m:ctrlPr>
                                </m:sSubPr>
                                <m:e>
                                  <m:r>
                                    <a:rPr lang="en-US" sz="2300" b="0" i="1" smtClean="0">
                                      <a:latin typeface="Cambria Math"/>
                                    </a:rPr>
                                    <m:t>𝑏</m:t>
                                  </m:r>
                                </m:e>
                                <m:sub>
                                  <m:r>
                                    <a:rPr lang="en-US" sz="2300" b="0" i="1" smtClean="0">
                                      <a:latin typeface="Cambria Math"/>
                                    </a:rPr>
                                    <m:t>𝑥𝑗</m:t>
                                  </m:r>
                                </m:sub>
                              </m:sSub>
                            </m:e>
                          </m:d>
                        </m:e>
                      </m:nary>
                    </m:oMath>
                  </m:oMathPara>
                </a14:m>
                <a:r>
                  <a:rPr lang="en-US" sz="2300" dirty="0" smtClean="0"/>
                  <a:t/>
                </a:r>
                <a:br>
                  <a:rPr lang="en-US" sz="2300" dirty="0" smtClean="0"/>
                </a:br>
                <a:r>
                  <a:rPr lang="en-US" sz="2300" dirty="0" smtClean="0"/>
                  <a:t>		</a:t>
                </a:r>
                <a:r>
                  <a:rPr lang="en-US" b="1" dirty="0" smtClean="0"/>
                  <a:t>for </a:t>
                </a:r>
                <a14:m>
                  <m:oMath xmlns:m="http://schemas.openxmlformats.org/officeDocument/2006/math">
                    <m:r>
                      <a:rPr lang="en-US" b="1" i="1" smtClean="0">
                        <a:latin typeface="Cambria Math"/>
                      </a:rPr>
                      <m:t>𝒋</m:t>
                    </m:r>
                    <m:r>
                      <a:rPr lang="en-US" b="1" i="1">
                        <a:latin typeface="Cambria Math"/>
                      </a:rPr>
                      <m:t>∈</m:t>
                    </m:r>
                    <m:r>
                      <a:rPr lang="en-US" b="1" i="1" smtClean="0">
                        <a:latin typeface="Cambria Math"/>
                      </a:rPr>
                      <m:t>{</m:t>
                    </m:r>
                    <m:r>
                      <a:rPr lang="en-US" b="1" i="1">
                        <a:latin typeface="Cambria Math"/>
                      </a:rPr>
                      <m:t>𝑵</m:t>
                    </m:r>
                    <m:d>
                      <m:dPr>
                        <m:ctrlPr>
                          <a:rPr lang="en-US" b="1" i="1">
                            <a:latin typeface="Cambria Math" panose="02040503050406030204" pitchFamily="18" charset="0"/>
                          </a:rPr>
                        </m:ctrlPr>
                      </m:dPr>
                      <m:e>
                        <m:r>
                          <a:rPr lang="en-US" b="1" i="1">
                            <a:latin typeface="Cambria Math"/>
                          </a:rPr>
                          <m:t>𝒊</m:t>
                        </m:r>
                        <m:r>
                          <a:rPr lang="en-US" b="1" i="1">
                            <a:latin typeface="Cambria Math"/>
                          </a:rPr>
                          <m:t>;</m:t>
                        </m:r>
                        <m:r>
                          <a:rPr lang="en-US" b="1" i="1" smtClean="0">
                            <a:latin typeface="Cambria Math"/>
                          </a:rPr>
                          <m:t>𝒙</m:t>
                        </m:r>
                      </m:e>
                    </m:d>
                    <m:r>
                      <a:rPr lang="en-US" b="1" i="1" smtClean="0">
                        <a:latin typeface="Cambria Math"/>
                      </a:rPr>
                      <m:t>, ∀</m:t>
                    </m:r>
                    <m:r>
                      <a:rPr lang="en-US" b="1" i="1" smtClean="0">
                        <a:latin typeface="Cambria Math"/>
                      </a:rPr>
                      <m:t>𝒊</m:t>
                    </m:r>
                    <m:r>
                      <a:rPr lang="en-US" b="1" i="1" smtClean="0">
                        <a:latin typeface="Cambria Math"/>
                      </a:rPr>
                      <m:t>,∀</m:t>
                    </m:r>
                    <m:r>
                      <a:rPr lang="en-US" b="1" i="1" smtClean="0">
                        <a:latin typeface="Cambria Math"/>
                      </a:rPr>
                      <m:t>𝒙</m:t>
                    </m:r>
                    <m:r>
                      <a:rPr lang="en-US" b="1" i="1" smtClean="0">
                        <a:latin typeface="Cambria Math"/>
                      </a:rPr>
                      <m:t> }</m:t>
                    </m:r>
                  </m:oMath>
                </a14:m>
                <a:r>
                  <a:rPr lang="en-US" b="1" i="1" dirty="0" smtClean="0">
                    <a:sym typeface="Symbol"/>
                  </a:rPr>
                  <a:t> </a:t>
                </a:r>
                <a:r>
                  <a:rPr lang="en-US" b="1" dirty="0" smtClean="0">
                    <a:sym typeface="Symbol"/>
                  </a:rPr>
                  <a:t> </a:t>
                </a:r>
                <a:br>
                  <a:rPr lang="en-US" b="1" dirty="0" smtClean="0">
                    <a:sym typeface="Symbol"/>
                  </a:rPr>
                </a:br>
                <a:r>
                  <a:rPr lang="en-US" b="1" dirty="0" smtClean="0">
                    <a:sym typeface="Symbol"/>
                  </a:rPr>
                  <a:t>		else </a:t>
                </a:r>
                <a14:m>
                  <m:oMath xmlns:m="http://schemas.openxmlformats.org/officeDocument/2006/math">
                    <m:f>
                      <m:fPr>
                        <m:ctrlPr>
                          <a:rPr lang="en-US" i="1">
                            <a:latin typeface="Cambria Math" panose="02040503050406030204" pitchFamily="18" charset="0"/>
                            <a:ea typeface="Cambria Math"/>
                          </a:rPr>
                        </m:ctrlPr>
                      </m:fPr>
                      <m:num>
                        <m:r>
                          <a:rPr lang="en-US" i="1">
                            <a:latin typeface="Cambria Math"/>
                            <a:ea typeface="Cambria Math"/>
                          </a:rPr>
                          <m:t>𝜕</m:t>
                        </m:r>
                        <m:r>
                          <a:rPr lang="en-US" i="1">
                            <a:latin typeface="Cambria Math"/>
                            <a:ea typeface="Cambria Math"/>
                          </a:rPr>
                          <m:t>𝐽</m:t>
                        </m:r>
                        <m:r>
                          <a:rPr lang="en-US" i="1">
                            <a:latin typeface="Cambria Math"/>
                            <a:ea typeface="Cambria Math"/>
                          </a:rPr>
                          <m:t>(</m:t>
                        </m:r>
                        <m:r>
                          <a:rPr lang="en-US" i="1">
                            <a:latin typeface="Cambria Math"/>
                            <a:ea typeface="Cambria Math"/>
                          </a:rPr>
                          <m:t>𝑤</m:t>
                        </m:r>
                        <m:r>
                          <a:rPr lang="en-US" i="1">
                            <a:latin typeface="Cambria Math"/>
                            <a:ea typeface="Cambria Math"/>
                          </a:rPr>
                          <m:t>)</m:t>
                        </m:r>
                      </m:num>
                      <m:den>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b="0" i="1" smtClean="0">
                                <a:latin typeface="Cambria Math"/>
                                <a:ea typeface="Cambria Math"/>
                              </a:rPr>
                              <m:t>𝑖</m:t>
                            </m:r>
                            <m:r>
                              <a:rPr lang="en-US" i="1">
                                <a:latin typeface="Cambria Math"/>
                                <a:ea typeface="Cambria Math"/>
                              </a:rPr>
                              <m:t>𝑗</m:t>
                            </m:r>
                          </m:sub>
                        </m:sSub>
                      </m:den>
                    </m:f>
                    <m:r>
                      <a:rPr lang="en-US" b="1" i="1" smtClean="0">
                        <a:latin typeface="Cambria Math"/>
                        <a:ea typeface="Cambria Math"/>
                      </a:rPr>
                      <m:t>=</m:t>
                    </m:r>
                    <m:r>
                      <a:rPr lang="en-US" b="1" i="1" smtClean="0">
                        <a:latin typeface="Cambria Math"/>
                        <a:ea typeface="Cambria Math"/>
                      </a:rPr>
                      <m:t>𝟎</m:t>
                    </m:r>
                  </m:oMath>
                </a14:m>
                <a:endParaRPr lang="en-US" b="1" dirty="0" smtClean="0"/>
              </a:p>
              <a:p>
                <a:pPr lvl="1"/>
                <a:r>
                  <a:rPr lang="en-US" b="1" dirty="0" smtClean="0">
                    <a:solidFill>
                      <a:srgbClr val="008000"/>
                    </a:solidFill>
                  </a:rPr>
                  <a:t>Note:</a:t>
                </a:r>
                <a:r>
                  <a:rPr lang="en-US" dirty="0" smtClean="0"/>
                  <a:t> We fix movie </a:t>
                </a:r>
                <a:r>
                  <a:rPr lang="en-US" b="1" i="1" dirty="0" err="1" smtClean="0"/>
                  <a:t>i</a:t>
                </a:r>
                <a:r>
                  <a:rPr lang="en-US" dirty="0" smtClean="0"/>
                  <a:t>, go over all </a:t>
                </a:r>
                <a:r>
                  <a:rPr lang="en-US" b="1" i="1" dirty="0" err="1" smtClean="0"/>
                  <a:t>r</a:t>
                </a:r>
                <a:r>
                  <a:rPr lang="en-US" b="1" i="1" baseline="-25000" dirty="0" err="1" smtClean="0"/>
                  <a:t>xi</a:t>
                </a:r>
                <a:r>
                  <a:rPr lang="en-US" dirty="0" smtClean="0"/>
                  <a:t>, for every movie </a:t>
                </a:r>
                <a14:m>
                  <m:oMath xmlns:m="http://schemas.openxmlformats.org/officeDocument/2006/math">
                    <m:r>
                      <a:rPr lang="en-US" b="1" i="1">
                        <a:latin typeface="Cambria Math"/>
                      </a:rPr>
                      <m:t>𝒋</m:t>
                    </m:r>
                    <m:r>
                      <a:rPr lang="en-US" b="1" i="1">
                        <a:latin typeface="Cambria Math"/>
                      </a:rPr>
                      <m:t>∈</m:t>
                    </m:r>
                    <m:r>
                      <a:rPr lang="en-US" b="1" i="1">
                        <a:latin typeface="Cambria Math"/>
                      </a:rPr>
                      <m:t>𝑵</m:t>
                    </m:r>
                    <m:d>
                      <m:dPr>
                        <m:ctrlPr>
                          <a:rPr lang="en-US" b="1" i="1">
                            <a:latin typeface="Cambria Math" panose="02040503050406030204" pitchFamily="18" charset="0"/>
                          </a:rPr>
                        </m:ctrlPr>
                      </m:dPr>
                      <m:e>
                        <m:r>
                          <a:rPr lang="en-US" b="1" i="1">
                            <a:latin typeface="Cambria Math"/>
                          </a:rPr>
                          <m:t>𝒊</m:t>
                        </m:r>
                        <m:r>
                          <a:rPr lang="en-US" b="1" i="1">
                            <a:latin typeface="Cambria Math"/>
                          </a:rPr>
                          <m:t>;</m:t>
                        </m:r>
                        <m:r>
                          <a:rPr lang="en-US" b="1" i="1">
                            <a:latin typeface="Cambria Math"/>
                          </a:rPr>
                          <m:t>𝒙</m:t>
                        </m:r>
                      </m:e>
                    </m:d>
                  </m:oMath>
                </a14:m>
                <a:r>
                  <a:rPr lang="en-US" dirty="0" smtClean="0"/>
                  <a:t>, we compute </a:t>
                </a:r>
                <a14:m>
                  <m:oMath xmlns:m="http://schemas.openxmlformats.org/officeDocument/2006/math">
                    <m:f>
                      <m:fPr>
                        <m:ctrlPr>
                          <a:rPr lang="en-US" b="1" i="1">
                            <a:latin typeface="Cambria Math" panose="02040503050406030204" pitchFamily="18" charset="0"/>
                            <a:ea typeface="Cambria Math"/>
                          </a:rPr>
                        </m:ctrlPr>
                      </m:fPr>
                      <m:num>
                        <m:r>
                          <a:rPr lang="en-US" b="1" i="1">
                            <a:latin typeface="Cambria Math"/>
                            <a:ea typeface="Cambria Math"/>
                          </a:rPr>
                          <m:t>𝝏</m:t>
                        </m:r>
                        <m:r>
                          <a:rPr lang="en-US" b="1" i="1" smtClean="0">
                            <a:latin typeface="Cambria Math"/>
                            <a:ea typeface="Cambria Math"/>
                          </a:rPr>
                          <m:t>𝑱</m:t>
                        </m:r>
                        <m:r>
                          <a:rPr lang="en-US" b="1" i="1" smtClean="0">
                            <a:latin typeface="Cambria Math"/>
                            <a:ea typeface="Cambria Math"/>
                          </a:rPr>
                          <m:t>(</m:t>
                        </m:r>
                        <m:r>
                          <a:rPr lang="en-US" b="1" i="1" smtClean="0">
                            <a:latin typeface="Cambria Math"/>
                            <a:ea typeface="Cambria Math"/>
                          </a:rPr>
                          <m:t>𝒘</m:t>
                        </m:r>
                        <m:r>
                          <a:rPr lang="en-US" b="1" i="1" smtClean="0">
                            <a:latin typeface="Cambria Math"/>
                            <a:ea typeface="Cambria Math"/>
                          </a:rPr>
                          <m:t>)</m:t>
                        </m:r>
                      </m:num>
                      <m:den>
                        <m:r>
                          <a:rPr lang="en-US" b="1" i="1">
                            <a:latin typeface="Cambria Math"/>
                            <a:ea typeface="Cambria Math"/>
                          </a:rPr>
                          <m:t>𝝏</m:t>
                        </m:r>
                        <m:sSub>
                          <m:sSubPr>
                            <m:ctrlPr>
                              <a:rPr lang="en-US" b="1" i="1">
                                <a:latin typeface="Cambria Math" panose="02040503050406030204" pitchFamily="18" charset="0"/>
                                <a:ea typeface="Cambria Math"/>
                              </a:rPr>
                            </m:ctrlPr>
                          </m:sSubPr>
                          <m:e>
                            <m:r>
                              <a:rPr lang="en-US" b="1" i="1">
                                <a:latin typeface="Cambria Math"/>
                                <a:ea typeface="Cambria Math"/>
                              </a:rPr>
                              <m:t>𝒘</m:t>
                            </m:r>
                          </m:e>
                          <m:sub>
                            <m:r>
                              <a:rPr lang="en-US" b="1" i="1">
                                <a:latin typeface="Cambria Math"/>
                                <a:ea typeface="Cambria Math"/>
                              </a:rPr>
                              <m:t>𝒊𝒋</m:t>
                            </m:r>
                          </m:sub>
                        </m:sSub>
                      </m:den>
                    </m:f>
                  </m:oMath>
                </a14:m>
                <a:endParaRPr lang="en-US" b="1" dirty="0" smtClean="0"/>
              </a:p>
            </p:txBody>
          </p:sp>
        </mc:Choice>
        <mc:Fallback>
          <p:sp>
            <p:nvSpPr>
              <p:cNvPr id="198660" name="Rectangle 4"/>
              <p:cNvSpPr>
                <a:spLocks noGrp="1" noRot="1" noChangeAspect="1" noMove="1" noResize="1" noEditPoints="1" noAdjustHandles="1" noChangeArrowheads="1" noChangeShapeType="1" noTextEdit="1"/>
              </p:cNvSpPr>
              <p:nvPr>
                <p:ph idx="1"/>
              </p:nvPr>
            </p:nvSpPr>
            <p:spPr>
              <a:xfrm>
                <a:off x="457200" y="1295400"/>
                <a:ext cx="8534400" cy="5410200"/>
              </a:xfrm>
              <a:blipFill rotWithShape="1">
                <a:blip r:embed="rId3" cstate="print"/>
                <a:stretch>
                  <a:fillRect t="-902"/>
                </a:stretch>
              </a:blipFill>
            </p:spPr>
            <p:txBody>
              <a:bodyPr/>
              <a:lstStyle/>
              <a:p>
                <a:r>
                  <a:rPr lang="en-US">
                    <a:noFill/>
                  </a:rPr>
                  <a:t> </a:t>
                </a:r>
              </a:p>
            </p:txBody>
          </p:sp>
        </mc:Fallback>
      </mc:AlternateContent>
      <p:sp>
        <p:nvSpPr>
          <p:cNvPr id="15" name="Footer Placeholder 1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4" name="Slide Number Placeholder 13"/>
          <p:cNvSpPr>
            <a:spLocks noGrp="1"/>
          </p:cNvSpPr>
          <p:nvPr>
            <p:ph type="sldNum" sz="quarter" idx="12"/>
          </p:nvPr>
        </p:nvSpPr>
        <p:spPr/>
        <p:txBody>
          <a:bodyPr/>
          <a:lstStyle/>
          <a:p>
            <a:fld id="{19B12225-5612-419B-A8D5-4B8EEE4C217E}" type="slidenum">
              <a:rPr lang="en-US" smtClean="0"/>
              <a:pPr/>
              <a:t>14</a:t>
            </a:fld>
            <a:endParaRPr lang="en-US"/>
          </a:p>
        </p:txBody>
      </p:sp>
      <p:sp>
        <p:nvSpPr>
          <p:cNvPr id="3" name="Rectangle 2"/>
          <p:cNvSpPr/>
          <p:nvPr/>
        </p:nvSpPr>
        <p:spPr>
          <a:xfrm>
            <a:off x="7178397" y="2526268"/>
            <a:ext cx="1965603" cy="369332"/>
          </a:xfrm>
          <a:prstGeom prst="rect">
            <a:avLst/>
          </a:prstGeom>
        </p:spPr>
        <p:txBody>
          <a:bodyPr wrap="none">
            <a:spAutoFit/>
          </a:bodyPr>
          <a:lstStyle/>
          <a:p>
            <a:r>
              <a:rPr lang="en-US" b="1" i="1" dirty="0" smtClean="0">
                <a:latin typeface="Arial" pitchFamily="34" charset="0"/>
                <a:cs typeface="Arial" pitchFamily="34" charset="0"/>
                <a:sym typeface="Symbol"/>
              </a:rPr>
              <a:t></a:t>
            </a:r>
            <a:r>
              <a:rPr lang="en-US" i="1" dirty="0" smtClean="0">
                <a:latin typeface="Arial" pitchFamily="34" charset="0"/>
                <a:cs typeface="Arial" pitchFamily="34" charset="0"/>
                <a:sym typeface="Symbol"/>
              </a:rPr>
              <a:t> </a:t>
            </a:r>
            <a:r>
              <a:rPr lang="en-US" dirty="0" smtClean="0">
                <a:solidFill>
                  <a:srgbClr val="008000"/>
                </a:solidFill>
                <a:latin typeface="Arial" pitchFamily="34" charset="0"/>
                <a:cs typeface="Arial" pitchFamily="34" charset="0"/>
                <a:sym typeface="Symbol"/>
              </a:rPr>
              <a:t>… learning rate</a:t>
            </a:r>
            <a:endParaRPr lang="en-US" dirty="0">
              <a:solidFill>
                <a:srgbClr val="008000"/>
              </a:solidFill>
              <a:latin typeface="Arial" pitchFamily="34" charset="0"/>
              <a:cs typeface="Arial" pitchFamily="34" charset="0"/>
            </a:endParaRPr>
          </a:p>
        </p:txBody>
      </p:sp>
      <p:sp>
        <p:nvSpPr>
          <p:cNvPr id="2" name="TextBox 1"/>
          <p:cNvSpPr txBox="1"/>
          <p:nvPr/>
        </p:nvSpPr>
        <p:spPr>
          <a:xfrm>
            <a:off x="5943600" y="5657671"/>
            <a:ext cx="3155031" cy="1200329"/>
          </a:xfrm>
          <a:prstGeom prst="rect">
            <a:avLst/>
          </a:prstGeom>
          <a:noFill/>
        </p:spPr>
        <p:txBody>
          <a:bodyPr wrap="none" rtlCol="0">
            <a:spAutoFit/>
          </a:bodyPr>
          <a:lstStyle/>
          <a:p>
            <a:r>
              <a:rPr lang="en-US" sz="2400" b="1" dirty="0">
                <a:solidFill>
                  <a:srgbClr val="008000"/>
                </a:solidFill>
                <a:latin typeface="Times" pitchFamily="18" charset="0"/>
                <a:cs typeface="Times" pitchFamily="18" charset="0"/>
              </a:rPr>
              <a:t>while </a:t>
            </a:r>
            <a:r>
              <a:rPr lang="en-US" sz="2400" b="1" dirty="0" smtClean="0">
                <a:solidFill>
                  <a:srgbClr val="008000"/>
                </a:solidFill>
                <a:latin typeface="Times" pitchFamily="18" charset="0"/>
                <a:cs typeface="Times" pitchFamily="18" charset="0"/>
              </a:rPr>
              <a:t>|</a:t>
            </a:r>
            <a:r>
              <a:rPr lang="en-US" sz="2400" b="1" i="1" dirty="0" err="1" smtClean="0">
                <a:solidFill>
                  <a:srgbClr val="008000"/>
                </a:solidFill>
                <a:latin typeface="Times" pitchFamily="18" charset="0"/>
                <a:cs typeface="Times" pitchFamily="18" charset="0"/>
              </a:rPr>
              <a:t>w</a:t>
            </a:r>
            <a:r>
              <a:rPr lang="en-US" sz="2400" b="1" i="1" baseline="-25000" dirty="0" err="1" smtClean="0">
                <a:solidFill>
                  <a:srgbClr val="008000"/>
                </a:solidFill>
                <a:latin typeface="Times" pitchFamily="18" charset="0"/>
                <a:cs typeface="Times" pitchFamily="18" charset="0"/>
              </a:rPr>
              <a:t>new</a:t>
            </a:r>
            <a:r>
              <a:rPr lang="en-US" sz="2400" b="1" i="1" dirty="0" smtClean="0">
                <a:solidFill>
                  <a:srgbClr val="008000"/>
                </a:solidFill>
                <a:latin typeface="Times" pitchFamily="18" charset="0"/>
                <a:cs typeface="Times" pitchFamily="18" charset="0"/>
              </a:rPr>
              <a:t> </a:t>
            </a:r>
            <a:r>
              <a:rPr lang="en-US" sz="2400" b="1" i="1" dirty="0">
                <a:solidFill>
                  <a:srgbClr val="008000"/>
                </a:solidFill>
                <a:latin typeface="Times" pitchFamily="18" charset="0"/>
                <a:cs typeface="Times" pitchFamily="18" charset="0"/>
              </a:rPr>
              <a:t>- </a:t>
            </a:r>
            <a:r>
              <a:rPr lang="en-US" sz="2400" b="1" i="1" dirty="0" err="1" smtClean="0">
                <a:solidFill>
                  <a:srgbClr val="008000"/>
                </a:solidFill>
                <a:latin typeface="Times" pitchFamily="18" charset="0"/>
                <a:cs typeface="Times" pitchFamily="18" charset="0"/>
              </a:rPr>
              <a:t>w</a:t>
            </a:r>
            <a:r>
              <a:rPr lang="en-US" sz="2400" b="1" i="1" baseline="-25000" dirty="0" err="1" smtClean="0">
                <a:solidFill>
                  <a:srgbClr val="008000"/>
                </a:solidFill>
                <a:latin typeface="Times" pitchFamily="18" charset="0"/>
                <a:cs typeface="Times" pitchFamily="18" charset="0"/>
              </a:rPr>
              <a:t>old</a:t>
            </a:r>
            <a:r>
              <a:rPr lang="en-US" sz="2400" b="1" dirty="0" smtClean="0">
                <a:solidFill>
                  <a:srgbClr val="008000"/>
                </a:solidFill>
                <a:latin typeface="Times" pitchFamily="18" charset="0"/>
                <a:cs typeface="Times" pitchFamily="18" charset="0"/>
              </a:rPr>
              <a:t>| </a:t>
            </a:r>
            <a:r>
              <a:rPr lang="en-US" sz="2400" b="1" dirty="0">
                <a:solidFill>
                  <a:srgbClr val="008000"/>
                </a:solidFill>
                <a:latin typeface="Times" pitchFamily="18" charset="0"/>
                <a:cs typeface="Times" pitchFamily="18" charset="0"/>
              </a:rPr>
              <a:t>&gt; </a:t>
            </a:r>
            <a:r>
              <a:rPr lang="en-US" sz="2400" b="1" i="1" dirty="0">
                <a:solidFill>
                  <a:srgbClr val="008000"/>
                </a:solidFill>
                <a:latin typeface="Times" pitchFamily="18" charset="0"/>
                <a:cs typeface="Times" pitchFamily="18" charset="0"/>
              </a:rPr>
              <a:t>ε</a:t>
            </a:r>
            <a:r>
              <a:rPr lang="en-US" sz="2400" b="1" dirty="0" smtClean="0">
                <a:solidFill>
                  <a:srgbClr val="008000"/>
                </a:solidFill>
                <a:latin typeface="Times" pitchFamily="18" charset="0"/>
                <a:cs typeface="Times" pitchFamily="18" charset="0"/>
              </a:rPr>
              <a:t>: </a:t>
            </a:r>
          </a:p>
          <a:p>
            <a:r>
              <a:rPr lang="en-US" sz="2400" b="1" dirty="0" smtClean="0">
                <a:solidFill>
                  <a:srgbClr val="008000"/>
                </a:solidFill>
                <a:latin typeface="Times" pitchFamily="18" charset="0"/>
                <a:cs typeface="Times" pitchFamily="18" charset="0"/>
              </a:rPr>
              <a:t>   </a:t>
            </a:r>
            <a:r>
              <a:rPr lang="en-US" sz="2400" b="1" i="1" dirty="0" err="1" smtClean="0">
                <a:solidFill>
                  <a:srgbClr val="008000"/>
                </a:solidFill>
                <a:latin typeface="Times" pitchFamily="18" charset="0"/>
                <a:cs typeface="Times" pitchFamily="18" charset="0"/>
              </a:rPr>
              <a:t>w</a:t>
            </a:r>
            <a:r>
              <a:rPr lang="en-US" sz="2400" b="1" i="1" baseline="-25000" dirty="0" err="1" smtClean="0">
                <a:solidFill>
                  <a:srgbClr val="008000"/>
                </a:solidFill>
                <a:latin typeface="Times" pitchFamily="18" charset="0"/>
                <a:cs typeface="Times" pitchFamily="18" charset="0"/>
              </a:rPr>
              <a:t>old</a:t>
            </a:r>
            <a:r>
              <a:rPr lang="en-US" sz="2400" b="1" baseline="-25000" dirty="0" smtClean="0">
                <a:solidFill>
                  <a:srgbClr val="008000"/>
                </a:solidFill>
                <a:latin typeface="Times" pitchFamily="18" charset="0"/>
                <a:cs typeface="Times" pitchFamily="18" charset="0"/>
              </a:rPr>
              <a:t> </a:t>
            </a:r>
            <a:r>
              <a:rPr lang="en-US" sz="2400" b="1" dirty="0" smtClean="0">
                <a:solidFill>
                  <a:srgbClr val="008000"/>
                </a:solidFill>
                <a:latin typeface="Times" pitchFamily="18" charset="0"/>
                <a:cs typeface="Times" pitchFamily="18" charset="0"/>
              </a:rPr>
              <a:t>= </a:t>
            </a:r>
            <a:r>
              <a:rPr lang="en-US" sz="2400" b="1" i="1" dirty="0" err="1" smtClean="0">
                <a:solidFill>
                  <a:srgbClr val="008000"/>
                </a:solidFill>
                <a:latin typeface="Times" pitchFamily="18" charset="0"/>
                <a:cs typeface="Times" pitchFamily="18" charset="0"/>
              </a:rPr>
              <a:t>w</a:t>
            </a:r>
            <a:r>
              <a:rPr lang="en-US" sz="2400" b="1" i="1" baseline="-25000" dirty="0" err="1" smtClean="0">
                <a:solidFill>
                  <a:srgbClr val="008000"/>
                </a:solidFill>
                <a:latin typeface="Times" pitchFamily="18" charset="0"/>
                <a:cs typeface="Times" pitchFamily="18" charset="0"/>
              </a:rPr>
              <a:t>new</a:t>
            </a:r>
            <a:r>
              <a:rPr lang="en-US" sz="2400" b="1" i="1" dirty="0" smtClean="0">
                <a:solidFill>
                  <a:srgbClr val="008000"/>
                </a:solidFill>
                <a:latin typeface="Times" pitchFamily="18" charset="0"/>
                <a:cs typeface="Times" pitchFamily="18" charset="0"/>
              </a:rPr>
              <a:t> </a:t>
            </a:r>
          </a:p>
          <a:p>
            <a:r>
              <a:rPr lang="en-US" sz="2400" b="1" i="1" dirty="0">
                <a:solidFill>
                  <a:srgbClr val="008000"/>
                </a:solidFill>
                <a:latin typeface="Times" pitchFamily="18" charset="0"/>
                <a:cs typeface="Times" pitchFamily="18" charset="0"/>
              </a:rPr>
              <a:t> </a:t>
            </a:r>
            <a:r>
              <a:rPr lang="en-US" sz="2400" b="1" i="1" dirty="0" smtClean="0">
                <a:solidFill>
                  <a:srgbClr val="008000"/>
                </a:solidFill>
                <a:latin typeface="Times" pitchFamily="18" charset="0"/>
                <a:cs typeface="Times" pitchFamily="18" charset="0"/>
              </a:rPr>
              <a:t>  </a:t>
            </a:r>
            <a:r>
              <a:rPr lang="en-US" sz="2400" b="1" i="1" dirty="0" err="1" smtClean="0">
                <a:solidFill>
                  <a:srgbClr val="008000"/>
                </a:solidFill>
                <a:latin typeface="Times" pitchFamily="18" charset="0"/>
                <a:cs typeface="Times" pitchFamily="18" charset="0"/>
              </a:rPr>
              <a:t>w</a:t>
            </a:r>
            <a:r>
              <a:rPr lang="en-US" sz="2400" b="1" i="1" baseline="-25000" dirty="0" err="1" smtClean="0">
                <a:solidFill>
                  <a:srgbClr val="008000"/>
                </a:solidFill>
                <a:latin typeface="Times" pitchFamily="18" charset="0"/>
                <a:cs typeface="Times" pitchFamily="18" charset="0"/>
              </a:rPr>
              <a:t>new</a:t>
            </a:r>
            <a:r>
              <a:rPr lang="en-US" sz="2400" b="1" i="1" dirty="0" smtClean="0">
                <a:solidFill>
                  <a:srgbClr val="008000"/>
                </a:solidFill>
                <a:latin typeface="Times" pitchFamily="18" charset="0"/>
                <a:cs typeface="Times" pitchFamily="18" charset="0"/>
              </a:rPr>
              <a:t> </a:t>
            </a:r>
            <a:r>
              <a:rPr lang="en-US" sz="2400" b="1" dirty="0" smtClean="0">
                <a:solidFill>
                  <a:srgbClr val="008000"/>
                </a:solidFill>
                <a:latin typeface="Times" pitchFamily="18" charset="0"/>
                <a:cs typeface="Times" pitchFamily="18" charset="0"/>
              </a:rPr>
              <a:t>= </a:t>
            </a:r>
            <a:r>
              <a:rPr lang="en-US" sz="2400" b="1" i="1" dirty="0" err="1">
                <a:solidFill>
                  <a:srgbClr val="008000"/>
                </a:solidFill>
                <a:latin typeface="Times" pitchFamily="18" charset="0"/>
                <a:cs typeface="Times" pitchFamily="18" charset="0"/>
              </a:rPr>
              <a:t>w</a:t>
            </a:r>
            <a:r>
              <a:rPr lang="en-US" sz="2400" b="1" i="1" baseline="-25000" dirty="0" err="1">
                <a:solidFill>
                  <a:srgbClr val="008000"/>
                </a:solidFill>
                <a:latin typeface="Times" pitchFamily="18" charset="0"/>
                <a:cs typeface="Times" pitchFamily="18" charset="0"/>
              </a:rPr>
              <a:t>old</a:t>
            </a:r>
            <a:r>
              <a:rPr lang="en-US" sz="2400" i="1" dirty="0" smtClean="0">
                <a:solidFill>
                  <a:srgbClr val="008000"/>
                </a:solidFill>
                <a:latin typeface="Times" pitchFamily="18" charset="0"/>
                <a:cs typeface="Times" pitchFamily="18" charset="0"/>
              </a:rPr>
              <a:t> </a:t>
            </a:r>
            <a:r>
              <a:rPr lang="en-US" sz="2400" i="1" dirty="0">
                <a:solidFill>
                  <a:srgbClr val="008000"/>
                </a:solidFill>
                <a:latin typeface="Times" pitchFamily="18" charset="0"/>
                <a:cs typeface="Times" pitchFamily="18" charset="0"/>
              </a:rPr>
              <a:t>- </a:t>
            </a:r>
            <a:r>
              <a:rPr lang="en-US" sz="2400" b="1" i="1" dirty="0">
                <a:solidFill>
                  <a:srgbClr val="008000"/>
                </a:solidFill>
                <a:latin typeface="Times" pitchFamily="18" charset="0"/>
                <a:cs typeface="Times" pitchFamily="18" charset="0"/>
                <a:sym typeface="Symbol"/>
              </a:rPr>
              <a:t> ·</a:t>
            </a:r>
            <a:r>
              <a:rPr lang="en-US" sz="2400" b="1" i="1" dirty="0" err="1" smtClean="0">
                <a:solidFill>
                  <a:srgbClr val="008000"/>
                </a:solidFill>
                <a:latin typeface="Times" pitchFamily="18" charset="0"/>
                <a:cs typeface="Times" pitchFamily="18" charset="0"/>
                <a:sym typeface="Symbol"/>
              </a:rPr>
              <a:t>w</a:t>
            </a:r>
            <a:r>
              <a:rPr lang="en-US" sz="2400" b="1" i="1" baseline="-25000" dirty="0" err="1" smtClean="0">
                <a:solidFill>
                  <a:srgbClr val="008000"/>
                </a:solidFill>
                <a:latin typeface="Times" pitchFamily="18" charset="0"/>
                <a:cs typeface="Times" pitchFamily="18" charset="0"/>
                <a:sym typeface="Symbol"/>
              </a:rPr>
              <a:t>old</a:t>
            </a:r>
            <a:endParaRPr lang="en-US" sz="2400" i="1" dirty="0" smtClean="0">
              <a:solidFill>
                <a:srgbClr val="008000"/>
              </a:solidFill>
              <a:latin typeface="Times" pitchFamily="18" charset="0"/>
              <a:cs typeface="Times" pitchFamily="18" charset="0"/>
            </a:endParaRPr>
          </a:p>
        </p:txBody>
      </p:sp>
      <mc:AlternateContent xmlns:mc="http://schemas.openxmlformats.org/markup-compatibility/2006">
        <mc:Choice xmlns:a14="http://schemas.microsoft.com/office/drawing/2010/main" xmlns="" Requires="a14">
          <p:sp>
            <p:nvSpPr>
              <p:cNvPr id="11" name="Rectangle 10"/>
              <p:cNvSpPr/>
              <p:nvPr/>
            </p:nvSpPr>
            <p:spPr>
              <a:xfrm>
                <a:off x="4572000" y="1363812"/>
                <a:ext cx="4572000" cy="693588"/>
              </a:xfrm>
              <a:prstGeom prst="rect">
                <a:avLst/>
              </a:prstGeom>
            </p:spPr>
            <p:txBody>
              <a:bodyPr>
                <a:spAutoFit/>
              </a:bodyPr>
              <a:lstStyle/>
              <a:p>
                <a:pPr/>
                <a14:m>
                  <m:oMathPara xmlns:m="http://schemas.openxmlformats.org/officeDocument/2006/math">
                    <m:oMathParaPr>
                      <m:jc m:val="right"/>
                    </m:oMathParaPr>
                    <m:oMath xmlns:m="http://schemas.openxmlformats.org/officeDocument/2006/math">
                      <m:func>
                        <m:funcPr>
                          <m:ctrlPr>
                            <a:rPr lang="en-US" sz="1400" i="1" smtClean="0">
                              <a:latin typeface="Cambria Math" panose="02040503050406030204" pitchFamily="18" charset="0"/>
                            </a:rPr>
                          </m:ctrlPr>
                        </m:funcPr>
                        <m:fName>
                          <m:r>
                            <a:rPr lang="en-US" sz="1400" b="0" i="1" smtClean="0">
                              <a:latin typeface="Cambria Math"/>
                            </a:rPr>
                            <m:t>𝐽</m:t>
                          </m:r>
                          <m:d>
                            <m:dPr>
                              <m:ctrlPr>
                                <a:rPr lang="en-US" sz="1400" b="0" i="1" smtClean="0">
                                  <a:latin typeface="Cambria Math" panose="02040503050406030204" pitchFamily="18" charset="0"/>
                                </a:rPr>
                              </m:ctrlPr>
                            </m:dPr>
                            <m:e>
                              <m:r>
                                <a:rPr lang="en-US" sz="1400" b="0" i="1" smtClean="0">
                                  <a:latin typeface="Cambria Math"/>
                                </a:rPr>
                                <m:t>𝑤</m:t>
                              </m:r>
                            </m:e>
                          </m:d>
                          <m:r>
                            <a:rPr lang="en-US" sz="1400" b="0" i="1" smtClean="0">
                              <a:latin typeface="Cambria Math"/>
                            </a:rPr>
                            <m:t>=</m:t>
                          </m:r>
                        </m:fName>
                        <m:e>
                          <m:nary>
                            <m:naryPr>
                              <m:chr m:val="∑"/>
                              <m:supHide m:val="on"/>
                              <m:ctrlPr>
                                <a:rPr lang="en-US" sz="1400" i="1">
                                  <a:latin typeface="Cambria Math" panose="02040503050406030204" pitchFamily="18" charset="0"/>
                                </a:rPr>
                              </m:ctrlPr>
                            </m:naryPr>
                            <m:sub>
                              <m:r>
                                <a:rPr lang="en-US" sz="1400" i="1">
                                  <a:latin typeface="Cambria Math"/>
                                </a:rPr>
                                <m:t>𝑥</m:t>
                              </m:r>
                            </m:sub>
                            <m:sup/>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d>
                                        <m:dPr>
                                          <m:begChr m:val="["/>
                                          <m:endChr m:val="]"/>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a:rPr>
                                                <m:t>𝑏</m:t>
                                              </m:r>
                                            </m:e>
                                            <m:sub>
                                              <m:r>
                                                <a:rPr lang="en-US" sz="1400" i="1">
                                                  <a:latin typeface="Cambria Math"/>
                                                </a:rPr>
                                                <m:t>𝑥𝑖</m:t>
                                              </m:r>
                                            </m:sub>
                                          </m:sSub>
                                          <m:r>
                                            <a:rPr lang="en-US" sz="1400" i="1">
                                              <a:latin typeface="Cambria Math"/>
                                            </a:rPr>
                                            <m:t>+</m:t>
                                          </m:r>
                                          <m:nary>
                                            <m:naryPr>
                                              <m:chr m:val="∑"/>
                                              <m:supHide m:val="on"/>
                                              <m:ctrlPr>
                                                <a:rPr lang="en-US" sz="1400" i="1">
                                                  <a:latin typeface="Cambria Math" panose="02040503050406030204" pitchFamily="18" charset="0"/>
                                                </a:rPr>
                                              </m:ctrlPr>
                                            </m:naryPr>
                                            <m:sub>
                                              <m:r>
                                                <a:rPr lang="en-US" sz="1400" i="1">
                                                  <a:latin typeface="Cambria Math"/>
                                                </a:rPr>
                                                <m:t>𝑗</m:t>
                                              </m:r>
                                              <m:r>
                                                <a:rPr lang="en-US" sz="1400" i="1">
                                                  <a:latin typeface="Cambria Math"/>
                                                </a:rPr>
                                                <m:t>∈</m:t>
                                              </m:r>
                                              <m:r>
                                                <a:rPr lang="en-US" sz="1400" i="1">
                                                  <a:latin typeface="Cambria Math"/>
                                                </a:rPr>
                                                <m:t>𝑁</m:t>
                                              </m:r>
                                              <m:d>
                                                <m:dPr>
                                                  <m:ctrlPr>
                                                    <a:rPr lang="en-US" sz="1400" i="1">
                                                      <a:latin typeface="Cambria Math" panose="02040503050406030204" pitchFamily="18" charset="0"/>
                                                    </a:rPr>
                                                  </m:ctrlPr>
                                                </m:dPr>
                                                <m:e>
                                                  <m:r>
                                                    <a:rPr lang="en-US" sz="1400" i="1">
                                                      <a:latin typeface="Cambria Math"/>
                                                    </a:rPr>
                                                    <m:t>𝑖</m:t>
                                                  </m:r>
                                                  <m:r>
                                                    <a:rPr lang="en-US" sz="1400" i="1">
                                                      <a:latin typeface="Cambria Math"/>
                                                    </a:rPr>
                                                    <m:t>;</m:t>
                                                  </m:r>
                                                  <m:r>
                                                    <a:rPr lang="en-US" sz="1400" i="1">
                                                      <a:latin typeface="Cambria Math"/>
                                                    </a:rPr>
                                                    <m:t>𝑥</m:t>
                                                  </m:r>
                                                </m:e>
                                              </m:d>
                                            </m:sub>
                                            <m:sup/>
                                            <m:e>
                                              <m:sSub>
                                                <m:sSubPr>
                                                  <m:ctrlPr>
                                                    <a:rPr lang="en-US" sz="1400" i="1">
                                                      <a:latin typeface="Cambria Math" panose="02040503050406030204" pitchFamily="18" charset="0"/>
                                                    </a:rPr>
                                                  </m:ctrlPr>
                                                </m:sSubPr>
                                                <m:e>
                                                  <m:r>
                                                    <a:rPr lang="en-US" sz="1400" i="1">
                                                      <a:latin typeface="Cambria Math"/>
                                                    </a:rPr>
                                                    <m:t>𝑤</m:t>
                                                  </m:r>
                                                </m:e>
                                                <m:sub>
                                                  <m:r>
                                                    <a:rPr lang="en-US" sz="1400" i="1">
                                                      <a:latin typeface="Cambria Math"/>
                                                    </a:rPr>
                                                    <m:t>𝑖𝑗</m:t>
                                                  </m:r>
                                                </m:sub>
                                              </m:sSub>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a:rPr>
                                                        <m:t>𝑟</m:t>
                                                      </m:r>
                                                    </m:e>
                                                    <m:sub>
                                                      <m:r>
                                                        <a:rPr lang="en-US" sz="1400" i="1">
                                                          <a:latin typeface="Cambria Math"/>
                                                        </a:rPr>
                                                        <m:t>𝑥𝑗</m:t>
                                                      </m:r>
                                                    </m:sub>
                                                  </m:sSub>
                                                  <m:r>
                                                    <a:rPr lang="en-US" sz="1400" i="1">
                                                      <a:latin typeface="Cambria Math"/>
                                                    </a:rPr>
                                                    <m:t>−</m:t>
                                                  </m:r>
                                                  <m:sSub>
                                                    <m:sSubPr>
                                                      <m:ctrlPr>
                                                        <a:rPr lang="en-US" sz="1400" i="1">
                                                          <a:latin typeface="Cambria Math" panose="02040503050406030204" pitchFamily="18" charset="0"/>
                                                        </a:rPr>
                                                      </m:ctrlPr>
                                                    </m:sSubPr>
                                                    <m:e>
                                                      <m:r>
                                                        <a:rPr lang="en-US" sz="1400" i="1">
                                                          <a:latin typeface="Cambria Math"/>
                                                        </a:rPr>
                                                        <m:t>𝑏</m:t>
                                                      </m:r>
                                                    </m:e>
                                                    <m:sub>
                                                      <m:r>
                                                        <a:rPr lang="en-US" sz="1400" i="1">
                                                          <a:latin typeface="Cambria Math"/>
                                                        </a:rPr>
                                                        <m:t>𝑥𝑗</m:t>
                                                      </m:r>
                                                    </m:sub>
                                                  </m:sSub>
                                                </m:e>
                                              </m:d>
                                            </m:e>
                                          </m:nary>
                                        </m:e>
                                      </m:d>
                                      <m:r>
                                        <a:rPr lang="en-US" sz="1400" i="1">
                                          <a:latin typeface="Cambria Math"/>
                                        </a:rPr>
                                        <m:t>−</m:t>
                                      </m:r>
                                      <m:sSub>
                                        <m:sSubPr>
                                          <m:ctrlPr>
                                            <a:rPr lang="en-US" sz="1400" i="1">
                                              <a:latin typeface="Cambria Math" panose="02040503050406030204" pitchFamily="18" charset="0"/>
                                            </a:rPr>
                                          </m:ctrlPr>
                                        </m:sSubPr>
                                        <m:e>
                                          <m:r>
                                            <a:rPr lang="en-US" sz="1400" i="1">
                                              <a:latin typeface="Cambria Math"/>
                                            </a:rPr>
                                            <m:t>𝑟</m:t>
                                          </m:r>
                                        </m:e>
                                        <m:sub>
                                          <m:r>
                                            <a:rPr lang="en-US" sz="1400" i="1">
                                              <a:latin typeface="Cambria Math"/>
                                            </a:rPr>
                                            <m:t>𝑥𝑖</m:t>
                                          </m:r>
                                        </m:sub>
                                      </m:sSub>
                                    </m:e>
                                  </m:d>
                                </m:e>
                                <m:sup>
                                  <m:r>
                                    <a:rPr lang="en-US" sz="1400" i="1">
                                      <a:latin typeface="Cambria Math"/>
                                    </a:rPr>
                                    <m:t>2</m:t>
                                  </m:r>
                                </m:sup>
                              </m:sSup>
                            </m:e>
                          </m:nary>
                        </m:e>
                      </m:func>
                    </m:oMath>
                  </m:oMathPara>
                </a14:m>
                <a:endParaRPr lang="en-US" sz="1400" dirty="0"/>
              </a:p>
            </p:txBody>
          </p:sp>
        </mc:Choice>
        <mc:Fallback>
          <p:sp>
            <p:nvSpPr>
              <p:cNvPr id="11" name="Rectangle 10"/>
              <p:cNvSpPr>
                <a:spLocks noRot="1" noChangeAspect="1" noMove="1" noResize="1" noEditPoints="1" noAdjustHandles="1" noChangeArrowheads="1" noChangeShapeType="1" noTextEdit="1"/>
              </p:cNvSpPr>
              <p:nvPr/>
            </p:nvSpPr>
            <p:spPr>
              <a:xfrm>
                <a:off x="4572000" y="1363812"/>
                <a:ext cx="4572000" cy="693588"/>
              </a:xfrm>
              <a:prstGeom prst="rect">
                <a:avLst/>
              </a:prstGeom>
              <a:blipFill rotWithShape="1">
                <a:blip r:embed="rId4" cstate="print"/>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xmlns="" val="1851888644"/>
      </p:ext>
    </p:extLst>
  </p:cSld>
  <p:clrMapOvr>
    <a:masterClrMapping/>
  </p:clrMapOvr>
  <p:transition advTm="6564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866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8660">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866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Interpolation Weights</a:t>
            </a:r>
            <a:endParaRPr lang="en-US"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normAutofit/>
              </a:bodyPr>
              <a:lstStyle/>
              <a:p>
                <a:r>
                  <a:rPr lang="en-US" b="1" dirty="0" smtClean="0"/>
                  <a:t>So far:</a:t>
                </a:r>
                <a:r>
                  <a:rPr lang="en-US" b="1" dirty="0" smtClean="0">
                    <a:solidFill>
                      <a:schemeClr val="accent3"/>
                    </a:solidFill>
                  </a:rPr>
                  <a:t> </a:t>
                </a:r>
                <a14:m>
                  <m:oMath xmlns:m="http://schemas.openxmlformats.org/officeDocument/2006/math">
                    <m:acc>
                      <m:accPr>
                        <m:chr m:val="̂"/>
                        <m:ctrlPr>
                          <a:rPr lang="en-US" i="1">
                            <a:solidFill>
                              <a:srgbClr val="0000FF"/>
                            </a:solidFill>
                            <a:latin typeface="Cambria Math" panose="02040503050406030204" pitchFamily="18" charset="0"/>
                          </a:rPr>
                        </m:ctrlPr>
                      </m:accPr>
                      <m:e>
                        <m:sSub>
                          <m:sSubPr>
                            <m:ctrlPr>
                              <a:rPr lang="en-US" i="1">
                                <a:solidFill>
                                  <a:srgbClr val="0000FF"/>
                                </a:solidFill>
                                <a:latin typeface="Cambria Math" panose="02040503050406030204" pitchFamily="18" charset="0"/>
                              </a:rPr>
                            </m:ctrlPr>
                          </m:sSubPr>
                          <m:e>
                            <m:r>
                              <a:rPr lang="en-US" i="1">
                                <a:solidFill>
                                  <a:srgbClr val="0000FF"/>
                                </a:solidFill>
                                <a:latin typeface="Cambria Math"/>
                              </a:rPr>
                              <m:t>𝑟</m:t>
                            </m:r>
                          </m:e>
                          <m:sub>
                            <m:r>
                              <a:rPr lang="en-US" i="1">
                                <a:solidFill>
                                  <a:srgbClr val="0000FF"/>
                                </a:solidFill>
                                <a:latin typeface="Cambria Math"/>
                              </a:rPr>
                              <m:t>𝑥𝑖</m:t>
                            </m:r>
                          </m:sub>
                        </m:sSub>
                      </m:e>
                    </m:acc>
                    <m:r>
                      <a:rPr lang="en-US" i="1" dirty="0">
                        <a:solidFill>
                          <a:srgbClr val="0000FF"/>
                        </a:solidFill>
                        <a:latin typeface="Cambria Math"/>
                      </a:rPr>
                      <m:t>=</m:t>
                    </m:r>
                    <m:sSub>
                      <m:sSubPr>
                        <m:ctrlPr>
                          <a:rPr lang="en-US" i="1" dirty="0">
                            <a:solidFill>
                              <a:srgbClr val="0000FF"/>
                            </a:solidFill>
                            <a:latin typeface="Cambria Math" panose="02040503050406030204" pitchFamily="18" charset="0"/>
                          </a:rPr>
                        </m:ctrlPr>
                      </m:sSubPr>
                      <m:e>
                        <m:r>
                          <a:rPr lang="en-US" i="1" dirty="0">
                            <a:solidFill>
                              <a:srgbClr val="0000FF"/>
                            </a:solidFill>
                            <a:latin typeface="Cambria Math"/>
                          </a:rPr>
                          <m:t>𝑏</m:t>
                        </m:r>
                      </m:e>
                      <m:sub>
                        <m:r>
                          <a:rPr lang="en-US" i="1" dirty="0">
                            <a:solidFill>
                              <a:srgbClr val="0000FF"/>
                            </a:solidFill>
                            <a:latin typeface="Cambria Math"/>
                          </a:rPr>
                          <m:t>𝑥𝑖</m:t>
                        </m:r>
                      </m:sub>
                    </m:sSub>
                    <m:r>
                      <a:rPr lang="en-US" i="1" dirty="0">
                        <a:solidFill>
                          <a:srgbClr val="0000FF"/>
                        </a:solidFill>
                        <a:latin typeface="Cambria Math"/>
                      </a:rPr>
                      <m:t>+</m:t>
                    </m:r>
                    <m:nary>
                      <m:naryPr>
                        <m:chr m:val="∑"/>
                        <m:supHide m:val="on"/>
                        <m:ctrlPr>
                          <a:rPr lang="en-US" i="1" dirty="0">
                            <a:solidFill>
                              <a:srgbClr val="0000FF"/>
                            </a:solidFill>
                            <a:latin typeface="Cambria Math" panose="02040503050406030204" pitchFamily="18" charset="0"/>
                          </a:rPr>
                        </m:ctrlPr>
                      </m:naryPr>
                      <m:sub>
                        <m:r>
                          <a:rPr lang="en-US" i="1" dirty="0">
                            <a:solidFill>
                              <a:srgbClr val="0000FF"/>
                            </a:solidFill>
                            <a:latin typeface="Cambria Math"/>
                          </a:rPr>
                          <m:t>𝑗</m:t>
                        </m:r>
                        <m:r>
                          <a:rPr lang="en-US" i="1" dirty="0">
                            <a:solidFill>
                              <a:srgbClr val="0000FF"/>
                            </a:solidFill>
                            <a:latin typeface="Cambria Math"/>
                          </a:rPr>
                          <m:t>∈</m:t>
                        </m:r>
                        <m:r>
                          <a:rPr lang="en-US" i="1" dirty="0">
                            <a:solidFill>
                              <a:srgbClr val="0000FF"/>
                            </a:solidFill>
                            <a:latin typeface="Cambria Math"/>
                          </a:rPr>
                          <m:t>𝑁</m:t>
                        </m:r>
                        <m:r>
                          <a:rPr lang="en-US" i="1" dirty="0">
                            <a:solidFill>
                              <a:srgbClr val="0000FF"/>
                            </a:solidFill>
                            <a:latin typeface="Cambria Math"/>
                          </a:rPr>
                          <m:t>(</m:t>
                        </m:r>
                        <m:r>
                          <a:rPr lang="en-US" i="1" dirty="0">
                            <a:solidFill>
                              <a:srgbClr val="0000FF"/>
                            </a:solidFill>
                            <a:latin typeface="Cambria Math"/>
                          </a:rPr>
                          <m:t>𝑖</m:t>
                        </m:r>
                        <m:r>
                          <a:rPr lang="en-US" b="0" i="1" dirty="0" smtClean="0">
                            <a:solidFill>
                              <a:srgbClr val="0000FF"/>
                            </a:solidFill>
                            <a:latin typeface="Cambria Math"/>
                          </a:rPr>
                          <m:t>;</m:t>
                        </m:r>
                        <m:r>
                          <a:rPr lang="en-US" i="1" dirty="0">
                            <a:solidFill>
                              <a:srgbClr val="0000FF"/>
                            </a:solidFill>
                            <a:latin typeface="Cambria Math"/>
                          </a:rPr>
                          <m:t>𝑥</m:t>
                        </m:r>
                        <m:r>
                          <a:rPr lang="en-US" i="1" dirty="0">
                            <a:solidFill>
                              <a:srgbClr val="0000FF"/>
                            </a:solidFill>
                            <a:latin typeface="Cambria Math"/>
                          </a:rPr>
                          <m:t>)</m:t>
                        </m:r>
                      </m:sub>
                      <m:sup/>
                      <m:e>
                        <m:sSub>
                          <m:sSubPr>
                            <m:ctrlPr>
                              <a:rPr lang="en-US" i="1" dirty="0">
                                <a:solidFill>
                                  <a:srgbClr val="0000FF"/>
                                </a:solidFill>
                                <a:latin typeface="Cambria Math" panose="02040503050406030204" pitchFamily="18" charset="0"/>
                              </a:rPr>
                            </m:ctrlPr>
                          </m:sSubPr>
                          <m:e>
                            <m:r>
                              <a:rPr lang="en-US" i="1" dirty="0">
                                <a:solidFill>
                                  <a:srgbClr val="0000FF"/>
                                </a:solidFill>
                                <a:latin typeface="Cambria Math"/>
                              </a:rPr>
                              <m:t>𝑤</m:t>
                            </m:r>
                          </m:e>
                          <m:sub>
                            <m:r>
                              <a:rPr lang="en-US" i="1" dirty="0">
                                <a:solidFill>
                                  <a:srgbClr val="0000FF"/>
                                </a:solidFill>
                                <a:latin typeface="Cambria Math"/>
                              </a:rPr>
                              <m:t>𝑖𝑗</m:t>
                            </m:r>
                          </m:sub>
                        </m:sSub>
                        <m:d>
                          <m:dPr>
                            <m:ctrlPr>
                              <a:rPr lang="en-US" i="1" dirty="0">
                                <a:solidFill>
                                  <a:srgbClr val="0000FF"/>
                                </a:solidFill>
                                <a:latin typeface="Cambria Math" panose="02040503050406030204" pitchFamily="18" charset="0"/>
                              </a:rPr>
                            </m:ctrlPr>
                          </m:dPr>
                          <m:e>
                            <m:sSub>
                              <m:sSubPr>
                                <m:ctrlPr>
                                  <a:rPr lang="en-US" i="1" dirty="0">
                                    <a:solidFill>
                                      <a:srgbClr val="0000FF"/>
                                    </a:solidFill>
                                    <a:latin typeface="Cambria Math" panose="02040503050406030204" pitchFamily="18" charset="0"/>
                                  </a:rPr>
                                </m:ctrlPr>
                              </m:sSubPr>
                              <m:e>
                                <m:r>
                                  <a:rPr lang="en-US" i="1" dirty="0">
                                    <a:solidFill>
                                      <a:srgbClr val="0000FF"/>
                                    </a:solidFill>
                                    <a:latin typeface="Cambria Math"/>
                                  </a:rPr>
                                  <m:t>𝑟</m:t>
                                </m:r>
                              </m:e>
                              <m:sub>
                                <m:r>
                                  <a:rPr lang="en-US" i="1" dirty="0">
                                    <a:solidFill>
                                      <a:srgbClr val="0000FF"/>
                                    </a:solidFill>
                                    <a:latin typeface="Cambria Math"/>
                                  </a:rPr>
                                  <m:t>𝑥𝑗</m:t>
                                </m:r>
                              </m:sub>
                            </m:sSub>
                            <m:r>
                              <a:rPr lang="en-US" i="1" dirty="0">
                                <a:solidFill>
                                  <a:srgbClr val="0000FF"/>
                                </a:solidFill>
                                <a:latin typeface="Cambria Math"/>
                              </a:rPr>
                              <m:t>−</m:t>
                            </m:r>
                            <m:sSub>
                              <m:sSubPr>
                                <m:ctrlPr>
                                  <a:rPr lang="en-US" i="1" dirty="0">
                                    <a:solidFill>
                                      <a:srgbClr val="0000FF"/>
                                    </a:solidFill>
                                    <a:latin typeface="Cambria Math" panose="02040503050406030204" pitchFamily="18" charset="0"/>
                                  </a:rPr>
                                </m:ctrlPr>
                              </m:sSubPr>
                              <m:e>
                                <m:r>
                                  <a:rPr lang="en-US" i="1" dirty="0">
                                    <a:solidFill>
                                      <a:srgbClr val="0000FF"/>
                                    </a:solidFill>
                                    <a:latin typeface="Cambria Math"/>
                                  </a:rPr>
                                  <m:t>𝑏</m:t>
                                </m:r>
                              </m:e>
                              <m:sub>
                                <m:r>
                                  <a:rPr lang="en-US" i="1" dirty="0">
                                    <a:solidFill>
                                      <a:srgbClr val="0000FF"/>
                                    </a:solidFill>
                                    <a:latin typeface="Cambria Math"/>
                                  </a:rPr>
                                  <m:t>𝑥𝑗</m:t>
                                </m:r>
                              </m:sub>
                            </m:sSub>
                          </m:e>
                        </m:d>
                      </m:e>
                    </m:nary>
                  </m:oMath>
                </a14:m>
                <a:endParaRPr lang="en-US" dirty="0">
                  <a:solidFill>
                    <a:srgbClr val="008000"/>
                  </a:solidFill>
                </a:endParaRPr>
              </a:p>
              <a:p>
                <a:pPr lvl="1"/>
                <a:r>
                  <a:rPr lang="en-US" dirty="0" smtClean="0"/>
                  <a:t>Weights </a:t>
                </a:r>
                <a:r>
                  <a:rPr lang="en-US" b="1" i="1" dirty="0" err="1" smtClean="0"/>
                  <a:t>w</a:t>
                </a:r>
                <a:r>
                  <a:rPr lang="en-US" b="1" i="1" baseline="-25000" dirty="0" err="1" smtClean="0"/>
                  <a:t>ij</a:t>
                </a:r>
                <a:r>
                  <a:rPr lang="en-US" dirty="0" smtClean="0"/>
                  <a:t> derived </a:t>
                </a:r>
                <a:r>
                  <a:rPr lang="en-US" dirty="0"/>
                  <a:t>based </a:t>
                </a:r>
                <a:r>
                  <a:rPr lang="en-US" dirty="0" smtClean="0"/>
                  <a:t/>
                </a:r>
                <a:br>
                  <a:rPr lang="en-US" dirty="0" smtClean="0"/>
                </a:br>
                <a:r>
                  <a:rPr lang="en-US" dirty="0" smtClean="0"/>
                  <a:t>on </a:t>
                </a:r>
                <a:r>
                  <a:rPr lang="en-US" dirty="0"/>
                  <a:t>their </a:t>
                </a:r>
                <a:r>
                  <a:rPr lang="en-US" dirty="0" smtClean="0"/>
                  <a:t>role; </a:t>
                </a:r>
                <a:r>
                  <a:rPr lang="en-US" b="1" dirty="0" smtClean="0">
                    <a:solidFill>
                      <a:srgbClr val="008000"/>
                    </a:solidFill>
                  </a:rPr>
                  <a:t>no </a:t>
                </a:r>
                <a:r>
                  <a:rPr lang="en-US" b="1" dirty="0">
                    <a:solidFill>
                      <a:srgbClr val="008000"/>
                    </a:solidFill>
                  </a:rPr>
                  <a:t>use of an </a:t>
                </a:r>
                <a:r>
                  <a:rPr lang="en-US" b="1" dirty="0" smtClean="0">
                    <a:solidFill>
                      <a:srgbClr val="008000"/>
                    </a:solidFill>
                  </a:rPr>
                  <a:t/>
                </a:r>
                <a:br>
                  <a:rPr lang="en-US" b="1" dirty="0" smtClean="0">
                    <a:solidFill>
                      <a:srgbClr val="008000"/>
                    </a:solidFill>
                  </a:rPr>
                </a:br>
                <a:r>
                  <a:rPr lang="en-US" b="1" dirty="0" smtClean="0">
                    <a:solidFill>
                      <a:srgbClr val="008000"/>
                    </a:solidFill>
                  </a:rPr>
                  <a:t>arbitrary </a:t>
                </a:r>
                <a:r>
                  <a:rPr lang="en-US" b="1" dirty="0">
                    <a:solidFill>
                      <a:srgbClr val="008000"/>
                    </a:solidFill>
                  </a:rPr>
                  <a:t>similarity </a:t>
                </a:r>
                <a:r>
                  <a:rPr lang="en-US" b="1" dirty="0" smtClean="0">
                    <a:solidFill>
                      <a:srgbClr val="008000"/>
                    </a:solidFill>
                  </a:rPr>
                  <a:t>measure </a:t>
                </a:r>
                <a:r>
                  <a:rPr lang="en-US" b="1" dirty="0" smtClean="0"/>
                  <a:t/>
                </a:r>
                <a:br>
                  <a:rPr lang="en-US" b="1" dirty="0" smtClean="0"/>
                </a:br>
                <a:r>
                  <a:rPr lang="en-US" dirty="0" smtClean="0"/>
                  <a:t>(</a:t>
                </a:r>
                <a:r>
                  <a:rPr lang="en-US" b="1" i="1" dirty="0" err="1" smtClean="0"/>
                  <a:t>w</a:t>
                </a:r>
                <a:r>
                  <a:rPr lang="en-US" b="1" i="1" baseline="-25000" dirty="0" err="1" smtClean="0"/>
                  <a:t>ij</a:t>
                </a:r>
                <a:r>
                  <a:rPr lang="en-US" baseline="-25000" dirty="0" smtClean="0"/>
                  <a:t> </a:t>
                </a:r>
                <a:r>
                  <a:rPr lang="en-US" dirty="0" smtClean="0">
                    <a:sym typeface="Symbol"/>
                  </a:rPr>
                  <a:t> </a:t>
                </a:r>
                <a:r>
                  <a:rPr lang="en-US" b="1" i="1" dirty="0" err="1" smtClean="0">
                    <a:sym typeface="Symbol"/>
                  </a:rPr>
                  <a:t>s</a:t>
                </a:r>
                <a:r>
                  <a:rPr lang="en-US" b="1" i="1" baseline="-25000" dirty="0" err="1" smtClean="0">
                    <a:sym typeface="Symbol"/>
                  </a:rPr>
                  <a:t>ij</a:t>
                </a:r>
                <a:r>
                  <a:rPr lang="en-US" dirty="0" smtClean="0"/>
                  <a:t>)</a:t>
                </a:r>
                <a:endParaRPr lang="en-US" dirty="0"/>
              </a:p>
              <a:p>
                <a:pPr lvl="1"/>
                <a:r>
                  <a:rPr lang="en-US" dirty="0"/>
                  <a:t>Explicitly account for </a:t>
                </a:r>
                <a:r>
                  <a:rPr lang="en-US" dirty="0" smtClean="0"/>
                  <a:t/>
                </a:r>
                <a:br>
                  <a:rPr lang="en-US" dirty="0" smtClean="0"/>
                </a:br>
                <a:r>
                  <a:rPr lang="en-US" dirty="0" smtClean="0"/>
                  <a:t>interrelationships </a:t>
                </a:r>
                <a:r>
                  <a:rPr lang="en-US" dirty="0"/>
                  <a:t>among </a:t>
                </a:r>
                <a:r>
                  <a:rPr lang="en-US" dirty="0" smtClean="0"/>
                  <a:t/>
                </a:r>
                <a:br>
                  <a:rPr lang="en-US" dirty="0" smtClean="0"/>
                </a:br>
                <a:r>
                  <a:rPr lang="en-US" dirty="0" smtClean="0"/>
                  <a:t>the neighboring movies</a:t>
                </a:r>
              </a:p>
              <a:p>
                <a:r>
                  <a:rPr lang="en-US" b="1" dirty="0" smtClean="0">
                    <a:solidFill>
                      <a:srgbClr val="D60093"/>
                    </a:solidFill>
                  </a:rPr>
                  <a:t>Next:</a:t>
                </a:r>
                <a:r>
                  <a:rPr lang="en-US" dirty="0" smtClean="0">
                    <a:solidFill>
                      <a:srgbClr val="D60093"/>
                    </a:solidFill>
                  </a:rPr>
                  <a:t> </a:t>
                </a:r>
                <a:r>
                  <a:rPr lang="en-US" b="1" dirty="0" smtClean="0">
                    <a:solidFill>
                      <a:srgbClr val="D60093"/>
                    </a:solidFill>
                  </a:rPr>
                  <a:t>Latent factor model</a:t>
                </a:r>
              </a:p>
              <a:p>
                <a:pPr lvl="1"/>
                <a:r>
                  <a:rPr lang="en-US" dirty="0" smtClean="0"/>
                  <a:t>Extract “regional” correlations</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cstate="print"/>
                <a:stretch>
                  <a:fillRect/>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15</a:t>
            </a:fld>
            <a:endParaRPr lang="en-US"/>
          </a:p>
        </p:txBody>
      </p:sp>
      <p:grpSp>
        <p:nvGrpSpPr>
          <p:cNvPr id="12" name="Group 11"/>
          <p:cNvGrpSpPr>
            <a:grpSpLocks/>
          </p:cNvGrpSpPr>
          <p:nvPr/>
        </p:nvGrpSpPr>
        <p:grpSpPr bwMode="auto">
          <a:xfrm>
            <a:off x="5876131" y="2379663"/>
            <a:ext cx="2844800" cy="3563937"/>
            <a:chOff x="3379" y="1162"/>
            <a:chExt cx="1792" cy="2245"/>
          </a:xfrm>
        </p:grpSpPr>
        <p:pic>
          <p:nvPicPr>
            <p:cNvPr id="18" name="Picture 17"/>
            <p:cNvPicPr>
              <a:picLocks noChangeAspect="1" noChangeArrowheads="1"/>
            </p:cNvPicPr>
            <p:nvPr/>
          </p:nvPicPr>
          <p:blipFill>
            <a:blip r:embed="rId4" cstate="print">
              <a:extLst>
                <a:ext uri="{28A0092B-C50C-407E-A947-70E740481C1C}">
                  <a14:useLocalDpi xmlns:a14="http://schemas.microsoft.com/office/drawing/2010/main" xmlns="" val="0"/>
                </a:ext>
              </a:extLst>
            </a:blip>
            <a:srcRect l="10287" r="15967" b="-313"/>
            <a:stretch>
              <a:fillRect/>
            </a:stretch>
          </p:blipFill>
          <p:spPr bwMode="auto">
            <a:xfrm>
              <a:off x="3379" y="1162"/>
              <a:ext cx="1792" cy="2245"/>
            </a:xfrm>
            <a:prstGeom prst="rect">
              <a:avLst/>
            </a:prstGeom>
            <a:noFill/>
            <a:extLst>
              <a:ext uri="{909E8E84-426E-40DD-AFC4-6F175D3DCCD1}">
                <a14:hiddenFill xmlns:a14="http://schemas.microsoft.com/office/drawing/2010/main" xmlns="">
                  <a:solidFill>
                    <a:srgbClr val="FFFFFF"/>
                  </a:solidFill>
                </a14:hiddenFill>
              </a:ext>
            </a:extLst>
          </p:spPr>
        </p:pic>
        <p:sp>
          <p:nvSpPr>
            <p:cNvPr id="19" name="Rectangle 18"/>
            <p:cNvSpPr>
              <a:spLocks noChangeArrowheads="1"/>
            </p:cNvSpPr>
            <p:nvPr/>
          </p:nvSpPr>
          <p:spPr bwMode="auto">
            <a:xfrm>
              <a:off x="3424" y="2840"/>
              <a:ext cx="227" cy="182"/>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20" name="Rectangle 19"/>
            <p:cNvSpPr>
              <a:spLocks noChangeArrowheads="1"/>
            </p:cNvSpPr>
            <p:nvPr/>
          </p:nvSpPr>
          <p:spPr bwMode="auto">
            <a:xfrm>
              <a:off x="3424" y="2115"/>
              <a:ext cx="227" cy="182"/>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21" name="Rectangle 20"/>
            <p:cNvSpPr>
              <a:spLocks noChangeArrowheads="1"/>
            </p:cNvSpPr>
            <p:nvPr/>
          </p:nvSpPr>
          <p:spPr bwMode="auto">
            <a:xfrm>
              <a:off x="3470" y="1366"/>
              <a:ext cx="158" cy="182"/>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grpSp>
      <p:sp>
        <p:nvSpPr>
          <p:cNvPr id="15" name="Text Box 12"/>
          <p:cNvSpPr txBox="1">
            <a:spLocks noChangeArrowheads="1"/>
          </p:cNvSpPr>
          <p:nvPr/>
        </p:nvSpPr>
        <p:spPr bwMode="auto">
          <a:xfrm>
            <a:off x="7523162" y="2055813"/>
            <a:ext cx="158432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spcBef>
                <a:spcPct val="50000"/>
              </a:spcBef>
            </a:pPr>
            <a:r>
              <a:rPr lang="en-US" dirty="0">
                <a:solidFill>
                  <a:srgbClr val="008000"/>
                </a:solidFill>
              </a:rPr>
              <a:t>Global effects</a:t>
            </a:r>
          </a:p>
        </p:txBody>
      </p:sp>
      <p:sp>
        <p:nvSpPr>
          <p:cNvPr id="16" name="Text Box 13"/>
          <p:cNvSpPr txBox="1">
            <a:spLocks noChangeArrowheads="1"/>
          </p:cNvSpPr>
          <p:nvPr/>
        </p:nvSpPr>
        <p:spPr bwMode="auto">
          <a:xfrm>
            <a:off x="7298532" y="3279775"/>
            <a:ext cx="184547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spcBef>
                <a:spcPct val="50000"/>
              </a:spcBef>
            </a:pPr>
            <a:r>
              <a:rPr lang="en-US" sz="2000" b="1" dirty="0">
                <a:solidFill>
                  <a:srgbClr val="D60093"/>
                </a:solidFill>
              </a:rPr>
              <a:t>Factorization</a:t>
            </a:r>
          </a:p>
        </p:txBody>
      </p:sp>
      <p:sp>
        <p:nvSpPr>
          <p:cNvPr id="17" name="Text Box 14"/>
          <p:cNvSpPr txBox="1">
            <a:spLocks noChangeArrowheads="1"/>
          </p:cNvSpPr>
          <p:nvPr/>
        </p:nvSpPr>
        <p:spPr bwMode="auto">
          <a:xfrm>
            <a:off x="7723187" y="4503738"/>
            <a:ext cx="99774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spcBef>
                <a:spcPct val="50000"/>
              </a:spcBef>
            </a:pPr>
            <a:r>
              <a:rPr lang="en-US" dirty="0" smtClean="0">
                <a:solidFill>
                  <a:srgbClr val="008000"/>
                </a:solidFill>
              </a:rPr>
              <a:t>CF/NN</a:t>
            </a:r>
            <a:endParaRPr lang="en-US" dirty="0">
              <a:solidFill>
                <a:srgbClr val="008000"/>
              </a:solidFill>
            </a:endParaRPr>
          </a:p>
        </p:txBody>
      </p:sp>
    </p:spTree>
    <p:extLst>
      <p:ext uri="{BB962C8B-B14F-4D97-AF65-F5344CB8AC3E}">
        <p14:creationId xmlns:p14="http://schemas.microsoft.com/office/powerpoint/2010/main" xmlns="" val="8856721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tx1"/>
          </a:solidFill>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4886" name="AutoShape 22"/>
          <p:cNvSpPr>
            <a:spLocks noChangeArrowheads="1"/>
          </p:cNvSpPr>
          <p:nvPr/>
        </p:nvSpPr>
        <p:spPr bwMode="auto">
          <a:xfrm>
            <a:off x="3905250" y="1219200"/>
            <a:ext cx="585787" cy="5257800"/>
          </a:xfrm>
          <a:prstGeom prst="downArrow">
            <a:avLst>
              <a:gd name="adj1" fmla="val 50000"/>
              <a:gd name="adj2" fmla="val 29201"/>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4867" name="Line 3"/>
          <p:cNvSpPr>
            <a:spLocks noChangeShapeType="1"/>
          </p:cNvSpPr>
          <p:nvPr/>
        </p:nvSpPr>
        <p:spPr bwMode="auto">
          <a:xfrm>
            <a:off x="4048506" y="1676400"/>
            <a:ext cx="936625"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solidFill>
                <a:schemeClr val="bg1"/>
              </a:solidFill>
              <a:latin typeface="Arial" pitchFamily="34" charset="0"/>
              <a:cs typeface="Arial" pitchFamily="34" charset="0"/>
            </a:endParaRPr>
          </a:p>
        </p:txBody>
      </p:sp>
      <p:sp>
        <p:nvSpPr>
          <p:cNvPr id="164877" name="Line 13"/>
          <p:cNvSpPr>
            <a:spLocks noChangeShapeType="1"/>
          </p:cNvSpPr>
          <p:nvPr/>
        </p:nvSpPr>
        <p:spPr bwMode="auto">
          <a:xfrm>
            <a:off x="4057650" y="6129337"/>
            <a:ext cx="936625" cy="0"/>
          </a:xfrm>
          <a:prstGeom prst="line">
            <a:avLst/>
          </a:prstGeom>
          <a:noFill/>
          <a:ln w="381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4878" name="Text Box 14"/>
          <p:cNvSpPr txBox="1">
            <a:spLocks noChangeArrowheads="1"/>
          </p:cNvSpPr>
          <p:nvPr/>
        </p:nvSpPr>
        <p:spPr bwMode="auto">
          <a:xfrm>
            <a:off x="4310062" y="5805487"/>
            <a:ext cx="226853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dirty="0">
                <a:solidFill>
                  <a:srgbClr val="FF0000"/>
                </a:solidFill>
                <a:latin typeface="Arial" pitchFamily="34" charset="0"/>
                <a:cs typeface="Arial" pitchFamily="34" charset="0"/>
              </a:rPr>
              <a:t>Grand Prize: 0.8563 </a:t>
            </a:r>
          </a:p>
        </p:txBody>
      </p:sp>
      <p:sp>
        <p:nvSpPr>
          <p:cNvPr id="164880" name="Text Box 16"/>
          <p:cNvSpPr txBox="1">
            <a:spLocks noChangeArrowheads="1"/>
          </p:cNvSpPr>
          <p:nvPr/>
        </p:nvSpPr>
        <p:spPr bwMode="auto">
          <a:xfrm>
            <a:off x="4300537" y="2855976"/>
            <a:ext cx="2700338"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spcBef>
                <a:spcPct val="50000"/>
              </a:spcBef>
            </a:pPr>
            <a:r>
              <a:rPr lang="en-US" dirty="0" smtClean="0">
                <a:solidFill>
                  <a:schemeClr val="bg1"/>
                </a:solidFill>
                <a:latin typeface="Arial" pitchFamily="34" charset="0"/>
                <a:cs typeface="Arial" pitchFamily="34" charset="0"/>
              </a:rPr>
              <a:t>Netflix: </a:t>
            </a:r>
            <a:r>
              <a:rPr lang="en-US" dirty="0">
                <a:solidFill>
                  <a:schemeClr val="bg1"/>
                </a:solidFill>
                <a:latin typeface="Arial" pitchFamily="34" charset="0"/>
                <a:cs typeface="Arial" pitchFamily="34" charset="0"/>
              </a:rPr>
              <a:t>0.9514 </a:t>
            </a:r>
          </a:p>
        </p:txBody>
      </p:sp>
      <p:sp>
        <p:nvSpPr>
          <p:cNvPr id="164881" name="Text Box 17"/>
          <p:cNvSpPr txBox="1">
            <a:spLocks noChangeArrowheads="1"/>
          </p:cNvSpPr>
          <p:nvPr/>
        </p:nvSpPr>
        <p:spPr bwMode="auto">
          <a:xfrm>
            <a:off x="4310062" y="2300287"/>
            <a:ext cx="270033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Movie average: 1.0533</a:t>
            </a:r>
          </a:p>
        </p:txBody>
      </p:sp>
      <p:sp>
        <p:nvSpPr>
          <p:cNvPr id="164882" name="Text Box 18"/>
          <p:cNvSpPr txBox="1">
            <a:spLocks noChangeArrowheads="1"/>
          </p:cNvSpPr>
          <p:nvPr/>
        </p:nvSpPr>
        <p:spPr bwMode="auto">
          <a:xfrm>
            <a:off x="4310062" y="1937575"/>
            <a:ext cx="2700338"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User average: 1.0651 </a:t>
            </a:r>
          </a:p>
        </p:txBody>
      </p:sp>
      <p:sp>
        <p:nvSpPr>
          <p:cNvPr id="164883" name="Text Box 19"/>
          <p:cNvSpPr txBox="1">
            <a:spLocks noChangeArrowheads="1"/>
          </p:cNvSpPr>
          <p:nvPr/>
        </p:nvSpPr>
        <p:spPr bwMode="auto">
          <a:xfrm>
            <a:off x="4310062" y="1313688"/>
            <a:ext cx="2700338"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Global average: 1.1296 </a:t>
            </a:r>
          </a:p>
        </p:txBody>
      </p:sp>
      <p:sp>
        <p:nvSpPr>
          <p:cNvPr id="164892" name="Rectangle 28"/>
          <p:cNvSpPr>
            <a:spLocks noGrp="1" noChangeArrowheads="1"/>
          </p:cNvSpPr>
          <p:nvPr>
            <p:ph type="title"/>
          </p:nvPr>
        </p:nvSpPr>
        <p:spPr>
          <a:noFill/>
          <a:ln/>
        </p:spPr>
        <p:txBody>
          <a:bodyPr/>
          <a:lstStyle/>
          <a:p>
            <a:r>
              <a:rPr lang="en-US" dirty="0" smtClean="0"/>
              <a:t>Performance of Various Methods</a:t>
            </a:r>
            <a:endParaRPr lang="en-US" dirty="0"/>
          </a:p>
        </p:txBody>
      </p:sp>
      <p:sp>
        <p:nvSpPr>
          <p:cNvPr id="33" name="Line 3"/>
          <p:cNvSpPr>
            <a:spLocks noChangeShapeType="1"/>
          </p:cNvSpPr>
          <p:nvPr/>
        </p:nvSpPr>
        <p:spPr bwMode="auto">
          <a:xfrm>
            <a:off x="4049712" y="2242375"/>
            <a:ext cx="936625"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solidFill>
                <a:schemeClr val="bg1"/>
              </a:solidFill>
              <a:latin typeface="Arial" pitchFamily="34" charset="0"/>
              <a:cs typeface="Arial" pitchFamily="34" charset="0"/>
            </a:endParaRPr>
          </a:p>
        </p:txBody>
      </p:sp>
      <p:sp>
        <p:nvSpPr>
          <p:cNvPr id="34" name="Line 3"/>
          <p:cNvSpPr>
            <a:spLocks noChangeShapeType="1"/>
          </p:cNvSpPr>
          <p:nvPr/>
        </p:nvSpPr>
        <p:spPr bwMode="auto">
          <a:xfrm>
            <a:off x="4049712" y="2623375"/>
            <a:ext cx="936625"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1">
              <a:solidFill>
                <a:schemeClr val="bg1"/>
              </a:solidFill>
              <a:latin typeface="Arial" pitchFamily="34" charset="0"/>
              <a:cs typeface="Arial" pitchFamily="34" charset="0"/>
            </a:endParaRPr>
          </a:p>
        </p:txBody>
      </p:sp>
      <p:sp>
        <p:nvSpPr>
          <p:cNvPr id="35" name="Line 3"/>
          <p:cNvSpPr>
            <a:spLocks noChangeShapeType="1"/>
          </p:cNvSpPr>
          <p:nvPr/>
        </p:nvSpPr>
        <p:spPr bwMode="auto">
          <a:xfrm>
            <a:off x="3993744" y="3202924"/>
            <a:ext cx="993799"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1">
              <a:solidFill>
                <a:schemeClr val="bg1"/>
              </a:solidFill>
              <a:latin typeface="Arial" pitchFamily="34" charset="0"/>
              <a:cs typeface="Arial" pitchFamily="34" charset="0"/>
            </a:endParaRPr>
          </a:p>
        </p:txBody>
      </p:sp>
      <p:sp>
        <p:nvSpPr>
          <p:cNvPr id="36" name="Line 3"/>
          <p:cNvSpPr>
            <a:spLocks noChangeShapeType="1"/>
          </p:cNvSpPr>
          <p:nvPr/>
        </p:nvSpPr>
        <p:spPr bwMode="auto">
          <a:xfrm>
            <a:off x="3392082" y="3669792"/>
            <a:ext cx="993799" cy="0"/>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1">
              <a:solidFill>
                <a:srgbClr val="FFFF00"/>
              </a:solidFill>
              <a:latin typeface="Arial" pitchFamily="34" charset="0"/>
              <a:cs typeface="Arial" pitchFamily="34" charset="0"/>
            </a:endParaRPr>
          </a:p>
        </p:txBody>
      </p:sp>
      <p:sp>
        <p:nvSpPr>
          <p:cNvPr id="37" name="Text Box 16"/>
          <p:cNvSpPr txBox="1">
            <a:spLocks noChangeArrowheads="1"/>
          </p:cNvSpPr>
          <p:nvPr/>
        </p:nvSpPr>
        <p:spPr bwMode="auto">
          <a:xfrm>
            <a:off x="76200" y="3352800"/>
            <a:ext cx="397351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r">
              <a:spcBef>
                <a:spcPct val="50000"/>
              </a:spcBef>
            </a:pPr>
            <a:r>
              <a:rPr lang="en-US" b="1" dirty="0" smtClean="0">
                <a:solidFill>
                  <a:srgbClr val="FFFF00"/>
                </a:solidFill>
                <a:latin typeface="Arial" pitchFamily="34" charset="0"/>
                <a:cs typeface="Arial" pitchFamily="34" charset="0"/>
              </a:rPr>
              <a:t>Basic Collaborative filtering: 0.94</a:t>
            </a:r>
            <a:endParaRPr lang="en-US" b="1" dirty="0">
              <a:solidFill>
                <a:srgbClr val="FFFF00"/>
              </a:solidFill>
              <a:latin typeface="Arial" pitchFamily="34" charset="0"/>
              <a:cs typeface="Arial" pitchFamily="34" charset="0"/>
            </a:endParaRPr>
          </a:p>
        </p:txBody>
      </p:sp>
      <p:sp>
        <p:nvSpPr>
          <p:cNvPr id="43" name="Line 3"/>
          <p:cNvSpPr>
            <a:spLocks noChangeShapeType="1"/>
          </p:cNvSpPr>
          <p:nvPr/>
        </p:nvSpPr>
        <p:spPr bwMode="auto">
          <a:xfrm>
            <a:off x="3392082" y="4062460"/>
            <a:ext cx="993799" cy="0"/>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1">
              <a:solidFill>
                <a:srgbClr val="FFFF00"/>
              </a:solidFill>
              <a:latin typeface="Arial" pitchFamily="34" charset="0"/>
              <a:cs typeface="Arial" pitchFamily="34" charset="0"/>
            </a:endParaRPr>
          </a:p>
        </p:txBody>
      </p:sp>
      <p:sp>
        <p:nvSpPr>
          <p:cNvPr id="44" name="Text Box 16"/>
          <p:cNvSpPr txBox="1">
            <a:spLocks noChangeArrowheads="1"/>
          </p:cNvSpPr>
          <p:nvPr/>
        </p:nvSpPr>
        <p:spPr bwMode="auto">
          <a:xfrm>
            <a:off x="76200" y="3745468"/>
            <a:ext cx="397351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r">
              <a:spcBef>
                <a:spcPct val="50000"/>
              </a:spcBef>
            </a:pPr>
            <a:r>
              <a:rPr lang="en-US" b="1" dirty="0" err="1" smtClean="0">
                <a:solidFill>
                  <a:srgbClr val="FFFF00"/>
                </a:solidFill>
                <a:latin typeface="Arial" pitchFamily="34" charset="0"/>
                <a:cs typeface="Arial" pitchFamily="34" charset="0"/>
              </a:rPr>
              <a:t>CF+Biases+learned</a:t>
            </a:r>
            <a:r>
              <a:rPr lang="en-US" b="1" dirty="0" smtClean="0">
                <a:solidFill>
                  <a:srgbClr val="FFFF00"/>
                </a:solidFill>
                <a:latin typeface="Arial" pitchFamily="34" charset="0"/>
                <a:cs typeface="Arial" pitchFamily="34" charset="0"/>
              </a:rPr>
              <a:t> weights: 0.91</a:t>
            </a:r>
            <a:endParaRPr lang="en-US" b="1" dirty="0">
              <a:solidFill>
                <a:srgbClr val="FFFF00"/>
              </a:solidFill>
              <a:latin typeface="Arial" pitchFamily="34" charset="0"/>
              <a:cs typeface="Arial" pitchFamily="34" charset="0"/>
            </a:endParaRP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16</a:t>
            </a:fld>
            <a:endParaRPr lang="en-US"/>
          </a:p>
        </p:txBody>
      </p:sp>
    </p:spTree>
    <p:extLst>
      <p:ext uri="{BB962C8B-B14F-4D97-AF65-F5344CB8AC3E}">
        <p14:creationId xmlns:p14="http://schemas.microsoft.com/office/powerpoint/2010/main" xmlns="" val="3613875660"/>
      </p:ext>
    </p:extLst>
  </p:cSld>
  <p:clrMapOvr>
    <a:masterClrMapping/>
  </p:clrMapOvr>
  <p:transition advTm="32094"/>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Line 2"/>
          <p:cNvSpPr>
            <a:spLocks noChangeShapeType="1"/>
          </p:cNvSpPr>
          <p:nvPr/>
        </p:nvSpPr>
        <p:spPr bwMode="auto">
          <a:xfrm>
            <a:off x="4611688" y="1141413"/>
            <a:ext cx="0" cy="5029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39" name="Line 3"/>
          <p:cNvSpPr>
            <a:spLocks noChangeShapeType="1"/>
          </p:cNvSpPr>
          <p:nvPr/>
        </p:nvSpPr>
        <p:spPr bwMode="auto">
          <a:xfrm>
            <a:off x="1411288" y="3732213"/>
            <a:ext cx="6172200"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40" name="Text Box 4"/>
          <p:cNvSpPr txBox="1">
            <a:spLocks noChangeArrowheads="1"/>
          </p:cNvSpPr>
          <p:nvPr/>
        </p:nvSpPr>
        <p:spPr bwMode="auto">
          <a:xfrm>
            <a:off x="1106488" y="3808413"/>
            <a:ext cx="184150" cy="457200"/>
          </a:xfrm>
          <a:prstGeom prst="rect">
            <a:avLst/>
          </a:prstGeom>
          <a:noFill/>
          <a:ln w="9525">
            <a:noFill/>
            <a:miter lim="800000"/>
            <a:headEnd/>
            <a:tailEnd/>
          </a:ln>
          <a:effectLst/>
        </p:spPr>
        <p:txBody>
          <a:bodyPr wrap="none">
            <a:spAutoFit/>
          </a:bodyPr>
          <a:lstStyle/>
          <a:p>
            <a:pPr algn="l" rtl="0" eaLnBrk="0" hangingPunct="0"/>
            <a:endParaRPr lang="en-US" sz="2400">
              <a:latin typeface="Times" pitchFamily="18" charset="0"/>
            </a:endParaRPr>
          </a:p>
        </p:txBody>
      </p:sp>
      <p:sp>
        <p:nvSpPr>
          <p:cNvPr id="244741" name="Text Box 5"/>
          <p:cNvSpPr txBox="1">
            <a:spLocks noChangeArrowheads="1"/>
          </p:cNvSpPr>
          <p:nvPr/>
        </p:nvSpPr>
        <p:spPr bwMode="auto">
          <a:xfrm>
            <a:off x="328613" y="3321050"/>
            <a:ext cx="1363662" cy="1015663"/>
          </a:xfrm>
          <a:prstGeom prst="rect">
            <a:avLst/>
          </a:prstGeom>
          <a:noFill/>
          <a:ln w="9525" algn="ctr">
            <a:noFill/>
            <a:miter lim="800000"/>
            <a:headEnd/>
            <a:tailEnd/>
          </a:ln>
          <a:effectLst/>
        </p:spPr>
        <p:txBody>
          <a:bodyPr>
            <a:spAutoFit/>
          </a:bodyPr>
          <a:lstStyle/>
          <a:p>
            <a:pPr algn="l" rtl="0" eaLnBrk="0" hangingPunct="0"/>
            <a:r>
              <a:rPr lang="en-US" sz="2000" b="1" dirty="0">
                <a:solidFill>
                  <a:srgbClr val="008000"/>
                </a:solidFill>
              </a:rPr>
              <a:t>Geared towards </a:t>
            </a:r>
          </a:p>
          <a:p>
            <a:pPr algn="l" rtl="0" eaLnBrk="0" hangingPunct="0"/>
            <a:r>
              <a:rPr lang="en-US" sz="2000" b="1" dirty="0">
                <a:solidFill>
                  <a:srgbClr val="008000"/>
                </a:solidFill>
              </a:rPr>
              <a:t>females</a:t>
            </a:r>
          </a:p>
        </p:txBody>
      </p:sp>
      <p:sp>
        <p:nvSpPr>
          <p:cNvPr id="244742" name="Text Box 6"/>
          <p:cNvSpPr txBox="1">
            <a:spLocks noChangeArrowheads="1"/>
          </p:cNvSpPr>
          <p:nvPr/>
        </p:nvSpPr>
        <p:spPr bwMode="auto">
          <a:xfrm>
            <a:off x="7559675" y="3284538"/>
            <a:ext cx="1355725" cy="1015663"/>
          </a:xfrm>
          <a:prstGeom prst="rect">
            <a:avLst/>
          </a:prstGeom>
          <a:noFill/>
          <a:ln w="9525">
            <a:noFill/>
            <a:miter lim="800000"/>
            <a:headEnd/>
            <a:tailEnd/>
          </a:ln>
          <a:effectLst/>
        </p:spPr>
        <p:txBody>
          <a:bodyPr>
            <a:spAutoFit/>
          </a:bodyPr>
          <a:lstStyle/>
          <a:p>
            <a:pPr rtl="0" eaLnBrk="0" hangingPunct="0"/>
            <a:r>
              <a:rPr lang="en-US" sz="2000" b="1" dirty="0">
                <a:solidFill>
                  <a:srgbClr val="008000"/>
                </a:solidFill>
              </a:rPr>
              <a:t>Geared towards </a:t>
            </a:r>
          </a:p>
          <a:p>
            <a:pPr rtl="0" eaLnBrk="0" hangingPunct="0"/>
            <a:r>
              <a:rPr lang="en-US" sz="2000" b="1" dirty="0">
                <a:solidFill>
                  <a:srgbClr val="008000"/>
                </a:solidFill>
              </a:rPr>
              <a:t>males</a:t>
            </a:r>
          </a:p>
        </p:txBody>
      </p:sp>
      <p:sp>
        <p:nvSpPr>
          <p:cNvPr id="244743" name="Text Box 7"/>
          <p:cNvSpPr txBox="1">
            <a:spLocks noChangeArrowheads="1"/>
          </p:cNvSpPr>
          <p:nvPr/>
        </p:nvSpPr>
        <p:spPr bwMode="auto">
          <a:xfrm>
            <a:off x="3657600" y="1157288"/>
            <a:ext cx="1008609" cy="400110"/>
          </a:xfrm>
          <a:prstGeom prst="rect">
            <a:avLst/>
          </a:prstGeom>
          <a:noFill/>
          <a:ln w="9525">
            <a:noFill/>
            <a:miter lim="800000"/>
            <a:headEnd/>
            <a:tailEnd/>
          </a:ln>
          <a:effectLst/>
        </p:spPr>
        <p:txBody>
          <a:bodyPr wrap="none">
            <a:spAutoFit/>
          </a:bodyPr>
          <a:lstStyle/>
          <a:p>
            <a:pPr algn="l" rtl="0" eaLnBrk="0" hangingPunct="0"/>
            <a:r>
              <a:rPr lang="en-US" sz="2000" b="1" dirty="0" smtClean="0">
                <a:solidFill>
                  <a:srgbClr val="008000"/>
                </a:solidFill>
              </a:rPr>
              <a:t>Serious</a:t>
            </a:r>
            <a:endParaRPr lang="en-US" sz="2000" dirty="0">
              <a:solidFill>
                <a:srgbClr val="008000"/>
              </a:solidFill>
            </a:endParaRPr>
          </a:p>
        </p:txBody>
      </p:sp>
      <p:sp>
        <p:nvSpPr>
          <p:cNvPr id="244744" name="Text Box 8"/>
          <p:cNvSpPr txBox="1">
            <a:spLocks noChangeArrowheads="1"/>
          </p:cNvSpPr>
          <p:nvPr/>
        </p:nvSpPr>
        <p:spPr bwMode="auto">
          <a:xfrm>
            <a:off x="4192856" y="6246813"/>
            <a:ext cx="873957" cy="400110"/>
          </a:xfrm>
          <a:prstGeom prst="rect">
            <a:avLst/>
          </a:prstGeom>
          <a:noFill/>
          <a:ln w="9525">
            <a:noFill/>
            <a:miter lim="800000"/>
            <a:headEnd/>
            <a:tailEnd/>
          </a:ln>
          <a:effectLst/>
        </p:spPr>
        <p:txBody>
          <a:bodyPr wrap="none">
            <a:spAutoFit/>
          </a:bodyPr>
          <a:lstStyle/>
          <a:p>
            <a:pPr algn="l" rtl="0" eaLnBrk="0" hangingPunct="0"/>
            <a:r>
              <a:rPr lang="en-US" sz="2000" b="1" dirty="0" smtClean="0">
                <a:solidFill>
                  <a:srgbClr val="008000"/>
                </a:solidFill>
              </a:rPr>
              <a:t>Funny</a:t>
            </a:r>
            <a:endParaRPr lang="en-US" sz="2000" b="1" dirty="0">
              <a:solidFill>
                <a:srgbClr val="008000"/>
              </a:solidFill>
            </a:endParaRPr>
          </a:p>
        </p:txBody>
      </p:sp>
      <p:pic>
        <p:nvPicPr>
          <p:cNvPr id="244753" name="Picture 17" descr="girl-3-128x128"/>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2809875" y="1738313"/>
            <a:ext cx="574675" cy="574675"/>
          </a:xfrm>
          <a:prstGeom prst="rect">
            <a:avLst/>
          </a:prstGeom>
          <a:noFill/>
        </p:spPr>
      </p:pic>
      <p:pic>
        <p:nvPicPr>
          <p:cNvPr id="244754" name="Picture 18" descr="boy_icon"/>
          <p:cNvPicPr>
            <a:picLocks noChangeAspect="1" noChangeArrowheads="1"/>
          </p:cNvPicPr>
          <p:nvPr/>
        </p:nvPicPr>
        <p:blipFill>
          <a:blip r:embed="rId3" cstate="print">
            <a:clrChange>
              <a:clrFrom>
                <a:srgbClr val="FEFEFC"/>
              </a:clrFrom>
              <a:clrTo>
                <a:srgbClr val="FEFEFC">
                  <a:alpha val="0"/>
                </a:srgbClr>
              </a:clrTo>
            </a:clrChange>
          </a:blip>
          <a:srcRect/>
          <a:stretch>
            <a:fillRect/>
          </a:stretch>
        </p:blipFill>
        <p:spPr bwMode="auto">
          <a:xfrm>
            <a:off x="3087688" y="2741613"/>
            <a:ext cx="514350" cy="514350"/>
          </a:xfrm>
          <a:prstGeom prst="rect">
            <a:avLst/>
          </a:prstGeom>
          <a:noFill/>
        </p:spPr>
      </p:pic>
      <p:pic>
        <p:nvPicPr>
          <p:cNvPr id="244755" name="Picture 19" descr="boy-icon"/>
          <p:cNvPicPr>
            <a:picLocks noChangeAspect="1" noChangeArrowheads="1"/>
          </p:cNvPicPr>
          <p:nvPr/>
        </p:nvPicPr>
        <p:blipFill>
          <a:blip r:embed="rId4" cstate="print">
            <a:clrChange>
              <a:clrFrom>
                <a:srgbClr val="FFFFFF"/>
              </a:clrFrom>
              <a:clrTo>
                <a:srgbClr val="FFFFFF">
                  <a:alpha val="0"/>
                </a:srgbClr>
              </a:clrTo>
            </a:clrChange>
          </a:blip>
          <a:srcRect l="9445" r="21249" b="1563"/>
          <a:stretch>
            <a:fillRect/>
          </a:stretch>
        </p:blipFill>
        <p:spPr bwMode="auto">
          <a:xfrm>
            <a:off x="6516688" y="5103813"/>
            <a:ext cx="669925" cy="762000"/>
          </a:xfrm>
          <a:prstGeom prst="rect">
            <a:avLst/>
          </a:prstGeom>
          <a:noFill/>
        </p:spPr>
      </p:pic>
      <p:pic>
        <p:nvPicPr>
          <p:cNvPr id="244756" name="Picture 20" descr="drew%20final"/>
          <p:cNvPicPr>
            <a:picLocks noChangeAspect="1" noChangeArrowheads="1"/>
          </p:cNvPicPr>
          <p:nvPr/>
        </p:nvPicPr>
        <p:blipFill>
          <a:blip r:embed="rId5" cstate="print">
            <a:clrChange>
              <a:clrFrom>
                <a:srgbClr val="FFFFFF"/>
              </a:clrFrom>
              <a:clrTo>
                <a:srgbClr val="FFFFFF">
                  <a:alpha val="0"/>
                </a:srgbClr>
              </a:clrTo>
            </a:clrChange>
          </a:blip>
          <a:srcRect l="20271" r="21230" b="278"/>
          <a:stretch>
            <a:fillRect/>
          </a:stretch>
        </p:blipFill>
        <p:spPr bwMode="auto">
          <a:xfrm>
            <a:off x="4611688" y="3808413"/>
            <a:ext cx="500062" cy="609600"/>
          </a:xfrm>
          <a:prstGeom prst="rect">
            <a:avLst/>
          </a:prstGeom>
          <a:noFill/>
        </p:spPr>
      </p:pic>
      <p:pic>
        <p:nvPicPr>
          <p:cNvPr id="244757" name="Picture 21" descr="istockphoto_1239124_girl_icon_design"/>
          <p:cNvPicPr>
            <a:picLocks noChangeAspect="1" noChangeArrowheads="1"/>
          </p:cNvPicPr>
          <p:nvPr/>
        </p:nvPicPr>
        <p:blipFill>
          <a:blip r:embed="rId6" cstate="print">
            <a:clrChange>
              <a:clrFrom>
                <a:srgbClr val="F39501"/>
              </a:clrFrom>
              <a:clrTo>
                <a:srgbClr val="F39501">
                  <a:alpha val="0"/>
                </a:srgbClr>
              </a:clrTo>
            </a:clrChange>
          </a:blip>
          <a:srcRect/>
          <a:stretch>
            <a:fillRect/>
          </a:stretch>
        </p:blipFill>
        <p:spPr bwMode="auto">
          <a:xfrm>
            <a:off x="1902141" y="4265613"/>
            <a:ext cx="576263" cy="609600"/>
          </a:xfrm>
          <a:prstGeom prst="rect">
            <a:avLst/>
          </a:prstGeom>
          <a:noFill/>
        </p:spPr>
      </p:pic>
      <p:pic>
        <p:nvPicPr>
          <p:cNvPr id="244758" name="Picture 22" descr="boy-1-128x128"/>
          <p:cNvPicPr>
            <a:picLocks noChangeAspect="1" noChangeArrowheads="1"/>
          </p:cNvPicPr>
          <p:nvPr/>
        </p:nvPicPr>
        <p:blipFill>
          <a:blip r:embed="rId7" cstate="print">
            <a:clrChange>
              <a:clrFrom>
                <a:srgbClr val="000000"/>
              </a:clrFrom>
              <a:clrTo>
                <a:srgbClr val="000000">
                  <a:alpha val="0"/>
                </a:srgbClr>
              </a:clrTo>
            </a:clrChange>
          </a:blip>
          <a:srcRect l="11812" r="14063" b="-563"/>
          <a:stretch>
            <a:fillRect/>
          </a:stretch>
        </p:blipFill>
        <p:spPr bwMode="auto">
          <a:xfrm>
            <a:off x="6440488" y="1598613"/>
            <a:ext cx="506412" cy="687387"/>
          </a:xfrm>
          <a:prstGeom prst="rect">
            <a:avLst/>
          </a:prstGeom>
          <a:solidFill>
            <a:schemeClr val="bg1"/>
          </a:solidFill>
        </p:spPr>
      </p:pic>
      <p:pic>
        <p:nvPicPr>
          <p:cNvPr id="244761" name="Picture 25" descr="istockphoto_1239124_girl_icon_design"/>
          <p:cNvPicPr>
            <a:picLocks noChangeAspect="1" noChangeArrowheads="1"/>
          </p:cNvPicPr>
          <p:nvPr/>
        </p:nvPicPr>
        <p:blipFill>
          <a:blip r:embed="rId6" cstate="print">
            <a:clrChange>
              <a:clrFrom>
                <a:srgbClr val="F39501"/>
              </a:clrFrom>
              <a:clrTo>
                <a:srgbClr val="F39501">
                  <a:alpha val="0"/>
                </a:srgbClr>
              </a:clrTo>
            </a:clrChange>
          </a:blip>
          <a:srcRect/>
          <a:stretch>
            <a:fillRect/>
          </a:stretch>
        </p:blipFill>
        <p:spPr bwMode="auto">
          <a:xfrm>
            <a:off x="5940426" y="3321050"/>
            <a:ext cx="576262" cy="609600"/>
          </a:xfrm>
          <a:prstGeom prst="rect">
            <a:avLst/>
          </a:prstGeom>
          <a:noFill/>
        </p:spPr>
      </p:pic>
      <p:sp>
        <p:nvSpPr>
          <p:cNvPr id="244765" name="Rectangle 29"/>
          <p:cNvSpPr>
            <a:spLocks noChangeArrowheads="1"/>
          </p:cNvSpPr>
          <p:nvPr/>
        </p:nvSpPr>
        <p:spPr bwMode="auto">
          <a:xfrm>
            <a:off x="457200" y="44450"/>
            <a:ext cx="8229600" cy="635000"/>
          </a:xfrm>
          <a:prstGeom prst="rect">
            <a:avLst/>
          </a:prstGeom>
          <a:noFill/>
          <a:ln w="9525">
            <a:noFill/>
            <a:miter lim="800000"/>
            <a:headEnd/>
            <a:tailEnd/>
          </a:ln>
          <a:effectLst/>
        </p:spPr>
        <p:txBody>
          <a:bodyPr anchor="ctr"/>
          <a:lstStyle/>
          <a:p>
            <a:endParaRPr lang="en-US" sz="3200" dirty="0">
              <a:solidFill>
                <a:schemeClr val="tx2"/>
              </a:solidFill>
            </a:endParaRPr>
          </a:p>
        </p:txBody>
      </p:sp>
      <p:sp>
        <p:nvSpPr>
          <p:cNvPr id="30" name="Title 29"/>
          <p:cNvSpPr>
            <a:spLocks noGrp="1"/>
          </p:cNvSpPr>
          <p:nvPr>
            <p:ph type="title"/>
          </p:nvPr>
        </p:nvSpPr>
        <p:spPr/>
        <p:txBody>
          <a:bodyPr>
            <a:normAutofit/>
          </a:bodyPr>
          <a:lstStyle/>
          <a:p>
            <a:r>
              <a:rPr lang="en-US" dirty="0" smtClean="0"/>
              <a:t>Latent Factor Models (e.g., SVD)</a:t>
            </a:r>
            <a:endParaRPr lang="en-US" dirty="0"/>
          </a:p>
        </p:txBody>
      </p:sp>
      <p:sp>
        <p:nvSpPr>
          <p:cNvPr id="33" name="Slide Number Placeholder 32"/>
          <p:cNvSpPr>
            <a:spLocks noGrp="1"/>
          </p:cNvSpPr>
          <p:nvPr>
            <p:ph type="sldNum" sz="quarter" idx="12"/>
          </p:nvPr>
        </p:nvSpPr>
        <p:spPr/>
        <p:txBody>
          <a:bodyPr/>
          <a:lstStyle/>
          <a:p>
            <a:fld id="{19B12225-5612-419B-A8D5-4B8EEE4C217E}" type="slidenum">
              <a:rPr lang="en-US" smtClean="0"/>
              <a:pPr/>
              <a:t>17</a:t>
            </a:fld>
            <a:endParaRPr lang="en-US"/>
          </a:p>
        </p:txBody>
      </p:sp>
      <p:sp>
        <p:nvSpPr>
          <p:cNvPr id="34" name="Footer Placeholder 3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44745" name="Text Box 9"/>
          <p:cNvSpPr txBox="1">
            <a:spLocks noChangeArrowheads="1"/>
          </p:cNvSpPr>
          <p:nvPr/>
        </p:nvSpPr>
        <p:spPr bwMode="auto">
          <a:xfrm>
            <a:off x="1116013" y="5300663"/>
            <a:ext cx="1800225"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The Princess</a:t>
            </a:r>
          </a:p>
          <a:p>
            <a:pPr rtl="0" eaLnBrk="0" hangingPunct="0"/>
            <a:r>
              <a:rPr lang="en-US">
                <a:solidFill>
                  <a:srgbClr val="0000FF"/>
                </a:solidFill>
                <a:latin typeface="Lucida Bright" pitchFamily="18" charset="0"/>
              </a:rPr>
              <a:t>Diaries</a:t>
            </a:r>
          </a:p>
        </p:txBody>
      </p:sp>
      <p:sp>
        <p:nvSpPr>
          <p:cNvPr id="244746" name="Text Box 10"/>
          <p:cNvSpPr txBox="1">
            <a:spLocks noChangeArrowheads="1"/>
          </p:cNvSpPr>
          <p:nvPr/>
        </p:nvSpPr>
        <p:spPr bwMode="auto">
          <a:xfrm>
            <a:off x="3743325" y="4722813"/>
            <a:ext cx="1766888" cy="366712"/>
          </a:xfrm>
          <a:prstGeom prst="rect">
            <a:avLst/>
          </a:prstGeom>
          <a:solidFill>
            <a:schemeClr val="bg1"/>
          </a:solidFill>
          <a:ln w="9525">
            <a:noFill/>
            <a:miter lim="800000"/>
            <a:headEnd/>
            <a:tailEnd/>
          </a:ln>
          <a:effectLst/>
        </p:spPr>
        <p:txBody>
          <a:bodyPr>
            <a:spAutoFit/>
          </a:bodyPr>
          <a:lstStyle/>
          <a:p>
            <a:pPr rtl="0" eaLnBrk="0" hangingPunct="0"/>
            <a:r>
              <a:rPr lang="en-US">
                <a:solidFill>
                  <a:srgbClr val="0000FF"/>
                </a:solidFill>
                <a:latin typeface="Lucida Bright" pitchFamily="18" charset="0"/>
              </a:rPr>
              <a:t>The Lion King</a:t>
            </a:r>
          </a:p>
        </p:txBody>
      </p:sp>
      <p:sp>
        <p:nvSpPr>
          <p:cNvPr id="244747" name="Text Box 11"/>
          <p:cNvSpPr txBox="1">
            <a:spLocks noChangeArrowheads="1"/>
          </p:cNvSpPr>
          <p:nvPr/>
        </p:nvSpPr>
        <p:spPr bwMode="auto">
          <a:xfrm>
            <a:off x="5678488" y="1217613"/>
            <a:ext cx="1462087" cy="366712"/>
          </a:xfrm>
          <a:prstGeom prst="rect">
            <a:avLst/>
          </a:prstGeom>
          <a:noFill/>
          <a:ln w="9525">
            <a:noFill/>
            <a:miter lim="800000"/>
            <a:headEnd/>
            <a:tailEnd/>
          </a:ln>
          <a:effectLst/>
        </p:spPr>
        <p:txBody>
          <a:bodyPr>
            <a:spAutoFit/>
          </a:bodyPr>
          <a:lstStyle/>
          <a:p>
            <a:pPr rtl="0" eaLnBrk="0" hangingPunct="0"/>
            <a:r>
              <a:rPr lang="en-US" dirty="0" err="1">
                <a:solidFill>
                  <a:srgbClr val="0000FF"/>
                </a:solidFill>
                <a:latin typeface="Lucida Bright" pitchFamily="18" charset="0"/>
              </a:rPr>
              <a:t>Braveheart</a:t>
            </a:r>
            <a:endParaRPr lang="en-US" dirty="0">
              <a:solidFill>
                <a:srgbClr val="0000FF"/>
              </a:solidFill>
              <a:latin typeface="Lucida Bright" pitchFamily="18" charset="0"/>
            </a:endParaRPr>
          </a:p>
        </p:txBody>
      </p:sp>
      <p:sp>
        <p:nvSpPr>
          <p:cNvPr id="244748" name="Text Box 12"/>
          <p:cNvSpPr txBox="1">
            <a:spLocks noChangeArrowheads="1"/>
          </p:cNvSpPr>
          <p:nvPr/>
        </p:nvSpPr>
        <p:spPr bwMode="auto">
          <a:xfrm>
            <a:off x="5976938" y="2667000"/>
            <a:ext cx="1728787"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Lethal Weapon</a:t>
            </a:r>
          </a:p>
        </p:txBody>
      </p:sp>
      <p:sp>
        <p:nvSpPr>
          <p:cNvPr id="244749" name="Text Box 13"/>
          <p:cNvSpPr txBox="1">
            <a:spLocks noChangeArrowheads="1"/>
          </p:cNvSpPr>
          <p:nvPr/>
        </p:nvSpPr>
        <p:spPr bwMode="auto">
          <a:xfrm>
            <a:off x="4751388" y="5408613"/>
            <a:ext cx="1749425"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Independence Day</a:t>
            </a:r>
          </a:p>
        </p:txBody>
      </p:sp>
      <p:sp>
        <p:nvSpPr>
          <p:cNvPr id="244750" name="Text Box 14"/>
          <p:cNvSpPr txBox="1">
            <a:spLocks noChangeArrowheads="1"/>
          </p:cNvSpPr>
          <p:nvPr/>
        </p:nvSpPr>
        <p:spPr bwMode="auto">
          <a:xfrm>
            <a:off x="3697288" y="1522413"/>
            <a:ext cx="1462087" cy="366712"/>
          </a:xfrm>
          <a:prstGeom prst="rect">
            <a:avLst/>
          </a:prstGeom>
          <a:solidFill>
            <a:schemeClr val="bg1"/>
          </a:solidFill>
          <a:ln w="9525">
            <a:noFill/>
            <a:miter lim="800000"/>
            <a:headEnd/>
            <a:tailEnd/>
          </a:ln>
          <a:effectLst/>
        </p:spPr>
        <p:txBody>
          <a:bodyPr>
            <a:spAutoFit/>
          </a:bodyPr>
          <a:lstStyle/>
          <a:p>
            <a:pPr rtl="0" eaLnBrk="0" hangingPunct="0"/>
            <a:r>
              <a:rPr lang="en-US">
                <a:solidFill>
                  <a:srgbClr val="0000FF"/>
                </a:solidFill>
                <a:latin typeface="Lucida Bright" pitchFamily="18" charset="0"/>
              </a:rPr>
              <a:t>Amadeus</a:t>
            </a:r>
          </a:p>
        </p:txBody>
      </p:sp>
      <p:sp>
        <p:nvSpPr>
          <p:cNvPr id="244751" name="Text Box 15"/>
          <p:cNvSpPr txBox="1">
            <a:spLocks noChangeArrowheads="1"/>
          </p:cNvSpPr>
          <p:nvPr/>
        </p:nvSpPr>
        <p:spPr bwMode="auto">
          <a:xfrm>
            <a:off x="1411288" y="1412875"/>
            <a:ext cx="1462087" cy="641350"/>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The Color Purple</a:t>
            </a:r>
          </a:p>
        </p:txBody>
      </p:sp>
      <p:sp>
        <p:nvSpPr>
          <p:cNvPr id="244752" name="Text Box 16"/>
          <p:cNvSpPr txBox="1">
            <a:spLocks noChangeArrowheads="1"/>
          </p:cNvSpPr>
          <p:nvPr/>
        </p:nvSpPr>
        <p:spPr bwMode="auto">
          <a:xfrm>
            <a:off x="7148513" y="5911850"/>
            <a:ext cx="1462087" cy="641350"/>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Dumb and Dumber</a:t>
            </a:r>
          </a:p>
        </p:txBody>
      </p:sp>
      <p:sp>
        <p:nvSpPr>
          <p:cNvPr id="244759" name="Text Box 23"/>
          <p:cNvSpPr txBox="1">
            <a:spLocks noChangeArrowheads="1"/>
          </p:cNvSpPr>
          <p:nvPr/>
        </p:nvSpPr>
        <p:spPr bwMode="auto">
          <a:xfrm>
            <a:off x="4497388" y="3275013"/>
            <a:ext cx="1462087" cy="366712"/>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Ocean’s 11</a:t>
            </a:r>
          </a:p>
        </p:txBody>
      </p:sp>
      <p:sp>
        <p:nvSpPr>
          <p:cNvPr id="244760" name="Text Box 24"/>
          <p:cNvSpPr txBox="1">
            <a:spLocks noChangeArrowheads="1"/>
          </p:cNvSpPr>
          <p:nvPr/>
        </p:nvSpPr>
        <p:spPr bwMode="auto">
          <a:xfrm>
            <a:off x="1655763" y="2895600"/>
            <a:ext cx="1462087"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Sense and Sensibility</a:t>
            </a:r>
          </a:p>
        </p:txBody>
      </p:sp>
    </p:spTree>
    <p:extLst>
      <p:ext uri="{BB962C8B-B14F-4D97-AF65-F5344CB8AC3E}">
        <p14:creationId xmlns:p14="http://schemas.microsoft.com/office/powerpoint/2010/main" xmlns="" val="1588289526"/>
      </p:ext>
    </p:extLst>
  </p:cSld>
  <p:clrMapOvr>
    <a:masterClrMapping/>
  </p:clrMapOvr>
  <p:transition advTm="132641"/>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dirty="0" smtClean="0"/>
              <a:t>Latent Factor Models</a:t>
            </a:r>
            <a:endParaRPr lang="en-US" dirty="0"/>
          </a:p>
        </p:txBody>
      </p:sp>
      <p:sp>
        <p:nvSpPr>
          <p:cNvPr id="40" name="Content Placeholder 39"/>
          <p:cNvSpPr>
            <a:spLocks noGrp="1"/>
          </p:cNvSpPr>
          <p:nvPr>
            <p:ph idx="1"/>
          </p:nvPr>
        </p:nvSpPr>
        <p:spPr>
          <a:xfrm>
            <a:off x="457200" y="1295400"/>
            <a:ext cx="8502134" cy="5334000"/>
          </a:xfrm>
        </p:spPr>
        <p:txBody>
          <a:bodyPr>
            <a:normAutofit/>
          </a:bodyPr>
          <a:lstStyle/>
          <a:p>
            <a:r>
              <a:rPr lang="en-US" dirty="0" smtClean="0">
                <a:solidFill>
                  <a:srgbClr val="0000FF"/>
                </a:solidFill>
              </a:rPr>
              <a:t>“SVD” on Netflix data: </a:t>
            </a:r>
            <a:r>
              <a:rPr lang="en-US" b="1" dirty="0" smtClean="0">
                <a:solidFill>
                  <a:srgbClr val="0000FF"/>
                </a:solidFill>
              </a:rPr>
              <a:t>R ≈ </a:t>
            </a:r>
            <a:r>
              <a:rPr lang="en-US" b="1" i="1" dirty="0" smtClean="0">
                <a:solidFill>
                  <a:srgbClr val="0000FF"/>
                </a:solidFill>
              </a:rPr>
              <a:t>Q</a:t>
            </a:r>
            <a:r>
              <a:rPr lang="en-US" b="1" i="1" dirty="0">
                <a:solidFill>
                  <a:srgbClr val="0000FF"/>
                </a:solidFill>
              </a:rPr>
              <a:t> </a:t>
            </a:r>
            <a:r>
              <a:rPr lang="en-US" b="1" i="1" dirty="0" smtClean="0">
                <a:solidFill>
                  <a:srgbClr val="0000FF"/>
                </a:solidFill>
              </a:rPr>
              <a:t>· P</a:t>
            </a:r>
            <a:r>
              <a:rPr lang="en-US" b="1" i="1" baseline="30000" dirty="0" smtClean="0">
                <a:solidFill>
                  <a:srgbClr val="0000FF"/>
                </a:solidFill>
              </a:rPr>
              <a:t>T</a:t>
            </a:r>
          </a:p>
          <a:p>
            <a:endParaRPr lang="en-US" b="1" dirty="0">
              <a:solidFill>
                <a:schemeClr val="accent3"/>
              </a:solidFill>
            </a:endParaRPr>
          </a:p>
          <a:p>
            <a:endParaRPr lang="en-US" b="1" dirty="0">
              <a:solidFill>
                <a:schemeClr val="accent3"/>
              </a:solidFill>
            </a:endParaRPr>
          </a:p>
          <a:p>
            <a:pPr lvl="8"/>
            <a:endParaRPr lang="en-US" sz="1000" b="1" dirty="0" smtClean="0">
              <a:solidFill>
                <a:schemeClr val="accent3"/>
              </a:solidFill>
            </a:endParaRPr>
          </a:p>
          <a:p>
            <a:pPr lvl="8"/>
            <a:endParaRPr lang="en-US" sz="1000" b="1" dirty="0" smtClean="0">
              <a:solidFill>
                <a:schemeClr val="accent3"/>
              </a:solidFill>
            </a:endParaRPr>
          </a:p>
          <a:p>
            <a:endParaRPr lang="en-US" sz="600" b="1" dirty="0" smtClean="0">
              <a:solidFill>
                <a:schemeClr val="accent3"/>
              </a:solidFill>
            </a:endParaRPr>
          </a:p>
          <a:p>
            <a:endParaRPr lang="en-US" sz="600" b="1" dirty="0">
              <a:solidFill>
                <a:schemeClr val="accent3"/>
              </a:solidFill>
            </a:endParaRPr>
          </a:p>
          <a:p>
            <a:endParaRPr lang="en-US" sz="600" b="1" dirty="0" smtClean="0">
              <a:solidFill>
                <a:schemeClr val="accent3"/>
              </a:solidFill>
            </a:endParaRPr>
          </a:p>
          <a:p>
            <a:endParaRPr lang="en-US" sz="600" b="1" dirty="0">
              <a:solidFill>
                <a:schemeClr val="accent3"/>
              </a:solidFill>
            </a:endParaRPr>
          </a:p>
          <a:p>
            <a:endParaRPr lang="en-US" sz="600" b="1" dirty="0" smtClean="0">
              <a:solidFill>
                <a:schemeClr val="accent3"/>
              </a:solidFill>
            </a:endParaRPr>
          </a:p>
          <a:p>
            <a:endParaRPr lang="en-US" sz="600" b="1" dirty="0">
              <a:solidFill>
                <a:schemeClr val="accent3"/>
              </a:solidFill>
            </a:endParaRPr>
          </a:p>
          <a:p>
            <a:endParaRPr lang="en-US" sz="600" b="1" dirty="0" smtClean="0">
              <a:solidFill>
                <a:schemeClr val="accent3"/>
              </a:solidFill>
            </a:endParaRPr>
          </a:p>
          <a:p>
            <a:endParaRPr lang="en-US" sz="600" b="1" dirty="0">
              <a:solidFill>
                <a:schemeClr val="accent3"/>
              </a:solidFill>
            </a:endParaRPr>
          </a:p>
          <a:p>
            <a:endParaRPr lang="en-US" sz="600" b="1" dirty="0" smtClean="0">
              <a:solidFill>
                <a:schemeClr val="accent3"/>
              </a:solidFill>
            </a:endParaRPr>
          </a:p>
          <a:p>
            <a:endParaRPr lang="en-US" sz="600" b="1" dirty="0">
              <a:solidFill>
                <a:schemeClr val="accent3"/>
              </a:solidFill>
            </a:endParaRPr>
          </a:p>
          <a:p>
            <a:endParaRPr lang="en-US" sz="600" b="1" dirty="0" smtClean="0">
              <a:solidFill>
                <a:schemeClr val="accent3"/>
              </a:solidFill>
            </a:endParaRPr>
          </a:p>
          <a:p>
            <a:endParaRPr lang="en-US" sz="600" b="1" dirty="0">
              <a:solidFill>
                <a:schemeClr val="accent3"/>
              </a:solidFill>
            </a:endParaRPr>
          </a:p>
          <a:p>
            <a:endParaRPr lang="en-US" sz="600" b="1" dirty="0">
              <a:solidFill>
                <a:schemeClr val="accent3"/>
              </a:solidFill>
            </a:endParaRPr>
          </a:p>
          <a:p>
            <a:r>
              <a:rPr lang="en-US" dirty="0" smtClean="0"/>
              <a:t>For now let’s assume we can approximate the rating matrix </a:t>
            </a:r>
            <a:r>
              <a:rPr lang="en-US" b="1" i="1" dirty="0">
                <a:solidFill>
                  <a:srgbClr val="0000FF"/>
                </a:solidFill>
              </a:rPr>
              <a:t>R</a:t>
            </a:r>
            <a:r>
              <a:rPr lang="en-US" b="1" dirty="0">
                <a:solidFill>
                  <a:schemeClr val="accent3"/>
                </a:solidFill>
              </a:rPr>
              <a:t> </a:t>
            </a:r>
            <a:r>
              <a:rPr lang="en-US" dirty="0" smtClean="0"/>
              <a:t>as a product of “thin” </a:t>
            </a:r>
            <a:r>
              <a:rPr lang="en-US" b="1" i="1" dirty="0">
                <a:solidFill>
                  <a:srgbClr val="0000FF"/>
                </a:solidFill>
              </a:rPr>
              <a:t>Q · </a:t>
            </a:r>
            <a:r>
              <a:rPr lang="en-US" b="1" i="1" dirty="0" smtClean="0">
                <a:solidFill>
                  <a:srgbClr val="0000FF"/>
                </a:solidFill>
              </a:rPr>
              <a:t>P</a:t>
            </a:r>
            <a:r>
              <a:rPr lang="en-US" b="1" baseline="30000" dirty="0" smtClean="0">
                <a:solidFill>
                  <a:srgbClr val="0000FF"/>
                </a:solidFill>
              </a:rPr>
              <a:t>T</a:t>
            </a:r>
            <a:endParaRPr lang="en-US" baseline="30000" dirty="0">
              <a:solidFill>
                <a:srgbClr val="0000FF"/>
              </a:solidFill>
            </a:endParaRPr>
          </a:p>
          <a:p>
            <a:pPr lvl="1"/>
            <a:r>
              <a:rPr lang="en-US" b="1" i="1" dirty="0" smtClean="0">
                <a:solidFill>
                  <a:schemeClr val="bg1">
                    <a:lumMod val="50000"/>
                  </a:schemeClr>
                </a:solidFill>
              </a:rPr>
              <a:t>R</a:t>
            </a:r>
            <a:r>
              <a:rPr lang="en-US" b="1" dirty="0" smtClean="0">
                <a:solidFill>
                  <a:schemeClr val="bg1">
                    <a:lumMod val="50000"/>
                  </a:schemeClr>
                </a:solidFill>
              </a:rPr>
              <a:t> </a:t>
            </a:r>
            <a:r>
              <a:rPr lang="en-US" dirty="0" smtClean="0">
                <a:solidFill>
                  <a:schemeClr val="bg1">
                    <a:lumMod val="50000"/>
                  </a:schemeClr>
                </a:solidFill>
              </a:rPr>
              <a:t>has missing entries but let’s ignore that for now!</a:t>
            </a:r>
          </a:p>
          <a:p>
            <a:pPr lvl="2"/>
            <a:r>
              <a:rPr lang="en-US" sz="2000" dirty="0" smtClean="0">
                <a:solidFill>
                  <a:schemeClr val="bg1">
                    <a:lumMod val="50000"/>
                  </a:schemeClr>
                </a:solidFill>
              </a:rPr>
              <a:t>Basically, we will want the reconstruction error to be small on known ratings and we don’t care about the values on the missing ones</a:t>
            </a:r>
            <a:endParaRPr lang="en-US" sz="2000" dirty="0">
              <a:solidFill>
                <a:schemeClr val="bg1">
                  <a:lumMod val="50000"/>
                </a:schemeClr>
              </a:solidFill>
            </a:endParaRPr>
          </a:p>
        </p:txBody>
      </p:sp>
      <p:sp>
        <p:nvSpPr>
          <p:cNvPr id="46" name="Footer Placeholder 4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5" name="Slide Number Placeholder 44"/>
          <p:cNvSpPr>
            <a:spLocks noGrp="1"/>
          </p:cNvSpPr>
          <p:nvPr>
            <p:ph type="sldNum" sz="quarter" idx="12"/>
          </p:nvPr>
        </p:nvSpPr>
        <p:spPr/>
        <p:txBody>
          <a:bodyPr/>
          <a:lstStyle/>
          <a:p>
            <a:fld id="{19B12225-5612-419B-A8D5-4B8EEE4C217E}" type="slidenum">
              <a:rPr lang="en-US" smtClean="0"/>
              <a:pPr/>
              <a:t>18</a:t>
            </a:fld>
            <a:endParaRPr lang="en-US"/>
          </a:p>
        </p:txBody>
      </p:sp>
      <p:graphicFrame>
        <p:nvGraphicFramePr>
          <p:cNvPr id="36" name="Group 3"/>
          <p:cNvGraphicFramePr>
            <a:graphicFrameLocks noGrp="1"/>
          </p:cNvGraphicFramePr>
          <p:nvPr>
            <p:extLst>
              <p:ext uri="{D42A27DB-BD31-4B8C-83A1-F6EECF244321}">
                <p14:modId xmlns:p14="http://schemas.microsoft.com/office/powerpoint/2010/main" xmlns="" val="4147373733"/>
              </p:ext>
            </p:extLst>
          </p:nvPr>
        </p:nvGraphicFramePr>
        <p:xfrm>
          <a:off x="241050" y="2205335"/>
          <a:ext cx="2499360" cy="1676400"/>
        </p:xfrm>
        <a:graphic>
          <a:graphicData uri="http://schemas.openxmlformats.org/drawingml/2006/table">
            <a:tbl>
              <a:tblPr rtl="1"/>
              <a:tblGrid>
                <a:gridCol w="208280"/>
                <a:gridCol w="208280"/>
                <a:gridCol w="208280"/>
                <a:gridCol w="208280"/>
                <a:gridCol w="208280"/>
                <a:gridCol w="208280"/>
                <a:gridCol w="208280"/>
                <a:gridCol w="208280"/>
                <a:gridCol w="208280"/>
                <a:gridCol w="208280"/>
                <a:gridCol w="208280"/>
                <a:gridCol w="208280"/>
              </a:tblGrid>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1000" b="0" i="0" u="none" strike="noStrike" cap="none" normalizeH="0" baseline="0" smtClean="0">
                          <a:ln>
                            <a:noFill/>
                          </a:ln>
                          <a:solidFill>
                            <a:schemeClr val="tx1"/>
                          </a:solidFill>
                          <a:effectLst/>
                          <a:latin typeface="Arial" charset="0"/>
                          <a:cs typeface="Arial" charset="0"/>
                        </a:rPr>
                        <a:t>4</a:t>
                      </a: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r>
            </a:tbl>
          </a:graphicData>
        </a:graphic>
      </p:graphicFrame>
      <p:graphicFrame>
        <p:nvGraphicFramePr>
          <p:cNvPr id="37" name="Group 96"/>
          <p:cNvGraphicFramePr>
            <a:graphicFrameLocks noGrp="1"/>
          </p:cNvGraphicFramePr>
          <p:nvPr>
            <p:extLst>
              <p:ext uri="{D42A27DB-BD31-4B8C-83A1-F6EECF244321}">
                <p14:modId xmlns:p14="http://schemas.microsoft.com/office/powerpoint/2010/main" xmlns="" val="3963535356"/>
              </p:ext>
            </p:extLst>
          </p:nvPr>
        </p:nvGraphicFramePr>
        <p:xfrm>
          <a:off x="3161985" y="2129135"/>
          <a:ext cx="1118616" cy="1752600"/>
        </p:xfrm>
        <a:graphic>
          <a:graphicData uri="http://schemas.openxmlformats.org/drawingml/2006/table">
            <a:tbl>
              <a:tblPr rtl="1"/>
              <a:tblGrid>
                <a:gridCol w="372872"/>
                <a:gridCol w="372872"/>
                <a:gridCol w="372872"/>
              </a:tblGrid>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38" name="Group 126"/>
          <p:cNvGraphicFramePr>
            <a:graphicFrameLocks noGrp="1"/>
          </p:cNvGraphicFramePr>
          <p:nvPr>
            <p:extLst>
              <p:ext uri="{D42A27DB-BD31-4B8C-83A1-F6EECF244321}">
                <p14:modId xmlns:p14="http://schemas.microsoft.com/office/powerpoint/2010/main" xmlns="" val="230404421"/>
              </p:ext>
            </p:extLst>
          </p:nvPr>
        </p:nvGraphicFramePr>
        <p:xfrm>
          <a:off x="4457387" y="2681585"/>
          <a:ext cx="4648198" cy="731520"/>
        </p:xfrm>
        <a:graphic>
          <a:graphicData uri="http://schemas.openxmlformats.org/drawingml/2006/table">
            <a:tbl>
              <a:tblPr rtl="1"/>
              <a:tblGrid>
                <a:gridCol w="387350"/>
                <a:gridCol w="385836"/>
                <a:gridCol w="390376"/>
                <a:gridCol w="387350"/>
                <a:gridCol w="385837"/>
                <a:gridCol w="384324"/>
                <a:gridCol w="397941"/>
                <a:gridCol w="378271"/>
                <a:gridCol w="387350"/>
                <a:gridCol w="390376"/>
                <a:gridCol w="385837"/>
                <a:gridCol w="387350"/>
              </a:tblGrid>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39" name="Text Box 180"/>
          <p:cNvSpPr txBox="1">
            <a:spLocks noChangeArrowheads="1"/>
          </p:cNvSpPr>
          <p:nvPr/>
        </p:nvSpPr>
        <p:spPr bwMode="auto">
          <a:xfrm>
            <a:off x="2693673" y="2738735"/>
            <a:ext cx="468312" cy="579438"/>
          </a:xfrm>
          <a:prstGeom prst="rect">
            <a:avLst/>
          </a:prstGeom>
          <a:noFill/>
          <a:ln w="9525">
            <a:noFill/>
            <a:miter lim="800000"/>
            <a:headEnd/>
            <a:tailEnd/>
          </a:ln>
          <a:effectLst/>
        </p:spPr>
        <p:txBody>
          <a:bodyPr>
            <a:spAutoFit/>
          </a:bodyPr>
          <a:lstStyle/>
          <a:p>
            <a:pPr>
              <a:spcBef>
                <a:spcPct val="50000"/>
              </a:spcBef>
            </a:pPr>
            <a:r>
              <a:rPr lang="en-US" sz="3200" b="1" dirty="0"/>
              <a:t>≈</a:t>
            </a:r>
          </a:p>
        </p:txBody>
      </p:sp>
      <p:sp>
        <p:nvSpPr>
          <p:cNvPr id="42" name="Text Box 185"/>
          <p:cNvSpPr txBox="1">
            <a:spLocks noChangeArrowheads="1"/>
          </p:cNvSpPr>
          <p:nvPr/>
        </p:nvSpPr>
        <p:spPr bwMode="auto">
          <a:xfrm>
            <a:off x="6438585" y="2297410"/>
            <a:ext cx="869149" cy="400110"/>
          </a:xfrm>
          <a:prstGeom prst="rect">
            <a:avLst/>
          </a:prstGeom>
          <a:noFill/>
          <a:ln w="9525">
            <a:noFill/>
            <a:miter lim="800000"/>
            <a:headEnd/>
            <a:tailEnd/>
          </a:ln>
          <a:effectLst/>
        </p:spPr>
        <p:txBody>
          <a:bodyPr wrap="none">
            <a:spAutoFit/>
          </a:bodyPr>
          <a:lstStyle/>
          <a:p>
            <a:pPr algn="l"/>
            <a:r>
              <a:rPr lang="en-US" sz="2000" b="1" dirty="0">
                <a:solidFill>
                  <a:srgbClr val="008000"/>
                </a:solidFill>
                <a:latin typeface="Arial" pitchFamily="34" charset="0"/>
                <a:cs typeface="Arial" pitchFamily="34" charset="0"/>
              </a:rPr>
              <a:t>users</a:t>
            </a:r>
          </a:p>
        </p:txBody>
      </p:sp>
      <p:sp>
        <p:nvSpPr>
          <p:cNvPr id="48" name="Text Box 184"/>
          <p:cNvSpPr txBox="1">
            <a:spLocks noChangeArrowheads="1"/>
          </p:cNvSpPr>
          <p:nvPr/>
        </p:nvSpPr>
        <p:spPr bwMode="auto">
          <a:xfrm rot="16200000">
            <a:off x="2622953" y="3384564"/>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sp>
        <p:nvSpPr>
          <p:cNvPr id="50" name="TextBox 49"/>
          <p:cNvSpPr txBox="1"/>
          <p:nvPr/>
        </p:nvSpPr>
        <p:spPr>
          <a:xfrm>
            <a:off x="6743385" y="3417812"/>
            <a:ext cx="569387" cy="523220"/>
          </a:xfrm>
          <a:prstGeom prst="rect">
            <a:avLst/>
          </a:prstGeom>
          <a:noFill/>
        </p:spPr>
        <p:txBody>
          <a:bodyPr wrap="none" rtlCol="0">
            <a:spAutoFit/>
          </a:bodyPr>
          <a:lstStyle/>
          <a:p>
            <a:r>
              <a:rPr lang="en-US" sz="2800" b="1" i="1" dirty="0" smtClean="0">
                <a:solidFill>
                  <a:srgbClr val="008000"/>
                </a:solidFill>
                <a:latin typeface="Arial" pitchFamily="34" charset="0"/>
                <a:cs typeface="Arial" pitchFamily="34" charset="0"/>
              </a:rPr>
              <a:t>P</a:t>
            </a:r>
            <a:r>
              <a:rPr lang="en-US" sz="2800" b="1" baseline="30000" dirty="0" smtClean="0">
                <a:solidFill>
                  <a:srgbClr val="008000"/>
                </a:solidFill>
                <a:latin typeface="Arial" pitchFamily="34" charset="0"/>
                <a:cs typeface="Arial" pitchFamily="34" charset="0"/>
              </a:rPr>
              <a:t>T</a:t>
            </a:r>
          </a:p>
        </p:txBody>
      </p:sp>
      <p:sp>
        <p:nvSpPr>
          <p:cNvPr id="51" name="TextBox 50"/>
          <p:cNvSpPr txBox="1"/>
          <p:nvPr/>
        </p:nvSpPr>
        <p:spPr>
          <a:xfrm>
            <a:off x="3619185" y="3881735"/>
            <a:ext cx="463588" cy="523220"/>
          </a:xfrm>
          <a:prstGeom prst="rect">
            <a:avLst/>
          </a:prstGeom>
          <a:noFill/>
        </p:spPr>
        <p:txBody>
          <a:bodyPr wrap="none" rtlCol="0">
            <a:spAutoFit/>
          </a:bodyPr>
          <a:lstStyle/>
          <a:p>
            <a:r>
              <a:rPr lang="en-US" sz="2800" b="1" i="1" dirty="0" smtClean="0">
                <a:solidFill>
                  <a:srgbClr val="008000"/>
                </a:solidFill>
                <a:latin typeface="Arial" pitchFamily="34" charset="0"/>
                <a:cs typeface="Arial" pitchFamily="34" charset="0"/>
              </a:rPr>
              <a:t>Q</a:t>
            </a:r>
          </a:p>
        </p:txBody>
      </p:sp>
      <p:sp>
        <p:nvSpPr>
          <p:cNvPr id="16" name="Text Box 96"/>
          <p:cNvSpPr txBox="1">
            <a:spLocks noChangeArrowheads="1"/>
          </p:cNvSpPr>
          <p:nvPr/>
        </p:nvSpPr>
        <p:spPr bwMode="auto">
          <a:xfrm rot="16200000">
            <a:off x="-276670" y="2734431"/>
            <a:ext cx="736099" cy="369332"/>
          </a:xfrm>
          <a:prstGeom prst="rect">
            <a:avLst/>
          </a:prstGeom>
          <a:noFill/>
          <a:ln w="9525">
            <a:noFill/>
            <a:miter lim="800000"/>
            <a:headEnd/>
            <a:tailEnd/>
          </a:ln>
          <a:effectLst/>
        </p:spPr>
        <p:txBody>
          <a:bodyPr wrap="none">
            <a:spAutoFit/>
          </a:bodyPr>
          <a:lstStyle/>
          <a:p>
            <a:pPr algn="l"/>
            <a:r>
              <a:rPr lang="en-US" dirty="0">
                <a:solidFill>
                  <a:srgbClr val="008000"/>
                </a:solidFill>
                <a:latin typeface="Arial" pitchFamily="34" charset="0"/>
                <a:cs typeface="Arial" pitchFamily="34" charset="0"/>
              </a:rPr>
              <a:t>items</a:t>
            </a:r>
          </a:p>
        </p:txBody>
      </p:sp>
      <p:sp>
        <p:nvSpPr>
          <p:cNvPr id="17" name="Text Box 187"/>
          <p:cNvSpPr txBox="1">
            <a:spLocks noChangeArrowheads="1"/>
          </p:cNvSpPr>
          <p:nvPr/>
        </p:nvSpPr>
        <p:spPr bwMode="auto">
          <a:xfrm>
            <a:off x="1183265" y="1882202"/>
            <a:ext cx="748923" cy="369332"/>
          </a:xfrm>
          <a:prstGeom prst="rect">
            <a:avLst/>
          </a:prstGeom>
          <a:noFill/>
          <a:ln w="9525">
            <a:noFill/>
            <a:miter lim="800000"/>
            <a:headEnd/>
            <a:tailEnd/>
          </a:ln>
          <a:effectLst/>
        </p:spPr>
        <p:txBody>
          <a:bodyPr wrap="none">
            <a:spAutoFit/>
          </a:bodyPr>
          <a:lstStyle/>
          <a:p>
            <a:pPr algn="l"/>
            <a:r>
              <a:rPr lang="en-US">
                <a:solidFill>
                  <a:srgbClr val="008000"/>
                </a:solidFill>
                <a:latin typeface="Arial" pitchFamily="34" charset="0"/>
                <a:cs typeface="Arial" pitchFamily="34" charset="0"/>
              </a:rPr>
              <a:t>users</a:t>
            </a:r>
          </a:p>
        </p:txBody>
      </p:sp>
      <p:sp>
        <p:nvSpPr>
          <p:cNvPr id="18" name="TextBox 17"/>
          <p:cNvSpPr txBox="1"/>
          <p:nvPr/>
        </p:nvSpPr>
        <p:spPr>
          <a:xfrm>
            <a:off x="1143000" y="3886200"/>
            <a:ext cx="444352" cy="523220"/>
          </a:xfrm>
          <a:prstGeom prst="rect">
            <a:avLst/>
          </a:prstGeom>
          <a:noFill/>
        </p:spPr>
        <p:txBody>
          <a:bodyPr wrap="none" rtlCol="0">
            <a:spAutoFit/>
          </a:bodyPr>
          <a:lstStyle/>
          <a:p>
            <a:r>
              <a:rPr lang="en-US" sz="2800" b="1" i="1" dirty="0" smtClean="0">
                <a:solidFill>
                  <a:srgbClr val="008000"/>
                </a:solidFill>
                <a:latin typeface="Arial" pitchFamily="34" charset="0"/>
                <a:cs typeface="Arial" pitchFamily="34" charset="0"/>
              </a:rPr>
              <a:t>R</a:t>
            </a:r>
          </a:p>
        </p:txBody>
      </p:sp>
      <p:sp>
        <p:nvSpPr>
          <p:cNvPr id="2" name="Rectangle 1"/>
          <p:cNvSpPr/>
          <p:nvPr/>
        </p:nvSpPr>
        <p:spPr>
          <a:xfrm>
            <a:off x="7153647" y="1143000"/>
            <a:ext cx="1990353" cy="369332"/>
          </a:xfrm>
          <a:prstGeom prst="rect">
            <a:avLst/>
          </a:prstGeom>
        </p:spPr>
        <p:txBody>
          <a:bodyPr wrap="none">
            <a:spAutoFit/>
          </a:bodyPr>
          <a:lstStyle/>
          <a:p>
            <a:r>
              <a:rPr lang="en-US" b="1" dirty="0" smtClean="0">
                <a:latin typeface="Arial" pitchFamily="34" charset="0"/>
                <a:cs typeface="Arial" pitchFamily="34" charset="0"/>
              </a:rPr>
              <a:t>SVD: </a:t>
            </a:r>
            <a:r>
              <a:rPr lang="en-US" i="1" dirty="0" smtClean="0">
                <a:latin typeface="Arial" pitchFamily="34" charset="0"/>
                <a:cs typeface="Arial" pitchFamily="34" charset="0"/>
              </a:rPr>
              <a:t>A </a:t>
            </a:r>
            <a:r>
              <a:rPr lang="en-US" i="1" dirty="0">
                <a:latin typeface="Arial" pitchFamily="34" charset="0"/>
                <a:cs typeface="Arial" pitchFamily="34" charset="0"/>
              </a:rPr>
              <a:t>= U </a:t>
            </a:r>
            <a:r>
              <a:rPr lang="en-US" i="1" dirty="0">
                <a:latin typeface="Arial" pitchFamily="34" charset="0"/>
                <a:cs typeface="Arial" pitchFamily="34" charset="0"/>
                <a:sym typeface="Symbol"/>
              </a:rPr>
              <a:t></a:t>
            </a:r>
            <a:r>
              <a:rPr lang="en-US" i="1" dirty="0">
                <a:latin typeface="Arial" pitchFamily="34" charset="0"/>
                <a:cs typeface="Arial" pitchFamily="34" charset="0"/>
              </a:rPr>
              <a:t> </a:t>
            </a:r>
            <a:r>
              <a:rPr lang="en-US" i="1" dirty="0" smtClean="0">
                <a:latin typeface="Arial" pitchFamily="34" charset="0"/>
                <a:cs typeface="Arial" pitchFamily="34" charset="0"/>
              </a:rPr>
              <a:t>V</a:t>
            </a:r>
            <a:r>
              <a:rPr lang="en-US" i="1" baseline="30000" dirty="0" smtClean="0">
                <a:latin typeface="Arial" pitchFamily="34" charset="0"/>
                <a:cs typeface="Arial" pitchFamily="34" charset="0"/>
              </a:rPr>
              <a:t>T</a:t>
            </a:r>
            <a:r>
              <a:rPr lang="en-US" i="1" dirty="0" smtClean="0">
                <a:latin typeface="Arial" pitchFamily="34" charset="0"/>
                <a:cs typeface="Arial" pitchFamily="34" charset="0"/>
              </a:rPr>
              <a:t> </a:t>
            </a:r>
            <a:endParaRPr lang="en-US" i="1" dirty="0">
              <a:latin typeface="Arial" pitchFamily="34" charset="0"/>
              <a:cs typeface="Arial" pitchFamily="34" charset="0"/>
            </a:endParaRPr>
          </a:p>
        </p:txBody>
      </p:sp>
      <p:sp>
        <p:nvSpPr>
          <p:cNvPr id="20" name="TextBox 19"/>
          <p:cNvSpPr txBox="1"/>
          <p:nvPr/>
        </p:nvSpPr>
        <p:spPr>
          <a:xfrm>
            <a:off x="3172773" y="1828800"/>
            <a:ext cx="877163"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factors</a:t>
            </a:r>
          </a:p>
        </p:txBody>
      </p:sp>
      <p:sp>
        <p:nvSpPr>
          <p:cNvPr id="21" name="TextBox 20"/>
          <p:cNvSpPr txBox="1"/>
          <p:nvPr/>
        </p:nvSpPr>
        <p:spPr>
          <a:xfrm rot="5400000">
            <a:off x="8520753" y="2821913"/>
            <a:ext cx="877163" cy="369332"/>
          </a:xfrm>
          <a:prstGeom prst="rect">
            <a:avLst/>
          </a:prstGeom>
          <a:solidFill>
            <a:schemeClr val="bg1"/>
          </a:solidFill>
        </p:spPr>
        <p:txBody>
          <a:bodyPr wrap="none" rtlCol="0">
            <a:spAutoFit/>
          </a:bodyPr>
          <a:lstStyle/>
          <a:p>
            <a:r>
              <a:rPr lang="en-US" dirty="0" smtClean="0">
                <a:solidFill>
                  <a:srgbClr val="008000"/>
                </a:solidFill>
                <a:latin typeface="Arial" pitchFamily="34" charset="0"/>
                <a:cs typeface="Arial" pitchFamily="34" charset="0"/>
              </a:rPr>
              <a:t>factors</a:t>
            </a:r>
          </a:p>
        </p:txBody>
      </p:sp>
    </p:spTree>
    <p:extLst>
      <p:ext uri="{BB962C8B-B14F-4D97-AF65-F5344CB8AC3E}">
        <p14:creationId xmlns:p14="http://schemas.microsoft.com/office/powerpoint/2010/main" xmlns="" val="3601163389"/>
      </p:ext>
    </p:extLst>
  </p:cSld>
  <p:clrMapOvr>
    <a:masterClrMapping/>
  </p:clrMapOvr>
  <p:transition advTm="13329"/>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normAutofit/>
          </a:bodyPr>
          <a:lstStyle/>
          <a:p>
            <a:r>
              <a:rPr lang="en-US" dirty="0" smtClean="0"/>
              <a:t>Ratings as Products of Factors</a:t>
            </a:r>
            <a:endParaRPr lang="en-US" dirty="0"/>
          </a:p>
        </p:txBody>
      </p:sp>
      <p:sp>
        <p:nvSpPr>
          <p:cNvPr id="2" name="Content Placeholder 1"/>
          <p:cNvSpPr>
            <a:spLocks noGrp="1"/>
          </p:cNvSpPr>
          <p:nvPr>
            <p:ph idx="1"/>
          </p:nvPr>
        </p:nvSpPr>
        <p:spPr/>
        <p:txBody>
          <a:bodyPr/>
          <a:lstStyle/>
          <a:p>
            <a:r>
              <a:rPr lang="en-US" b="1" dirty="0" smtClean="0">
                <a:solidFill>
                  <a:srgbClr val="D60093"/>
                </a:solidFill>
              </a:rPr>
              <a:t>How to estimate the missing rating of </a:t>
            </a:r>
            <a:br>
              <a:rPr lang="en-US" b="1" dirty="0" smtClean="0">
                <a:solidFill>
                  <a:srgbClr val="D60093"/>
                </a:solidFill>
              </a:rPr>
            </a:br>
            <a:r>
              <a:rPr lang="en-US" b="1" dirty="0" smtClean="0">
                <a:solidFill>
                  <a:srgbClr val="D60093"/>
                </a:solidFill>
              </a:rPr>
              <a:t>user </a:t>
            </a:r>
            <a:r>
              <a:rPr lang="en-US" b="1" i="1" dirty="0" smtClean="0">
                <a:solidFill>
                  <a:srgbClr val="D60093"/>
                </a:solidFill>
              </a:rPr>
              <a:t>x</a:t>
            </a:r>
            <a:r>
              <a:rPr lang="en-US" b="1" dirty="0" smtClean="0">
                <a:solidFill>
                  <a:srgbClr val="D60093"/>
                </a:solidFill>
              </a:rPr>
              <a:t> for item </a:t>
            </a:r>
            <a:r>
              <a:rPr lang="en-US" b="1" i="1" dirty="0" err="1" smtClean="0">
                <a:solidFill>
                  <a:srgbClr val="D60093"/>
                </a:solidFill>
              </a:rPr>
              <a:t>i</a:t>
            </a:r>
            <a:r>
              <a:rPr lang="en-US" b="1" dirty="0" smtClean="0">
                <a:solidFill>
                  <a:srgbClr val="D60093"/>
                </a:solidFill>
              </a:rPr>
              <a:t>?</a:t>
            </a:r>
            <a:endParaRPr lang="en-US" b="1" dirty="0">
              <a:solidFill>
                <a:srgbClr val="D60093"/>
              </a:solidFill>
            </a:endParaRPr>
          </a:p>
        </p:txBody>
      </p:sp>
      <p:sp>
        <p:nvSpPr>
          <p:cNvPr id="18" name="Footer Placeholder 1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7" name="Slide Number Placeholder 16"/>
          <p:cNvSpPr>
            <a:spLocks noGrp="1"/>
          </p:cNvSpPr>
          <p:nvPr>
            <p:ph type="sldNum" sz="quarter" idx="12"/>
          </p:nvPr>
        </p:nvSpPr>
        <p:spPr/>
        <p:txBody>
          <a:bodyPr/>
          <a:lstStyle/>
          <a:p>
            <a:fld id="{19B12225-5612-419B-A8D5-4B8EEE4C217E}" type="slidenum">
              <a:rPr lang="en-US" smtClean="0"/>
              <a:pPr/>
              <a:t>19</a:t>
            </a:fld>
            <a:endParaRPr lang="en-US"/>
          </a:p>
        </p:txBody>
      </p:sp>
      <p:graphicFrame>
        <p:nvGraphicFramePr>
          <p:cNvPr id="150531" name="Group 3"/>
          <p:cNvGraphicFramePr>
            <a:graphicFrameLocks noGrp="1"/>
          </p:cNvGraphicFramePr>
          <p:nvPr>
            <p:extLst>
              <p:ext uri="{D42A27DB-BD31-4B8C-83A1-F6EECF244321}">
                <p14:modId xmlns:p14="http://schemas.microsoft.com/office/powerpoint/2010/main" xmlns="" val="636945361"/>
              </p:ext>
            </p:extLst>
          </p:nvPr>
        </p:nvGraphicFramePr>
        <p:xfrm>
          <a:off x="893793" y="2600322"/>
          <a:ext cx="2628900" cy="1819278"/>
        </p:xfrm>
        <a:graphic>
          <a:graphicData uri="http://schemas.openxmlformats.org/drawingml/2006/table">
            <a:tbl>
              <a:tblPr rtl="1"/>
              <a:tblGrid>
                <a:gridCol w="219075"/>
                <a:gridCol w="219075"/>
                <a:gridCol w="219075"/>
                <a:gridCol w="219075"/>
                <a:gridCol w="219075"/>
                <a:gridCol w="219075"/>
                <a:gridCol w="219075"/>
                <a:gridCol w="219075"/>
                <a:gridCol w="219075"/>
                <a:gridCol w="219075"/>
                <a:gridCol w="219075"/>
                <a:gridCol w="219075"/>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1000" b="0" i="0" u="none" strike="noStrike" cap="none" normalizeH="0" baseline="0" smtClean="0">
                          <a:ln>
                            <a:noFill/>
                          </a:ln>
                          <a:solidFill>
                            <a:schemeClr val="tx1"/>
                          </a:solidFill>
                          <a:effectLst/>
                          <a:latin typeface="Arial" charset="0"/>
                          <a:cs typeface="Arial" charset="0"/>
                        </a:rPr>
                        <a:t>4</a:t>
                      </a: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r>
            </a:tbl>
          </a:graphicData>
        </a:graphic>
      </p:graphicFrame>
      <p:sp>
        <p:nvSpPr>
          <p:cNvPr id="150624" name="Text Box 96"/>
          <p:cNvSpPr txBox="1">
            <a:spLocks noChangeArrowheads="1"/>
          </p:cNvSpPr>
          <p:nvPr/>
        </p:nvSpPr>
        <p:spPr bwMode="auto">
          <a:xfrm rot="16200000">
            <a:off x="258749" y="3192430"/>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graphicFrame>
        <p:nvGraphicFramePr>
          <p:cNvPr id="150625" name="Group 97"/>
          <p:cNvGraphicFramePr>
            <a:graphicFrameLocks noGrp="1"/>
          </p:cNvGraphicFramePr>
          <p:nvPr>
            <p:extLst>
              <p:ext uri="{D42A27DB-BD31-4B8C-83A1-F6EECF244321}">
                <p14:modId xmlns:p14="http://schemas.microsoft.com/office/powerpoint/2010/main" xmlns="" val="2231235079"/>
              </p:ext>
            </p:extLst>
          </p:nvPr>
        </p:nvGraphicFramePr>
        <p:xfrm>
          <a:off x="1606550" y="4519967"/>
          <a:ext cx="1404938" cy="1819278"/>
        </p:xfrm>
        <a:graphic>
          <a:graphicData uri="http://schemas.openxmlformats.org/drawingml/2006/table">
            <a:tbl>
              <a:tblPr rtl="1"/>
              <a:tblGrid>
                <a:gridCol w="468313"/>
                <a:gridCol w="468312"/>
                <a:gridCol w="468313"/>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50655" name="Group 127"/>
          <p:cNvGraphicFramePr>
            <a:graphicFrameLocks noGrp="1"/>
          </p:cNvGraphicFramePr>
          <p:nvPr>
            <p:extLst>
              <p:ext uri="{D42A27DB-BD31-4B8C-83A1-F6EECF244321}">
                <p14:modId xmlns:p14="http://schemas.microsoft.com/office/powerpoint/2010/main" xmlns="" val="3982108481"/>
              </p:ext>
            </p:extLst>
          </p:nvPr>
        </p:nvGraphicFramePr>
        <p:xfrm>
          <a:off x="3622675" y="4929542"/>
          <a:ext cx="5292725" cy="909639"/>
        </p:xfrm>
        <a:graphic>
          <a:graphicData uri="http://schemas.openxmlformats.org/drawingml/2006/table">
            <a:tbl>
              <a:tblPr rtl="1"/>
              <a:tblGrid>
                <a:gridCol w="441325"/>
                <a:gridCol w="439737"/>
                <a:gridCol w="444500"/>
                <a:gridCol w="439738"/>
                <a:gridCol w="439737"/>
                <a:gridCol w="438150"/>
                <a:gridCol w="452438"/>
                <a:gridCol w="431800"/>
                <a:gridCol w="439737"/>
                <a:gridCol w="444500"/>
                <a:gridCol w="439738"/>
                <a:gridCol w="441325"/>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50709" name="Oval 181"/>
          <p:cNvSpPr>
            <a:spLocks noChangeArrowheads="1"/>
          </p:cNvSpPr>
          <p:nvPr/>
        </p:nvSpPr>
        <p:spPr bwMode="auto">
          <a:xfrm>
            <a:off x="3280569" y="5434367"/>
            <a:ext cx="89694" cy="90488"/>
          </a:xfrm>
          <a:prstGeom prst="ellipse">
            <a:avLst/>
          </a:prstGeom>
          <a:solidFill>
            <a:schemeClr val="tx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150710" name="Text Box 182"/>
          <p:cNvSpPr txBox="1">
            <a:spLocks noChangeArrowheads="1"/>
          </p:cNvSpPr>
          <p:nvPr/>
        </p:nvSpPr>
        <p:spPr bwMode="auto">
          <a:xfrm>
            <a:off x="3702081" y="3141660"/>
            <a:ext cx="468312" cy="584775"/>
          </a:xfrm>
          <a:prstGeom prst="rect">
            <a:avLst/>
          </a:prstGeom>
          <a:noFill/>
          <a:ln w="9525">
            <a:noFill/>
            <a:miter lim="800000"/>
            <a:headEnd/>
            <a:tailEnd/>
          </a:ln>
          <a:effectLst/>
        </p:spPr>
        <p:txBody>
          <a:bodyPr>
            <a:spAutoFit/>
          </a:bodyPr>
          <a:lstStyle/>
          <a:p>
            <a:pPr>
              <a:spcBef>
                <a:spcPct val="50000"/>
              </a:spcBef>
            </a:pPr>
            <a:r>
              <a:rPr lang="en-US" sz="3200" b="1" dirty="0" smtClean="0">
                <a:latin typeface="Arial" pitchFamily="34" charset="0"/>
                <a:cs typeface="Arial" pitchFamily="34" charset="0"/>
              </a:rPr>
              <a:t>≈</a:t>
            </a:r>
            <a:endParaRPr lang="en-US" sz="3200" b="1" dirty="0">
              <a:latin typeface="Arial" pitchFamily="34" charset="0"/>
              <a:cs typeface="Arial" pitchFamily="34" charset="0"/>
            </a:endParaRPr>
          </a:p>
        </p:txBody>
      </p:sp>
      <p:sp>
        <p:nvSpPr>
          <p:cNvPr id="150712" name="Text Box 184"/>
          <p:cNvSpPr txBox="1">
            <a:spLocks noChangeArrowheads="1"/>
          </p:cNvSpPr>
          <p:nvPr/>
        </p:nvSpPr>
        <p:spPr bwMode="auto">
          <a:xfrm rot="16200000">
            <a:off x="1019131" y="5143825"/>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sp>
        <p:nvSpPr>
          <p:cNvPr id="150713" name="Text Box 185"/>
          <p:cNvSpPr txBox="1">
            <a:spLocks noChangeArrowheads="1"/>
          </p:cNvSpPr>
          <p:nvPr/>
        </p:nvSpPr>
        <p:spPr bwMode="auto">
          <a:xfrm>
            <a:off x="5746750" y="4543780"/>
            <a:ext cx="811441"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users</a:t>
            </a:r>
          </a:p>
        </p:txBody>
      </p:sp>
      <p:sp>
        <p:nvSpPr>
          <p:cNvPr id="150715" name="Text Box 187"/>
          <p:cNvSpPr txBox="1">
            <a:spLocks noChangeArrowheads="1"/>
          </p:cNvSpPr>
          <p:nvPr/>
        </p:nvSpPr>
        <p:spPr bwMode="auto">
          <a:xfrm>
            <a:off x="1711356" y="2266890"/>
            <a:ext cx="811441"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users</a:t>
            </a:r>
          </a:p>
        </p:txBody>
      </p:sp>
      <p:sp>
        <p:nvSpPr>
          <p:cNvPr id="150716" name="Text Box 188"/>
          <p:cNvSpPr txBox="1">
            <a:spLocks noChangeArrowheads="1"/>
          </p:cNvSpPr>
          <p:nvPr/>
        </p:nvSpPr>
        <p:spPr bwMode="auto">
          <a:xfrm>
            <a:off x="1734406" y="2917165"/>
            <a:ext cx="266700" cy="276999"/>
          </a:xfrm>
          <a:prstGeom prst="rect">
            <a:avLst/>
          </a:prstGeom>
          <a:solidFill>
            <a:srgbClr val="FF0000"/>
          </a:solidFill>
          <a:ln w="9525">
            <a:noFill/>
            <a:miter lim="800000"/>
            <a:headEnd/>
            <a:tailEnd/>
          </a:ln>
          <a:effectLst/>
        </p:spPr>
        <p:txBody>
          <a:bodyPr wrap="square" lIns="0" tIns="0" rIns="0" bIns="0" anchor="ctr" anchorCtr="0">
            <a:spAutoFit/>
          </a:bodyPr>
          <a:lstStyle/>
          <a:p>
            <a:pPr algn="ctr">
              <a:spcBef>
                <a:spcPct val="50000"/>
              </a:spcBef>
            </a:pPr>
            <a:r>
              <a:rPr lang="en-US" b="1" dirty="0" smtClean="0">
                <a:solidFill>
                  <a:schemeClr val="bg1"/>
                </a:solidFill>
                <a:latin typeface="Arial" pitchFamily="34" charset="0"/>
                <a:cs typeface="Arial" pitchFamily="34" charset="0"/>
              </a:rPr>
              <a:t>?</a:t>
            </a:r>
            <a:endParaRPr lang="en-US" b="1" dirty="0">
              <a:solidFill>
                <a:schemeClr val="bg1"/>
              </a:solidFill>
              <a:latin typeface="Arial" pitchFamily="34" charset="0"/>
              <a:cs typeface="Arial" pitchFamily="34" charset="0"/>
            </a:endParaRPr>
          </a:p>
        </p:txBody>
      </p:sp>
      <p:sp>
        <p:nvSpPr>
          <p:cNvPr id="23" name="TextBox 22"/>
          <p:cNvSpPr txBox="1"/>
          <p:nvPr/>
        </p:nvSpPr>
        <p:spPr>
          <a:xfrm>
            <a:off x="6101521" y="5821668"/>
            <a:ext cx="569387" cy="523220"/>
          </a:xfrm>
          <a:prstGeom prst="rect">
            <a:avLst/>
          </a:prstGeom>
          <a:noFill/>
        </p:spPr>
        <p:txBody>
          <a:bodyPr wrap="none" rtlCol="0">
            <a:spAutoFit/>
          </a:bodyPr>
          <a:lstStyle/>
          <a:p>
            <a:r>
              <a:rPr lang="en-US" sz="2800" b="1" i="1" dirty="0" smtClean="0">
                <a:solidFill>
                  <a:srgbClr val="008000"/>
                </a:solidFill>
                <a:latin typeface="Arial" pitchFamily="34" charset="0"/>
                <a:cs typeface="Arial" pitchFamily="34" charset="0"/>
              </a:rPr>
              <a:t>P</a:t>
            </a:r>
            <a:r>
              <a:rPr lang="en-US" sz="2800" b="1" baseline="30000" dirty="0" smtClean="0">
                <a:solidFill>
                  <a:srgbClr val="008000"/>
                </a:solidFill>
                <a:latin typeface="Arial" pitchFamily="34" charset="0"/>
                <a:cs typeface="Arial" pitchFamily="34" charset="0"/>
              </a:rPr>
              <a:t>T</a:t>
            </a:r>
          </a:p>
        </p:txBody>
      </p:sp>
      <mc:AlternateContent xmlns:mc="http://schemas.openxmlformats.org/markup-compatibility/2006">
        <mc:Choice xmlns:a14="http://schemas.microsoft.com/office/drawing/2010/main" xmlns="" Requires="a14">
          <p:sp>
            <p:nvSpPr>
              <p:cNvPr id="24" name="TextBox 23"/>
              <p:cNvSpPr txBox="1"/>
              <p:nvPr/>
            </p:nvSpPr>
            <p:spPr>
              <a:xfrm>
                <a:off x="5966069" y="1905000"/>
                <a:ext cx="3111301" cy="207120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b="1" i="1" smtClean="0">
                              <a:solidFill>
                                <a:srgbClr val="0000FF"/>
                              </a:solidFill>
                              <a:latin typeface="Cambria Math" panose="02040503050406030204" pitchFamily="18" charset="0"/>
                              <a:cs typeface="Arial" pitchFamily="34" charset="0"/>
                            </a:rPr>
                          </m:ctrlPr>
                        </m:sSubPr>
                        <m:e>
                          <m:acc>
                            <m:accPr>
                              <m:chr m:val="̂"/>
                              <m:ctrlPr>
                                <a:rPr lang="en-US" sz="3600" b="1" i="1" smtClean="0">
                                  <a:solidFill>
                                    <a:srgbClr val="0000FF"/>
                                  </a:solidFill>
                                  <a:latin typeface="Cambria Math" panose="02040503050406030204" pitchFamily="18" charset="0"/>
                                  <a:cs typeface="Arial" pitchFamily="34" charset="0"/>
                                </a:rPr>
                              </m:ctrlPr>
                            </m:accPr>
                            <m:e>
                              <m:r>
                                <a:rPr lang="en-US" sz="3600" b="1" i="1" smtClean="0">
                                  <a:solidFill>
                                    <a:srgbClr val="0000FF"/>
                                  </a:solidFill>
                                  <a:latin typeface="Cambria Math"/>
                                  <a:cs typeface="Arial" pitchFamily="34" charset="0"/>
                                </a:rPr>
                                <m:t>𝒓</m:t>
                              </m:r>
                            </m:e>
                          </m:acc>
                        </m:e>
                        <m:sub>
                          <m:r>
                            <a:rPr lang="en-US" sz="3600" b="1" i="1" smtClean="0">
                              <a:solidFill>
                                <a:srgbClr val="0000FF"/>
                              </a:solidFill>
                              <a:latin typeface="Cambria Math"/>
                              <a:cs typeface="Arial" pitchFamily="34" charset="0"/>
                            </a:rPr>
                            <m:t>𝒙𝒊</m:t>
                          </m:r>
                        </m:sub>
                      </m:sSub>
                      <m:r>
                        <a:rPr lang="en-US" sz="3600" b="1" i="1" smtClean="0">
                          <a:solidFill>
                            <a:srgbClr val="0000FF"/>
                          </a:solidFill>
                          <a:latin typeface="Cambria Math"/>
                          <a:cs typeface="Arial" pitchFamily="34" charset="0"/>
                        </a:rPr>
                        <m:t>=</m:t>
                      </m:r>
                      <m:sSub>
                        <m:sSubPr>
                          <m:ctrlPr>
                            <a:rPr lang="en-US" sz="3600" b="1" i="1" smtClean="0">
                              <a:solidFill>
                                <a:srgbClr val="0000FF"/>
                              </a:solidFill>
                              <a:latin typeface="Cambria Math" panose="02040503050406030204" pitchFamily="18" charset="0"/>
                              <a:cs typeface="Arial" pitchFamily="34" charset="0"/>
                            </a:rPr>
                          </m:ctrlPr>
                        </m:sSubPr>
                        <m:e>
                          <m:r>
                            <a:rPr lang="en-US" sz="3600" b="1" i="1" smtClean="0">
                              <a:solidFill>
                                <a:srgbClr val="0000FF"/>
                              </a:solidFill>
                              <a:latin typeface="Cambria Math"/>
                              <a:cs typeface="Arial" pitchFamily="34" charset="0"/>
                            </a:rPr>
                            <m:t>𝒒</m:t>
                          </m:r>
                        </m:e>
                        <m:sub>
                          <m:r>
                            <a:rPr lang="en-US" sz="3600" b="1" i="1" smtClean="0">
                              <a:solidFill>
                                <a:srgbClr val="0000FF"/>
                              </a:solidFill>
                              <a:latin typeface="Cambria Math"/>
                              <a:cs typeface="Arial" pitchFamily="34" charset="0"/>
                            </a:rPr>
                            <m:t>𝒊</m:t>
                          </m:r>
                        </m:sub>
                      </m:sSub>
                      <m:r>
                        <a:rPr lang="en-US" sz="3600" b="1" i="1" smtClean="0">
                          <a:solidFill>
                            <a:srgbClr val="0000FF"/>
                          </a:solidFill>
                          <a:latin typeface="Cambria Math"/>
                          <a:cs typeface="Arial" pitchFamily="34" charset="0"/>
                        </a:rPr>
                        <m:t>⋅</m:t>
                      </m:r>
                      <m:sSubSup>
                        <m:sSubSupPr>
                          <m:ctrlPr>
                            <a:rPr lang="en-US" sz="3600" b="1" i="1" smtClean="0">
                              <a:solidFill>
                                <a:srgbClr val="0000FF"/>
                              </a:solidFill>
                              <a:latin typeface="Cambria Math" panose="02040503050406030204" pitchFamily="18" charset="0"/>
                              <a:cs typeface="Arial" pitchFamily="34" charset="0"/>
                            </a:rPr>
                          </m:ctrlPr>
                        </m:sSubSupPr>
                        <m:e>
                          <m:r>
                            <a:rPr lang="en-US" sz="3600" b="1" i="1" smtClean="0">
                              <a:solidFill>
                                <a:srgbClr val="0000FF"/>
                              </a:solidFill>
                              <a:latin typeface="Cambria Math"/>
                              <a:cs typeface="Arial" pitchFamily="34" charset="0"/>
                            </a:rPr>
                            <m:t>𝒑</m:t>
                          </m:r>
                        </m:e>
                        <m:sub>
                          <m:r>
                            <a:rPr lang="en-US" sz="3600" b="1" i="1" smtClean="0">
                              <a:solidFill>
                                <a:srgbClr val="0000FF"/>
                              </a:solidFill>
                              <a:latin typeface="Cambria Math"/>
                              <a:cs typeface="Arial" pitchFamily="34" charset="0"/>
                            </a:rPr>
                            <m:t>𝒙</m:t>
                          </m:r>
                        </m:sub>
                        <m:sup/>
                      </m:sSubSup>
                    </m:oMath>
                    <m:oMath xmlns:m="http://schemas.openxmlformats.org/officeDocument/2006/math">
                      <m:r>
                        <a:rPr lang="en-US" sz="3600" b="1" i="1" smtClean="0">
                          <a:solidFill>
                            <a:srgbClr val="0000FF"/>
                          </a:solidFill>
                          <a:latin typeface="Cambria Math"/>
                          <a:cs typeface="Arial" pitchFamily="34" charset="0"/>
                        </a:rPr>
                        <m:t>=</m:t>
                      </m:r>
                      <m:nary>
                        <m:naryPr>
                          <m:chr m:val="∑"/>
                          <m:supHide m:val="on"/>
                          <m:ctrlPr>
                            <a:rPr lang="en-US" sz="3600" b="1" i="1" smtClean="0">
                              <a:solidFill>
                                <a:srgbClr val="0000FF"/>
                              </a:solidFill>
                              <a:latin typeface="Cambria Math" panose="02040503050406030204" pitchFamily="18" charset="0"/>
                              <a:cs typeface="Arial" pitchFamily="34" charset="0"/>
                            </a:rPr>
                          </m:ctrlPr>
                        </m:naryPr>
                        <m:sub>
                          <m:r>
                            <a:rPr lang="en-US" sz="3600" b="1" i="1" smtClean="0">
                              <a:solidFill>
                                <a:srgbClr val="0000FF"/>
                              </a:solidFill>
                              <a:latin typeface="Cambria Math"/>
                              <a:cs typeface="Arial" pitchFamily="34" charset="0"/>
                            </a:rPr>
                            <m:t>𝒇</m:t>
                          </m:r>
                        </m:sub>
                        <m:sup/>
                        <m:e>
                          <m:sSub>
                            <m:sSubPr>
                              <m:ctrlPr>
                                <a:rPr lang="en-US" sz="3600" b="1" i="1" smtClean="0">
                                  <a:solidFill>
                                    <a:srgbClr val="0000FF"/>
                                  </a:solidFill>
                                  <a:latin typeface="Cambria Math" panose="02040503050406030204" pitchFamily="18" charset="0"/>
                                  <a:cs typeface="Arial" pitchFamily="34" charset="0"/>
                                </a:rPr>
                              </m:ctrlPr>
                            </m:sSubPr>
                            <m:e>
                              <m:r>
                                <a:rPr lang="en-US" sz="3600" b="1" i="1" smtClean="0">
                                  <a:solidFill>
                                    <a:srgbClr val="0000FF"/>
                                  </a:solidFill>
                                  <a:latin typeface="Cambria Math"/>
                                  <a:cs typeface="Arial" pitchFamily="34" charset="0"/>
                                </a:rPr>
                                <m:t>𝒒</m:t>
                              </m:r>
                            </m:e>
                            <m:sub>
                              <m:r>
                                <a:rPr lang="en-US" sz="3600" b="1" i="1" smtClean="0">
                                  <a:solidFill>
                                    <a:srgbClr val="0000FF"/>
                                  </a:solidFill>
                                  <a:latin typeface="Cambria Math"/>
                                  <a:cs typeface="Arial" pitchFamily="34" charset="0"/>
                                </a:rPr>
                                <m:t>𝒊𝒇</m:t>
                              </m:r>
                            </m:sub>
                          </m:sSub>
                          <m:r>
                            <a:rPr lang="en-US" sz="3600" b="1" i="1" smtClean="0">
                              <a:solidFill>
                                <a:srgbClr val="0000FF"/>
                              </a:solidFill>
                              <a:latin typeface="Cambria Math"/>
                              <a:cs typeface="Arial" pitchFamily="34" charset="0"/>
                            </a:rPr>
                            <m:t>⋅</m:t>
                          </m:r>
                          <m:sSub>
                            <m:sSubPr>
                              <m:ctrlPr>
                                <a:rPr lang="en-US" sz="3600" b="1" i="1" smtClean="0">
                                  <a:solidFill>
                                    <a:srgbClr val="0000FF"/>
                                  </a:solidFill>
                                  <a:latin typeface="Cambria Math" panose="02040503050406030204" pitchFamily="18" charset="0"/>
                                  <a:cs typeface="Arial" pitchFamily="34" charset="0"/>
                                </a:rPr>
                              </m:ctrlPr>
                            </m:sSubPr>
                            <m:e>
                              <m:r>
                                <a:rPr lang="en-US" sz="3600" b="1" i="1" smtClean="0">
                                  <a:solidFill>
                                    <a:srgbClr val="0000FF"/>
                                  </a:solidFill>
                                  <a:latin typeface="Cambria Math"/>
                                  <a:cs typeface="Arial" pitchFamily="34" charset="0"/>
                                </a:rPr>
                                <m:t>𝒑</m:t>
                              </m:r>
                            </m:e>
                            <m:sub>
                              <m:r>
                                <a:rPr lang="en-US" sz="3600" b="1" i="1" smtClean="0">
                                  <a:solidFill>
                                    <a:srgbClr val="0000FF"/>
                                  </a:solidFill>
                                  <a:latin typeface="Cambria Math"/>
                                  <a:cs typeface="Arial" pitchFamily="34" charset="0"/>
                                </a:rPr>
                                <m:t>𝒙𝒇</m:t>
                              </m:r>
                            </m:sub>
                          </m:sSub>
                        </m:e>
                      </m:nary>
                    </m:oMath>
                  </m:oMathPara>
                </a14:m>
                <a:endParaRPr lang="en-US" sz="3600" b="1" dirty="0" smtClean="0">
                  <a:solidFill>
                    <a:srgbClr val="0000FF"/>
                  </a:solidFill>
                  <a:latin typeface="Arial" pitchFamily="34" charset="0"/>
                  <a:cs typeface="Arial" pitchFamily="34" charset="0"/>
                </a:endParaRPr>
              </a:p>
            </p:txBody>
          </p:sp>
        </mc:Choice>
        <mc:Fallback>
          <p:sp>
            <p:nvSpPr>
              <p:cNvPr id="24" name="TextBox 23"/>
              <p:cNvSpPr txBox="1">
                <a:spLocks noRot="1" noChangeAspect="1" noMove="1" noResize="1" noEditPoints="1" noAdjustHandles="1" noChangeArrowheads="1" noChangeShapeType="1" noTextEdit="1"/>
              </p:cNvSpPr>
              <p:nvPr/>
            </p:nvSpPr>
            <p:spPr>
              <a:xfrm>
                <a:off x="5966069" y="1905000"/>
                <a:ext cx="3111301" cy="2071208"/>
              </a:xfrm>
              <a:prstGeom prst="rect">
                <a:avLst/>
              </a:prstGeom>
              <a:blipFill rotWithShape="1">
                <a:blip r:embed="rId2" cstate="print"/>
                <a:stretch>
                  <a:fillRect/>
                </a:stretch>
              </a:blipFill>
            </p:spPr>
            <p:txBody>
              <a:bodyPr/>
              <a:lstStyle/>
              <a:p>
                <a:r>
                  <a:rPr lang="en-US">
                    <a:noFill/>
                  </a:rPr>
                  <a:t> </a:t>
                </a:r>
              </a:p>
            </p:txBody>
          </p:sp>
        </mc:Fallback>
      </mc:AlternateContent>
      <p:sp>
        <p:nvSpPr>
          <p:cNvPr id="3" name="TextBox 2"/>
          <p:cNvSpPr txBox="1"/>
          <p:nvPr/>
        </p:nvSpPr>
        <p:spPr>
          <a:xfrm>
            <a:off x="6702935" y="3849469"/>
            <a:ext cx="2178802" cy="646331"/>
          </a:xfrm>
          <a:prstGeom prst="rect">
            <a:avLst/>
          </a:prstGeom>
          <a:noFill/>
        </p:spPr>
        <p:txBody>
          <a:bodyPr wrap="none" rtlCol="0">
            <a:spAutoFit/>
          </a:bodyPr>
          <a:lstStyle/>
          <a:p>
            <a:r>
              <a:rPr lang="en-US" b="1" i="1" dirty="0" smtClean="0">
                <a:latin typeface="Arial" pitchFamily="34" charset="0"/>
                <a:cs typeface="Arial" pitchFamily="34" charset="0"/>
              </a:rPr>
              <a:t>q</a:t>
            </a:r>
            <a:r>
              <a:rPr lang="en-US" b="1" i="1" baseline="-25000" dirty="0" smtClean="0">
                <a:latin typeface="Arial" pitchFamily="34" charset="0"/>
                <a:cs typeface="Arial" pitchFamily="34" charset="0"/>
              </a:rPr>
              <a:t>i</a:t>
            </a:r>
            <a:r>
              <a:rPr lang="en-US" dirty="0" smtClean="0">
                <a:latin typeface="Arial" pitchFamily="34" charset="0"/>
                <a:cs typeface="Arial" pitchFamily="34" charset="0"/>
              </a:rPr>
              <a:t> = row </a:t>
            </a:r>
            <a:r>
              <a:rPr lang="en-US" b="1" i="1" dirty="0" err="1" smtClean="0">
                <a:latin typeface="Arial" pitchFamily="34" charset="0"/>
                <a:cs typeface="Arial" pitchFamily="34" charset="0"/>
              </a:rPr>
              <a:t>i</a:t>
            </a:r>
            <a:r>
              <a:rPr lang="en-US" dirty="0" smtClean="0">
                <a:latin typeface="Arial" pitchFamily="34" charset="0"/>
                <a:cs typeface="Arial" pitchFamily="34" charset="0"/>
              </a:rPr>
              <a:t> of </a:t>
            </a:r>
            <a:r>
              <a:rPr lang="en-US" b="1" i="1" dirty="0" smtClean="0">
                <a:latin typeface="Arial" pitchFamily="34" charset="0"/>
                <a:cs typeface="Arial" pitchFamily="34" charset="0"/>
              </a:rPr>
              <a:t>Q</a:t>
            </a:r>
          </a:p>
          <a:p>
            <a:r>
              <a:rPr lang="en-US" b="1" i="1" dirty="0" err="1" smtClean="0">
                <a:latin typeface="Arial" pitchFamily="34" charset="0"/>
                <a:cs typeface="Arial" pitchFamily="34" charset="0"/>
              </a:rPr>
              <a:t>p</a:t>
            </a:r>
            <a:r>
              <a:rPr lang="en-US" b="1" i="1" baseline="-25000" dirty="0" err="1" smtClean="0">
                <a:latin typeface="Arial" pitchFamily="34" charset="0"/>
                <a:cs typeface="Arial" pitchFamily="34" charset="0"/>
              </a:rPr>
              <a:t>x</a:t>
            </a:r>
            <a:r>
              <a:rPr lang="en-US" dirty="0" smtClean="0">
                <a:latin typeface="Arial" pitchFamily="34" charset="0"/>
                <a:cs typeface="Arial" pitchFamily="34" charset="0"/>
              </a:rPr>
              <a:t> = column </a:t>
            </a:r>
            <a:r>
              <a:rPr lang="en-US" b="1" i="1" dirty="0" smtClean="0">
                <a:latin typeface="Arial" pitchFamily="34" charset="0"/>
                <a:cs typeface="Arial" pitchFamily="34" charset="0"/>
              </a:rPr>
              <a:t>x</a:t>
            </a:r>
            <a:r>
              <a:rPr lang="en-US" dirty="0" smtClean="0">
                <a:latin typeface="Arial" pitchFamily="34" charset="0"/>
                <a:cs typeface="Arial" pitchFamily="34" charset="0"/>
              </a:rPr>
              <a:t> of </a:t>
            </a:r>
            <a:r>
              <a:rPr lang="en-US" b="1" i="1" dirty="0" smtClean="0">
                <a:latin typeface="Arial" pitchFamily="34" charset="0"/>
                <a:cs typeface="Arial" pitchFamily="34" charset="0"/>
              </a:rPr>
              <a:t>P</a:t>
            </a:r>
            <a:r>
              <a:rPr lang="en-US" baseline="30000" dirty="0" smtClean="0">
                <a:latin typeface="Arial" pitchFamily="34" charset="0"/>
                <a:cs typeface="Arial" pitchFamily="34" charset="0"/>
              </a:rPr>
              <a:t>T</a:t>
            </a:r>
          </a:p>
        </p:txBody>
      </p:sp>
      <p:sp>
        <p:nvSpPr>
          <p:cNvPr id="25" name="TextBox 24"/>
          <p:cNvSpPr txBox="1"/>
          <p:nvPr/>
        </p:nvSpPr>
        <p:spPr>
          <a:xfrm rot="16200000">
            <a:off x="3077363" y="5159214"/>
            <a:ext cx="877163"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factors</a:t>
            </a:r>
          </a:p>
        </p:txBody>
      </p:sp>
      <p:sp>
        <p:nvSpPr>
          <p:cNvPr id="26" name="TextBox 25"/>
          <p:cNvSpPr txBox="1"/>
          <p:nvPr/>
        </p:nvSpPr>
        <p:spPr>
          <a:xfrm>
            <a:off x="3048775" y="6248400"/>
            <a:ext cx="463588" cy="523220"/>
          </a:xfrm>
          <a:prstGeom prst="rect">
            <a:avLst/>
          </a:prstGeom>
          <a:noFill/>
        </p:spPr>
        <p:txBody>
          <a:bodyPr wrap="none" rtlCol="0">
            <a:spAutoFit/>
          </a:bodyPr>
          <a:lstStyle/>
          <a:p>
            <a:r>
              <a:rPr lang="en-US" sz="2800" b="1" i="1" dirty="0" smtClean="0">
                <a:solidFill>
                  <a:srgbClr val="008000"/>
                </a:solidFill>
                <a:latin typeface="Arial" pitchFamily="34" charset="0"/>
                <a:cs typeface="Arial" pitchFamily="34" charset="0"/>
              </a:rPr>
              <a:t>Q</a:t>
            </a:r>
          </a:p>
        </p:txBody>
      </p:sp>
      <p:sp>
        <p:nvSpPr>
          <p:cNvPr id="27" name="TextBox 26"/>
          <p:cNvSpPr txBox="1"/>
          <p:nvPr/>
        </p:nvSpPr>
        <p:spPr>
          <a:xfrm>
            <a:off x="1822789" y="6283568"/>
            <a:ext cx="877163"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factors</a:t>
            </a:r>
          </a:p>
        </p:txBody>
      </p:sp>
    </p:spTree>
    <p:extLst>
      <p:ext uri="{BB962C8B-B14F-4D97-AF65-F5344CB8AC3E}">
        <p14:creationId xmlns:p14="http://schemas.microsoft.com/office/powerpoint/2010/main" xmlns="" val="3440418982"/>
      </p:ext>
    </p:extLst>
  </p:cSld>
  <p:clrMapOvr>
    <a:masterClrMapping/>
  </p:clrMapOvr>
  <p:transition advTm="1056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50716"/>
                                        </p:tgtEl>
                                        <p:attrNameLst>
                                          <p:attrName>style.visibility</p:attrName>
                                        </p:attrNameLst>
                                      </p:cBhvr>
                                      <p:to>
                                        <p:strVal val="visible"/>
                                      </p:to>
                                    </p:set>
                                    <p:anim calcmode="lin" valueType="num">
                                      <p:cBhvr additive="base">
                                        <p:cTn id="7" dur="500" fill="hold"/>
                                        <p:tgtEl>
                                          <p:spTgt spid="150716"/>
                                        </p:tgtEl>
                                        <p:attrNameLst>
                                          <p:attrName>ppt_x</p:attrName>
                                        </p:attrNameLst>
                                      </p:cBhvr>
                                      <p:tavLst>
                                        <p:tav tm="0">
                                          <p:val>
                                            <p:strVal val="0-#ppt_w/2"/>
                                          </p:val>
                                        </p:tav>
                                        <p:tav tm="100000">
                                          <p:val>
                                            <p:strVal val="#ppt_x"/>
                                          </p:val>
                                        </p:tav>
                                      </p:tavLst>
                                    </p:anim>
                                    <p:anim calcmode="lin" valueType="num">
                                      <p:cBhvr additive="base">
                                        <p:cTn id="8" dur="500" fill="hold"/>
                                        <p:tgtEl>
                                          <p:spTgt spid="1507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7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Netflix Prize</a:t>
            </a:r>
            <a:endParaRPr lang="en-US"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457200" y="1295400"/>
                <a:ext cx="8534400" cy="5486400"/>
              </a:xfrm>
            </p:spPr>
            <p:txBody>
              <a:bodyPr>
                <a:normAutofit fontScale="92500" lnSpcReduction="10000"/>
              </a:bodyPr>
              <a:lstStyle/>
              <a:p>
                <a:r>
                  <a:rPr lang="en-US" b="1" dirty="0" smtClean="0">
                    <a:solidFill>
                      <a:srgbClr val="FF0066"/>
                    </a:solidFill>
                  </a:rPr>
                  <a:t>Training data</a:t>
                </a:r>
              </a:p>
              <a:p>
                <a:pPr lvl="1"/>
                <a:r>
                  <a:rPr lang="en-US" dirty="0" smtClean="0"/>
                  <a:t>100 million ratings, 480,000 users, 17,770 movies</a:t>
                </a:r>
              </a:p>
              <a:p>
                <a:pPr lvl="1"/>
                <a:r>
                  <a:rPr lang="en-US" dirty="0" smtClean="0"/>
                  <a:t>6 years of data: 2000-2005</a:t>
                </a:r>
              </a:p>
              <a:p>
                <a:r>
                  <a:rPr lang="en-US" b="1" dirty="0" smtClean="0">
                    <a:solidFill>
                      <a:srgbClr val="0000FF"/>
                    </a:solidFill>
                  </a:rPr>
                  <a:t>Test data</a:t>
                </a:r>
              </a:p>
              <a:p>
                <a:pPr lvl="1"/>
                <a:r>
                  <a:rPr lang="en-US" dirty="0" smtClean="0"/>
                  <a:t>Last few ratings of each user (2.8 million)</a:t>
                </a:r>
              </a:p>
              <a:p>
                <a:pPr lvl="1"/>
                <a:r>
                  <a:rPr lang="en-US" b="1" dirty="0" smtClean="0"/>
                  <a:t>Evaluation criterion:</a:t>
                </a:r>
                <a:r>
                  <a:rPr lang="en-US" dirty="0" smtClean="0"/>
                  <a:t> Root Mean Square Error (RMSE)</a:t>
                </a:r>
                <a:r>
                  <a:rPr lang="en-US" dirty="0">
                    <a:solidFill>
                      <a:srgbClr val="0000FF"/>
                    </a:solidFill>
                  </a:rPr>
                  <a:t> </a:t>
                </a:r>
                <a14:m>
                  <m:oMath xmlns:m="http://schemas.openxmlformats.org/officeDocument/2006/math">
                    <m:r>
                      <a:rPr lang="en-US" i="1">
                        <a:solidFill>
                          <a:srgbClr val="0000FF"/>
                        </a:solidFill>
                        <a:latin typeface="Cambria Math"/>
                      </a:rPr>
                      <m:t>=</m:t>
                    </m:r>
                    <m:f>
                      <m:fPr>
                        <m:ctrlPr>
                          <a:rPr lang="en-US" i="1">
                            <a:solidFill>
                              <a:srgbClr val="0000FF"/>
                            </a:solidFill>
                            <a:latin typeface="Cambria Math" panose="02040503050406030204" pitchFamily="18" charset="0"/>
                          </a:rPr>
                        </m:ctrlPr>
                      </m:fPr>
                      <m:num>
                        <m:r>
                          <a:rPr lang="en-US" i="1">
                            <a:solidFill>
                              <a:srgbClr val="0000FF"/>
                            </a:solidFill>
                            <a:latin typeface="Cambria Math"/>
                          </a:rPr>
                          <m:t>1</m:t>
                        </m:r>
                      </m:num>
                      <m:den>
                        <m:d>
                          <m:dPr>
                            <m:begChr m:val="|"/>
                            <m:endChr m:val="|"/>
                            <m:ctrlPr>
                              <a:rPr lang="en-US" i="1">
                                <a:solidFill>
                                  <a:srgbClr val="0000FF"/>
                                </a:solidFill>
                                <a:latin typeface="Cambria Math" panose="02040503050406030204" pitchFamily="18" charset="0"/>
                              </a:rPr>
                            </m:ctrlPr>
                          </m:dPr>
                          <m:e>
                            <m:r>
                              <a:rPr lang="en-US" i="1">
                                <a:solidFill>
                                  <a:srgbClr val="0000FF"/>
                                </a:solidFill>
                                <a:latin typeface="Cambria Math"/>
                              </a:rPr>
                              <m:t>𝑅</m:t>
                            </m:r>
                          </m:e>
                        </m:d>
                      </m:den>
                    </m:f>
                    <m:rad>
                      <m:radPr>
                        <m:degHide m:val="on"/>
                        <m:ctrlPr>
                          <a:rPr lang="en-US" i="1">
                            <a:solidFill>
                              <a:srgbClr val="0000FF"/>
                            </a:solidFill>
                            <a:latin typeface="Cambria Math" panose="02040503050406030204" pitchFamily="18" charset="0"/>
                          </a:rPr>
                        </m:ctrlPr>
                      </m:radPr>
                      <m:deg/>
                      <m:e>
                        <m:nary>
                          <m:naryPr>
                            <m:chr m:val="∑"/>
                            <m:supHide m:val="on"/>
                            <m:ctrlPr>
                              <a:rPr lang="en-US" i="1">
                                <a:solidFill>
                                  <a:srgbClr val="0000FF"/>
                                </a:solidFill>
                                <a:latin typeface="Cambria Math" panose="02040503050406030204" pitchFamily="18" charset="0"/>
                              </a:rPr>
                            </m:ctrlPr>
                          </m:naryPr>
                          <m:sub>
                            <m:r>
                              <m:rPr>
                                <m:brk m:alnAt="7"/>
                              </m:rPr>
                              <a:rPr lang="en-US" i="1">
                                <a:solidFill>
                                  <a:srgbClr val="0000FF"/>
                                </a:solidFill>
                                <a:latin typeface="Cambria Math"/>
                              </a:rPr>
                              <m:t>(</m:t>
                            </m:r>
                            <m:r>
                              <a:rPr lang="en-US" i="1">
                                <a:solidFill>
                                  <a:srgbClr val="0000FF"/>
                                </a:solidFill>
                                <a:latin typeface="Cambria Math"/>
                              </a:rPr>
                              <m:t>𝑖</m:t>
                            </m:r>
                            <m:r>
                              <a:rPr lang="en-US" i="1">
                                <a:solidFill>
                                  <a:srgbClr val="0000FF"/>
                                </a:solidFill>
                                <a:latin typeface="Cambria Math"/>
                              </a:rPr>
                              <m:t>,</m:t>
                            </m:r>
                            <m:r>
                              <a:rPr lang="en-US" i="1">
                                <a:solidFill>
                                  <a:srgbClr val="0000FF"/>
                                </a:solidFill>
                                <a:latin typeface="Cambria Math"/>
                              </a:rPr>
                              <m:t>𝑥</m:t>
                            </m:r>
                            <m:r>
                              <a:rPr lang="en-US" i="1">
                                <a:solidFill>
                                  <a:srgbClr val="0000FF"/>
                                </a:solidFill>
                                <a:latin typeface="Cambria Math"/>
                              </a:rPr>
                              <m:t>)∈</m:t>
                            </m:r>
                            <m:r>
                              <a:rPr lang="en-US" i="1">
                                <a:solidFill>
                                  <a:srgbClr val="0000FF"/>
                                </a:solidFill>
                                <a:latin typeface="Cambria Math"/>
                              </a:rPr>
                              <m:t>𝑅</m:t>
                            </m:r>
                          </m:sub>
                          <m:sup/>
                          <m:e>
                            <m:sSup>
                              <m:sSupPr>
                                <m:ctrlPr>
                                  <a:rPr lang="en-US" i="1">
                                    <a:solidFill>
                                      <a:srgbClr val="0000FF"/>
                                    </a:solidFill>
                                    <a:latin typeface="Cambria Math" panose="02040503050406030204" pitchFamily="18" charset="0"/>
                                  </a:rPr>
                                </m:ctrlPr>
                              </m:sSupPr>
                              <m:e>
                                <m:d>
                                  <m:dPr>
                                    <m:ctrlPr>
                                      <a:rPr lang="en-US" i="1">
                                        <a:solidFill>
                                          <a:srgbClr val="0000FF"/>
                                        </a:solidFill>
                                        <a:latin typeface="Cambria Math" panose="02040503050406030204" pitchFamily="18" charset="0"/>
                                      </a:rPr>
                                    </m:ctrlPr>
                                  </m:dPr>
                                  <m:e>
                                    <m:sSub>
                                      <m:sSubPr>
                                        <m:ctrlPr>
                                          <a:rPr lang="en-US" i="1" dirty="0">
                                            <a:solidFill>
                                              <a:srgbClr val="0000FF"/>
                                            </a:solidFill>
                                            <a:latin typeface="Cambria Math" panose="02040503050406030204" pitchFamily="18" charset="0"/>
                                          </a:rPr>
                                        </m:ctrlPr>
                                      </m:sSubPr>
                                      <m:e>
                                        <m:acc>
                                          <m:accPr>
                                            <m:chr m:val="̂"/>
                                            <m:ctrlPr>
                                              <a:rPr lang="en-US" i="1" dirty="0">
                                                <a:solidFill>
                                                  <a:srgbClr val="0000FF"/>
                                                </a:solidFill>
                                                <a:latin typeface="Cambria Math" panose="02040503050406030204" pitchFamily="18" charset="0"/>
                                              </a:rPr>
                                            </m:ctrlPr>
                                          </m:accPr>
                                          <m:e>
                                            <m:r>
                                              <a:rPr lang="en-US" i="1" dirty="0">
                                                <a:solidFill>
                                                  <a:srgbClr val="0000FF"/>
                                                </a:solidFill>
                                                <a:latin typeface="Cambria Math"/>
                                              </a:rPr>
                                              <m:t>𝑟</m:t>
                                            </m:r>
                                          </m:e>
                                        </m:acc>
                                      </m:e>
                                      <m:sub>
                                        <m:r>
                                          <a:rPr lang="en-US" i="1" dirty="0">
                                            <a:solidFill>
                                              <a:srgbClr val="0000FF"/>
                                            </a:solidFill>
                                            <a:latin typeface="Cambria Math"/>
                                          </a:rPr>
                                          <m:t>𝑥𝑖</m:t>
                                        </m:r>
                                      </m:sub>
                                    </m:sSub>
                                    <m:r>
                                      <a:rPr lang="en-US" i="1" dirty="0">
                                        <a:solidFill>
                                          <a:srgbClr val="0000FF"/>
                                        </a:solidFill>
                                        <a:latin typeface="Cambria Math"/>
                                      </a:rPr>
                                      <m:t>−</m:t>
                                    </m:r>
                                    <m:sSub>
                                      <m:sSubPr>
                                        <m:ctrlPr>
                                          <a:rPr lang="en-US" i="1">
                                            <a:solidFill>
                                              <a:srgbClr val="0000FF"/>
                                            </a:solidFill>
                                            <a:latin typeface="Cambria Math" panose="02040503050406030204" pitchFamily="18" charset="0"/>
                                          </a:rPr>
                                        </m:ctrlPr>
                                      </m:sSubPr>
                                      <m:e>
                                        <m:r>
                                          <a:rPr lang="en-US" i="1">
                                            <a:solidFill>
                                              <a:srgbClr val="0000FF"/>
                                            </a:solidFill>
                                            <a:latin typeface="Cambria Math"/>
                                          </a:rPr>
                                          <m:t>𝑟</m:t>
                                        </m:r>
                                      </m:e>
                                      <m:sub>
                                        <m:r>
                                          <a:rPr lang="en-US" i="1">
                                            <a:solidFill>
                                              <a:srgbClr val="0000FF"/>
                                            </a:solidFill>
                                            <a:latin typeface="Cambria Math"/>
                                          </a:rPr>
                                          <m:t>𝑥𝑖</m:t>
                                        </m:r>
                                      </m:sub>
                                    </m:sSub>
                                  </m:e>
                                </m:d>
                              </m:e>
                              <m:sup>
                                <m:r>
                                  <a:rPr lang="en-US" i="1">
                                    <a:solidFill>
                                      <a:srgbClr val="0000FF"/>
                                    </a:solidFill>
                                    <a:latin typeface="Cambria Math"/>
                                  </a:rPr>
                                  <m:t>2</m:t>
                                </m:r>
                              </m:sup>
                            </m:sSup>
                          </m:e>
                        </m:nary>
                      </m:e>
                    </m:rad>
                  </m:oMath>
                </a14:m>
                <a:endParaRPr lang="en-US" baseline="30000" dirty="0">
                  <a:solidFill>
                    <a:srgbClr val="0000FF"/>
                  </a:solidFill>
                  <a:latin typeface="Times New Roman" pitchFamily="18" charset="0"/>
                  <a:cs typeface="Times New Roman" pitchFamily="18" charset="0"/>
                </a:endParaRPr>
              </a:p>
              <a:p>
                <a:pPr lvl="1"/>
                <a:r>
                  <a:rPr lang="en-US" b="1" dirty="0" smtClean="0"/>
                  <a:t>Netflix’s system RMSE: 0.9514</a:t>
                </a:r>
              </a:p>
              <a:p>
                <a:r>
                  <a:rPr lang="en-US" b="1" dirty="0" smtClean="0">
                    <a:solidFill>
                      <a:srgbClr val="008000"/>
                    </a:solidFill>
                  </a:rPr>
                  <a:t>Competition</a:t>
                </a:r>
              </a:p>
              <a:p>
                <a:pPr lvl="1"/>
                <a:r>
                  <a:rPr lang="en-US" dirty="0" smtClean="0"/>
                  <a:t>2,700+ teams</a:t>
                </a:r>
              </a:p>
              <a:p>
                <a:pPr lvl="1"/>
                <a:r>
                  <a:rPr lang="en-US" b="1" dirty="0" smtClean="0"/>
                  <a:t>$1 million</a:t>
                </a:r>
                <a:r>
                  <a:rPr lang="en-US" dirty="0" smtClean="0"/>
                  <a:t> prize for 10% improvement on Netflix</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534400" cy="5486400"/>
              </a:xfrm>
              <a:blipFill rotWithShape="1">
                <a:blip r:embed="rId2" cstate="print"/>
                <a:stretch>
                  <a:fillRect t="-1444"/>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a:t>
            </a:fld>
            <a:endParaRPr lang="en-US"/>
          </a:p>
        </p:txBody>
      </p:sp>
    </p:spTree>
    <p:extLst>
      <p:ext uri="{BB962C8B-B14F-4D97-AF65-F5344CB8AC3E}">
        <p14:creationId xmlns:p14="http://schemas.microsoft.com/office/powerpoint/2010/main" xmlns="" val="4799002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normAutofit/>
          </a:bodyPr>
          <a:lstStyle/>
          <a:p>
            <a:r>
              <a:rPr lang="en-US" dirty="0" smtClean="0"/>
              <a:t>Ratings as Products of Factors</a:t>
            </a:r>
            <a:endParaRPr lang="en-US" dirty="0"/>
          </a:p>
        </p:txBody>
      </p:sp>
      <p:sp>
        <p:nvSpPr>
          <p:cNvPr id="2" name="Content Placeholder 1"/>
          <p:cNvSpPr>
            <a:spLocks noGrp="1"/>
          </p:cNvSpPr>
          <p:nvPr>
            <p:ph idx="1"/>
          </p:nvPr>
        </p:nvSpPr>
        <p:spPr/>
        <p:txBody>
          <a:bodyPr/>
          <a:lstStyle/>
          <a:p>
            <a:r>
              <a:rPr lang="en-US" b="1" dirty="0" smtClean="0">
                <a:solidFill>
                  <a:srgbClr val="D60093"/>
                </a:solidFill>
              </a:rPr>
              <a:t>How to estimate the missing rating of </a:t>
            </a:r>
            <a:br>
              <a:rPr lang="en-US" b="1" dirty="0" smtClean="0">
                <a:solidFill>
                  <a:srgbClr val="D60093"/>
                </a:solidFill>
              </a:rPr>
            </a:br>
            <a:r>
              <a:rPr lang="en-US" b="1" dirty="0" smtClean="0">
                <a:solidFill>
                  <a:srgbClr val="D60093"/>
                </a:solidFill>
              </a:rPr>
              <a:t>user </a:t>
            </a:r>
            <a:r>
              <a:rPr lang="en-US" b="1" i="1" dirty="0" smtClean="0">
                <a:solidFill>
                  <a:srgbClr val="D60093"/>
                </a:solidFill>
              </a:rPr>
              <a:t>x</a:t>
            </a:r>
            <a:r>
              <a:rPr lang="en-US" b="1" dirty="0" smtClean="0">
                <a:solidFill>
                  <a:srgbClr val="D60093"/>
                </a:solidFill>
              </a:rPr>
              <a:t> for item </a:t>
            </a:r>
            <a:r>
              <a:rPr lang="en-US" b="1" i="1" dirty="0" err="1" smtClean="0">
                <a:solidFill>
                  <a:srgbClr val="D60093"/>
                </a:solidFill>
              </a:rPr>
              <a:t>i</a:t>
            </a:r>
            <a:r>
              <a:rPr lang="en-US" b="1" dirty="0" smtClean="0">
                <a:solidFill>
                  <a:srgbClr val="D60093"/>
                </a:solidFill>
              </a:rPr>
              <a:t>?</a:t>
            </a:r>
            <a:endParaRPr lang="en-US" b="1" dirty="0">
              <a:solidFill>
                <a:srgbClr val="D60093"/>
              </a:solidFill>
            </a:endParaRPr>
          </a:p>
        </p:txBody>
      </p:sp>
      <p:sp>
        <p:nvSpPr>
          <p:cNvPr id="18" name="Footer Placeholder 1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7" name="Slide Number Placeholder 16"/>
          <p:cNvSpPr>
            <a:spLocks noGrp="1"/>
          </p:cNvSpPr>
          <p:nvPr>
            <p:ph type="sldNum" sz="quarter" idx="12"/>
          </p:nvPr>
        </p:nvSpPr>
        <p:spPr/>
        <p:txBody>
          <a:bodyPr/>
          <a:lstStyle/>
          <a:p>
            <a:fld id="{19B12225-5612-419B-A8D5-4B8EEE4C217E}" type="slidenum">
              <a:rPr lang="en-US" smtClean="0"/>
              <a:pPr/>
              <a:t>20</a:t>
            </a:fld>
            <a:endParaRPr lang="en-US"/>
          </a:p>
        </p:txBody>
      </p:sp>
      <p:graphicFrame>
        <p:nvGraphicFramePr>
          <p:cNvPr id="150531" name="Group 3"/>
          <p:cNvGraphicFramePr>
            <a:graphicFrameLocks noGrp="1"/>
          </p:cNvGraphicFramePr>
          <p:nvPr>
            <p:extLst>
              <p:ext uri="{D42A27DB-BD31-4B8C-83A1-F6EECF244321}">
                <p14:modId xmlns:p14="http://schemas.microsoft.com/office/powerpoint/2010/main" xmlns="" val="3752904061"/>
              </p:ext>
            </p:extLst>
          </p:nvPr>
        </p:nvGraphicFramePr>
        <p:xfrm>
          <a:off x="893793" y="2600322"/>
          <a:ext cx="2628900" cy="1819278"/>
        </p:xfrm>
        <a:graphic>
          <a:graphicData uri="http://schemas.openxmlformats.org/drawingml/2006/table">
            <a:tbl>
              <a:tblPr rtl="1"/>
              <a:tblGrid>
                <a:gridCol w="219075"/>
                <a:gridCol w="219075"/>
                <a:gridCol w="219075"/>
                <a:gridCol w="219075"/>
                <a:gridCol w="219075"/>
                <a:gridCol w="219075"/>
                <a:gridCol w="219075"/>
                <a:gridCol w="219075"/>
                <a:gridCol w="219075"/>
                <a:gridCol w="219075"/>
                <a:gridCol w="219075"/>
                <a:gridCol w="219075"/>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1000" b="0" i="0" u="none" strike="noStrike" cap="none" normalizeH="0" baseline="0" smtClean="0">
                          <a:ln>
                            <a:noFill/>
                          </a:ln>
                          <a:solidFill>
                            <a:schemeClr val="tx1"/>
                          </a:solidFill>
                          <a:effectLst/>
                          <a:latin typeface="Arial" charset="0"/>
                          <a:cs typeface="Arial" charset="0"/>
                        </a:rPr>
                        <a:t>4</a:t>
                      </a: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r>
            </a:tbl>
          </a:graphicData>
        </a:graphic>
      </p:graphicFrame>
      <p:sp>
        <p:nvSpPr>
          <p:cNvPr id="150624" name="Text Box 96"/>
          <p:cNvSpPr txBox="1">
            <a:spLocks noChangeArrowheads="1"/>
          </p:cNvSpPr>
          <p:nvPr/>
        </p:nvSpPr>
        <p:spPr bwMode="auto">
          <a:xfrm rot="16200000">
            <a:off x="258749" y="3192430"/>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graphicFrame>
        <p:nvGraphicFramePr>
          <p:cNvPr id="150625" name="Group 97"/>
          <p:cNvGraphicFramePr>
            <a:graphicFrameLocks noGrp="1"/>
          </p:cNvGraphicFramePr>
          <p:nvPr>
            <p:extLst>
              <p:ext uri="{D42A27DB-BD31-4B8C-83A1-F6EECF244321}">
                <p14:modId xmlns:p14="http://schemas.microsoft.com/office/powerpoint/2010/main" xmlns="" val="253003898"/>
              </p:ext>
            </p:extLst>
          </p:nvPr>
        </p:nvGraphicFramePr>
        <p:xfrm>
          <a:off x="1606550" y="4519967"/>
          <a:ext cx="1404938" cy="1819278"/>
        </p:xfrm>
        <a:graphic>
          <a:graphicData uri="http://schemas.openxmlformats.org/drawingml/2006/table">
            <a:tbl>
              <a:tblPr rtl="1"/>
              <a:tblGrid>
                <a:gridCol w="468313"/>
                <a:gridCol w="468312"/>
                <a:gridCol w="468313"/>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smtClean="0">
                          <a:ln>
                            <a:noFill/>
                          </a:ln>
                          <a:solidFill>
                            <a:schemeClr val="bg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smtClean="0">
                          <a:ln>
                            <a:noFill/>
                          </a:ln>
                          <a:solidFill>
                            <a:schemeClr val="bg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50655" name="Group 127"/>
          <p:cNvGraphicFramePr>
            <a:graphicFrameLocks noGrp="1"/>
          </p:cNvGraphicFramePr>
          <p:nvPr>
            <p:extLst>
              <p:ext uri="{D42A27DB-BD31-4B8C-83A1-F6EECF244321}">
                <p14:modId xmlns:p14="http://schemas.microsoft.com/office/powerpoint/2010/main" xmlns="" val="3366243444"/>
              </p:ext>
            </p:extLst>
          </p:nvPr>
        </p:nvGraphicFramePr>
        <p:xfrm>
          <a:off x="3622675" y="4929542"/>
          <a:ext cx="5292725" cy="909639"/>
        </p:xfrm>
        <a:graphic>
          <a:graphicData uri="http://schemas.openxmlformats.org/drawingml/2006/table">
            <a:tbl>
              <a:tblPr rtl="1"/>
              <a:tblGrid>
                <a:gridCol w="441325"/>
                <a:gridCol w="439737"/>
                <a:gridCol w="444500"/>
                <a:gridCol w="439738"/>
                <a:gridCol w="439737"/>
                <a:gridCol w="438150"/>
                <a:gridCol w="452438"/>
                <a:gridCol w="431800"/>
                <a:gridCol w="439737"/>
                <a:gridCol w="444500"/>
                <a:gridCol w="439738"/>
                <a:gridCol w="441325"/>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50709" name="Oval 181"/>
          <p:cNvSpPr>
            <a:spLocks noChangeArrowheads="1"/>
          </p:cNvSpPr>
          <p:nvPr/>
        </p:nvSpPr>
        <p:spPr bwMode="auto">
          <a:xfrm>
            <a:off x="3280569" y="5434367"/>
            <a:ext cx="89694" cy="90488"/>
          </a:xfrm>
          <a:prstGeom prst="ellipse">
            <a:avLst/>
          </a:prstGeom>
          <a:solidFill>
            <a:schemeClr val="tx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150710" name="Text Box 182"/>
          <p:cNvSpPr txBox="1">
            <a:spLocks noChangeArrowheads="1"/>
          </p:cNvSpPr>
          <p:nvPr/>
        </p:nvSpPr>
        <p:spPr bwMode="auto">
          <a:xfrm>
            <a:off x="3702081" y="3141660"/>
            <a:ext cx="468312" cy="584775"/>
          </a:xfrm>
          <a:prstGeom prst="rect">
            <a:avLst/>
          </a:prstGeom>
          <a:noFill/>
          <a:ln w="9525">
            <a:noFill/>
            <a:miter lim="800000"/>
            <a:headEnd/>
            <a:tailEnd/>
          </a:ln>
          <a:effectLst/>
        </p:spPr>
        <p:txBody>
          <a:bodyPr>
            <a:spAutoFit/>
          </a:bodyPr>
          <a:lstStyle/>
          <a:p>
            <a:pPr>
              <a:spcBef>
                <a:spcPct val="50000"/>
              </a:spcBef>
            </a:pPr>
            <a:r>
              <a:rPr lang="en-US" sz="3200" b="1" dirty="0" smtClean="0">
                <a:latin typeface="Arial" pitchFamily="34" charset="0"/>
                <a:cs typeface="Arial" pitchFamily="34" charset="0"/>
              </a:rPr>
              <a:t>≈</a:t>
            </a:r>
            <a:endParaRPr lang="en-US" sz="3200" b="1" dirty="0">
              <a:latin typeface="Arial" pitchFamily="34" charset="0"/>
              <a:cs typeface="Arial" pitchFamily="34" charset="0"/>
            </a:endParaRPr>
          </a:p>
        </p:txBody>
      </p:sp>
      <p:sp>
        <p:nvSpPr>
          <p:cNvPr id="150712" name="Text Box 184"/>
          <p:cNvSpPr txBox="1">
            <a:spLocks noChangeArrowheads="1"/>
          </p:cNvSpPr>
          <p:nvPr/>
        </p:nvSpPr>
        <p:spPr bwMode="auto">
          <a:xfrm rot="16200000">
            <a:off x="1019131" y="5143825"/>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sp>
        <p:nvSpPr>
          <p:cNvPr id="150713" name="Text Box 185"/>
          <p:cNvSpPr txBox="1">
            <a:spLocks noChangeArrowheads="1"/>
          </p:cNvSpPr>
          <p:nvPr/>
        </p:nvSpPr>
        <p:spPr bwMode="auto">
          <a:xfrm>
            <a:off x="5746750" y="4543780"/>
            <a:ext cx="811441"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users</a:t>
            </a:r>
          </a:p>
        </p:txBody>
      </p:sp>
      <p:sp>
        <p:nvSpPr>
          <p:cNvPr id="150715" name="Text Box 187"/>
          <p:cNvSpPr txBox="1">
            <a:spLocks noChangeArrowheads="1"/>
          </p:cNvSpPr>
          <p:nvPr/>
        </p:nvSpPr>
        <p:spPr bwMode="auto">
          <a:xfrm>
            <a:off x="1711356" y="2266890"/>
            <a:ext cx="811441"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users</a:t>
            </a:r>
          </a:p>
        </p:txBody>
      </p:sp>
      <p:sp>
        <p:nvSpPr>
          <p:cNvPr id="150716" name="Text Box 188"/>
          <p:cNvSpPr txBox="1">
            <a:spLocks noChangeArrowheads="1"/>
          </p:cNvSpPr>
          <p:nvPr/>
        </p:nvSpPr>
        <p:spPr bwMode="auto">
          <a:xfrm>
            <a:off x="1734406" y="2917165"/>
            <a:ext cx="266700" cy="276999"/>
          </a:xfrm>
          <a:prstGeom prst="rect">
            <a:avLst/>
          </a:prstGeom>
          <a:solidFill>
            <a:srgbClr val="FF0000"/>
          </a:solidFill>
          <a:ln w="9525">
            <a:noFill/>
            <a:miter lim="800000"/>
            <a:headEnd/>
            <a:tailEnd/>
          </a:ln>
          <a:effectLst/>
        </p:spPr>
        <p:txBody>
          <a:bodyPr wrap="square" lIns="0" tIns="0" rIns="0" bIns="0" anchor="ctr" anchorCtr="0">
            <a:spAutoFit/>
          </a:bodyPr>
          <a:lstStyle/>
          <a:p>
            <a:pPr algn="ctr">
              <a:spcBef>
                <a:spcPct val="50000"/>
              </a:spcBef>
            </a:pPr>
            <a:r>
              <a:rPr lang="en-US" b="1" dirty="0" smtClean="0">
                <a:solidFill>
                  <a:schemeClr val="bg1"/>
                </a:solidFill>
                <a:latin typeface="Arial" pitchFamily="34" charset="0"/>
                <a:cs typeface="Arial" pitchFamily="34" charset="0"/>
              </a:rPr>
              <a:t>?</a:t>
            </a:r>
            <a:endParaRPr lang="en-US" b="1" dirty="0">
              <a:solidFill>
                <a:schemeClr val="bg1"/>
              </a:solidFill>
              <a:latin typeface="Arial" pitchFamily="34" charset="0"/>
              <a:cs typeface="Arial" pitchFamily="34" charset="0"/>
            </a:endParaRPr>
          </a:p>
        </p:txBody>
      </p:sp>
      <p:sp>
        <p:nvSpPr>
          <p:cNvPr id="23" name="TextBox 22"/>
          <p:cNvSpPr txBox="1"/>
          <p:nvPr/>
        </p:nvSpPr>
        <p:spPr>
          <a:xfrm>
            <a:off x="6101521" y="5821668"/>
            <a:ext cx="569387" cy="523220"/>
          </a:xfrm>
          <a:prstGeom prst="rect">
            <a:avLst/>
          </a:prstGeom>
          <a:noFill/>
        </p:spPr>
        <p:txBody>
          <a:bodyPr wrap="none" rtlCol="0">
            <a:spAutoFit/>
          </a:bodyPr>
          <a:lstStyle/>
          <a:p>
            <a:r>
              <a:rPr lang="en-US" sz="2800" b="1" i="1" dirty="0" smtClean="0">
                <a:solidFill>
                  <a:srgbClr val="008000"/>
                </a:solidFill>
                <a:latin typeface="Arial" pitchFamily="34" charset="0"/>
                <a:cs typeface="Arial" pitchFamily="34" charset="0"/>
              </a:rPr>
              <a:t>P</a:t>
            </a:r>
            <a:r>
              <a:rPr lang="en-US" sz="2800" b="1" baseline="30000" dirty="0" smtClean="0">
                <a:solidFill>
                  <a:srgbClr val="008000"/>
                </a:solidFill>
                <a:latin typeface="Arial" pitchFamily="34" charset="0"/>
                <a:cs typeface="Arial" pitchFamily="34" charset="0"/>
              </a:rPr>
              <a:t>T</a:t>
            </a:r>
          </a:p>
        </p:txBody>
      </p:sp>
      <p:sp>
        <p:nvSpPr>
          <p:cNvPr id="21" name="TextBox 20"/>
          <p:cNvSpPr txBox="1"/>
          <p:nvPr/>
        </p:nvSpPr>
        <p:spPr>
          <a:xfrm rot="16200000">
            <a:off x="3077363" y="5159214"/>
            <a:ext cx="877163"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factors</a:t>
            </a:r>
          </a:p>
        </p:txBody>
      </p:sp>
      <p:sp>
        <p:nvSpPr>
          <p:cNvPr id="25" name="TextBox 24"/>
          <p:cNvSpPr txBox="1"/>
          <p:nvPr/>
        </p:nvSpPr>
        <p:spPr>
          <a:xfrm>
            <a:off x="3048775" y="6248400"/>
            <a:ext cx="463588" cy="523220"/>
          </a:xfrm>
          <a:prstGeom prst="rect">
            <a:avLst/>
          </a:prstGeom>
          <a:noFill/>
        </p:spPr>
        <p:txBody>
          <a:bodyPr wrap="none" rtlCol="0">
            <a:spAutoFit/>
          </a:bodyPr>
          <a:lstStyle/>
          <a:p>
            <a:r>
              <a:rPr lang="en-US" sz="2800" b="1" i="1" dirty="0" smtClean="0">
                <a:solidFill>
                  <a:srgbClr val="008000"/>
                </a:solidFill>
                <a:latin typeface="Arial" pitchFamily="34" charset="0"/>
                <a:cs typeface="Arial" pitchFamily="34" charset="0"/>
              </a:rPr>
              <a:t>Q</a:t>
            </a:r>
          </a:p>
        </p:txBody>
      </p:sp>
      <p:sp>
        <p:nvSpPr>
          <p:cNvPr id="26" name="TextBox 25"/>
          <p:cNvSpPr txBox="1"/>
          <p:nvPr/>
        </p:nvSpPr>
        <p:spPr>
          <a:xfrm>
            <a:off x="1822789" y="6283568"/>
            <a:ext cx="877163"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factors</a:t>
            </a:r>
          </a:p>
        </p:txBody>
      </p:sp>
      <mc:AlternateContent xmlns:mc="http://schemas.openxmlformats.org/markup-compatibility/2006">
        <mc:Choice xmlns:a14="http://schemas.microsoft.com/office/drawing/2010/main" xmlns="" Requires="a14">
          <p:sp>
            <p:nvSpPr>
              <p:cNvPr id="27" name="TextBox 26"/>
              <p:cNvSpPr txBox="1"/>
              <p:nvPr/>
            </p:nvSpPr>
            <p:spPr>
              <a:xfrm>
                <a:off x="5966069" y="1905000"/>
                <a:ext cx="3111301" cy="207120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b="1" i="1" smtClean="0">
                              <a:solidFill>
                                <a:srgbClr val="0000FF"/>
                              </a:solidFill>
                              <a:latin typeface="Cambria Math" panose="02040503050406030204" pitchFamily="18" charset="0"/>
                              <a:cs typeface="Arial" pitchFamily="34" charset="0"/>
                            </a:rPr>
                          </m:ctrlPr>
                        </m:sSubPr>
                        <m:e>
                          <m:acc>
                            <m:accPr>
                              <m:chr m:val="̂"/>
                              <m:ctrlPr>
                                <a:rPr lang="en-US" sz="3600" b="1" i="1" smtClean="0">
                                  <a:solidFill>
                                    <a:srgbClr val="0000FF"/>
                                  </a:solidFill>
                                  <a:latin typeface="Cambria Math" panose="02040503050406030204" pitchFamily="18" charset="0"/>
                                  <a:cs typeface="Arial" pitchFamily="34" charset="0"/>
                                </a:rPr>
                              </m:ctrlPr>
                            </m:accPr>
                            <m:e>
                              <m:r>
                                <a:rPr lang="en-US" sz="3600" b="1" i="1" smtClean="0">
                                  <a:solidFill>
                                    <a:srgbClr val="0000FF"/>
                                  </a:solidFill>
                                  <a:latin typeface="Cambria Math"/>
                                  <a:cs typeface="Arial" pitchFamily="34" charset="0"/>
                                </a:rPr>
                                <m:t>𝒓</m:t>
                              </m:r>
                            </m:e>
                          </m:acc>
                        </m:e>
                        <m:sub>
                          <m:r>
                            <a:rPr lang="en-US" sz="3600" b="1" i="1" smtClean="0">
                              <a:solidFill>
                                <a:srgbClr val="0000FF"/>
                              </a:solidFill>
                              <a:latin typeface="Cambria Math"/>
                              <a:cs typeface="Arial" pitchFamily="34" charset="0"/>
                            </a:rPr>
                            <m:t>𝒙𝒊</m:t>
                          </m:r>
                        </m:sub>
                      </m:sSub>
                      <m:r>
                        <a:rPr lang="en-US" sz="3600" b="1" i="1" smtClean="0">
                          <a:solidFill>
                            <a:srgbClr val="0000FF"/>
                          </a:solidFill>
                          <a:latin typeface="Cambria Math"/>
                          <a:cs typeface="Arial" pitchFamily="34" charset="0"/>
                        </a:rPr>
                        <m:t>=</m:t>
                      </m:r>
                      <m:sSub>
                        <m:sSubPr>
                          <m:ctrlPr>
                            <a:rPr lang="en-US" sz="3600" b="1" i="1" smtClean="0">
                              <a:solidFill>
                                <a:srgbClr val="0000FF"/>
                              </a:solidFill>
                              <a:latin typeface="Cambria Math" panose="02040503050406030204" pitchFamily="18" charset="0"/>
                              <a:cs typeface="Arial" pitchFamily="34" charset="0"/>
                            </a:rPr>
                          </m:ctrlPr>
                        </m:sSubPr>
                        <m:e>
                          <m:r>
                            <a:rPr lang="en-US" sz="3600" b="1" i="1" smtClean="0">
                              <a:solidFill>
                                <a:srgbClr val="0000FF"/>
                              </a:solidFill>
                              <a:latin typeface="Cambria Math"/>
                              <a:cs typeface="Arial" pitchFamily="34" charset="0"/>
                            </a:rPr>
                            <m:t>𝒒</m:t>
                          </m:r>
                        </m:e>
                        <m:sub>
                          <m:r>
                            <a:rPr lang="en-US" sz="3600" b="1" i="1" smtClean="0">
                              <a:solidFill>
                                <a:srgbClr val="0000FF"/>
                              </a:solidFill>
                              <a:latin typeface="Cambria Math"/>
                              <a:cs typeface="Arial" pitchFamily="34" charset="0"/>
                            </a:rPr>
                            <m:t>𝒊</m:t>
                          </m:r>
                        </m:sub>
                      </m:sSub>
                      <m:r>
                        <a:rPr lang="en-US" sz="3600" b="1" i="1" smtClean="0">
                          <a:solidFill>
                            <a:srgbClr val="0000FF"/>
                          </a:solidFill>
                          <a:latin typeface="Cambria Math"/>
                          <a:cs typeface="Arial" pitchFamily="34" charset="0"/>
                        </a:rPr>
                        <m:t>⋅</m:t>
                      </m:r>
                      <m:sSubSup>
                        <m:sSubSupPr>
                          <m:ctrlPr>
                            <a:rPr lang="en-US" sz="3600" b="1" i="1" smtClean="0">
                              <a:solidFill>
                                <a:srgbClr val="0000FF"/>
                              </a:solidFill>
                              <a:latin typeface="Cambria Math" panose="02040503050406030204" pitchFamily="18" charset="0"/>
                              <a:cs typeface="Arial" pitchFamily="34" charset="0"/>
                            </a:rPr>
                          </m:ctrlPr>
                        </m:sSubSupPr>
                        <m:e>
                          <m:r>
                            <a:rPr lang="en-US" sz="3600" b="1" i="1" smtClean="0">
                              <a:solidFill>
                                <a:srgbClr val="0000FF"/>
                              </a:solidFill>
                              <a:latin typeface="Cambria Math"/>
                              <a:cs typeface="Arial" pitchFamily="34" charset="0"/>
                            </a:rPr>
                            <m:t>𝒑</m:t>
                          </m:r>
                        </m:e>
                        <m:sub>
                          <m:r>
                            <a:rPr lang="en-US" sz="3600" b="1" i="1" smtClean="0">
                              <a:solidFill>
                                <a:srgbClr val="0000FF"/>
                              </a:solidFill>
                              <a:latin typeface="Cambria Math"/>
                              <a:cs typeface="Arial" pitchFamily="34" charset="0"/>
                            </a:rPr>
                            <m:t>𝒙</m:t>
                          </m:r>
                        </m:sub>
                        <m:sup/>
                      </m:sSubSup>
                    </m:oMath>
                    <m:oMath xmlns:m="http://schemas.openxmlformats.org/officeDocument/2006/math">
                      <m:r>
                        <a:rPr lang="en-US" sz="3600" b="1" i="1" smtClean="0">
                          <a:solidFill>
                            <a:srgbClr val="0000FF"/>
                          </a:solidFill>
                          <a:latin typeface="Cambria Math"/>
                          <a:cs typeface="Arial" pitchFamily="34" charset="0"/>
                        </a:rPr>
                        <m:t>=</m:t>
                      </m:r>
                      <m:nary>
                        <m:naryPr>
                          <m:chr m:val="∑"/>
                          <m:supHide m:val="on"/>
                          <m:ctrlPr>
                            <a:rPr lang="en-US" sz="3600" b="1" i="1" smtClean="0">
                              <a:solidFill>
                                <a:srgbClr val="0000FF"/>
                              </a:solidFill>
                              <a:latin typeface="Cambria Math" panose="02040503050406030204" pitchFamily="18" charset="0"/>
                              <a:cs typeface="Arial" pitchFamily="34" charset="0"/>
                            </a:rPr>
                          </m:ctrlPr>
                        </m:naryPr>
                        <m:sub>
                          <m:r>
                            <a:rPr lang="en-US" sz="3600" b="1" i="1" smtClean="0">
                              <a:solidFill>
                                <a:srgbClr val="0000FF"/>
                              </a:solidFill>
                              <a:latin typeface="Cambria Math"/>
                              <a:cs typeface="Arial" pitchFamily="34" charset="0"/>
                            </a:rPr>
                            <m:t>𝒇</m:t>
                          </m:r>
                        </m:sub>
                        <m:sup/>
                        <m:e>
                          <m:sSub>
                            <m:sSubPr>
                              <m:ctrlPr>
                                <a:rPr lang="en-US" sz="3600" b="1" i="1" smtClean="0">
                                  <a:solidFill>
                                    <a:srgbClr val="0000FF"/>
                                  </a:solidFill>
                                  <a:latin typeface="Cambria Math" panose="02040503050406030204" pitchFamily="18" charset="0"/>
                                  <a:cs typeface="Arial" pitchFamily="34" charset="0"/>
                                </a:rPr>
                              </m:ctrlPr>
                            </m:sSubPr>
                            <m:e>
                              <m:r>
                                <a:rPr lang="en-US" sz="3600" b="1" i="1" smtClean="0">
                                  <a:solidFill>
                                    <a:srgbClr val="0000FF"/>
                                  </a:solidFill>
                                  <a:latin typeface="Cambria Math"/>
                                  <a:cs typeface="Arial" pitchFamily="34" charset="0"/>
                                </a:rPr>
                                <m:t>𝒒</m:t>
                              </m:r>
                            </m:e>
                            <m:sub>
                              <m:r>
                                <a:rPr lang="en-US" sz="3600" b="1" i="1" smtClean="0">
                                  <a:solidFill>
                                    <a:srgbClr val="0000FF"/>
                                  </a:solidFill>
                                  <a:latin typeface="Cambria Math"/>
                                  <a:cs typeface="Arial" pitchFamily="34" charset="0"/>
                                </a:rPr>
                                <m:t>𝒊𝒇</m:t>
                              </m:r>
                            </m:sub>
                          </m:sSub>
                          <m:r>
                            <a:rPr lang="en-US" sz="3600" b="1" i="1" smtClean="0">
                              <a:solidFill>
                                <a:srgbClr val="0000FF"/>
                              </a:solidFill>
                              <a:latin typeface="Cambria Math"/>
                              <a:cs typeface="Arial" pitchFamily="34" charset="0"/>
                            </a:rPr>
                            <m:t>⋅</m:t>
                          </m:r>
                          <m:sSub>
                            <m:sSubPr>
                              <m:ctrlPr>
                                <a:rPr lang="en-US" sz="3600" b="1" i="1" smtClean="0">
                                  <a:solidFill>
                                    <a:srgbClr val="0000FF"/>
                                  </a:solidFill>
                                  <a:latin typeface="Cambria Math" panose="02040503050406030204" pitchFamily="18" charset="0"/>
                                  <a:cs typeface="Arial" pitchFamily="34" charset="0"/>
                                </a:rPr>
                              </m:ctrlPr>
                            </m:sSubPr>
                            <m:e>
                              <m:r>
                                <a:rPr lang="en-US" sz="3600" b="1" i="1" smtClean="0">
                                  <a:solidFill>
                                    <a:srgbClr val="0000FF"/>
                                  </a:solidFill>
                                  <a:latin typeface="Cambria Math"/>
                                  <a:cs typeface="Arial" pitchFamily="34" charset="0"/>
                                </a:rPr>
                                <m:t>𝒑</m:t>
                              </m:r>
                            </m:e>
                            <m:sub>
                              <m:r>
                                <a:rPr lang="en-US" sz="3600" b="1" i="1" smtClean="0">
                                  <a:solidFill>
                                    <a:srgbClr val="0000FF"/>
                                  </a:solidFill>
                                  <a:latin typeface="Cambria Math"/>
                                  <a:cs typeface="Arial" pitchFamily="34" charset="0"/>
                                </a:rPr>
                                <m:t>𝒙𝒇</m:t>
                              </m:r>
                            </m:sub>
                          </m:sSub>
                        </m:e>
                      </m:nary>
                    </m:oMath>
                  </m:oMathPara>
                </a14:m>
                <a:endParaRPr lang="en-US" sz="3600" b="1" dirty="0" smtClean="0">
                  <a:solidFill>
                    <a:srgbClr val="0000FF"/>
                  </a:solidFill>
                  <a:latin typeface="Arial" pitchFamily="34" charset="0"/>
                  <a:cs typeface="Arial" pitchFamily="34" charset="0"/>
                </a:endParaRPr>
              </a:p>
            </p:txBody>
          </p:sp>
        </mc:Choice>
        <mc:Fallback>
          <p:sp>
            <p:nvSpPr>
              <p:cNvPr id="27" name="TextBox 26"/>
              <p:cNvSpPr txBox="1">
                <a:spLocks noRot="1" noChangeAspect="1" noMove="1" noResize="1" noEditPoints="1" noAdjustHandles="1" noChangeArrowheads="1" noChangeShapeType="1" noTextEdit="1"/>
              </p:cNvSpPr>
              <p:nvPr/>
            </p:nvSpPr>
            <p:spPr>
              <a:xfrm>
                <a:off x="5966069" y="1905000"/>
                <a:ext cx="3111301" cy="2071208"/>
              </a:xfrm>
              <a:prstGeom prst="rect">
                <a:avLst/>
              </a:prstGeom>
              <a:blipFill rotWithShape="1">
                <a:blip r:embed="rId2" cstate="print"/>
                <a:stretch>
                  <a:fillRect/>
                </a:stretch>
              </a:blipFill>
            </p:spPr>
            <p:txBody>
              <a:bodyPr/>
              <a:lstStyle/>
              <a:p>
                <a:r>
                  <a:rPr lang="en-US">
                    <a:noFill/>
                  </a:rPr>
                  <a:t> </a:t>
                </a:r>
              </a:p>
            </p:txBody>
          </p:sp>
        </mc:Fallback>
      </mc:AlternateContent>
      <p:sp>
        <p:nvSpPr>
          <p:cNvPr id="28" name="TextBox 27"/>
          <p:cNvSpPr txBox="1"/>
          <p:nvPr/>
        </p:nvSpPr>
        <p:spPr>
          <a:xfrm>
            <a:off x="6702935" y="3849469"/>
            <a:ext cx="2212465" cy="646331"/>
          </a:xfrm>
          <a:prstGeom prst="rect">
            <a:avLst/>
          </a:prstGeom>
          <a:noFill/>
        </p:spPr>
        <p:txBody>
          <a:bodyPr wrap="none" rtlCol="0">
            <a:spAutoFit/>
          </a:bodyPr>
          <a:lstStyle/>
          <a:p>
            <a:r>
              <a:rPr lang="en-US" b="1" i="1" dirty="0" smtClean="0">
                <a:latin typeface="Arial" pitchFamily="34" charset="0"/>
                <a:cs typeface="Arial" pitchFamily="34" charset="0"/>
              </a:rPr>
              <a:t>q</a:t>
            </a:r>
            <a:r>
              <a:rPr lang="en-US" b="1" i="1" baseline="-25000" dirty="0" smtClean="0">
                <a:latin typeface="Arial" pitchFamily="34" charset="0"/>
                <a:cs typeface="Arial" pitchFamily="34" charset="0"/>
              </a:rPr>
              <a:t>i</a:t>
            </a:r>
            <a:r>
              <a:rPr lang="en-US" dirty="0" smtClean="0">
                <a:latin typeface="Arial" pitchFamily="34" charset="0"/>
                <a:cs typeface="Arial" pitchFamily="34" charset="0"/>
              </a:rPr>
              <a:t> = row </a:t>
            </a:r>
            <a:r>
              <a:rPr lang="en-US" b="1" i="1" dirty="0" err="1" smtClean="0">
                <a:latin typeface="Arial" pitchFamily="34" charset="0"/>
                <a:cs typeface="Arial" pitchFamily="34" charset="0"/>
              </a:rPr>
              <a:t>i</a:t>
            </a:r>
            <a:r>
              <a:rPr lang="en-US" dirty="0" smtClean="0">
                <a:latin typeface="Arial" pitchFamily="34" charset="0"/>
                <a:cs typeface="Arial" pitchFamily="34" charset="0"/>
              </a:rPr>
              <a:t> of </a:t>
            </a:r>
            <a:r>
              <a:rPr lang="en-US" b="1" i="1" dirty="0" smtClean="0">
                <a:latin typeface="Arial" pitchFamily="34" charset="0"/>
                <a:cs typeface="Arial" pitchFamily="34" charset="0"/>
              </a:rPr>
              <a:t>Q</a:t>
            </a:r>
          </a:p>
          <a:p>
            <a:r>
              <a:rPr lang="en-US" b="1" i="1" dirty="0" err="1" smtClean="0">
                <a:latin typeface="Arial" pitchFamily="34" charset="0"/>
                <a:cs typeface="Arial" pitchFamily="34" charset="0"/>
              </a:rPr>
              <a:t>p</a:t>
            </a:r>
            <a:r>
              <a:rPr lang="en-US" b="1" i="1" baseline="-25000" dirty="0" err="1" smtClean="0">
                <a:latin typeface="Arial" pitchFamily="34" charset="0"/>
                <a:cs typeface="Arial" pitchFamily="34" charset="0"/>
              </a:rPr>
              <a:t>x</a:t>
            </a:r>
            <a:r>
              <a:rPr lang="en-US" dirty="0" smtClean="0">
                <a:latin typeface="Arial" pitchFamily="34" charset="0"/>
                <a:cs typeface="Arial" pitchFamily="34" charset="0"/>
              </a:rPr>
              <a:t> = column </a:t>
            </a:r>
            <a:r>
              <a:rPr lang="en-US" b="1" i="1" dirty="0" smtClean="0">
                <a:latin typeface="Arial" pitchFamily="34" charset="0"/>
                <a:cs typeface="Arial" pitchFamily="34" charset="0"/>
              </a:rPr>
              <a:t>x</a:t>
            </a:r>
            <a:r>
              <a:rPr lang="en-US" dirty="0" smtClean="0">
                <a:latin typeface="Arial" pitchFamily="34" charset="0"/>
                <a:cs typeface="Arial" pitchFamily="34" charset="0"/>
              </a:rPr>
              <a:t> of </a:t>
            </a:r>
            <a:r>
              <a:rPr lang="en-US" b="1" i="1" dirty="0" smtClean="0">
                <a:latin typeface="Arial" pitchFamily="34" charset="0"/>
                <a:cs typeface="Arial" pitchFamily="34" charset="0"/>
              </a:rPr>
              <a:t>P</a:t>
            </a:r>
            <a:r>
              <a:rPr lang="en-US" baseline="30000" dirty="0" smtClean="0">
                <a:latin typeface="Arial" pitchFamily="34" charset="0"/>
                <a:cs typeface="Arial" pitchFamily="34" charset="0"/>
              </a:rPr>
              <a:t>T</a:t>
            </a:r>
          </a:p>
        </p:txBody>
      </p:sp>
    </p:spTree>
    <p:extLst>
      <p:ext uri="{BB962C8B-B14F-4D97-AF65-F5344CB8AC3E}">
        <p14:creationId xmlns:p14="http://schemas.microsoft.com/office/powerpoint/2010/main" xmlns="" val="3529454878"/>
      </p:ext>
    </p:extLst>
  </p:cSld>
  <p:clrMapOvr>
    <a:masterClrMapping/>
  </p:clrMapOvr>
  <p:transition advTm="10563"/>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normAutofit/>
          </a:bodyPr>
          <a:lstStyle/>
          <a:p>
            <a:r>
              <a:rPr lang="en-US" dirty="0" smtClean="0"/>
              <a:t>Ratings as Products of Factors</a:t>
            </a:r>
            <a:endParaRPr lang="en-US" dirty="0"/>
          </a:p>
        </p:txBody>
      </p:sp>
      <p:sp>
        <p:nvSpPr>
          <p:cNvPr id="2" name="Content Placeholder 1"/>
          <p:cNvSpPr>
            <a:spLocks noGrp="1"/>
          </p:cNvSpPr>
          <p:nvPr>
            <p:ph idx="1"/>
          </p:nvPr>
        </p:nvSpPr>
        <p:spPr/>
        <p:txBody>
          <a:bodyPr/>
          <a:lstStyle/>
          <a:p>
            <a:r>
              <a:rPr lang="en-US" b="1" dirty="0" smtClean="0">
                <a:solidFill>
                  <a:srgbClr val="D60093"/>
                </a:solidFill>
              </a:rPr>
              <a:t>How to estimate the missing rating of </a:t>
            </a:r>
            <a:br>
              <a:rPr lang="en-US" b="1" dirty="0" smtClean="0">
                <a:solidFill>
                  <a:srgbClr val="D60093"/>
                </a:solidFill>
              </a:rPr>
            </a:br>
            <a:r>
              <a:rPr lang="en-US" b="1" dirty="0" smtClean="0">
                <a:solidFill>
                  <a:srgbClr val="D60093"/>
                </a:solidFill>
              </a:rPr>
              <a:t>user </a:t>
            </a:r>
            <a:r>
              <a:rPr lang="en-US" b="1" i="1" dirty="0" smtClean="0">
                <a:solidFill>
                  <a:srgbClr val="D60093"/>
                </a:solidFill>
              </a:rPr>
              <a:t>x</a:t>
            </a:r>
            <a:r>
              <a:rPr lang="en-US" b="1" dirty="0" smtClean="0">
                <a:solidFill>
                  <a:srgbClr val="D60093"/>
                </a:solidFill>
              </a:rPr>
              <a:t> for item </a:t>
            </a:r>
            <a:r>
              <a:rPr lang="en-US" b="1" i="1" dirty="0" err="1" smtClean="0">
                <a:solidFill>
                  <a:srgbClr val="D60093"/>
                </a:solidFill>
              </a:rPr>
              <a:t>i</a:t>
            </a:r>
            <a:r>
              <a:rPr lang="en-US" b="1" dirty="0" smtClean="0">
                <a:solidFill>
                  <a:srgbClr val="D60093"/>
                </a:solidFill>
              </a:rPr>
              <a:t>?</a:t>
            </a:r>
            <a:endParaRPr lang="en-US" b="1" dirty="0">
              <a:solidFill>
                <a:srgbClr val="D60093"/>
              </a:solidFill>
            </a:endParaRPr>
          </a:p>
        </p:txBody>
      </p:sp>
      <p:sp>
        <p:nvSpPr>
          <p:cNvPr id="18" name="Footer Placeholder 1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7" name="Slide Number Placeholder 16"/>
          <p:cNvSpPr>
            <a:spLocks noGrp="1"/>
          </p:cNvSpPr>
          <p:nvPr>
            <p:ph type="sldNum" sz="quarter" idx="12"/>
          </p:nvPr>
        </p:nvSpPr>
        <p:spPr/>
        <p:txBody>
          <a:bodyPr/>
          <a:lstStyle/>
          <a:p>
            <a:fld id="{19B12225-5612-419B-A8D5-4B8EEE4C217E}" type="slidenum">
              <a:rPr lang="en-US" smtClean="0"/>
              <a:pPr/>
              <a:t>21</a:t>
            </a:fld>
            <a:endParaRPr lang="en-US"/>
          </a:p>
        </p:txBody>
      </p:sp>
      <p:graphicFrame>
        <p:nvGraphicFramePr>
          <p:cNvPr id="150531" name="Group 3"/>
          <p:cNvGraphicFramePr>
            <a:graphicFrameLocks noGrp="1"/>
          </p:cNvGraphicFramePr>
          <p:nvPr>
            <p:extLst>
              <p:ext uri="{D42A27DB-BD31-4B8C-83A1-F6EECF244321}">
                <p14:modId xmlns:p14="http://schemas.microsoft.com/office/powerpoint/2010/main" xmlns="" val="3744017409"/>
              </p:ext>
            </p:extLst>
          </p:nvPr>
        </p:nvGraphicFramePr>
        <p:xfrm>
          <a:off x="893793" y="2600322"/>
          <a:ext cx="2628900" cy="1819278"/>
        </p:xfrm>
        <a:graphic>
          <a:graphicData uri="http://schemas.openxmlformats.org/drawingml/2006/table">
            <a:tbl>
              <a:tblPr rtl="1"/>
              <a:tblGrid>
                <a:gridCol w="219075"/>
                <a:gridCol w="219075"/>
                <a:gridCol w="219075"/>
                <a:gridCol w="219075"/>
                <a:gridCol w="219075"/>
                <a:gridCol w="219075"/>
                <a:gridCol w="219075"/>
                <a:gridCol w="219075"/>
                <a:gridCol w="219075"/>
                <a:gridCol w="219075"/>
                <a:gridCol w="219075"/>
                <a:gridCol w="219075"/>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1000" b="0" i="0" u="none" strike="noStrike" cap="none" normalizeH="0" baseline="0" smtClean="0">
                          <a:ln>
                            <a:noFill/>
                          </a:ln>
                          <a:solidFill>
                            <a:schemeClr val="tx1"/>
                          </a:solidFill>
                          <a:effectLst/>
                          <a:latin typeface="Arial" charset="0"/>
                          <a:cs typeface="Arial" charset="0"/>
                        </a:rPr>
                        <a:t>4</a:t>
                      </a: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r>
            </a:tbl>
          </a:graphicData>
        </a:graphic>
      </p:graphicFrame>
      <p:sp>
        <p:nvSpPr>
          <p:cNvPr id="150624" name="Text Box 96"/>
          <p:cNvSpPr txBox="1">
            <a:spLocks noChangeArrowheads="1"/>
          </p:cNvSpPr>
          <p:nvPr/>
        </p:nvSpPr>
        <p:spPr bwMode="auto">
          <a:xfrm rot="16200000">
            <a:off x="258749" y="3192430"/>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graphicFrame>
        <p:nvGraphicFramePr>
          <p:cNvPr id="150625" name="Group 97"/>
          <p:cNvGraphicFramePr>
            <a:graphicFrameLocks noGrp="1"/>
          </p:cNvGraphicFramePr>
          <p:nvPr>
            <p:extLst>
              <p:ext uri="{D42A27DB-BD31-4B8C-83A1-F6EECF244321}">
                <p14:modId xmlns:p14="http://schemas.microsoft.com/office/powerpoint/2010/main" xmlns="" val="1284641713"/>
              </p:ext>
            </p:extLst>
          </p:nvPr>
        </p:nvGraphicFramePr>
        <p:xfrm>
          <a:off x="1606550" y="4519967"/>
          <a:ext cx="1404938" cy="1819278"/>
        </p:xfrm>
        <a:graphic>
          <a:graphicData uri="http://schemas.openxmlformats.org/drawingml/2006/table">
            <a:tbl>
              <a:tblPr rtl="1"/>
              <a:tblGrid>
                <a:gridCol w="468313"/>
                <a:gridCol w="468312"/>
                <a:gridCol w="468313"/>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smtClean="0">
                          <a:ln>
                            <a:noFill/>
                          </a:ln>
                          <a:solidFill>
                            <a:schemeClr val="bg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smtClean="0">
                          <a:ln>
                            <a:noFill/>
                          </a:ln>
                          <a:solidFill>
                            <a:schemeClr val="bg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50655" name="Group 127"/>
          <p:cNvGraphicFramePr>
            <a:graphicFrameLocks noGrp="1"/>
          </p:cNvGraphicFramePr>
          <p:nvPr>
            <p:extLst>
              <p:ext uri="{D42A27DB-BD31-4B8C-83A1-F6EECF244321}">
                <p14:modId xmlns:p14="http://schemas.microsoft.com/office/powerpoint/2010/main" xmlns="" val="1647366582"/>
              </p:ext>
            </p:extLst>
          </p:nvPr>
        </p:nvGraphicFramePr>
        <p:xfrm>
          <a:off x="3622675" y="4929542"/>
          <a:ext cx="5292725" cy="909639"/>
        </p:xfrm>
        <a:graphic>
          <a:graphicData uri="http://schemas.openxmlformats.org/drawingml/2006/table">
            <a:tbl>
              <a:tblPr rtl="1"/>
              <a:tblGrid>
                <a:gridCol w="441325"/>
                <a:gridCol w="439737"/>
                <a:gridCol w="444500"/>
                <a:gridCol w="439738"/>
                <a:gridCol w="439737"/>
                <a:gridCol w="438150"/>
                <a:gridCol w="452438"/>
                <a:gridCol w="431800"/>
                <a:gridCol w="439737"/>
                <a:gridCol w="444500"/>
                <a:gridCol w="439738"/>
                <a:gridCol w="441325"/>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50709" name="Oval 181"/>
          <p:cNvSpPr>
            <a:spLocks noChangeArrowheads="1"/>
          </p:cNvSpPr>
          <p:nvPr/>
        </p:nvSpPr>
        <p:spPr bwMode="auto">
          <a:xfrm>
            <a:off x="3280569" y="5434367"/>
            <a:ext cx="89694" cy="90488"/>
          </a:xfrm>
          <a:prstGeom prst="ellipse">
            <a:avLst/>
          </a:prstGeom>
          <a:solidFill>
            <a:schemeClr val="tx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150710" name="Text Box 182"/>
          <p:cNvSpPr txBox="1">
            <a:spLocks noChangeArrowheads="1"/>
          </p:cNvSpPr>
          <p:nvPr/>
        </p:nvSpPr>
        <p:spPr bwMode="auto">
          <a:xfrm>
            <a:off x="3702081" y="3141660"/>
            <a:ext cx="468312" cy="584775"/>
          </a:xfrm>
          <a:prstGeom prst="rect">
            <a:avLst/>
          </a:prstGeom>
          <a:noFill/>
          <a:ln w="9525">
            <a:noFill/>
            <a:miter lim="800000"/>
            <a:headEnd/>
            <a:tailEnd/>
          </a:ln>
          <a:effectLst/>
        </p:spPr>
        <p:txBody>
          <a:bodyPr>
            <a:spAutoFit/>
          </a:bodyPr>
          <a:lstStyle/>
          <a:p>
            <a:pPr>
              <a:spcBef>
                <a:spcPct val="50000"/>
              </a:spcBef>
            </a:pPr>
            <a:r>
              <a:rPr lang="en-US" sz="3200" b="1" dirty="0" smtClean="0">
                <a:latin typeface="Arial" pitchFamily="34" charset="0"/>
                <a:cs typeface="Arial" pitchFamily="34" charset="0"/>
              </a:rPr>
              <a:t>≈</a:t>
            </a:r>
            <a:endParaRPr lang="en-US" sz="3200" b="1" dirty="0">
              <a:latin typeface="Arial" pitchFamily="34" charset="0"/>
              <a:cs typeface="Arial" pitchFamily="34" charset="0"/>
            </a:endParaRPr>
          </a:p>
        </p:txBody>
      </p:sp>
      <p:sp>
        <p:nvSpPr>
          <p:cNvPr id="150712" name="Text Box 184"/>
          <p:cNvSpPr txBox="1">
            <a:spLocks noChangeArrowheads="1"/>
          </p:cNvSpPr>
          <p:nvPr/>
        </p:nvSpPr>
        <p:spPr bwMode="auto">
          <a:xfrm rot="16200000">
            <a:off x="1019131" y="5143825"/>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sp>
        <p:nvSpPr>
          <p:cNvPr id="150713" name="Text Box 185"/>
          <p:cNvSpPr txBox="1">
            <a:spLocks noChangeArrowheads="1"/>
          </p:cNvSpPr>
          <p:nvPr/>
        </p:nvSpPr>
        <p:spPr bwMode="auto">
          <a:xfrm>
            <a:off x="5746750" y="4543780"/>
            <a:ext cx="811441"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users</a:t>
            </a:r>
          </a:p>
        </p:txBody>
      </p:sp>
      <p:sp>
        <p:nvSpPr>
          <p:cNvPr id="150715" name="Text Box 187"/>
          <p:cNvSpPr txBox="1">
            <a:spLocks noChangeArrowheads="1"/>
          </p:cNvSpPr>
          <p:nvPr/>
        </p:nvSpPr>
        <p:spPr bwMode="auto">
          <a:xfrm>
            <a:off x="1711356" y="2266890"/>
            <a:ext cx="811441"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users</a:t>
            </a:r>
          </a:p>
        </p:txBody>
      </p:sp>
      <p:sp>
        <p:nvSpPr>
          <p:cNvPr id="150716" name="Text Box 188"/>
          <p:cNvSpPr txBox="1">
            <a:spLocks noChangeArrowheads="1"/>
          </p:cNvSpPr>
          <p:nvPr/>
        </p:nvSpPr>
        <p:spPr bwMode="auto">
          <a:xfrm>
            <a:off x="1734406" y="2917165"/>
            <a:ext cx="266700" cy="276999"/>
          </a:xfrm>
          <a:prstGeom prst="rect">
            <a:avLst/>
          </a:prstGeom>
          <a:solidFill>
            <a:srgbClr val="FF0000"/>
          </a:solidFill>
          <a:ln w="9525">
            <a:noFill/>
            <a:miter lim="800000"/>
            <a:headEnd/>
            <a:tailEnd/>
          </a:ln>
          <a:effectLst/>
        </p:spPr>
        <p:txBody>
          <a:bodyPr wrap="square" lIns="0" tIns="0" rIns="0" bIns="0" anchor="ctr" anchorCtr="0">
            <a:spAutoFit/>
          </a:bodyPr>
          <a:lstStyle/>
          <a:p>
            <a:pPr algn="ctr">
              <a:spcBef>
                <a:spcPct val="50000"/>
              </a:spcBef>
            </a:pPr>
            <a:r>
              <a:rPr lang="en-US" b="1" dirty="0" smtClean="0">
                <a:solidFill>
                  <a:schemeClr val="bg1"/>
                </a:solidFill>
                <a:latin typeface="Arial" pitchFamily="34" charset="0"/>
                <a:cs typeface="Arial" pitchFamily="34" charset="0"/>
              </a:rPr>
              <a:t>?</a:t>
            </a:r>
            <a:endParaRPr lang="en-US" b="1" dirty="0">
              <a:solidFill>
                <a:schemeClr val="bg1"/>
              </a:solidFill>
              <a:latin typeface="Arial" pitchFamily="34" charset="0"/>
              <a:cs typeface="Arial" pitchFamily="34" charset="0"/>
            </a:endParaRPr>
          </a:p>
        </p:txBody>
      </p:sp>
      <p:sp>
        <p:nvSpPr>
          <p:cNvPr id="22" name="TextBox 21"/>
          <p:cNvSpPr txBox="1"/>
          <p:nvPr/>
        </p:nvSpPr>
        <p:spPr>
          <a:xfrm>
            <a:off x="3048775" y="6248400"/>
            <a:ext cx="463588" cy="523220"/>
          </a:xfrm>
          <a:prstGeom prst="rect">
            <a:avLst/>
          </a:prstGeom>
          <a:noFill/>
        </p:spPr>
        <p:txBody>
          <a:bodyPr wrap="none" rtlCol="0">
            <a:spAutoFit/>
          </a:bodyPr>
          <a:lstStyle/>
          <a:p>
            <a:r>
              <a:rPr lang="en-US" sz="2800" b="1" i="1" dirty="0" smtClean="0">
                <a:solidFill>
                  <a:srgbClr val="008000"/>
                </a:solidFill>
                <a:latin typeface="Arial" pitchFamily="34" charset="0"/>
                <a:cs typeface="Arial" pitchFamily="34" charset="0"/>
              </a:rPr>
              <a:t>Q</a:t>
            </a:r>
          </a:p>
        </p:txBody>
      </p:sp>
      <p:sp>
        <p:nvSpPr>
          <p:cNvPr id="23" name="TextBox 22"/>
          <p:cNvSpPr txBox="1"/>
          <p:nvPr/>
        </p:nvSpPr>
        <p:spPr>
          <a:xfrm>
            <a:off x="6101521" y="5821668"/>
            <a:ext cx="569387" cy="523220"/>
          </a:xfrm>
          <a:prstGeom prst="rect">
            <a:avLst/>
          </a:prstGeom>
          <a:noFill/>
        </p:spPr>
        <p:txBody>
          <a:bodyPr wrap="none" rtlCol="0">
            <a:spAutoFit/>
          </a:bodyPr>
          <a:lstStyle/>
          <a:p>
            <a:r>
              <a:rPr lang="en-US" sz="2800" b="1" i="1" dirty="0" smtClean="0">
                <a:solidFill>
                  <a:srgbClr val="008000"/>
                </a:solidFill>
                <a:latin typeface="Arial" pitchFamily="34" charset="0"/>
                <a:cs typeface="Arial" pitchFamily="34" charset="0"/>
              </a:rPr>
              <a:t>P</a:t>
            </a:r>
            <a:r>
              <a:rPr lang="en-US" sz="2800" b="1" baseline="30000" dirty="0" smtClean="0">
                <a:solidFill>
                  <a:srgbClr val="008000"/>
                </a:solidFill>
                <a:latin typeface="Arial" pitchFamily="34" charset="0"/>
                <a:cs typeface="Arial" pitchFamily="34" charset="0"/>
              </a:rPr>
              <a:t>T</a:t>
            </a:r>
          </a:p>
        </p:txBody>
      </p:sp>
      <p:sp>
        <p:nvSpPr>
          <p:cNvPr id="21" name="Text Box 188"/>
          <p:cNvSpPr txBox="1">
            <a:spLocks noChangeArrowheads="1"/>
          </p:cNvSpPr>
          <p:nvPr/>
        </p:nvSpPr>
        <p:spPr bwMode="auto">
          <a:xfrm>
            <a:off x="1736856" y="2908287"/>
            <a:ext cx="379381" cy="276999"/>
          </a:xfrm>
          <a:prstGeom prst="rect">
            <a:avLst/>
          </a:prstGeom>
          <a:solidFill>
            <a:srgbClr val="FF0000"/>
          </a:solidFill>
          <a:ln w="9525">
            <a:noFill/>
            <a:miter lim="800000"/>
            <a:headEnd/>
            <a:tailEnd/>
          </a:ln>
          <a:effectLst/>
        </p:spPr>
        <p:txBody>
          <a:bodyPr wrap="square" lIns="0" tIns="0" rIns="0" bIns="0" anchor="ctr" anchorCtr="0">
            <a:spAutoFit/>
          </a:bodyPr>
          <a:lstStyle/>
          <a:p>
            <a:pPr algn="ctr">
              <a:spcBef>
                <a:spcPct val="50000"/>
              </a:spcBef>
            </a:pPr>
            <a:r>
              <a:rPr lang="en-US" b="1" dirty="0" smtClean="0">
                <a:solidFill>
                  <a:schemeClr val="bg1"/>
                </a:solidFill>
                <a:latin typeface="Arial" pitchFamily="34" charset="0"/>
                <a:cs typeface="Arial" pitchFamily="34" charset="0"/>
              </a:rPr>
              <a:t>2.4</a:t>
            </a:r>
            <a:endParaRPr lang="en-US" b="1" dirty="0">
              <a:solidFill>
                <a:schemeClr val="bg1"/>
              </a:solidFill>
              <a:latin typeface="Arial" pitchFamily="34" charset="0"/>
              <a:cs typeface="Arial" pitchFamily="34" charset="0"/>
            </a:endParaRPr>
          </a:p>
        </p:txBody>
      </p:sp>
      <p:sp>
        <p:nvSpPr>
          <p:cNvPr id="25" name="TextBox 24"/>
          <p:cNvSpPr txBox="1"/>
          <p:nvPr/>
        </p:nvSpPr>
        <p:spPr>
          <a:xfrm rot="16200000">
            <a:off x="3006831" y="5159214"/>
            <a:ext cx="1018227" cy="369332"/>
          </a:xfrm>
          <a:prstGeom prst="rect">
            <a:avLst/>
          </a:prstGeom>
          <a:noFill/>
        </p:spPr>
        <p:txBody>
          <a:bodyPr wrap="none" rtlCol="0">
            <a:spAutoFit/>
          </a:bodyPr>
          <a:lstStyle/>
          <a:p>
            <a:r>
              <a:rPr lang="en-US" b="1" i="1" dirty="0" smtClean="0">
                <a:solidFill>
                  <a:srgbClr val="008000"/>
                </a:solidFill>
                <a:latin typeface="Arial" pitchFamily="34" charset="0"/>
                <a:cs typeface="Arial" pitchFamily="34" charset="0"/>
              </a:rPr>
              <a:t>f</a:t>
            </a:r>
            <a:r>
              <a:rPr lang="en-US" dirty="0" smtClean="0">
                <a:solidFill>
                  <a:srgbClr val="008000"/>
                </a:solidFill>
                <a:latin typeface="Arial" pitchFamily="34" charset="0"/>
                <a:cs typeface="Arial" pitchFamily="34" charset="0"/>
              </a:rPr>
              <a:t> factors</a:t>
            </a:r>
          </a:p>
        </p:txBody>
      </p:sp>
      <p:sp>
        <p:nvSpPr>
          <p:cNvPr id="26" name="TextBox 25"/>
          <p:cNvSpPr txBox="1"/>
          <p:nvPr/>
        </p:nvSpPr>
        <p:spPr>
          <a:xfrm>
            <a:off x="1822789" y="6283568"/>
            <a:ext cx="1018227" cy="369332"/>
          </a:xfrm>
          <a:prstGeom prst="rect">
            <a:avLst/>
          </a:prstGeom>
          <a:noFill/>
        </p:spPr>
        <p:txBody>
          <a:bodyPr wrap="none" rtlCol="0">
            <a:spAutoFit/>
          </a:bodyPr>
          <a:lstStyle/>
          <a:p>
            <a:r>
              <a:rPr lang="en-US" b="1" i="1" dirty="0" smtClean="0">
                <a:solidFill>
                  <a:srgbClr val="008000"/>
                </a:solidFill>
                <a:latin typeface="Arial" pitchFamily="34" charset="0"/>
                <a:cs typeface="Arial" pitchFamily="34" charset="0"/>
              </a:rPr>
              <a:t>f</a:t>
            </a:r>
            <a:r>
              <a:rPr lang="en-US" dirty="0" smtClean="0">
                <a:solidFill>
                  <a:srgbClr val="008000"/>
                </a:solidFill>
                <a:latin typeface="Arial" pitchFamily="34" charset="0"/>
                <a:cs typeface="Arial" pitchFamily="34" charset="0"/>
              </a:rPr>
              <a:t> factors</a:t>
            </a:r>
          </a:p>
        </p:txBody>
      </p:sp>
      <mc:AlternateContent xmlns:mc="http://schemas.openxmlformats.org/markup-compatibility/2006">
        <mc:Choice xmlns:a14="http://schemas.microsoft.com/office/drawing/2010/main" xmlns="" Requires="a14">
          <p:sp>
            <p:nvSpPr>
              <p:cNvPr id="27" name="TextBox 26"/>
              <p:cNvSpPr txBox="1"/>
              <p:nvPr/>
            </p:nvSpPr>
            <p:spPr>
              <a:xfrm>
                <a:off x="5966069" y="1905000"/>
                <a:ext cx="3111301" cy="207120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b="1" i="1" smtClean="0">
                              <a:solidFill>
                                <a:srgbClr val="0000FF"/>
                              </a:solidFill>
                              <a:latin typeface="Cambria Math" panose="02040503050406030204" pitchFamily="18" charset="0"/>
                              <a:cs typeface="Arial" pitchFamily="34" charset="0"/>
                            </a:rPr>
                          </m:ctrlPr>
                        </m:sSubPr>
                        <m:e>
                          <m:acc>
                            <m:accPr>
                              <m:chr m:val="̂"/>
                              <m:ctrlPr>
                                <a:rPr lang="en-US" sz="3600" b="1" i="1" smtClean="0">
                                  <a:solidFill>
                                    <a:srgbClr val="0000FF"/>
                                  </a:solidFill>
                                  <a:latin typeface="Cambria Math" panose="02040503050406030204" pitchFamily="18" charset="0"/>
                                  <a:cs typeface="Arial" pitchFamily="34" charset="0"/>
                                </a:rPr>
                              </m:ctrlPr>
                            </m:accPr>
                            <m:e>
                              <m:r>
                                <a:rPr lang="en-US" sz="3600" b="1" i="1" smtClean="0">
                                  <a:solidFill>
                                    <a:srgbClr val="0000FF"/>
                                  </a:solidFill>
                                  <a:latin typeface="Cambria Math"/>
                                  <a:cs typeface="Arial" pitchFamily="34" charset="0"/>
                                </a:rPr>
                                <m:t>𝒓</m:t>
                              </m:r>
                            </m:e>
                          </m:acc>
                        </m:e>
                        <m:sub>
                          <m:r>
                            <a:rPr lang="en-US" sz="3600" b="1" i="1" smtClean="0">
                              <a:solidFill>
                                <a:srgbClr val="0000FF"/>
                              </a:solidFill>
                              <a:latin typeface="Cambria Math"/>
                              <a:cs typeface="Arial" pitchFamily="34" charset="0"/>
                            </a:rPr>
                            <m:t>𝒙𝒊</m:t>
                          </m:r>
                        </m:sub>
                      </m:sSub>
                      <m:r>
                        <a:rPr lang="en-US" sz="3600" b="1" i="1" smtClean="0">
                          <a:solidFill>
                            <a:srgbClr val="0000FF"/>
                          </a:solidFill>
                          <a:latin typeface="Cambria Math"/>
                          <a:cs typeface="Arial" pitchFamily="34" charset="0"/>
                        </a:rPr>
                        <m:t>=</m:t>
                      </m:r>
                      <m:sSub>
                        <m:sSubPr>
                          <m:ctrlPr>
                            <a:rPr lang="en-US" sz="3600" b="1" i="1" smtClean="0">
                              <a:solidFill>
                                <a:srgbClr val="0000FF"/>
                              </a:solidFill>
                              <a:latin typeface="Cambria Math" panose="02040503050406030204" pitchFamily="18" charset="0"/>
                              <a:cs typeface="Arial" pitchFamily="34" charset="0"/>
                            </a:rPr>
                          </m:ctrlPr>
                        </m:sSubPr>
                        <m:e>
                          <m:r>
                            <a:rPr lang="en-US" sz="3600" b="1" i="1" smtClean="0">
                              <a:solidFill>
                                <a:srgbClr val="0000FF"/>
                              </a:solidFill>
                              <a:latin typeface="Cambria Math"/>
                              <a:cs typeface="Arial" pitchFamily="34" charset="0"/>
                            </a:rPr>
                            <m:t>𝒒</m:t>
                          </m:r>
                        </m:e>
                        <m:sub>
                          <m:r>
                            <a:rPr lang="en-US" sz="3600" b="1" i="1" smtClean="0">
                              <a:solidFill>
                                <a:srgbClr val="0000FF"/>
                              </a:solidFill>
                              <a:latin typeface="Cambria Math"/>
                              <a:cs typeface="Arial" pitchFamily="34" charset="0"/>
                            </a:rPr>
                            <m:t>𝒊</m:t>
                          </m:r>
                        </m:sub>
                      </m:sSub>
                      <m:r>
                        <a:rPr lang="en-US" sz="3600" b="1" i="1" smtClean="0">
                          <a:solidFill>
                            <a:srgbClr val="0000FF"/>
                          </a:solidFill>
                          <a:latin typeface="Cambria Math"/>
                          <a:cs typeface="Arial" pitchFamily="34" charset="0"/>
                        </a:rPr>
                        <m:t>⋅</m:t>
                      </m:r>
                      <m:sSubSup>
                        <m:sSubSupPr>
                          <m:ctrlPr>
                            <a:rPr lang="en-US" sz="3600" b="1" i="1" smtClean="0">
                              <a:solidFill>
                                <a:srgbClr val="0000FF"/>
                              </a:solidFill>
                              <a:latin typeface="Cambria Math" panose="02040503050406030204" pitchFamily="18" charset="0"/>
                              <a:cs typeface="Arial" pitchFamily="34" charset="0"/>
                            </a:rPr>
                          </m:ctrlPr>
                        </m:sSubSupPr>
                        <m:e>
                          <m:r>
                            <a:rPr lang="en-US" sz="3600" b="1" i="1" smtClean="0">
                              <a:solidFill>
                                <a:srgbClr val="0000FF"/>
                              </a:solidFill>
                              <a:latin typeface="Cambria Math"/>
                              <a:cs typeface="Arial" pitchFamily="34" charset="0"/>
                            </a:rPr>
                            <m:t>𝒑</m:t>
                          </m:r>
                        </m:e>
                        <m:sub>
                          <m:r>
                            <a:rPr lang="en-US" sz="3600" b="1" i="1" smtClean="0">
                              <a:solidFill>
                                <a:srgbClr val="0000FF"/>
                              </a:solidFill>
                              <a:latin typeface="Cambria Math"/>
                              <a:cs typeface="Arial" pitchFamily="34" charset="0"/>
                            </a:rPr>
                            <m:t>𝒙</m:t>
                          </m:r>
                        </m:sub>
                        <m:sup/>
                      </m:sSubSup>
                    </m:oMath>
                    <m:oMath xmlns:m="http://schemas.openxmlformats.org/officeDocument/2006/math">
                      <m:r>
                        <a:rPr lang="en-US" sz="3600" b="1" i="1" smtClean="0">
                          <a:solidFill>
                            <a:srgbClr val="0000FF"/>
                          </a:solidFill>
                          <a:latin typeface="Cambria Math"/>
                          <a:cs typeface="Arial" pitchFamily="34" charset="0"/>
                        </a:rPr>
                        <m:t>=</m:t>
                      </m:r>
                      <m:nary>
                        <m:naryPr>
                          <m:chr m:val="∑"/>
                          <m:supHide m:val="on"/>
                          <m:ctrlPr>
                            <a:rPr lang="en-US" sz="3600" b="1" i="1" smtClean="0">
                              <a:solidFill>
                                <a:srgbClr val="0000FF"/>
                              </a:solidFill>
                              <a:latin typeface="Cambria Math" panose="02040503050406030204" pitchFamily="18" charset="0"/>
                              <a:cs typeface="Arial" pitchFamily="34" charset="0"/>
                            </a:rPr>
                          </m:ctrlPr>
                        </m:naryPr>
                        <m:sub>
                          <m:r>
                            <a:rPr lang="en-US" sz="3600" b="1" i="1" smtClean="0">
                              <a:solidFill>
                                <a:srgbClr val="0000FF"/>
                              </a:solidFill>
                              <a:latin typeface="Cambria Math"/>
                              <a:cs typeface="Arial" pitchFamily="34" charset="0"/>
                            </a:rPr>
                            <m:t>𝒇</m:t>
                          </m:r>
                        </m:sub>
                        <m:sup/>
                        <m:e>
                          <m:sSub>
                            <m:sSubPr>
                              <m:ctrlPr>
                                <a:rPr lang="en-US" sz="3600" b="1" i="1" smtClean="0">
                                  <a:solidFill>
                                    <a:srgbClr val="0000FF"/>
                                  </a:solidFill>
                                  <a:latin typeface="Cambria Math" panose="02040503050406030204" pitchFamily="18" charset="0"/>
                                  <a:cs typeface="Arial" pitchFamily="34" charset="0"/>
                                </a:rPr>
                              </m:ctrlPr>
                            </m:sSubPr>
                            <m:e>
                              <m:r>
                                <a:rPr lang="en-US" sz="3600" b="1" i="1" smtClean="0">
                                  <a:solidFill>
                                    <a:srgbClr val="0000FF"/>
                                  </a:solidFill>
                                  <a:latin typeface="Cambria Math"/>
                                  <a:cs typeface="Arial" pitchFamily="34" charset="0"/>
                                </a:rPr>
                                <m:t>𝒒</m:t>
                              </m:r>
                            </m:e>
                            <m:sub>
                              <m:r>
                                <a:rPr lang="en-US" sz="3600" b="1" i="1" smtClean="0">
                                  <a:solidFill>
                                    <a:srgbClr val="0000FF"/>
                                  </a:solidFill>
                                  <a:latin typeface="Cambria Math"/>
                                  <a:cs typeface="Arial" pitchFamily="34" charset="0"/>
                                </a:rPr>
                                <m:t>𝒊𝒇</m:t>
                              </m:r>
                            </m:sub>
                          </m:sSub>
                          <m:r>
                            <a:rPr lang="en-US" sz="3600" b="1" i="1" smtClean="0">
                              <a:solidFill>
                                <a:srgbClr val="0000FF"/>
                              </a:solidFill>
                              <a:latin typeface="Cambria Math"/>
                              <a:cs typeface="Arial" pitchFamily="34" charset="0"/>
                            </a:rPr>
                            <m:t>⋅</m:t>
                          </m:r>
                          <m:sSub>
                            <m:sSubPr>
                              <m:ctrlPr>
                                <a:rPr lang="en-US" sz="3600" b="1" i="1" smtClean="0">
                                  <a:solidFill>
                                    <a:srgbClr val="0000FF"/>
                                  </a:solidFill>
                                  <a:latin typeface="Cambria Math" panose="02040503050406030204" pitchFamily="18" charset="0"/>
                                  <a:cs typeface="Arial" pitchFamily="34" charset="0"/>
                                </a:rPr>
                              </m:ctrlPr>
                            </m:sSubPr>
                            <m:e>
                              <m:r>
                                <a:rPr lang="en-US" sz="3600" b="1" i="1" smtClean="0">
                                  <a:solidFill>
                                    <a:srgbClr val="0000FF"/>
                                  </a:solidFill>
                                  <a:latin typeface="Cambria Math"/>
                                  <a:cs typeface="Arial" pitchFamily="34" charset="0"/>
                                </a:rPr>
                                <m:t>𝒑</m:t>
                              </m:r>
                            </m:e>
                            <m:sub>
                              <m:r>
                                <a:rPr lang="en-US" sz="3600" b="1" i="1" smtClean="0">
                                  <a:solidFill>
                                    <a:srgbClr val="0000FF"/>
                                  </a:solidFill>
                                  <a:latin typeface="Cambria Math"/>
                                  <a:cs typeface="Arial" pitchFamily="34" charset="0"/>
                                </a:rPr>
                                <m:t>𝒙𝒇</m:t>
                              </m:r>
                            </m:sub>
                          </m:sSub>
                        </m:e>
                      </m:nary>
                    </m:oMath>
                  </m:oMathPara>
                </a14:m>
                <a:endParaRPr lang="en-US" sz="3600" b="1" dirty="0" smtClean="0">
                  <a:solidFill>
                    <a:srgbClr val="0000FF"/>
                  </a:solidFill>
                  <a:latin typeface="Arial" pitchFamily="34" charset="0"/>
                  <a:cs typeface="Arial" pitchFamily="34" charset="0"/>
                </a:endParaRPr>
              </a:p>
            </p:txBody>
          </p:sp>
        </mc:Choice>
        <mc:Fallback>
          <p:sp>
            <p:nvSpPr>
              <p:cNvPr id="27" name="TextBox 26"/>
              <p:cNvSpPr txBox="1">
                <a:spLocks noRot="1" noChangeAspect="1" noMove="1" noResize="1" noEditPoints="1" noAdjustHandles="1" noChangeArrowheads="1" noChangeShapeType="1" noTextEdit="1"/>
              </p:cNvSpPr>
              <p:nvPr/>
            </p:nvSpPr>
            <p:spPr>
              <a:xfrm>
                <a:off x="5966069" y="1905000"/>
                <a:ext cx="3111301" cy="2071208"/>
              </a:xfrm>
              <a:prstGeom prst="rect">
                <a:avLst/>
              </a:prstGeom>
              <a:blipFill rotWithShape="1">
                <a:blip r:embed="rId2" cstate="print"/>
                <a:stretch>
                  <a:fillRect/>
                </a:stretch>
              </a:blipFill>
            </p:spPr>
            <p:txBody>
              <a:bodyPr/>
              <a:lstStyle/>
              <a:p>
                <a:r>
                  <a:rPr lang="en-US">
                    <a:noFill/>
                  </a:rPr>
                  <a:t> </a:t>
                </a:r>
              </a:p>
            </p:txBody>
          </p:sp>
        </mc:Fallback>
      </mc:AlternateContent>
      <p:sp>
        <p:nvSpPr>
          <p:cNvPr id="28" name="TextBox 27"/>
          <p:cNvSpPr txBox="1"/>
          <p:nvPr/>
        </p:nvSpPr>
        <p:spPr>
          <a:xfrm>
            <a:off x="6702935" y="3849469"/>
            <a:ext cx="2212465" cy="646331"/>
          </a:xfrm>
          <a:prstGeom prst="rect">
            <a:avLst/>
          </a:prstGeom>
          <a:noFill/>
        </p:spPr>
        <p:txBody>
          <a:bodyPr wrap="none" rtlCol="0">
            <a:spAutoFit/>
          </a:bodyPr>
          <a:lstStyle/>
          <a:p>
            <a:r>
              <a:rPr lang="en-US" b="1" i="1" dirty="0" smtClean="0">
                <a:latin typeface="Arial" pitchFamily="34" charset="0"/>
                <a:cs typeface="Arial" pitchFamily="34" charset="0"/>
              </a:rPr>
              <a:t>q</a:t>
            </a:r>
            <a:r>
              <a:rPr lang="en-US" b="1" i="1" baseline="-25000" dirty="0" smtClean="0">
                <a:latin typeface="Arial" pitchFamily="34" charset="0"/>
                <a:cs typeface="Arial" pitchFamily="34" charset="0"/>
              </a:rPr>
              <a:t>i</a:t>
            </a:r>
            <a:r>
              <a:rPr lang="en-US" dirty="0" smtClean="0">
                <a:latin typeface="Arial" pitchFamily="34" charset="0"/>
                <a:cs typeface="Arial" pitchFamily="34" charset="0"/>
              </a:rPr>
              <a:t> = row </a:t>
            </a:r>
            <a:r>
              <a:rPr lang="en-US" b="1" i="1" dirty="0" err="1" smtClean="0">
                <a:latin typeface="Arial" pitchFamily="34" charset="0"/>
                <a:cs typeface="Arial" pitchFamily="34" charset="0"/>
              </a:rPr>
              <a:t>i</a:t>
            </a:r>
            <a:r>
              <a:rPr lang="en-US" dirty="0" smtClean="0">
                <a:latin typeface="Arial" pitchFamily="34" charset="0"/>
                <a:cs typeface="Arial" pitchFamily="34" charset="0"/>
              </a:rPr>
              <a:t> of </a:t>
            </a:r>
            <a:r>
              <a:rPr lang="en-US" b="1" i="1" dirty="0" smtClean="0">
                <a:latin typeface="Arial" pitchFamily="34" charset="0"/>
                <a:cs typeface="Arial" pitchFamily="34" charset="0"/>
              </a:rPr>
              <a:t>Q</a:t>
            </a:r>
          </a:p>
          <a:p>
            <a:r>
              <a:rPr lang="en-US" b="1" i="1" dirty="0" err="1" smtClean="0">
                <a:latin typeface="Arial" pitchFamily="34" charset="0"/>
                <a:cs typeface="Arial" pitchFamily="34" charset="0"/>
              </a:rPr>
              <a:t>p</a:t>
            </a:r>
            <a:r>
              <a:rPr lang="en-US" b="1" i="1" baseline="-25000" dirty="0" err="1" smtClean="0">
                <a:latin typeface="Arial" pitchFamily="34" charset="0"/>
                <a:cs typeface="Arial" pitchFamily="34" charset="0"/>
              </a:rPr>
              <a:t>x</a:t>
            </a:r>
            <a:r>
              <a:rPr lang="en-US" dirty="0" smtClean="0">
                <a:latin typeface="Arial" pitchFamily="34" charset="0"/>
                <a:cs typeface="Arial" pitchFamily="34" charset="0"/>
              </a:rPr>
              <a:t> = column </a:t>
            </a:r>
            <a:r>
              <a:rPr lang="en-US" b="1" i="1" dirty="0" smtClean="0">
                <a:latin typeface="Arial" pitchFamily="34" charset="0"/>
                <a:cs typeface="Arial" pitchFamily="34" charset="0"/>
              </a:rPr>
              <a:t>x</a:t>
            </a:r>
            <a:r>
              <a:rPr lang="en-US" dirty="0" smtClean="0">
                <a:latin typeface="Arial" pitchFamily="34" charset="0"/>
                <a:cs typeface="Arial" pitchFamily="34" charset="0"/>
              </a:rPr>
              <a:t> of </a:t>
            </a:r>
            <a:r>
              <a:rPr lang="en-US" b="1" i="1" dirty="0" smtClean="0">
                <a:latin typeface="Arial" pitchFamily="34" charset="0"/>
                <a:cs typeface="Arial" pitchFamily="34" charset="0"/>
              </a:rPr>
              <a:t>P</a:t>
            </a:r>
            <a:r>
              <a:rPr lang="en-US" baseline="30000" dirty="0" smtClean="0">
                <a:latin typeface="Arial" pitchFamily="34" charset="0"/>
                <a:cs typeface="Arial" pitchFamily="34" charset="0"/>
              </a:rPr>
              <a:t>T</a:t>
            </a:r>
          </a:p>
        </p:txBody>
      </p:sp>
    </p:spTree>
    <p:extLst>
      <p:ext uri="{BB962C8B-B14F-4D97-AF65-F5344CB8AC3E}">
        <p14:creationId xmlns:p14="http://schemas.microsoft.com/office/powerpoint/2010/main" xmlns="" val="558693502"/>
      </p:ext>
    </p:extLst>
  </p:cSld>
  <p:clrMapOvr>
    <a:masterClrMapping/>
  </p:clrMapOvr>
  <p:transition advTm="10563"/>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Line 2"/>
          <p:cNvSpPr>
            <a:spLocks noChangeShapeType="1"/>
          </p:cNvSpPr>
          <p:nvPr/>
        </p:nvSpPr>
        <p:spPr bwMode="auto">
          <a:xfrm>
            <a:off x="4611688" y="1141413"/>
            <a:ext cx="0" cy="5029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39" name="Line 3"/>
          <p:cNvSpPr>
            <a:spLocks noChangeShapeType="1"/>
          </p:cNvSpPr>
          <p:nvPr/>
        </p:nvSpPr>
        <p:spPr bwMode="auto">
          <a:xfrm>
            <a:off x="1411288" y="3732213"/>
            <a:ext cx="6172200"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40" name="Text Box 4"/>
          <p:cNvSpPr txBox="1">
            <a:spLocks noChangeArrowheads="1"/>
          </p:cNvSpPr>
          <p:nvPr/>
        </p:nvSpPr>
        <p:spPr bwMode="auto">
          <a:xfrm>
            <a:off x="1106488" y="3808413"/>
            <a:ext cx="184150" cy="457200"/>
          </a:xfrm>
          <a:prstGeom prst="rect">
            <a:avLst/>
          </a:prstGeom>
          <a:noFill/>
          <a:ln w="9525">
            <a:noFill/>
            <a:miter lim="800000"/>
            <a:headEnd/>
            <a:tailEnd/>
          </a:ln>
          <a:effectLst/>
        </p:spPr>
        <p:txBody>
          <a:bodyPr wrap="none">
            <a:spAutoFit/>
          </a:bodyPr>
          <a:lstStyle/>
          <a:p>
            <a:pPr algn="l" rtl="0" eaLnBrk="0" hangingPunct="0"/>
            <a:endParaRPr lang="en-US" sz="2400">
              <a:latin typeface="Times" pitchFamily="18" charset="0"/>
            </a:endParaRPr>
          </a:p>
        </p:txBody>
      </p:sp>
      <p:sp>
        <p:nvSpPr>
          <p:cNvPr id="244741" name="Text Box 5"/>
          <p:cNvSpPr txBox="1">
            <a:spLocks noChangeArrowheads="1"/>
          </p:cNvSpPr>
          <p:nvPr/>
        </p:nvSpPr>
        <p:spPr bwMode="auto">
          <a:xfrm>
            <a:off x="328613" y="3321050"/>
            <a:ext cx="1363662" cy="1015663"/>
          </a:xfrm>
          <a:prstGeom prst="rect">
            <a:avLst/>
          </a:prstGeom>
          <a:noFill/>
          <a:ln w="9525" algn="ctr">
            <a:noFill/>
            <a:miter lim="800000"/>
            <a:headEnd/>
            <a:tailEnd/>
          </a:ln>
          <a:effectLst/>
        </p:spPr>
        <p:txBody>
          <a:bodyPr>
            <a:spAutoFit/>
          </a:bodyPr>
          <a:lstStyle/>
          <a:p>
            <a:pPr algn="l" rtl="0" eaLnBrk="0" hangingPunct="0"/>
            <a:r>
              <a:rPr lang="en-US" sz="2000" b="1" dirty="0">
                <a:solidFill>
                  <a:srgbClr val="008000"/>
                </a:solidFill>
              </a:rPr>
              <a:t>Geared towards </a:t>
            </a:r>
          </a:p>
          <a:p>
            <a:pPr algn="l" rtl="0" eaLnBrk="0" hangingPunct="0"/>
            <a:r>
              <a:rPr lang="en-US" sz="2000" b="1" dirty="0">
                <a:solidFill>
                  <a:srgbClr val="008000"/>
                </a:solidFill>
              </a:rPr>
              <a:t>females</a:t>
            </a:r>
          </a:p>
        </p:txBody>
      </p:sp>
      <p:sp>
        <p:nvSpPr>
          <p:cNvPr id="244742" name="Text Box 6"/>
          <p:cNvSpPr txBox="1">
            <a:spLocks noChangeArrowheads="1"/>
          </p:cNvSpPr>
          <p:nvPr/>
        </p:nvSpPr>
        <p:spPr bwMode="auto">
          <a:xfrm>
            <a:off x="7559675" y="3284538"/>
            <a:ext cx="1355725" cy="1015663"/>
          </a:xfrm>
          <a:prstGeom prst="rect">
            <a:avLst/>
          </a:prstGeom>
          <a:noFill/>
          <a:ln w="9525">
            <a:noFill/>
            <a:miter lim="800000"/>
            <a:headEnd/>
            <a:tailEnd/>
          </a:ln>
          <a:effectLst/>
        </p:spPr>
        <p:txBody>
          <a:bodyPr>
            <a:spAutoFit/>
          </a:bodyPr>
          <a:lstStyle/>
          <a:p>
            <a:pPr rtl="0" eaLnBrk="0" hangingPunct="0"/>
            <a:r>
              <a:rPr lang="en-US" sz="2000" b="1" dirty="0">
                <a:solidFill>
                  <a:srgbClr val="008000"/>
                </a:solidFill>
              </a:rPr>
              <a:t>Geared towards </a:t>
            </a:r>
          </a:p>
          <a:p>
            <a:pPr rtl="0" eaLnBrk="0" hangingPunct="0"/>
            <a:r>
              <a:rPr lang="en-US" sz="2000" b="1" dirty="0">
                <a:solidFill>
                  <a:srgbClr val="008000"/>
                </a:solidFill>
              </a:rPr>
              <a:t>males</a:t>
            </a:r>
          </a:p>
        </p:txBody>
      </p:sp>
      <p:sp>
        <p:nvSpPr>
          <p:cNvPr id="244743" name="Text Box 7"/>
          <p:cNvSpPr txBox="1">
            <a:spLocks noChangeArrowheads="1"/>
          </p:cNvSpPr>
          <p:nvPr/>
        </p:nvSpPr>
        <p:spPr bwMode="auto">
          <a:xfrm>
            <a:off x="3657600" y="1157288"/>
            <a:ext cx="1008609" cy="400110"/>
          </a:xfrm>
          <a:prstGeom prst="rect">
            <a:avLst/>
          </a:prstGeom>
          <a:noFill/>
          <a:ln w="9525">
            <a:noFill/>
            <a:miter lim="800000"/>
            <a:headEnd/>
            <a:tailEnd/>
          </a:ln>
          <a:effectLst/>
        </p:spPr>
        <p:txBody>
          <a:bodyPr wrap="none">
            <a:spAutoFit/>
          </a:bodyPr>
          <a:lstStyle/>
          <a:p>
            <a:pPr algn="l" rtl="0" eaLnBrk="0" hangingPunct="0"/>
            <a:r>
              <a:rPr lang="en-US" sz="2000" b="1" dirty="0" smtClean="0">
                <a:solidFill>
                  <a:srgbClr val="008000"/>
                </a:solidFill>
              </a:rPr>
              <a:t>Serious</a:t>
            </a:r>
            <a:endParaRPr lang="en-US" sz="2000" dirty="0">
              <a:solidFill>
                <a:srgbClr val="008000"/>
              </a:solidFill>
            </a:endParaRPr>
          </a:p>
        </p:txBody>
      </p:sp>
      <p:sp>
        <p:nvSpPr>
          <p:cNvPr id="244744" name="Text Box 8"/>
          <p:cNvSpPr txBox="1">
            <a:spLocks noChangeArrowheads="1"/>
          </p:cNvSpPr>
          <p:nvPr/>
        </p:nvSpPr>
        <p:spPr bwMode="auto">
          <a:xfrm>
            <a:off x="4192856" y="6246813"/>
            <a:ext cx="873957" cy="400110"/>
          </a:xfrm>
          <a:prstGeom prst="rect">
            <a:avLst/>
          </a:prstGeom>
          <a:noFill/>
          <a:ln w="9525">
            <a:noFill/>
            <a:miter lim="800000"/>
            <a:headEnd/>
            <a:tailEnd/>
          </a:ln>
          <a:effectLst/>
        </p:spPr>
        <p:txBody>
          <a:bodyPr wrap="none">
            <a:spAutoFit/>
          </a:bodyPr>
          <a:lstStyle/>
          <a:p>
            <a:pPr algn="l" rtl="0" eaLnBrk="0" hangingPunct="0"/>
            <a:r>
              <a:rPr lang="en-US" sz="2000" b="1" dirty="0" smtClean="0">
                <a:solidFill>
                  <a:srgbClr val="008000"/>
                </a:solidFill>
              </a:rPr>
              <a:t>Funny</a:t>
            </a:r>
            <a:endParaRPr lang="en-US" sz="2000" b="1" dirty="0">
              <a:solidFill>
                <a:srgbClr val="008000"/>
              </a:solidFill>
            </a:endParaRPr>
          </a:p>
        </p:txBody>
      </p:sp>
      <p:sp>
        <p:nvSpPr>
          <p:cNvPr id="244765" name="Rectangle 29"/>
          <p:cNvSpPr>
            <a:spLocks noChangeArrowheads="1"/>
          </p:cNvSpPr>
          <p:nvPr/>
        </p:nvSpPr>
        <p:spPr bwMode="auto">
          <a:xfrm>
            <a:off x="457200" y="44450"/>
            <a:ext cx="8229600" cy="635000"/>
          </a:xfrm>
          <a:prstGeom prst="rect">
            <a:avLst/>
          </a:prstGeom>
          <a:noFill/>
          <a:ln w="9525">
            <a:noFill/>
            <a:miter lim="800000"/>
            <a:headEnd/>
            <a:tailEnd/>
          </a:ln>
          <a:effectLst/>
        </p:spPr>
        <p:txBody>
          <a:bodyPr anchor="ctr"/>
          <a:lstStyle/>
          <a:p>
            <a:endParaRPr lang="en-US" sz="3200" dirty="0">
              <a:solidFill>
                <a:schemeClr val="tx2"/>
              </a:solidFill>
            </a:endParaRPr>
          </a:p>
        </p:txBody>
      </p:sp>
      <p:sp>
        <p:nvSpPr>
          <p:cNvPr id="30" name="Title 29"/>
          <p:cNvSpPr>
            <a:spLocks noGrp="1"/>
          </p:cNvSpPr>
          <p:nvPr>
            <p:ph type="title"/>
          </p:nvPr>
        </p:nvSpPr>
        <p:spPr/>
        <p:txBody>
          <a:bodyPr>
            <a:normAutofit/>
          </a:bodyPr>
          <a:lstStyle/>
          <a:p>
            <a:r>
              <a:rPr lang="en-US" dirty="0" smtClean="0"/>
              <a:t>Latent Factor Models</a:t>
            </a:r>
            <a:endParaRPr lang="en-US" dirty="0"/>
          </a:p>
        </p:txBody>
      </p:sp>
      <p:sp>
        <p:nvSpPr>
          <p:cNvPr id="33" name="Slide Number Placeholder 32"/>
          <p:cNvSpPr>
            <a:spLocks noGrp="1"/>
          </p:cNvSpPr>
          <p:nvPr>
            <p:ph type="sldNum" sz="quarter" idx="12"/>
          </p:nvPr>
        </p:nvSpPr>
        <p:spPr/>
        <p:txBody>
          <a:bodyPr/>
          <a:lstStyle/>
          <a:p>
            <a:fld id="{19B12225-5612-419B-A8D5-4B8EEE4C217E}" type="slidenum">
              <a:rPr lang="en-US" smtClean="0"/>
              <a:pPr/>
              <a:t>22</a:t>
            </a:fld>
            <a:endParaRPr lang="en-US"/>
          </a:p>
        </p:txBody>
      </p:sp>
      <p:sp>
        <p:nvSpPr>
          <p:cNvPr id="34" name="Footer Placeholder 3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44745" name="Text Box 9"/>
          <p:cNvSpPr txBox="1">
            <a:spLocks noChangeArrowheads="1"/>
          </p:cNvSpPr>
          <p:nvPr/>
        </p:nvSpPr>
        <p:spPr bwMode="auto">
          <a:xfrm>
            <a:off x="1116013" y="5300663"/>
            <a:ext cx="1800225"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The Princess</a:t>
            </a:r>
          </a:p>
          <a:p>
            <a:pPr rtl="0" eaLnBrk="0" hangingPunct="0"/>
            <a:r>
              <a:rPr lang="en-US">
                <a:solidFill>
                  <a:srgbClr val="0000FF"/>
                </a:solidFill>
                <a:latin typeface="Lucida Bright" pitchFamily="18" charset="0"/>
              </a:rPr>
              <a:t>Diaries</a:t>
            </a:r>
          </a:p>
        </p:txBody>
      </p:sp>
      <p:sp>
        <p:nvSpPr>
          <p:cNvPr id="244746" name="Text Box 10"/>
          <p:cNvSpPr txBox="1">
            <a:spLocks noChangeArrowheads="1"/>
          </p:cNvSpPr>
          <p:nvPr/>
        </p:nvSpPr>
        <p:spPr bwMode="auto">
          <a:xfrm>
            <a:off x="3743325" y="4722813"/>
            <a:ext cx="1766888" cy="366712"/>
          </a:xfrm>
          <a:prstGeom prst="rect">
            <a:avLst/>
          </a:prstGeom>
          <a:solidFill>
            <a:schemeClr val="bg1"/>
          </a:solidFill>
          <a:ln w="9525">
            <a:noFill/>
            <a:miter lim="800000"/>
            <a:headEnd/>
            <a:tailEnd/>
          </a:ln>
          <a:effectLst/>
        </p:spPr>
        <p:txBody>
          <a:bodyPr>
            <a:spAutoFit/>
          </a:bodyPr>
          <a:lstStyle/>
          <a:p>
            <a:pPr rtl="0" eaLnBrk="0" hangingPunct="0"/>
            <a:r>
              <a:rPr lang="en-US">
                <a:solidFill>
                  <a:srgbClr val="0000FF"/>
                </a:solidFill>
                <a:latin typeface="Lucida Bright" pitchFamily="18" charset="0"/>
              </a:rPr>
              <a:t>The Lion King</a:t>
            </a:r>
          </a:p>
        </p:txBody>
      </p:sp>
      <p:sp>
        <p:nvSpPr>
          <p:cNvPr id="244747" name="Text Box 11"/>
          <p:cNvSpPr txBox="1">
            <a:spLocks noChangeArrowheads="1"/>
          </p:cNvSpPr>
          <p:nvPr/>
        </p:nvSpPr>
        <p:spPr bwMode="auto">
          <a:xfrm>
            <a:off x="5678488" y="1217613"/>
            <a:ext cx="1462087" cy="366712"/>
          </a:xfrm>
          <a:prstGeom prst="rect">
            <a:avLst/>
          </a:prstGeom>
          <a:noFill/>
          <a:ln w="9525">
            <a:noFill/>
            <a:miter lim="800000"/>
            <a:headEnd/>
            <a:tailEnd/>
          </a:ln>
          <a:effectLst/>
        </p:spPr>
        <p:txBody>
          <a:bodyPr>
            <a:spAutoFit/>
          </a:bodyPr>
          <a:lstStyle/>
          <a:p>
            <a:pPr rtl="0" eaLnBrk="0" hangingPunct="0"/>
            <a:r>
              <a:rPr lang="en-US" dirty="0" err="1">
                <a:solidFill>
                  <a:srgbClr val="0000FF"/>
                </a:solidFill>
                <a:latin typeface="Lucida Bright" pitchFamily="18" charset="0"/>
              </a:rPr>
              <a:t>Braveheart</a:t>
            </a:r>
            <a:endParaRPr lang="en-US" dirty="0">
              <a:solidFill>
                <a:srgbClr val="0000FF"/>
              </a:solidFill>
              <a:latin typeface="Lucida Bright" pitchFamily="18" charset="0"/>
            </a:endParaRPr>
          </a:p>
        </p:txBody>
      </p:sp>
      <p:sp>
        <p:nvSpPr>
          <p:cNvPr id="244748" name="Text Box 12"/>
          <p:cNvSpPr txBox="1">
            <a:spLocks noChangeArrowheads="1"/>
          </p:cNvSpPr>
          <p:nvPr/>
        </p:nvSpPr>
        <p:spPr bwMode="auto">
          <a:xfrm>
            <a:off x="5976938" y="2667000"/>
            <a:ext cx="1728787"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Lethal Weapon</a:t>
            </a:r>
          </a:p>
        </p:txBody>
      </p:sp>
      <p:sp>
        <p:nvSpPr>
          <p:cNvPr id="244749" name="Text Box 13"/>
          <p:cNvSpPr txBox="1">
            <a:spLocks noChangeArrowheads="1"/>
          </p:cNvSpPr>
          <p:nvPr/>
        </p:nvSpPr>
        <p:spPr bwMode="auto">
          <a:xfrm>
            <a:off x="4751388" y="5408613"/>
            <a:ext cx="1749425"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Independence Day</a:t>
            </a:r>
          </a:p>
        </p:txBody>
      </p:sp>
      <p:sp>
        <p:nvSpPr>
          <p:cNvPr id="244750" name="Text Box 14"/>
          <p:cNvSpPr txBox="1">
            <a:spLocks noChangeArrowheads="1"/>
          </p:cNvSpPr>
          <p:nvPr/>
        </p:nvSpPr>
        <p:spPr bwMode="auto">
          <a:xfrm>
            <a:off x="3697288" y="1522413"/>
            <a:ext cx="1462087" cy="366712"/>
          </a:xfrm>
          <a:prstGeom prst="rect">
            <a:avLst/>
          </a:prstGeom>
          <a:solidFill>
            <a:schemeClr val="bg1"/>
          </a:solidFill>
          <a:ln w="9525">
            <a:noFill/>
            <a:miter lim="800000"/>
            <a:headEnd/>
            <a:tailEnd/>
          </a:ln>
          <a:effectLst/>
        </p:spPr>
        <p:txBody>
          <a:bodyPr>
            <a:spAutoFit/>
          </a:bodyPr>
          <a:lstStyle/>
          <a:p>
            <a:pPr rtl="0" eaLnBrk="0" hangingPunct="0"/>
            <a:r>
              <a:rPr lang="en-US">
                <a:solidFill>
                  <a:srgbClr val="0000FF"/>
                </a:solidFill>
                <a:latin typeface="Lucida Bright" pitchFamily="18" charset="0"/>
              </a:rPr>
              <a:t>Amadeus</a:t>
            </a:r>
          </a:p>
        </p:txBody>
      </p:sp>
      <p:sp>
        <p:nvSpPr>
          <p:cNvPr id="244751" name="Text Box 15"/>
          <p:cNvSpPr txBox="1">
            <a:spLocks noChangeArrowheads="1"/>
          </p:cNvSpPr>
          <p:nvPr/>
        </p:nvSpPr>
        <p:spPr bwMode="auto">
          <a:xfrm>
            <a:off x="1411288" y="1412875"/>
            <a:ext cx="1462087" cy="641350"/>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The Color Purple</a:t>
            </a:r>
          </a:p>
        </p:txBody>
      </p:sp>
      <p:sp>
        <p:nvSpPr>
          <p:cNvPr id="244752" name="Text Box 16"/>
          <p:cNvSpPr txBox="1">
            <a:spLocks noChangeArrowheads="1"/>
          </p:cNvSpPr>
          <p:nvPr/>
        </p:nvSpPr>
        <p:spPr bwMode="auto">
          <a:xfrm>
            <a:off x="7148513" y="5911850"/>
            <a:ext cx="1462087" cy="641350"/>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Dumb and Dumber</a:t>
            </a:r>
          </a:p>
        </p:txBody>
      </p:sp>
      <p:sp>
        <p:nvSpPr>
          <p:cNvPr id="244759" name="Text Box 23"/>
          <p:cNvSpPr txBox="1">
            <a:spLocks noChangeArrowheads="1"/>
          </p:cNvSpPr>
          <p:nvPr/>
        </p:nvSpPr>
        <p:spPr bwMode="auto">
          <a:xfrm>
            <a:off x="4497388" y="3275013"/>
            <a:ext cx="1462087" cy="366712"/>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Ocean’s 11</a:t>
            </a:r>
          </a:p>
        </p:txBody>
      </p:sp>
      <p:sp>
        <p:nvSpPr>
          <p:cNvPr id="244760" name="Text Box 24"/>
          <p:cNvSpPr txBox="1">
            <a:spLocks noChangeArrowheads="1"/>
          </p:cNvSpPr>
          <p:nvPr/>
        </p:nvSpPr>
        <p:spPr bwMode="auto">
          <a:xfrm>
            <a:off x="1655763" y="2895600"/>
            <a:ext cx="1462087"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Sense and Sensibility</a:t>
            </a:r>
          </a:p>
        </p:txBody>
      </p:sp>
      <p:sp>
        <p:nvSpPr>
          <p:cNvPr id="31" name="TextBox 30"/>
          <p:cNvSpPr txBox="1"/>
          <p:nvPr/>
        </p:nvSpPr>
        <p:spPr>
          <a:xfrm>
            <a:off x="6579314" y="3408775"/>
            <a:ext cx="1181734" cy="400110"/>
          </a:xfrm>
          <a:prstGeom prst="rect">
            <a:avLst/>
          </a:prstGeom>
          <a:noFill/>
        </p:spPr>
        <p:txBody>
          <a:bodyPr wrap="none" rtlCol="0">
            <a:spAutoFit/>
          </a:bodyPr>
          <a:lstStyle/>
          <a:p>
            <a:r>
              <a:rPr lang="en-US" sz="2000" b="1" dirty="0" smtClean="0">
                <a:solidFill>
                  <a:srgbClr val="D60093"/>
                </a:solidFill>
                <a:latin typeface="Arial" pitchFamily="34" charset="0"/>
                <a:cs typeface="Arial" pitchFamily="34" charset="0"/>
              </a:rPr>
              <a:t>Factor 1</a:t>
            </a:r>
          </a:p>
        </p:txBody>
      </p:sp>
      <p:sp>
        <p:nvSpPr>
          <p:cNvPr id="35" name="TextBox 34"/>
          <p:cNvSpPr txBox="1"/>
          <p:nvPr/>
        </p:nvSpPr>
        <p:spPr>
          <a:xfrm rot="16200000">
            <a:off x="3820766" y="5379691"/>
            <a:ext cx="1181734" cy="400110"/>
          </a:xfrm>
          <a:prstGeom prst="rect">
            <a:avLst/>
          </a:prstGeom>
          <a:noFill/>
        </p:spPr>
        <p:txBody>
          <a:bodyPr wrap="none" rtlCol="0">
            <a:spAutoFit/>
          </a:bodyPr>
          <a:lstStyle/>
          <a:p>
            <a:r>
              <a:rPr lang="en-US" sz="2000" b="1" dirty="0" smtClean="0">
                <a:solidFill>
                  <a:srgbClr val="D60093"/>
                </a:solidFill>
                <a:latin typeface="Arial" pitchFamily="34" charset="0"/>
                <a:cs typeface="Arial" pitchFamily="34" charset="0"/>
              </a:rPr>
              <a:t>Factor 2</a:t>
            </a:r>
          </a:p>
        </p:txBody>
      </p:sp>
    </p:spTree>
    <p:extLst>
      <p:ext uri="{BB962C8B-B14F-4D97-AF65-F5344CB8AC3E}">
        <p14:creationId xmlns:p14="http://schemas.microsoft.com/office/powerpoint/2010/main" xmlns="" val="3462832062"/>
      </p:ext>
    </p:extLst>
  </p:cSld>
  <p:clrMapOvr>
    <a:masterClrMapping/>
  </p:clrMapOvr>
  <p:transition advTm="132641"/>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Line 2"/>
          <p:cNvSpPr>
            <a:spLocks noChangeShapeType="1"/>
          </p:cNvSpPr>
          <p:nvPr/>
        </p:nvSpPr>
        <p:spPr bwMode="auto">
          <a:xfrm>
            <a:off x="4611688" y="1141413"/>
            <a:ext cx="0" cy="5029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39" name="Line 3"/>
          <p:cNvSpPr>
            <a:spLocks noChangeShapeType="1"/>
          </p:cNvSpPr>
          <p:nvPr/>
        </p:nvSpPr>
        <p:spPr bwMode="auto">
          <a:xfrm>
            <a:off x="1411288" y="3732213"/>
            <a:ext cx="6172200"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40" name="Text Box 4"/>
          <p:cNvSpPr txBox="1">
            <a:spLocks noChangeArrowheads="1"/>
          </p:cNvSpPr>
          <p:nvPr/>
        </p:nvSpPr>
        <p:spPr bwMode="auto">
          <a:xfrm>
            <a:off x="1106488" y="3808413"/>
            <a:ext cx="184150" cy="457200"/>
          </a:xfrm>
          <a:prstGeom prst="rect">
            <a:avLst/>
          </a:prstGeom>
          <a:noFill/>
          <a:ln w="9525">
            <a:noFill/>
            <a:miter lim="800000"/>
            <a:headEnd/>
            <a:tailEnd/>
          </a:ln>
          <a:effectLst/>
        </p:spPr>
        <p:txBody>
          <a:bodyPr wrap="none">
            <a:spAutoFit/>
          </a:bodyPr>
          <a:lstStyle/>
          <a:p>
            <a:pPr algn="l" rtl="0" eaLnBrk="0" hangingPunct="0"/>
            <a:endParaRPr lang="en-US" sz="2400">
              <a:latin typeface="Times" pitchFamily="18" charset="0"/>
            </a:endParaRPr>
          </a:p>
        </p:txBody>
      </p:sp>
      <p:sp>
        <p:nvSpPr>
          <p:cNvPr id="244741" name="Text Box 5"/>
          <p:cNvSpPr txBox="1">
            <a:spLocks noChangeArrowheads="1"/>
          </p:cNvSpPr>
          <p:nvPr/>
        </p:nvSpPr>
        <p:spPr bwMode="auto">
          <a:xfrm>
            <a:off x="328613" y="3321050"/>
            <a:ext cx="1363662" cy="1015663"/>
          </a:xfrm>
          <a:prstGeom prst="rect">
            <a:avLst/>
          </a:prstGeom>
          <a:noFill/>
          <a:ln w="9525" algn="ctr">
            <a:noFill/>
            <a:miter lim="800000"/>
            <a:headEnd/>
            <a:tailEnd/>
          </a:ln>
          <a:effectLst/>
        </p:spPr>
        <p:txBody>
          <a:bodyPr>
            <a:spAutoFit/>
          </a:bodyPr>
          <a:lstStyle/>
          <a:p>
            <a:pPr algn="l" rtl="0" eaLnBrk="0" hangingPunct="0"/>
            <a:r>
              <a:rPr lang="en-US" sz="2000" b="1" dirty="0">
                <a:solidFill>
                  <a:srgbClr val="008000"/>
                </a:solidFill>
              </a:rPr>
              <a:t>Geared towards </a:t>
            </a:r>
          </a:p>
          <a:p>
            <a:pPr algn="l" rtl="0" eaLnBrk="0" hangingPunct="0"/>
            <a:r>
              <a:rPr lang="en-US" sz="2000" b="1" dirty="0">
                <a:solidFill>
                  <a:srgbClr val="008000"/>
                </a:solidFill>
              </a:rPr>
              <a:t>females</a:t>
            </a:r>
          </a:p>
        </p:txBody>
      </p:sp>
      <p:sp>
        <p:nvSpPr>
          <p:cNvPr id="244742" name="Text Box 6"/>
          <p:cNvSpPr txBox="1">
            <a:spLocks noChangeArrowheads="1"/>
          </p:cNvSpPr>
          <p:nvPr/>
        </p:nvSpPr>
        <p:spPr bwMode="auto">
          <a:xfrm>
            <a:off x="7559675" y="3284538"/>
            <a:ext cx="1355725" cy="1015663"/>
          </a:xfrm>
          <a:prstGeom prst="rect">
            <a:avLst/>
          </a:prstGeom>
          <a:noFill/>
          <a:ln w="9525">
            <a:noFill/>
            <a:miter lim="800000"/>
            <a:headEnd/>
            <a:tailEnd/>
          </a:ln>
          <a:effectLst/>
        </p:spPr>
        <p:txBody>
          <a:bodyPr>
            <a:spAutoFit/>
          </a:bodyPr>
          <a:lstStyle/>
          <a:p>
            <a:pPr rtl="0" eaLnBrk="0" hangingPunct="0"/>
            <a:r>
              <a:rPr lang="en-US" sz="2000" b="1" dirty="0">
                <a:solidFill>
                  <a:srgbClr val="008000"/>
                </a:solidFill>
              </a:rPr>
              <a:t>Geared towards </a:t>
            </a:r>
          </a:p>
          <a:p>
            <a:pPr rtl="0" eaLnBrk="0" hangingPunct="0"/>
            <a:r>
              <a:rPr lang="en-US" sz="2000" b="1" dirty="0">
                <a:solidFill>
                  <a:srgbClr val="008000"/>
                </a:solidFill>
              </a:rPr>
              <a:t>males</a:t>
            </a:r>
          </a:p>
        </p:txBody>
      </p:sp>
      <p:sp>
        <p:nvSpPr>
          <p:cNvPr id="244743" name="Text Box 7"/>
          <p:cNvSpPr txBox="1">
            <a:spLocks noChangeArrowheads="1"/>
          </p:cNvSpPr>
          <p:nvPr/>
        </p:nvSpPr>
        <p:spPr bwMode="auto">
          <a:xfrm>
            <a:off x="3657600" y="1157288"/>
            <a:ext cx="1008609" cy="400110"/>
          </a:xfrm>
          <a:prstGeom prst="rect">
            <a:avLst/>
          </a:prstGeom>
          <a:noFill/>
          <a:ln w="9525">
            <a:noFill/>
            <a:miter lim="800000"/>
            <a:headEnd/>
            <a:tailEnd/>
          </a:ln>
          <a:effectLst/>
        </p:spPr>
        <p:txBody>
          <a:bodyPr wrap="none">
            <a:spAutoFit/>
          </a:bodyPr>
          <a:lstStyle/>
          <a:p>
            <a:pPr algn="l" rtl="0" eaLnBrk="0" hangingPunct="0"/>
            <a:r>
              <a:rPr lang="en-US" sz="2000" b="1" dirty="0" smtClean="0">
                <a:solidFill>
                  <a:srgbClr val="008000"/>
                </a:solidFill>
              </a:rPr>
              <a:t>Serious</a:t>
            </a:r>
            <a:endParaRPr lang="en-US" sz="2000" dirty="0">
              <a:solidFill>
                <a:srgbClr val="008000"/>
              </a:solidFill>
            </a:endParaRPr>
          </a:p>
        </p:txBody>
      </p:sp>
      <p:sp>
        <p:nvSpPr>
          <p:cNvPr id="244744" name="Text Box 8"/>
          <p:cNvSpPr txBox="1">
            <a:spLocks noChangeArrowheads="1"/>
          </p:cNvSpPr>
          <p:nvPr/>
        </p:nvSpPr>
        <p:spPr bwMode="auto">
          <a:xfrm>
            <a:off x="4192856" y="6246813"/>
            <a:ext cx="873957" cy="400110"/>
          </a:xfrm>
          <a:prstGeom prst="rect">
            <a:avLst/>
          </a:prstGeom>
          <a:noFill/>
          <a:ln w="9525">
            <a:noFill/>
            <a:miter lim="800000"/>
            <a:headEnd/>
            <a:tailEnd/>
          </a:ln>
          <a:effectLst/>
        </p:spPr>
        <p:txBody>
          <a:bodyPr wrap="none">
            <a:spAutoFit/>
          </a:bodyPr>
          <a:lstStyle/>
          <a:p>
            <a:pPr algn="l" rtl="0" eaLnBrk="0" hangingPunct="0"/>
            <a:r>
              <a:rPr lang="en-US" sz="2000" b="1" dirty="0" smtClean="0">
                <a:solidFill>
                  <a:srgbClr val="008000"/>
                </a:solidFill>
              </a:rPr>
              <a:t>Funny</a:t>
            </a:r>
            <a:endParaRPr lang="en-US" sz="2000" b="1" dirty="0">
              <a:solidFill>
                <a:srgbClr val="008000"/>
              </a:solidFill>
            </a:endParaRPr>
          </a:p>
        </p:txBody>
      </p:sp>
      <p:pic>
        <p:nvPicPr>
          <p:cNvPr id="244753" name="Picture 17" descr="girl-3-128x128"/>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2809875" y="1738313"/>
            <a:ext cx="574675" cy="574675"/>
          </a:xfrm>
          <a:prstGeom prst="rect">
            <a:avLst/>
          </a:prstGeom>
          <a:noFill/>
        </p:spPr>
      </p:pic>
      <p:pic>
        <p:nvPicPr>
          <p:cNvPr id="244754" name="Picture 18" descr="boy_icon"/>
          <p:cNvPicPr>
            <a:picLocks noChangeAspect="1" noChangeArrowheads="1"/>
          </p:cNvPicPr>
          <p:nvPr/>
        </p:nvPicPr>
        <p:blipFill>
          <a:blip r:embed="rId4" cstate="print">
            <a:clrChange>
              <a:clrFrom>
                <a:srgbClr val="FEFEFC"/>
              </a:clrFrom>
              <a:clrTo>
                <a:srgbClr val="FEFEFC">
                  <a:alpha val="0"/>
                </a:srgbClr>
              </a:clrTo>
            </a:clrChange>
          </a:blip>
          <a:srcRect/>
          <a:stretch>
            <a:fillRect/>
          </a:stretch>
        </p:blipFill>
        <p:spPr bwMode="auto">
          <a:xfrm>
            <a:off x="3087688" y="2741613"/>
            <a:ext cx="514350" cy="514350"/>
          </a:xfrm>
          <a:prstGeom prst="rect">
            <a:avLst/>
          </a:prstGeom>
          <a:noFill/>
        </p:spPr>
      </p:pic>
      <p:pic>
        <p:nvPicPr>
          <p:cNvPr id="244756" name="Picture 20" descr="drew%20final"/>
          <p:cNvPicPr>
            <a:picLocks noChangeAspect="1" noChangeArrowheads="1"/>
          </p:cNvPicPr>
          <p:nvPr/>
        </p:nvPicPr>
        <p:blipFill>
          <a:blip r:embed="rId5" cstate="print">
            <a:clrChange>
              <a:clrFrom>
                <a:srgbClr val="FFFFFF"/>
              </a:clrFrom>
              <a:clrTo>
                <a:srgbClr val="FFFFFF">
                  <a:alpha val="0"/>
                </a:srgbClr>
              </a:clrTo>
            </a:clrChange>
          </a:blip>
          <a:srcRect l="20271" r="21230" b="278"/>
          <a:stretch>
            <a:fillRect/>
          </a:stretch>
        </p:blipFill>
        <p:spPr bwMode="auto">
          <a:xfrm>
            <a:off x="4611688" y="3808413"/>
            <a:ext cx="500062" cy="609600"/>
          </a:xfrm>
          <a:prstGeom prst="rect">
            <a:avLst/>
          </a:prstGeom>
          <a:noFill/>
        </p:spPr>
      </p:pic>
      <p:pic>
        <p:nvPicPr>
          <p:cNvPr id="244757" name="Picture 21" descr="istockphoto_1239124_girl_icon_design"/>
          <p:cNvPicPr>
            <a:picLocks noChangeAspect="1" noChangeArrowheads="1"/>
          </p:cNvPicPr>
          <p:nvPr/>
        </p:nvPicPr>
        <p:blipFill>
          <a:blip r:embed="rId6" cstate="print">
            <a:clrChange>
              <a:clrFrom>
                <a:srgbClr val="F39501"/>
              </a:clrFrom>
              <a:clrTo>
                <a:srgbClr val="F39501">
                  <a:alpha val="0"/>
                </a:srgbClr>
              </a:clrTo>
            </a:clrChange>
          </a:blip>
          <a:srcRect/>
          <a:stretch>
            <a:fillRect/>
          </a:stretch>
        </p:blipFill>
        <p:spPr bwMode="auto">
          <a:xfrm>
            <a:off x="1902141" y="4265613"/>
            <a:ext cx="576263" cy="609600"/>
          </a:xfrm>
          <a:prstGeom prst="rect">
            <a:avLst/>
          </a:prstGeom>
          <a:noFill/>
        </p:spPr>
      </p:pic>
      <p:pic>
        <p:nvPicPr>
          <p:cNvPr id="244758" name="Picture 22" descr="boy-1-128x128"/>
          <p:cNvPicPr>
            <a:picLocks noChangeAspect="1" noChangeArrowheads="1"/>
          </p:cNvPicPr>
          <p:nvPr/>
        </p:nvPicPr>
        <p:blipFill>
          <a:blip r:embed="rId7" cstate="print">
            <a:clrChange>
              <a:clrFrom>
                <a:srgbClr val="000000"/>
              </a:clrFrom>
              <a:clrTo>
                <a:srgbClr val="000000">
                  <a:alpha val="0"/>
                </a:srgbClr>
              </a:clrTo>
            </a:clrChange>
          </a:blip>
          <a:srcRect l="11812" r="14063" b="-563"/>
          <a:stretch>
            <a:fillRect/>
          </a:stretch>
        </p:blipFill>
        <p:spPr bwMode="auto">
          <a:xfrm>
            <a:off x="6440488" y="1598613"/>
            <a:ext cx="506412" cy="687387"/>
          </a:xfrm>
          <a:prstGeom prst="rect">
            <a:avLst/>
          </a:prstGeom>
          <a:solidFill>
            <a:schemeClr val="bg1"/>
          </a:solidFill>
        </p:spPr>
      </p:pic>
      <p:pic>
        <p:nvPicPr>
          <p:cNvPr id="244761" name="Picture 25" descr="istockphoto_1239124_girl_icon_design"/>
          <p:cNvPicPr>
            <a:picLocks noChangeAspect="1" noChangeArrowheads="1"/>
          </p:cNvPicPr>
          <p:nvPr/>
        </p:nvPicPr>
        <p:blipFill>
          <a:blip r:embed="rId6" cstate="print">
            <a:clrChange>
              <a:clrFrom>
                <a:srgbClr val="F39501"/>
              </a:clrFrom>
              <a:clrTo>
                <a:srgbClr val="F39501">
                  <a:alpha val="0"/>
                </a:srgbClr>
              </a:clrTo>
            </a:clrChange>
          </a:blip>
          <a:srcRect/>
          <a:stretch>
            <a:fillRect/>
          </a:stretch>
        </p:blipFill>
        <p:spPr bwMode="auto">
          <a:xfrm>
            <a:off x="5940426" y="3321050"/>
            <a:ext cx="576262" cy="609600"/>
          </a:xfrm>
          <a:prstGeom prst="rect">
            <a:avLst/>
          </a:prstGeom>
          <a:noFill/>
        </p:spPr>
      </p:pic>
      <p:sp>
        <p:nvSpPr>
          <p:cNvPr id="244765" name="Rectangle 29"/>
          <p:cNvSpPr>
            <a:spLocks noChangeArrowheads="1"/>
          </p:cNvSpPr>
          <p:nvPr/>
        </p:nvSpPr>
        <p:spPr bwMode="auto">
          <a:xfrm>
            <a:off x="457200" y="44450"/>
            <a:ext cx="8229600" cy="635000"/>
          </a:xfrm>
          <a:prstGeom prst="rect">
            <a:avLst/>
          </a:prstGeom>
          <a:noFill/>
          <a:ln w="9525">
            <a:noFill/>
            <a:miter lim="800000"/>
            <a:headEnd/>
            <a:tailEnd/>
          </a:ln>
          <a:effectLst/>
        </p:spPr>
        <p:txBody>
          <a:bodyPr anchor="ctr"/>
          <a:lstStyle/>
          <a:p>
            <a:endParaRPr lang="en-US" sz="3200" dirty="0">
              <a:solidFill>
                <a:schemeClr val="tx2"/>
              </a:solidFill>
            </a:endParaRPr>
          </a:p>
        </p:txBody>
      </p:sp>
      <p:sp>
        <p:nvSpPr>
          <p:cNvPr id="30" name="Title 29"/>
          <p:cNvSpPr>
            <a:spLocks noGrp="1"/>
          </p:cNvSpPr>
          <p:nvPr>
            <p:ph type="title"/>
          </p:nvPr>
        </p:nvSpPr>
        <p:spPr/>
        <p:txBody>
          <a:bodyPr>
            <a:normAutofit/>
          </a:bodyPr>
          <a:lstStyle/>
          <a:p>
            <a:r>
              <a:rPr lang="en-US" dirty="0" smtClean="0"/>
              <a:t>Latent Factor Models</a:t>
            </a:r>
            <a:endParaRPr lang="en-US" dirty="0"/>
          </a:p>
        </p:txBody>
      </p:sp>
      <p:sp>
        <p:nvSpPr>
          <p:cNvPr id="33" name="Slide Number Placeholder 32"/>
          <p:cNvSpPr>
            <a:spLocks noGrp="1"/>
          </p:cNvSpPr>
          <p:nvPr>
            <p:ph type="sldNum" sz="quarter" idx="12"/>
          </p:nvPr>
        </p:nvSpPr>
        <p:spPr/>
        <p:txBody>
          <a:bodyPr/>
          <a:lstStyle/>
          <a:p>
            <a:fld id="{19B12225-5612-419B-A8D5-4B8EEE4C217E}" type="slidenum">
              <a:rPr lang="en-US" smtClean="0"/>
              <a:pPr/>
              <a:t>23</a:t>
            </a:fld>
            <a:endParaRPr lang="en-US"/>
          </a:p>
        </p:txBody>
      </p:sp>
      <p:sp>
        <p:nvSpPr>
          <p:cNvPr id="34" name="Footer Placeholder 3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44745" name="Text Box 9"/>
          <p:cNvSpPr txBox="1">
            <a:spLocks noChangeArrowheads="1"/>
          </p:cNvSpPr>
          <p:nvPr/>
        </p:nvSpPr>
        <p:spPr bwMode="auto">
          <a:xfrm>
            <a:off x="1116013" y="5300663"/>
            <a:ext cx="1800225"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The Princess</a:t>
            </a:r>
          </a:p>
          <a:p>
            <a:pPr rtl="0" eaLnBrk="0" hangingPunct="0"/>
            <a:r>
              <a:rPr lang="en-US">
                <a:solidFill>
                  <a:srgbClr val="0000FF"/>
                </a:solidFill>
                <a:latin typeface="Lucida Bright" pitchFamily="18" charset="0"/>
              </a:rPr>
              <a:t>Diaries</a:t>
            </a:r>
          </a:p>
        </p:txBody>
      </p:sp>
      <p:sp>
        <p:nvSpPr>
          <p:cNvPr id="244746" name="Text Box 10"/>
          <p:cNvSpPr txBox="1">
            <a:spLocks noChangeArrowheads="1"/>
          </p:cNvSpPr>
          <p:nvPr/>
        </p:nvSpPr>
        <p:spPr bwMode="auto">
          <a:xfrm>
            <a:off x="3743325" y="4722813"/>
            <a:ext cx="1766888" cy="366712"/>
          </a:xfrm>
          <a:prstGeom prst="rect">
            <a:avLst/>
          </a:prstGeom>
          <a:solidFill>
            <a:schemeClr val="bg1"/>
          </a:solidFill>
          <a:ln w="9525">
            <a:noFill/>
            <a:miter lim="800000"/>
            <a:headEnd/>
            <a:tailEnd/>
          </a:ln>
          <a:effectLst/>
        </p:spPr>
        <p:txBody>
          <a:bodyPr>
            <a:spAutoFit/>
          </a:bodyPr>
          <a:lstStyle/>
          <a:p>
            <a:pPr rtl="0" eaLnBrk="0" hangingPunct="0"/>
            <a:r>
              <a:rPr lang="en-US">
                <a:solidFill>
                  <a:srgbClr val="0000FF"/>
                </a:solidFill>
                <a:latin typeface="Lucida Bright" pitchFamily="18" charset="0"/>
              </a:rPr>
              <a:t>The Lion King</a:t>
            </a:r>
          </a:p>
        </p:txBody>
      </p:sp>
      <p:sp>
        <p:nvSpPr>
          <p:cNvPr id="244747" name="Text Box 11"/>
          <p:cNvSpPr txBox="1">
            <a:spLocks noChangeArrowheads="1"/>
          </p:cNvSpPr>
          <p:nvPr/>
        </p:nvSpPr>
        <p:spPr bwMode="auto">
          <a:xfrm>
            <a:off x="5678488" y="1217613"/>
            <a:ext cx="1462087" cy="366712"/>
          </a:xfrm>
          <a:prstGeom prst="rect">
            <a:avLst/>
          </a:prstGeom>
          <a:noFill/>
          <a:ln w="9525">
            <a:noFill/>
            <a:miter lim="800000"/>
            <a:headEnd/>
            <a:tailEnd/>
          </a:ln>
          <a:effectLst/>
        </p:spPr>
        <p:txBody>
          <a:bodyPr>
            <a:spAutoFit/>
          </a:bodyPr>
          <a:lstStyle/>
          <a:p>
            <a:pPr rtl="0" eaLnBrk="0" hangingPunct="0"/>
            <a:r>
              <a:rPr lang="en-US" dirty="0" err="1">
                <a:solidFill>
                  <a:srgbClr val="0000FF"/>
                </a:solidFill>
                <a:latin typeface="Lucida Bright" pitchFamily="18" charset="0"/>
              </a:rPr>
              <a:t>Braveheart</a:t>
            </a:r>
            <a:endParaRPr lang="en-US" dirty="0">
              <a:solidFill>
                <a:srgbClr val="0000FF"/>
              </a:solidFill>
              <a:latin typeface="Lucida Bright" pitchFamily="18" charset="0"/>
            </a:endParaRPr>
          </a:p>
        </p:txBody>
      </p:sp>
      <p:sp>
        <p:nvSpPr>
          <p:cNvPr id="244748" name="Text Box 12"/>
          <p:cNvSpPr txBox="1">
            <a:spLocks noChangeArrowheads="1"/>
          </p:cNvSpPr>
          <p:nvPr/>
        </p:nvSpPr>
        <p:spPr bwMode="auto">
          <a:xfrm>
            <a:off x="5976938" y="2667000"/>
            <a:ext cx="1728787"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Lethal Weapon</a:t>
            </a:r>
          </a:p>
        </p:txBody>
      </p:sp>
      <p:sp>
        <p:nvSpPr>
          <p:cNvPr id="244749" name="Text Box 13"/>
          <p:cNvSpPr txBox="1">
            <a:spLocks noChangeArrowheads="1"/>
          </p:cNvSpPr>
          <p:nvPr/>
        </p:nvSpPr>
        <p:spPr bwMode="auto">
          <a:xfrm>
            <a:off x="4751388" y="5408613"/>
            <a:ext cx="1749425"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Independence Day</a:t>
            </a:r>
          </a:p>
        </p:txBody>
      </p:sp>
      <p:sp>
        <p:nvSpPr>
          <p:cNvPr id="244750" name="Text Box 14"/>
          <p:cNvSpPr txBox="1">
            <a:spLocks noChangeArrowheads="1"/>
          </p:cNvSpPr>
          <p:nvPr/>
        </p:nvSpPr>
        <p:spPr bwMode="auto">
          <a:xfrm>
            <a:off x="3697288" y="1522413"/>
            <a:ext cx="1462087" cy="366712"/>
          </a:xfrm>
          <a:prstGeom prst="rect">
            <a:avLst/>
          </a:prstGeom>
          <a:solidFill>
            <a:schemeClr val="bg1"/>
          </a:solidFill>
          <a:ln w="9525">
            <a:noFill/>
            <a:miter lim="800000"/>
            <a:headEnd/>
            <a:tailEnd/>
          </a:ln>
          <a:effectLst/>
        </p:spPr>
        <p:txBody>
          <a:bodyPr>
            <a:spAutoFit/>
          </a:bodyPr>
          <a:lstStyle/>
          <a:p>
            <a:pPr rtl="0" eaLnBrk="0" hangingPunct="0"/>
            <a:r>
              <a:rPr lang="en-US">
                <a:solidFill>
                  <a:srgbClr val="0000FF"/>
                </a:solidFill>
                <a:latin typeface="Lucida Bright" pitchFamily="18" charset="0"/>
              </a:rPr>
              <a:t>Amadeus</a:t>
            </a:r>
          </a:p>
        </p:txBody>
      </p:sp>
      <p:sp>
        <p:nvSpPr>
          <p:cNvPr id="244751" name="Text Box 15"/>
          <p:cNvSpPr txBox="1">
            <a:spLocks noChangeArrowheads="1"/>
          </p:cNvSpPr>
          <p:nvPr/>
        </p:nvSpPr>
        <p:spPr bwMode="auto">
          <a:xfrm>
            <a:off x="1411288" y="1412875"/>
            <a:ext cx="1462087" cy="641350"/>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The Color Purple</a:t>
            </a:r>
          </a:p>
        </p:txBody>
      </p:sp>
      <p:sp>
        <p:nvSpPr>
          <p:cNvPr id="244752" name="Text Box 16"/>
          <p:cNvSpPr txBox="1">
            <a:spLocks noChangeArrowheads="1"/>
          </p:cNvSpPr>
          <p:nvPr/>
        </p:nvSpPr>
        <p:spPr bwMode="auto">
          <a:xfrm>
            <a:off x="7148513" y="5911850"/>
            <a:ext cx="1462087" cy="641350"/>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Dumb and Dumber</a:t>
            </a:r>
          </a:p>
        </p:txBody>
      </p:sp>
      <p:sp>
        <p:nvSpPr>
          <p:cNvPr id="244759" name="Text Box 23"/>
          <p:cNvSpPr txBox="1">
            <a:spLocks noChangeArrowheads="1"/>
          </p:cNvSpPr>
          <p:nvPr/>
        </p:nvSpPr>
        <p:spPr bwMode="auto">
          <a:xfrm>
            <a:off x="4497388" y="3275013"/>
            <a:ext cx="1462087" cy="366712"/>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Ocean’s 11</a:t>
            </a:r>
          </a:p>
        </p:txBody>
      </p:sp>
      <p:sp>
        <p:nvSpPr>
          <p:cNvPr id="244760" name="Text Box 24"/>
          <p:cNvSpPr txBox="1">
            <a:spLocks noChangeArrowheads="1"/>
          </p:cNvSpPr>
          <p:nvPr/>
        </p:nvSpPr>
        <p:spPr bwMode="auto">
          <a:xfrm>
            <a:off x="1655763" y="2895600"/>
            <a:ext cx="1462087"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Sense and Sensibility</a:t>
            </a:r>
          </a:p>
        </p:txBody>
      </p:sp>
      <p:sp>
        <p:nvSpPr>
          <p:cNvPr id="31" name="TextBox 30"/>
          <p:cNvSpPr txBox="1"/>
          <p:nvPr/>
        </p:nvSpPr>
        <p:spPr>
          <a:xfrm>
            <a:off x="6579314" y="3408775"/>
            <a:ext cx="1181734" cy="400110"/>
          </a:xfrm>
          <a:prstGeom prst="rect">
            <a:avLst/>
          </a:prstGeom>
          <a:noFill/>
        </p:spPr>
        <p:txBody>
          <a:bodyPr wrap="none" rtlCol="0">
            <a:spAutoFit/>
          </a:bodyPr>
          <a:lstStyle/>
          <a:p>
            <a:r>
              <a:rPr lang="en-US" sz="2000" b="1" dirty="0" smtClean="0">
                <a:solidFill>
                  <a:srgbClr val="D60093"/>
                </a:solidFill>
                <a:latin typeface="Arial" pitchFamily="34" charset="0"/>
                <a:cs typeface="Arial" pitchFamily="34" charset="0"/>
              </a:rPr>
              <a:t>Factor 1</a:t>
            </a:r>
          </a:p>
        </p:txBody>
      </p:sp>
      <p:sp>
        <p:nvSpPr>
          <p:cNvPr id="35" name="TextBox 34"/>
          <p:cNvSpPr txBox="1"/>
          <p:nvPr/>
        </p:nvSpPr>
        <p:spPr>
          <a:xfrm rot="16200000">
            <a:off x="3820766" y="5379691"/>
            <a:ext cx="1181734" cy="400110"/>
          </a:xfrm>
          <a:prstGeom prst="rect">
            <a:avLst/>
          </a:prstGeom>
          <a:noFill/>
        </p:spPr>
        <p:txBody>
          <a:bodyPr wrap="none" rtlCol="0">
            <a:spAutoFit/>
          </a:bodyPr>
          <a:lstStyle/>
          <a:p>
            <a:r>
              <a:rPr lang="en-US" sz="2000" b="1" dirty="0" smtClean="0">
                <a:solidFill>
                  <a:srgbClr val="D60093"/>
                </a:solidFill>
                <a:latin typeface="Arial" pitchFamily="34" charset="0"/>
                <a:cs typeface="Arial" pitchFamily="34" charset="0"/>
              </a:rPr>
              <a:t>Factor 2</a:t>
            </a:r>
          </a:p>
        </p:txBody>
      </p:sp>
      <p:pic>
        <p:nvPicPr>
          <p:cNvPr id="36" name="Picture 19" descr="boy-icon"/>
          <p:cNvPicPr>
            <a:picLocks noChangeAspect="1" noChangeArrowheads="1"/>
          </p:cNvPicPr>
          <p:nvPr/>
        </p:nvPicPr>
        <p:blipFill>
          <a:blip r:embed="rId8" cstate="print">
            <a:clrChange>
              <a:clrFrom>
                <a:srgbClr val="FFFFFF"/>
              </a:clrFrom>
              <a:clrTo>
                <a:srgbClr val="FFFFFF">
                  <a:alpha val="0"/>
                </a:srgbClr>
              </a:clrTo>
            </a:clrChange>
          </a:blip>
          <a:srcRect l="9445" r="21249" b="1563"/>
          <a:stretch>
            <a:fillRect/>
          </a:stretch>
        </p:blipFill>
        <p:spPr bwMode="auto">
          <a:xfrm>
            <a:off x="6516688" y="5083938"/>
            <a:ext cx="669925" cy="762000"/>
          </a:xfrm>
          <a:prstGeom prst="rect">
            <a:avLst/>
          </a:prstGeom>
          <a:noFill/>
          <a:ln w="57150">
            <a:solidFill>
              <a:srgbClr val="FF0066"/>
            </a:solidFill>
          </a:ln>
        </p:spPr>
      </p:pic>
    </p:spTree>
    <p:extLst>
      <p:ext uri="{BB962C8B-B14F-4D97-AF65-F5344CB8AC3E}">
        <p14:creationId xmlns:p14="http://schemas.microsoft.com/office/powerpoint/2010/main" xmlns="" val="952792082"/>
      </p:ext>
    </p:extLst>
  </p:cSld>
  <p:clrMapOvr>
    <a:masterClrMapping/>
  </p:clrMapOvr>
  <p:transition advTm="132641"/>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dirty="0" smtClean="0"/>
              <a:t>Recap: SVD</a:t>
            </a:r>
            <a:endParaRPr lang="en-US" dirty="0"/>
          </a:p>
        </p:txBody>
      </p:sp>
      <p:sp>
        <p:nvSpPr>
          <p:cNvPr id="40" name="Content Placeholder 39"/>
          <p:cNvSpPr>
            <a:spLocks noGrp="1"/>
          </p:cNvSpPr>
          <p:nvPr>
            <p:ph idx="1"/>
          </p:nvPr>
        </p:nvSpPr>
        <p:spPr>
          <a:xfrm>
            <a:off x="457200" y="1295400"/>
            <a:ext cx="8574088" cy="5410200"/>
          </a:xfrm>
        </p:spPr>
        <p:txBody>
          <a:bodyPr>
            <a:normAutofit/>
          </a:bodyPr>
          <a:lstStyle/>
          <a:p>
            <a:r>
              <a:rPr lang="en-US" b="1" dirty="0" smtClean="0">
                <a:solidFill>
                  <a:srgbClr val="0000FF"/>
                </a:solidFill>
              </a:rPr>
              <a:t>Remember SVD:</a:t>
            </a:r>
          </a:p>
          <a:p>
            <a:pPr lvl="1"/>
            <a:r>
              <a:rPr lang="en-US" b="1" dirty="0" smtClean="0"/>
              <a:t>A</a:t>
            </a:r>
            <a:r>
              <a:rPr lang="en-US" dirty="0" smtClean="0"/>
              <a:t>: </a:t>
            </a:r>
            <a:r>
              <a:rPr lang="en-US" dirty="0"/>
              <a:t>Input data matrix</a:t>
            </a:r>
          </a:p>
          <a:p>
            <a:pPr lvl="1"/>
            <a:r>
              <a:rPr lang="en-US" b="1" dirty="0"/>
              <a:t>U</a:t>
            </a:r>
            <a:r>
              <a:rPr lang="en-US" dirty="0"/>
              <a:t>: Left singular </a:t>
            </a:r>
            <a:r>
              <a:rPr lang="en-US" dirty="0" err="1" smtClean="0"/>
              <a:t>vecs</a:t>
            </a:r>
            <a:r>
              <a:rPr lang="en-US" dirty="0" smtClean="0"/>
              <a:t> </a:t>
            </a:r>
            <a:endParaRPr lang="en-US" dirty="0"/>
          </a:p>
          <a:p>
            <a:pPr lvl="1"/>
            <a:r>
              <a:rPr lang="en-US" b="1" dirty="0" smtClean="0"/>
              <a:t>V</a:t>
            </a:r>
            <a:r>
              <a:rPr lang="en-US" dirty="0"/>
              <a:t>: Right singular </a:t>
            </a:r>
            <a:r>
              <a:rPr lang="en-US" dirty="0" err="1" smtClean="0"/>
              <a:t>vecs</a:t>
            </a:r>
            <a:endParaRPr lang="en-US" dirty="0" smtClean="0"/>
          </a:p>
          <a:p>
            <a:pPr lvl="1"/>
            <a:r>
              <a:rPr lang="en-US" b="1" dirty="0">
                <a:latin typeface="Symbol" pitchFamily="18" charset="2"/>
                <a:sym typeface="Symbol"/>
              </a:rPr>
              <a:t></a:t>
            </a:r>
            <a:r>
              <a:rPr lang="en-US" dirty="0"/>
              <a:t>: Singular </a:t>
            </a:r>
            <a:r>
              <a:rPr lang="en-US" dirty="0" smtClean="0"/>
              <a:t>values</a:t>
            </a:r>
          </a:p>
          <a:p>
            <a:pPr lvl="8"/>
            <a:endParaRPr lang="en-US" dirty="0" smtClean="0"/>
          </a:p>
          <a:p>
            <a:r>
              <a:rPr lang="en-US" b="1" dirty="0" smtClean="0">
                <a:solidFill>
                  <a:srgbClr val="FF0066"/>
                </a:solidFill>
              </a:rPr>
              <a:t>So </a:t>
            </a:r>
            <a:r>
              <a:rPr lang="en-US" b="1" dirty="0">
                <a:solidFill>
                  <a:srgbClr val="FF0066"/>
                </a:solidFill>
              </a:rPr>
              <a:t>in our </a:t>
            </a:r>
            <a:r>
              <a:rPr lang="en-US" b="1" dirty="0" smtClean="0">
                <a:solidFill>
                  <a:srgbClr val="FF0066"/>
                </a:solidFill>
              </a:rPr>
              <a:t>case: </a:t>
            </a:r>
            <a:br>
              <a:rPr lang="en-US" b="1" dirty="0" smtClean="0">
                <a:solidFill>
                  <a:srgbClr val="FF0066"/>
                </a:solidFill>
              </a:rPr>
            </a:br>
            <a:r>
              <a:rPr lang="en-US" b="1" dirty="0" smtClean="0">
                <a:solidFill>
                  <a:srgbClr val="0000FF"/>
                </a:solidFill>
              </a:rPr>
              <a:t>“</a:t>
            </a:r>
            <a:r>
              <a:rPr lang="en-US" b="1" dirty="0">
                <a:solidFill>
                  <a:srgbClr val="0000FF"/>
                </a:solidFill>
              </a:rPr>
              <a:t>SVD” on Netflix data: </a:t>
            </a:r>
            <a:r>
              <a:rPr lang="en-US" b="1" i="1" dirty="0">
                <a:solidFill>
                  <a:srgbClr val="0000FF"/>
                </a:solidFill>
              </a:rPr>
              <a:t>R ≈ </a:t>
            </a:r>
            <a:r>
              <a:rPr lang="en-US" b="1" i="1" dirty="0" smtClean="0">
                <a:solidFill>
                  <a:srgbClr val="0000FF"/>
                </a:solidFill>
              </a:rPr>
              <a:t>Q · P</a:t>
            </a:r>
            <a:r>
              <a:rPr lang="en-US" b="1" i="1" baseline="30000" dirty="0" smtClean="0">
                <a:solidFill>
                  <a:srgbClr val="0000FF"/>
                </a:solidFill>
              </a:rPr>
              <a:t>T</a:t>
            </a:r>
            <a:r>
              <a:rPr lang="en-US" b="1" i="1" dirty="0" smtClean="0">
                <a:solidFill>
                  <a:srgbClr val="0000FF"/>
                </a:solidFill>
              </a:rPr>
              <a:t> </a:t>
            </a:r>
            <a:r>
              <a:rPr lang="en-US" b="1" i="1" dirty="0">
                <a:solidFill>
                  <a:srgbClr val="0000FF"/>
                </a:solidFill>
              </a:rPr>
              <a:t/>
            </a:r>
            <a:br>
              <a:rPr lang="en-US" b="1" i="1" dirty="0">
                <a:solidFill>
                  <a:srgbClr val="0000FF"/>
                </a:solidFill>
              </a:rPr>
            </a:br>
            <a:r>
              <a:rPr lang="en-US" b="1" i="1" dirty="0" smtClean="0"/>
              <a:t>A</a:t>
            </a:r>
            <a:r>
              <a:rPr lang="en-US" i="1" dirty="0" smtClean="0"/>
              <a:t> = </a:t>
            </a:r>
            <a:r>
              <a:rPr lang="en-US" b="1" i="1" dirty="0" smtClean="0"/>
              <a:t>R</a:t>
            </a:r>
            <a:r>
              <a:rPr lang="en-US" i="1" dirty="0" smtClean="0"/>
              <a:t>,  </a:t>
            </a:r>
            <a:r>
              <a:rPr lang="en-US" b="1" i="1" dirty="0" smtClean="0"/>
              <a:t>Q </a:t>
            </a:r>
            <a:r>
              <a:rPr lang="en-US" i="1" dirty="0" smtClean="0"/>
              <a:t>= </a:t>
            </a:r>
            <a:r>
              <a:rPr lang="en-US" b="1" i="1" dirty="0" smtClean="0"/>
              <a:t>U</a:t>
            </a:r>
            <a:r>
              <a:rPr lang="en-US" i="1" dirty="0" smtClean="0"/>
              <a:t>, </a:t>
            </a:r>
            <a:r>
              <a:rPr lang="en-US" i="1" dirty="0" smtClean="0">
                <a:sym typeface="Symbol"/>
              </a:rPr>
              <a:t> </a:t>
            </a:r>
            <a:r>
              <a:rPr lang="en-US" b="1" i="1" dirty="0" smtClean="0">
                <a:sym typeface="Symbol"/>
              </a:rPr>
              <a:t>P</a:t>
            </a:r>
            <a:r>
              <a:rPr lang="en-US" baseline="30000" dirty="0"/>
              <a:t>T</a:t>
            </a:r>
            <a:r>
              <a:rPr lang="en-US" b="1" i="1" dirty="0" smtClean="0">
                <a:sym typeface="Symbol"/>
              </a:rPr>
              <a:t> </a:t>
            </a:r>
            <a:r>
              <a:rPr lang="en-US" i="1" dirty="0" smtClean="0">
                <a:sym typeface="Symbol"/>
              </a:rPr>
              <a:t>= </a:t>
            </a:r>
            <a:r>
              <a:rPr lang="en-US" b="1" dirty="0" smtClean="0">
                <a:sym typeface="Symbol"/>
              </a:rPr>
              <a:t></a:t>
            </a:r>
            <a:r>
              <a:rPr lang="en-US" b="1" i="1" dirty="0" smtClean="0">
                <a:sym typeface="Symbol"/>
              </a:rPr>
              <a:t> </a:t>
            </a:r>
            <a:r>
              <a:rPr lang="en-US" b="1" i="1" dirty="0" smtClean="0"/>
              <a:t>V</a:t>
            </a:r>
            <a:r>
              <a:rPr lang="en-US" baseline="30000" dirty="0" smtClean="0"/>
              <a:t>T</a:t>
            </a:r>
          </a:p>
        </p:txBody>
      </p:sp>
      <p:sp>
        <p:nvSpPr>
          <p:cNvPr id="14" name="Rectangle 2"/>
          <p:cNvSpPr>
            <a:spLocks noChangeArrowheads="1"/>
          </p:cNvSpPr>
          <p:nvPr/>
        </p:nvSpPr>
        <p:spPr bwMode="auto">
          <a:xfrm>
            <a:off x="7472363" y="1695450"/>
            <a:ext cx="328612" cy="320675"/>
          </a:xfrm>
          <a:prstGeom prst="rect">
            <a:avLst/>
          </a:prstGeom>
          <a:solidFill>
            <a:schemeClr val="bg1"/>
          </a:solidFill>
          <a:ln w="9525" algn="ctr">
            <a:solidFill>
              <a:schemeClr val="tx1"/>
            </a:solidFill>
            <a:miter lim="800000"/>
            <a:headEnd/>
            <a:tailEnd/>
          </a:ln>
          <a:effectLst/>
        </p:spPr>
        <p:txBody>
          <a:bodyPr wrap="none" anchor="ctr"/>
          <a:lstStyle/>
          <a:p>
            <a:endParaRPr lang="en-US"/>
          </a:p>
        </p:txBody>
      </p:sp>
      <p:sp>
        <p:nvSpPr>
          <p:cNvPr id="15" name="AutoShape 5"/>
          <p:cNvSpPr>
            <a:spLocks noChangeArrowheads="1"/>
          </p:cNvSpPr>
          <p:nvPr/>
        </p:nvSpPr>
        <p:spPr bwMode="auto">
          <a:xfrm rot="16200000">
            <a:off x="4533900" y="2032000"/>
            <a:ext cx="1828800" cy="1143000"/>
          </a:xfrm>
          <a:prstGeom prst="flowChartProcess">
            <a:avLst/>
          </a:prstGeom>
          <a:solidFill>
            <a:srgbClr val="CCECFF"/>
          </a:solidFill>
          <a:ln w="9525">
            <a:solidFill>
              <a:schemeClr val="tx1"/>
            </a:solidFill>
            <a:miter lim="800000"/>
            <a:headEnd/>
            <a:tailEnd/>
          </a:ln>
          <a:effectLst/>
        </p:spPr>
        <p:txBody>
          <a:bodyPr vert="eaVert" wrap="none" anchor="ctr"/>
          <a:lstStyle/>
          <a:p>
            <a:pPr algn="ctr"/>
            <a:r>
              <a:rPr kumimoji="0" lang="en-US" sz="2400" b="1" dirty="0" smtClean="0">
                <a:latin typeface="Sylfaen" pitchFamily="18" charset="0"/>
              </a:rPr>
              <a:t>A</a:t>
            </a:r>
            <a:endParaRPr kumimoji="0" lang="en-US" sz="2400" b="1" baseline="30000" dirty="0">
              <a:latin typeface="Sylfaen" pitchFamily="18" charset="0"/>
            </a:endParaRPr>
          </a:p>
        </p:txBody>
      </p:sp>
      <p:sp>
        <p:nvSpPr>
          <p:cNvPr id="16" name="AutoShape 6"/>
          <p:cNvSpPr>
            <a:spLocks/>
          </p:cNvSpPr>
          <p:nvPr/>
        </p:nvSpPr>
        <p:spPr bwMode="auto">
          <a:xfrm>
            <a:off x="4676775" y="1689100"/>
            <a:ext cx="152400" cy="1752600"/>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17" name="Text Box 7"/>
          <p:cNvSpPr txBox="1">
            <a:spLocks noChangeArrowheads="1"/>
          </p:cNvSpPr>
          <p:nvPr/>
        </p:nvSpPr>
        <p:spPr bwMode="auto">
          <a:xfrm>
            <a:off x="4419600" y="2374900"/>
            <a:ext cx="392113" cy="396875"/>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m</a:t>
            </a:r>
          </a:p>
        </p:txBody>
      </p:sp>
      <p:sp>
        <p:nvSpPr>
          <p:cNvPr id="18" name="Text Box 8"/>
          <p:cNvSpPr txBox="1">
            <a:spLocks noChangeArrowheads="1"/>
          </p:cNvSpPr>
          <p:nvPr/>
        </p:nvSpPr>
        <p:spPr bwMode="auto">
          <a:xfrm>
            <a:off x="5274468" y="1012825"/>
            <a:ext cx="328613" cy="396875"/>
          </a:xfrm>
          <a:prstGeom prst="rect">
            <a:avLst/>
          </a:prstGeom>
          <a:noFill/>
          <a:ln w="9525">
            <a:noFill/>
            <a:miter lim="800000"/>
            <a:headEnd/>
            <a:tailEnd/>
          </a:ln>
          <a:effectLst/>
        </p:spPr>
        <p:txBody>
          <a:bodyPr wrap="none">
            <a:spAutoFit/>
          </a:bodyPr>
          <a:lstStyle/>
          <a:p>
            <a:pPr algn="l"/>
            <a:r>
              <a:rPr kumimoji="0" lang="en-US" sz="2000" dirty="0">
                <a:latin typeface="Sylfaen" pitchFamily="18" charset="0"/>
              </a:rPr>
              <a:t>n</a:t>
            </a:r>
          </a:p>
        </p:txBody>
      </p:sp>
      <p:sp>
        <p:nvSpPr>
          <p:cNvPr id="19" name="AutoShape 9"/>
          <p:cNvSpPr>
            <a:spLocks/>
          </p:cNvSpPr>
          <p:nvPr/>
        </p:nvSpPr>
        <p:spPr bwMode="auto">
          <a:xfrm rot="5400000">
            <a:off x="5286375" y="936625"/>
            <a:ext cx="304800" cy="1066800"/>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sp>
        <p:nvSpPr>
          <p:cNvPr id="20" name="Rectangle 10"/>
          <p:cNvSpPr>
            <a:spLocks noChangeArrowheads="1"/>
          </p:cNvSpPr>
          <p:nvPr/>
        </p:nvSpPr>
        <p:spPr bwMode="auto">
          <a:xfrm>
            <a:off x="7469188" y="2052637"/>
            <a:ext cx="395287"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sym typeface="Symbol" pitchFamily="18" charset="2"/>
              </a:rPr>
              <a:t></a:t>
            </a:r>
          </a:p>
        </p:txBody>
      </p:sp>
      <p:grpSp>
        <p:nvGrpSpPr>
          <p:cNvPr id="21" name="Group 11"/>
          <p:cNvGrpSpPr>
            <a:grpSpLocks/>
          </p:cNvGrpSpPr>
          <p:nvPr/>
        </p:nvGrpSpPr>
        <p:grpSpPr bwMode="auto">
          <a:xfrm>
            <a:off x="6494463" y="1689100"/>
            <a:ext cx="468312" cy="1752600"/>
            <a:chOff x="1663" y="1551"/>
            <a:chExt cx="295" cy="1104"/>
          </a:xfrm>
        </p:grpSpPr>
        <p:sp>
          <p:nvSpPr>
            <p:cNvPr id="22" name="AutoShape 12"/>
            <p:cNvSpPr>
              <a:spLocks/>
            </p:cNvSpPr>
            <p:nvPr/>
          </p:nvSpPr>
          <p:spPr bwMode="auto">
            <a:xfrm>
              <a:off x="1862" y="1551"/>
              <a:ext cx="96" cy="1104"/>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23" name="Text Box 13"/>
            <p:cNvSpPr txBox="1">
              <a:spLocks noChangeArrowheads="1"/>
            </p:cNvSpPr>
            <p:nvPr/>
          </p:nvSpPr>
          <p:spPr bwMode="auto">
            <a:xfrm>
              <a:off x="1663" y="1955"/>
              <a:ext cx="24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m</a:t>
              </a:r>
            </a:p>
          </p:txBody>
        </p:sp>
      </p:grpSp>
      <p:grpSp>
        <p:nvGrpSpPr>
          <p:cNvPr id="24" name="Group 14"/>
          <p:cNvGrpSpPr>
            <a:grpSpLocks/>
          </p:cNvGrpSpPr>
          <p:nvPr/>
        </p:nvGrpSpPr>
        <p:grpSpPr bwMode="auto">
          <a:xfrm>
            <a:off x="7964488" y="990600"/>
            <a:ext cx="1066800" cy="660400"/>
            <a:chOff x="2589" y="1111"/>
            <a:chExt cx="672" cy="416"/>
          </a:xfrm>
        </p:grpSpPr>
        <p:sp>
          <p:nvSpPr>
            <p:cNvPr id="25" name="Text Box 15"/>
            <p:cNvSpPr txBox="1">
              <a:spLocks noChangeArrowheads="1"/>
            </p:cNvSpPr>
            <p:nvPr/>
          </p:nvSpPr>
          <p:spPr bwMode="auto">
            <a:xfrm>
              <a:off x="2831" y="1111"/>
              <a:ext cx="20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n</a:t>
              </a:r>
            </a:p>
          </p:txBody>
        </p:sp>
        <p:sp>
          <p:nvSpPr>
            <p:cNvPr id="26" name="AutoShape 16"/>
            <p:cNvSpPr>
              <a:spLocks/>
            </p:cNvSpPr>
            <p:nvPr/>
          </p:nvSpPr>
          <p:spPr bwMode="auto">
            <a:xfrm rot="5400000">
              <a:off x="2829" y="1095"/>
              <a:ext cx="192" cy="672"/>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grpSp>
      <p:sp>
        <p:nvSpPr>
          <p:cNvPr id="28" name="AutoShape 18"/>
          <p:cNvSpPr>
            <a:spLocks noChangeArrowheads="1"/>
          </p:cNvSpPr>
          <p:nvPr/>
        </p:nvSpPr>
        <p:spPr bwMode="auto">
          <a:xfrm rot="16200000">
            <a:off x="6206332" y="2521743"/>
            <a:ext cx="1828800" cy="163513"/>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baseline="30000">
              <a:latin typeface="Sylfaen" pitchFamily="18" charset="0"/>
            </a:endParaRPr>
          </a:p>
        </p:txBody>
      </p:sp>
      <p:sp>
        <p:nvSpPr>
          <p:cNvPr id="29" name="AutoShape 19"/>
          <p:cNvSpPr>
            <a:spLocks noChangeArrowheads="1"/>
          </p:cNvSpPr>
          <p:nvPr/>
        </p:nvSpPr>
        <p:spPr bwMode="auto">
          <a:xfrm rot="16200000">
            <a:off x="7461250" y="1700212"/>
            <a:ext cx="174625" cy="161925"/>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a:latin typeface="Symbol" pitchFamily="18" charset="2"/>
              <a:sym typeface="Symbol" pitchFamily="18" charset="2"/>
            </a:endParaRPr>
          </a:p>
        </p:txBody>
      </p:sp>
      <p:sp>
        <p:nvSpPr>
          <p:cNvPr id="30" name="Rectangle 20"/>
          <p:cNvSpPr>
            <a:spLocks noChangeArrowheads="1"/>
          </p:cNvSpPr>
          <p:nvPr/>
        </p:nvSpPr>
        <p:spPr bwMode="auto">
          <a:xfrm>
            <a:off x="8234363" y="2014537"/>
            <a:ext cx="599844" cy="523220"/>
          </a:xfrm>
          <a:prstGeom prst="rect">
            <a:avLst/>
          </a:prstGeom>
          <a:noFill/>
          <a:ln w="9525" algn="ctr">
            <a:noFill/>
            <a:miter lim="800000"/>
            <a:headEnd/>
            <a:tailEnd/>
          </a:ln>
          <a:effectLst/>
        </p:spPr>
        <p:txBody>
          <a:bodyPr wrap="none">
            <a:spAutoFit/>
          </a:bodyPr>
          <a:lstStyle/>
          <a:p>
            <a:r>
              <a:rPr kumimoji="0" lang="en-US" sz="2800" b="1" dirty="0" smtClean="0">
                <a:latin typeface="Sylfaen" pitchFamily="18" charset="0"/>
              </a:rPr>
              <a:t>V</a:t>
            </a:r>
            <a:r>
              <a:rPr kumimoji="0" lang="en-US" sz="2800" b="1" baseline="30000" dirty="0" smtClean="0">
                <a:latin typeface="Sylfaen" pitchFamily="18" charset="0"/>
              </a:rPr>
              <a:t>T</a:t>
            </a:r>
            <a:endParaRPr kumimoji="0" lang="en-US" sz="2800" b="1" baseline="30000" dirty="0">
              <a:latin typeface="Sylfaen" pitchFamily="18" charset="0"/>
            </a:endParaRPr>
          </a:p>
        </p:txBody>
      </p:sp>
      <p:sp>
        <p:nvSpPr>
          <p:cNvPr id="31" name="Rectangle 21"/>
          <p:cNvSpPr>
            <a:spLocks noChangeArrowheads="1"/>
          </p:cNvSpPr>
          <p:nvPr/>
        </p:nvSpPr>
        <p:spPr bwMode="auto">
          <a:xfrm>
            <a:off x="5984875" y="2044700"/>
            <a:ext cx="977900" cy="1006475"/>
          </a:xfrm>
          <a:prstGeom prst="rect">
            <a:avLst/>
          </a:prstGeom>
          <a:noFill/>
          <a:ln w="9525" algn="ctr">
            <a:noFill/>
            <a:miter lim="800000"/>
            <a:headEnd/>
            <a:tailEnd/>
          </a:ln>
          <a:effectLst/>
        </p:spPr>
        <p:txBody>
          <a:bodyPr>
            <a:spAutoFit/>
          </a:bodyPr>
          <a:lstStyle/>
          <a:p>
            <a:r>
              <a:rPr kumimoji="0" lang="en-US" sz="6000" dirty="0">
                <a:latin typeface="Symbol" pitchFamily="18" charset="2"/>
                <a:sym typeface="Symbol" pitchFamily="18" charset="2"/>
              </a:rPr>
              <a:t></a:t>
            </a:r>
            <a:r>
              <a:rPr kumimoji="0" lang="en-US" sz="4400" dirty="0">
                <a:latin typeface="Symbol" pitchFamily="18" charset="2"/>
              </a:rPr>
              <a:t> </a:t>
            </a:r>
          </a:p>
        </p:txBody>
      </p:sp>
      <p:sp>
        <p:nvSpPr>
          <p:cNvPr id="32" name="Rectangle 22"/>
          <p:cNvSpPr>
            <a:spLocks noChangeArrowheads="1"/>
          </p:cNvSpPr>
          <p:nvPr/>
        </p:nvSpPr>
        <p:spPr bwMode="auto">
          <a:xfrm>
            <a:off x="7197725" y="1685925"/>
            <a:ext cx="171450" cy="1831975"/>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33" name="Rectangle 23"/>
          <p:cNvSpPr>
            <a:spLocks noChangeArrowheads="1"/>
          </p:cNvSpPr>
          <p:nvPr/>
        </p:nvSpPr>
        <p:spPr bwMode="auto">
          <a:xfrm>
            <a:off x="7637463" y="1865312"/>
            <a:ext cx="158750" cy="1571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34" name="AutoShape 24"/>
          <p:cNvSpPr>
            <a:spLocks noChangeArrowheads="1"/>
          </p:cNvSpPr>
          <p:nvPr/>
        </p:nvSpPr>
        <p:spPr bwMode="auto">
          <a:xfrm>
            <a:off x="7921625" y="1706562"/>
            <a:ext cx="1149350" cy="163513"/>
          </a:xfrm>
          <a:prstGeom prst="flowChartProcess">
            <a:avLst/>
          </a:prstGeom>
          <a:solidFill>
            <a:schemeClr val="folHlink"/>
          </a:solidFill>
          <a:ln w="9525">
            <a:solidFill>
              <a:schemeClr val="tx1"/>
            </a:solidFill>
            <a:miter lim="800000"/>
            <a:headEnd/>
            <a:tailEnd/>
          </a:ln>
          <a:effectLst/>
        </p:spPr>
        <p:txBody>
          <a:bodyPr wrap="none" anchor="ctr"/>
          <a:lstStyle/>
          <a:p>
            <a:endParaRPr kumimoji="0" lang="en-US" sz="2400" b="1" baseline="30000">
              <a:latin typeface="Sylfaen" pitchFamily="18" charset="0"/>
            </a:endParaRPr>
          </a:p>
        </p:txBody>
      </p:sp>
      <p:sp>
        <p:nvSpPr>
          <p:cNvPr id="35" name="Rectangle 25"/>
          <p:cNvSpPr>
            <a:spLocks noChangeArrowheads="1"/>
          </p:cNvSpPr>
          <p:nvPr/>
        </p:nvSpPr>
        <p:spPr bwMode="auto">
          <a:xfrm>
            <a:off x="7920038" y="1874837"/>
            <a:ext cx="1150937" cy="1698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45" name="Slide Number Placeholder 44"/>
          <p:cNvSpPr>
            <a:spLocks noGrp="1"/>
          </p:cNvSpPr>
          <p:nvPr>
            <p:ph type="sldNum" sz="quarter" idx="12"/>
          </p:nvPr>
        </p:nvSpPr>
        <p:spPr/>
        <p:txBody>
          <a:bodyPr/>
          <a:lstStyle/>
          <a:p>
            <a:fld id="{19B12225-5612-419B-A8D5-4B8EEE4C217E}" type="slidenum">
              <a:rPr lang="en-US" smtClean="0"/>
              <a:pPr/>
              <a:t>24</a:t>
            </a:fld>
            <a:endParaRPr lang="en-US"/>
          </a:p>
        </p:txBody>
      </p:sp>
      <p:sp>
        <p:nvSpPr>
          <p:cNvPr id="42" name="Rectangle 17"/>
          <p:cNvSpPr>
            <a:spLocks noChangeArrowheads="1"/>
          </p:cNvSpPr>
          <p:nvPr/>
        </p:nvSpPr>
        <p:spPr bwMode="auto">
          <a:xfrm>
            <a:off x="6970776" y="3479313"/>
            <a:ext cx="442750" cy="523220"/>
          </a:xfrm>
          <a:prstGeom prst="rect">
            <a:avLst/>
          </a:prstGeom>
          <a:noFill/>
          <a:ln w="9525" algn="ctr">
            <a:noFill/>
            <a:miter lim="800000"/>
            <a:headEnd/>
            <a:tailEnd/>
          </a:ln>
          <a:effectLst/>
        </p:spPr>
        <p:txBody>
          <a:bodyPr wrap="none">
            <a:spAutoFit/>
          </a:bodyPr>
          <a:lstStyle/>
          <a:p>
            <a:r>
              <a:rPr kumimoji="0" lang="en-US" sz="2800" b="1" dirty="0" smtClean="0">
                <a:latin typeface="Sylfaen" pitchFamily="18" charset="0"/>
              </a:rPr>
              <a:t>U</a:t>
            </a:r>
            <a:endParaRPr kumimoji="0" lang="en-US" sz="2800" b="1" baseline="30000" dirty="0">
              <a:latin typeface="Sylfaen" pitchFamily="18" charset="0"/>
            </a:endParaRPr>
          </a:p>
        </p:txBody>
      </p:sp>
      <mc:AlternateContent xmlns:mc="http://schemas.openxmlformats.org/markup-compatibility/2006">
        <mc:Choice xmlns:a14="http://schemas.microsoft.com/office/drawing/2010/main" xmlns="" Requires="a14">
          <p:sp>
            <p:nvSpPr>
              <p:cNvPr id="36" name="TextBox 35"/>
              <p:cNvSpPr txBox="1"/>
              <p:nvPr/>
            </p:nvSpPr>
            <p:spPr>
              <a:xfrm>
                <a:off x="6705600" y="5715000"/>
                <a:ext cx="2223429" cy="5309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1" i="1" smtClean="0">
                              <a:solidFill>
                                <a:srgbClr val="008000"/>
                              </a:solidFill>
                              <a:latin typeface="Cambria Math" panose="02040503050406030204" pitchFamily="18" charset="0"/>
                              <a:cs typeface="Arial" pitchFamily="34" charset="0"/>
                            </a:rPr>
                          </m:ctrlPr>
                        </m:sSubPr>
                        <m:e>
                          <m:acc>
                            <m:accPr>
                              <m:chr m:val="̂"/>
                              <m:ctrlPr>
                                <a:rPr lang="en-US" sz="2800" b="1" i="1" smtClean="0">
                                  <a:solidFill>
                                    <a:srgbClr val="008000"/>
                                  </a:solidFill>
                                  <a:latin typeface="Cambria Math" panose="02040503050406030204" pitchFamily="18" charset="0"/>
                                  <a:cs typeface="Arial" pitchFamily="34" charset="0"/>
                                </a:rPr>
                              </m:ctrlPr>
                            </m:accPr>
                            <m:e>
                              <m:r>
                                <a:rPr lang="en-US" sz="2800" b="1" i="1" smtClean="0">
                                  <a:solidFill>
                                    <a:srgbClr val="008000"/>
                                  </a:solidFill>
                                  <a:latin typeface="Cambria Math"/>
                                  <a:cs typeface="Arial" pitchFamily="34" charset="0"/>
                                </a:rPr>
                                <m:t>𝒓</m:t>
                              </m:r>
                            </m:e>
                          </m:acc>
                        </m:e>
                        <m:sub>
                          <m:r>
                            <a:rPr lang="en-US" sz="2800" b="1" i="1" smtClean="0">
                              <a:solidFill>
                                <a:srgbClr val="008000"/>
                              </a:solidFill>
                              <a:latin typeface="Cambria Math"/>
                              <a:cs typeface="Arial" pitchFamily="34" charset="0"/>
                            </a:rPr>
                            <m:t>𝒙𝒊</m:t>
                          </m:r>
                        </m:sub>
                      </m:sSub>
                      <m:r>
                        <a:rPr lang="en-US" sz="2800" b="1" i="1" smtClean="0">
                          <a:solidFill>
                            <a:srgbClr val="008000"/>
                          </a:solidFill>
                          <a:latin typeface="Cambria Math"/>
                          <a:cs typeface="Arial" pitchFamily="34" charset="0"/>
                        </a:rPr>
                        <m:t>=</m:t>
                      </m:r>
                      <m:sSub>
                        <m:sSubPr>
                          <m:ctrlPr>
                            <a:rPr lang="en-US" sz="2800" b="1" i="1" smtClean="0">
                              <a:solidFill>
                                <a:srgbClr val="008000"/>
                              </a:solidFill>
                              <a:latin typeface="Cambria Math" panose="02040503050406030204" pitchFamily="18" charset="0"/>
                              <a:cs typeface="Arial" pitchFamily="34" charset="0"/>
                            </a:rPr>
                          </m:ctrlPr>
                        </m:sSubPr>
                        <m:e>
                          <m:r>
                            <a:rPr lang="en-US" sz="2800" b="1" i="1" smtClean="0">
                              <a:solidFill>
                                <a:srgbClr val="008000"/>
                              </a:solidFill>
                              <a:latin typeface="Cambria Math"/>
                              <a:cs typeface="Arial" pitchFamily="34" charset="0"/>
                            </a:rPr>
                            <m:t>𝒒</m:t>
                          </m:r>
                        </m:e>
                        <m:sub>
                          <m:r>
                            <a:rPr lang="en-US" sz="2800" b="1" i="1" smtClean="0">
                              <a:solidFill>
                                <a:srgbClr val="008000"/>
                              </a:solidFill>
                              <a:latin typeface="Cambria Math"/>
                              <a:cs typeface="Arial" pitchFamily="34" charset="0"/>
                            </a:rPr>
                            <m:t>𝒊</m:t>
                          </m:r>
                        </m:sub>
                      </m:sSub>
                      <m:r>
                        <a:rPr lang="en-US" sz="2800" b="1" i="1" smtClean="0">
                          <a:solidFill>
                            <a:srgbClr val="008000"/>
                          </a:solidFill>
                          <a:latin typeface="Cambria Math"/>
                          <a:cs typeface="Arial" pitchFamily="34" charset="0"/>
                        </a:rPr>
                        <m:t>⋅</m:t>
                      </m:r>
                      <m:sSubSup>
                        <m:sSubSupPr>
                          <m:ctrlPr>
                            <a:rPr lang="en-US" sz="2800" b="1" i="1" smtClean="0">
                              <a:solidFill>
                                <a:srgbClr val="008000"/>
                              </a:solidFill>
                              <a:latin typeface="Cambria Math" panose="02040503050406030204" pitchFamily="18" charset="0"/>
                              <a:cs typeface="Arial" pitchFamily="34" charset="0"/>
                            </a:rPr>
                          </m:ctrlPr>
                        </m:sSubSupPr>
                        <m:e>
                          <m:r>
                            <a:rPr lang="en-US" sz="2800" b="1" i="1" smtClean="0">
                              <a:solidFill>
                                <a:srgbClr val="008000"/>
                              </a:solidFill>
                              <a:latin typeface="Cambria Math"/>
                              <a:cs typeface="Arial" pitchFamily="34" charset="0"/>
                            </a:rPr>
                            <m:t>𝒑</m:t>
                          </m:r>
                        </m:e>
                        <m:sub>
                          <m:r>
                            <a:rPr lang="en-US" sz="2800" b="1" i="1" smtClean="0">
                              <a:solidFill>
                                <a:srgbClr val="008000"/>
                              </a:solidFill>
                              <a:latin typeface="Cambria Math"/>
                              <a:cs typeface="Arial" pitchFamily="34" charset="0"/>
                            </a:rPr>
                            <m:t>𝒙</m:t>
                          </m:r>
                        </m:sub>
                        <m:sup/>
                      </m:sSubSup>
                    </m:oMath>
                  </m:oMathPara>
                </a14:m>
                <a:endParaRPr lang="en-US" sz="2800" b="1" dirty="0" smtClean="0">
                  <a:solidFill>
                    <a:srgbClr val="008000"/>
                  </a:solidFill>
                  <a:latin typeface="Arial" pitchFamily="34" charset="0"/>
                  <a:cs typeface="Arial" pitchFamily="34" charset="0"/>
                </a:endParaRPr>
              </a:p>
            </p:txBody>
          </p:sp>
        </mc:Choice>
        <mc:Fallback>
          <p:sp>
            <p:nvSpPr>
              <p:cNvPr id="36" name="TextBox 35"/>
              <p:cNvSpPr txBox="1">
                <a:spLocks noRot="1" noChangeAspect="1" noMove="1" noResize="1" noEditPoints="1" noAdjustHandles="1" noChangeArrowheads="1" noChangeShapeType="1" noTextEdit="1"/>
              </p:cNvSpPr>
              <p:nvPr/>
            </p:nvSpPr>
            <p:spPr>
              <a:xfrm>
                <a:off x="6705600" y="5715000"/>
                <a:ext cx="2223429" cy="530915"/>
              </a:xfrm>
              <a:prstGeom prst="rect">
                <a:avLst/>
              </a:prstGeom>
              <a:blipFill rotWithShape="1">
                <a:blip r:embed="rId3" cstate="print"/>
                <a:stretch>
                  <a:fillRect/>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xmlns="" val="671574967"/>
      </p:ext>
    </p:extLst>
  </p:cSld>
  <p:clrMapOvr>
    <a:masterClrMapping/>
  </p:clrMapOvr>
  <p:transition advTm="1332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dirty="0" smtClean="0"/>
              <a:t>SVD: More good stuff</a:t>
            </a:r>
            <a:endParaRPr lang="en-US" dirty="0"/>
          </a:p>
        </p:txBody>
      </p:sp>
      <mc:AlternateContent xmlns:mc="http://schemas.openxmlformats.org/markup-compatibility/2006">
        <mc:Choice xmlns:a14="http://schemas.microsoft.com/office/drawing/2010/main" xmlns="" Requires="a14">
          <p:sp>
            <p:nvSpPr>
              <p:cNvPr id="40" name="Content Placeholder 39"/>
              <p:cNvSpPr>
                <a:spLocks noGrp="1"/>
              </p:cNvSpPr>
              <p:nvPr>
                <p:ph idx="1"/>
              </p:nvPr>
            </p:nvSpPr>
            <p:spPr>
              <a:xfrm>
                <a:off x="457200" y="1295400"/>
                <a:ext cx="8574088" cy="5562600"/>
              </a:xfrm>
            </p:spPr>
            <p:txBody>
              <a:bodyPr>
                <a:normAutofit/>
              </a:bodyPr>
              <a:lstStyle/>
              <a:p>
                <a:r>
                  <a:rPr lang="en-US" b="1" dirty="0" smtClean="0">
                    <a:solidFill>
                      <a:srgbClr val="D60093"/>
                    </a:solidFill>
                  </a:rPr>
                  <a:t>We already know that SVD gives minimum reconstruction error </a:t>
                </a:r>
                <a:r>
                  <a:rPr lang="en-US" b="1" dirty="0" smtClean="0"/>
                  <a:t>(Sum of Squared Errors):</a:t>
                </a:r>
              </a:p>
              <a:p>
                <a:pPr marL="118872" indent="0">
                  <a:buNone/>
                </a:pPr>
                <a14:m>
                  <m:oMathPara xmlns:m="http://schemas.openxmlformats.org/officeDocument/2006/math">
                    <m:oMathParaPr>
                      <m:jc m:val="centerGroup"/>
                    </m:oMathParaPr>
                    <m:oMath xmlns:m="http://schemas.openxmlformats.org/officeDocument/2006/math">
                      <m:limLow>
                        <m:limLowPr>
                          <m:ctrlPr>
                            <a:rPr lang="en-US" b="0" i="1" smtClean="0">
                              <a:latin typeface="Cambria Math" panose="02040503050406030204" pitchFamily="18" charset="0"/>
                            </a:rPr>
                          </m:ctrlPr>
                        </m:limLowPr>
                        <m:e>
                          <m:r>
                            <m:rPr>
                              <m:sty m:val="p"/>
                            </m:rPr>
                            <a:rPr lang="en-US" b="0" i="0" smtClean="0">
                              <a:latin typeface="Cambria Math"/>
                            </a:rPr>
                            <m:t>min</m:t>
                          </m:r>
                        </m:e>
                        <m:lim>
                          <m:r>
                            <a:rPr lang="en-US" b="0" i="1" smtClean="0">
                              <a:latin typeface="Cambria Math"/>
                            </a:rPr>
                            <m:t>𝑈</m:t>
                          </m:r>
                          <m:r>
                            <a:rPr lang="en-US" b="0" i="0" smtClean="0">
                              <a:latin typeface="Cambria Math"/>
                            </a:rPr>
                            <m:t>,</m:t>
                          </m:r>
                          <m:r>
                            <m:rPr>
                              <m:sty m:val="p"/>
                            </m:rPr>
                            <a:rPr lang="en-US" b="0" i="0" smtClean="0">
                              <a:latin typeface="Cambria Math"/>
                            </a:rPr>
                            <m:t>V</m:t>
                          </m:r>
                          <m:r>
                            <a:rPr lang="en-US" b="0" i="0" smtClean="0">
                              <a:latin typeface="Cambria Math"/>
                            </a:rPr>
                            <m:t>, </m:t>
                          </m:r>
                          <m:r>
                            <m:rPr>
                              <m:sty m:val="p"/>
                            </m:rPr>
                            <a:rPr lang="en-US" b="0" i="0" smtClean="0">
                              <a:latin typeface="Cambria Math"/>
                            </a:rPr>
                            <m:t>Σ</m:t>
                          </m:r>
                        </m:lim>
                      </m:limLow>
                      <m:nary>
                        <m:naryPr>
                          <m:chr m:val="∑"/>
                          <m:supHide m:val="on"/>
                          <m:ctrlPr>
                            <a:rPr lang="en-US" i="1">
                              <a:latin typeface="Cambria Math" panose="02040503050406030204" pitchFamily="18" charset="0"/>
                            </a:rPr>
                          </m:ctrlPr>
                        </m:naryPr>
                        <m:sub>
                          <m:r>
                            <a:rPr lang="en-US" i="1">
                              <a:latin typeface="Cambria Math"/>
                            </a:rPr>
                            <m:t>𝑖𝑗</m:t>
                          </m:r>
                          <m:r>
                            <a:rPr lang="en-US" b="0" i="1" smtClean="0">
                              <a:latin typeface="Cambria Math"/>
                            </a:rPr>
                            <m:t>∈</m:t>
                          </m:r>
                          <m:r>
                            <a:rPr lang="en-US" b="0" i="1" smtClean="0">
                              <a:latin typeface="Cambria Math"/>
                            </a:rPr>
                            <m:t>𝐴</m:t>
                          </m:r>
                          <m:r>
                            <a:rPr lang="en-US" b="0" i="1" smtClean="0">
                              <a:latin typeface="Cambria Math"/>
                            </a:rPr>
                            <m:t> </m:t>
                          </m: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𝐴</m:t>
                                      </m:r>
                                    </m:e>
                                    <m:sub>
                                      <m:r>
                                        <a:rPr lang="en-US" i="1">
                                          <a:latin typeface="Cambria Math"/>
                                        </a:rPr>
                                        <m:t>𝑖𝑗</m:t>
                                      </m:r>
                                    </m:sub>
                                  </m:sSub>
                                  <m:r>
                                    <a:rPr lang="en-US" i="1">
                                      <a:latin typeface="Cambria Math"/>
                                    </a:rPr>
                                    <m:t>−</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i="1">
                                              <a:latin typeface="Cambria Math"/>
                                            </a:rPr>
                                            <m:t>𝑈</m:t>
                                          </m:r>
                                          <m:r>
                                            <m:rPr>
                                              <m:sty m:val="p"/>
                                            </m:rPr>
                                            <a:rPr lang="en-US">
                                              <a:latin typeface="Cambria Math"/>
                                            </a:rPr>
                                            <m:t>Σ</m:t>
                                          </m:r>
                                          <m:sSup>
                                            <m:sSupPr>
                                              <m:ctrlPr>
                                                <a:rPr lang="en-US" i="1">
                                                  <a:latin typeface="Cambria Math" panose="02040503050406030204" pitchFamily="18" charset="0"/>
                                                </a:rPr>
                                              </m:ctrlPr>
                                            </m:sSupPr>
                                            <m:e>
                                              <m:r>
                                                <a:rPr lang="en-US" i="1">
                                                  <a:latin typeface="Cambria Math"/>
                                                </a:rPr>
                                                <m:t>𝑉</m:t>
                                              </m:r>
                                            </m:e>
                                            <m:sup>
                                              <m:r>
                                                <m:rPr>
                                                  <m:sty m:val="p"/>
                                                </m:rPr>
                                                <a:rPr lang="en-US">
                                                  <a:latin typeface="Cambria Math"/>
                                                </a:rPr>
                                                <m:t>T</m:t>
                                              </m:r>
                                            </m:sup>
                                          </m:sSup>
                                        </m:e>
                                      </m:d>
                                    </m:e>
                                    <m:sub>
                                      <m:r>
                                        <a:rPr lang="en-US" i="1">
                                          <a:latin typeface="Cambria Math"/>
                                        </a:rPr>
                                        <m:t>𝑖𝑗</m:t>
                                      </m:r>
                                    </m:sub>
                                  </m:sSub>
                                </m:e>
                              </m:d>
                            </m:e>
                            <m:sup>
                              <m:r>
                                <a:rPr lang="en-US" i="1">
                                  <a:latin typeface="Cambria Math"/>
                                </a:rPr>
                                <m:t>2</m:t>
                              </m:r>
                            </m:sup>
                          </m:sSup>
                        </m:e>
                      </m:nary>
                    </m:oMath>
                  </m:oMathPara>
                </a14:m>
                <a:endParaRPr lang="en-US" dirty="0" smtClean="0">
                  <a:solidFill>
                    <a:schemeClr val="accent3"/>
                  </a:solidFill>
                </a:endParaRPr>
              </a:p>
              <a:p>
                <a:r>
                  <a:rPr lang="en-US" b="1" dirty="0">
                    <a:solidFill>
                      <a:srgbClr val="0000FF"/>
                    </a:solidFill>
                  </a:rPr>
                  <a:t>Note </a:t>
                </a:r>
                <a:r>
                  <a:rPr lang="en-US" b="1" dirty="0" smtClean="0">
                    <a:solidFill>
                      <a:srgbClr val="0000FF"/>
                    </a:solidFill>
                  </a:rPr>
                  <a:t>two things:</a:t>
                </a:r>
              </a:p>
              <a:p>
                <a:pPr lvl="1"/>
                <a:r>
                  <a:rPr lang="en-US" b="1" dirty="0" smtClean="0"/>
                  <a:t>SSE</a:t>
                </a:r>
                <a:r>
                  <a:rPr lang="en-US" dirty="0" smtClean="0"/>
                  <a:t> and </a:t>
                </a:r>
                <a:r>
                  <a:rPr lang="en-US" b="1" dirty="0" smtClean="0"/>
                  <a:t>RMSE</a:t>
                </a:r>
                <a:r>
                  <a:rPr lang="en-US" dirty="0" smtClean="0"/>
                  <a:t> are monotonically related:</a:t>
                </a:r>
              </a:p>
              <a:p>
                <a:pPr lvl="2"/>
                <a14:m>
                  <m:oMath xmlns:m="http://schemas.openxmlformats.org/officeDocument/2006/math">
                    <m:r>
                      <a:rPr lang="en-US" b="1" i="1" smtClean="0">
                        <a:latin typeface="Cambria Math"/>
                      </a:rPr>
                      <m:t>𝑹𝑴𝑺𝑬</m:t>
                    </m:r>
                    <m:r>
                      <a:rPr lang="en-US" b="1" i="1" smtClean="0">
                        <a:latin typeface="Cambria Math"/>
                      </a:rPr>
                      <m:t>=</m:t>
                    </m:r>
                    <m:f>
                      <m:fPr>
                        <m:ctrlPr>
                          <a:rPr lang="en-US" b="1" i="1" smtClean="0">
                            <a:latin typeface="Cambria Math" panose="02040503050406030204" pitchFamily="18" charset="0"/>
                          </a:rPr>
                        </m:ctrlPr>
                      </m:fPr>
                      <m:num>
                        <m:r>
                          <a:rPr lang="en-US" b="1" i="1" smtClean="0">
                            <a:latin typeface="Cambria Math"/>
                          </a:rPr>
                          <m:t>𝟏</m:t>
                        </m:r>
                      </m:num>
                      <m:den>
                        <m:r>
                          <a:rPr lang="en-US" b="1" i="1" smtClean="0">
                            <a:latin typeface="Cambria Math"/>
                          </a:rPr>
                          <m:t>𝒄</m:t>
                        </m:r>
                      </m:den>
                    </m:f>
                    <m:rad>
                      <m:radPr>
                        <m:degHide m:val="on"/>
                        <m:ctrlPr>
                          <a:rPr lang="en-US" b="1" i="1" smtClean="0">
                            <a:latin typeface="Cambria Math" panose="02040503050406030204" pitchFamily="18" charset="0"/>
                          </a:rPr>
                        </m:ctrlPr>
                      </m:radPr>
                      <m:deg/>
                      <m:e>
                        <m:r>
                          <a:rPr lang="en-US" b="1" i="1" smtClean="0">
                            <a:latin typeface="Cambria Math"/>
                          </a:rPr>
                          <m:t>𝑺𝑺𝑬</m:t>
                        </m:r>
                      </m:e>
                    </m:rad>
                  </m:oMath>
                </a14:m>
                <a:r>
                  <a:rPr lang="en-US" b="1" dirty="0" smtClean="0"/>
                  <a:t>   </a:t>
                </a:r>
                <a:r>
                  <a:rPr lang="en-US" b="1" dirty="0" smtClean="0">
                    <a:solidFill>
                      <a:srgbClr val="0000FF"/>
                    </a:solidFill>
                  </a:rPr>
                  <a:t>Great news: SVD is minimizing RMSE</a:t>
                </a:r>
              </a:p>
              <a:p>
                <a:pPr lvl="1"/>
                <a:r>
                  <a:rPr lang="en-US" b="1" dirty="0" smtClean="0"/>
                  <a:t>Complication:</a:t>
                </a:r>
                <a:r>
                  <a:rPr lang="en-US" dirty="0" smtClean="0"/>
                  <a:t> The </a:t>
                </a:r>
                <a:r>
                  <a:rPr lang="en-US" dirty="0"/>
                  <a:t>sum </a:t>
                </a:r>
                <a:r>
                  <a:rPr lang="en-US" dirty="0" smtClean="0"/>
                  <a:t>in SVD error term is </a:t>
                </a:r>
                <a:r>
                  <a:rPr lang="en-US" dirty="0"/>
                  <a:t>over </a:t>
                </a:r>
                <a:r>
                  <a:rPr lang="en-US" dirty="0" smtClean="0"/>
                  <a:t/>
                </a:r>
                <a:br>
                  <a:rPr lang="en-US" dirty="0" smtClean="0"/>
                </a:br>
                <a:r>
                  <a:rPr lang="en-US" dirty="0" smtClean="0"/>
                  <a:t>all entries (no-rating in interpreted as zero-rating). </a:t>
                </a:r>
                <a:br>
                  <a:rPr lang="en-US" dirty="0" smtClean="0"/>
                </a:br>
                <a:r>
                  <a:rPr lang="en-US" dirty="0" smtClean="0">
                    <a:solidFill>
                      <a:srgbClr val="FF0066"/>
                    </a:solidFill>
                  </a:rPr>
                  <a:t>But </a:t>
                </a:r>
                <a:r>
                  <a:rPr lang="en-US" dirty="0">
                    <a:solidFill>
                      <a:srgbClr val="FF0066"/>
                    </a:solidFill>
                  </a:rPr>
                  <a:t>our </a:t>
                </a:r>
                <a:r>
                  <a:rPr lang="en-US" b="1" i="1" dirty="0">
                    <a:solidFill>
                      <a:srgbClr val="FF0066"/>
                    </a:solidFill>
                  </a:rPr>
                  <a:t>R</a:t>
                </a:r>
                <a:r>
                  <a:rPr lang="en-US" b="1" dirty="0">
                    <a:solidFill>
                      <a:srgbClr val="FF0066"/>
                    </a:solidFill>
                  </a:rPr>
                  <a:t> </a:t>
                </a:r>
                <a:r>
                  <a:rPr lang="en-US" dirty="0">
                    <a:solidFill>
                      <a:srgbClr val="FF0066"/>
                    </a:solidFill>
                  </a:rPr>
                  <a:t>has missing entries!</a:t>
                </a:r>
              </a:p>
              <a:p>
                <a:pPr lvl="2"/>
                <a:endParaRPr lang="en-US" b="1" dirty="0"/>
              </a:p>
            </p:txBody>
          </p:sp>
        </mc:Choice>
        <mc:Fallback>
          <p:sp>
            <p:nvSpPr>
              <p:cNvPr id="40" name="Content Placeholder 39"/>
              <p:cNvSpPr>
                <a:spLocks noGrp="1" noRot="1" noChangeAspect="1" noMove="1" noResize="1" noEditPoints="1" noAdjustHandles="1" noChangeArrowheads="1" noChangeShapeType="1" noTextEdit="1"/>
              </p:cNvSpPr>
              <p:nvPr>
                <p:ph idx="1"/>
              </p:nvPr>
            </p:nvSpPr>
            <p:spPr>
              <a:xfrm>
                <a:off x="457200" y="1295400"/>
                <a:ext cx="8574088" cy="5562600"/>
              </a:xfrm>
              <a:blipFill rotWithShape="1">
                <a:blip r:embed="rId3" cstate="print"/>
                <a:stretch>
                  <a:fillRect t="-658"/>
                </a:stretch>
              </a:blipFill>
            </p:spPr>
            <p:txBody>
              <a:bodyPr/>
              <a:lstStyle/>
              <a:p>
                <a:r>
                  <a:rPr lang="en-US">
                    <a:noFill/>
                  </a:rPr>
                  <a:t> </a:t>
                </a:r>
              </a:p>
            </p:txBody>
          </p:sp>
        </mc:Fallback>
      </mc:AlternateContent>
      <p:sp>
        <p:nvSpPr>
          <p:cNvPr id="45" name="Slide Number Placeholder 44"/>
          <p:cNvSpPr>
            <a:spLocks noGrp="1"/>
          </p:cNvSpPr>
          <p:nvPr>
            <p:ph type="sldNum" sz="quarter" idx="12"/>
          </p:nvPr>
        </p:nvSpPr>
        <p:spPr/>
        <p:txBody>
          <a:bodyPr/>
          <a:lstStyle/>
          <a:p>
            <a:fld id="{19B12225-5612-419B-A8D5-4B8EEE4C217E}" type="slidenum">
              <a:rPr lang="en-US" smtClean="0"/>
              <a:pPr/>
              <a:t>25</a:t>
            </a:fld>
            <a:endParaRPr lang="en-US"/>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xmlns="" val="278584189"/>
      </p:ext>
    </p:extLst>
  </p:cSld>
  <p:clrMapOvr>
    <a:masterClrMapping/>
  </p:clrMapOvr>
  <p:transition advTm="13329"/>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normAutofit/>
          </a:bodyPr>
          <a:lstStyle/>
          <a:p>
            <a:r>
              <a:rPr lang="en-US" dirty="0" smtClean="0"/>
              <a:t>Latent Factor Models</a:t>
            </a:r>
            <a:endParaRPr lang="en-US" dirty="0"/>
          </a:p>
        </p:txBody>
      </p:sp>
      <mc:AlternateContent xmlns:mc="http://schemas.openxmlformats.org/markup-compatibility/2006">
        <mc:Choice xmlns:a14="http://schemas.microsoft.com/office/drawing/2010/main" xmlns="" Requires="a14">
          <p:sp>
            <p:nvSpPr>
              <p:cNvPr id="153781" name="Rectangle 181"/>
              <p:cNvSpPr>
                <a:spLocks noGrp="1" noChangeArrowheads="1"/>
              </p:cNvSpPr>
              <p:nvPr>
                <p:ph idx="1"/>
              </p:nvPr>
            </p:nvSpPr>
            <p:spPr>
              <a:xfrm>
                <a:off x="457200" y="3048000"/>
                <a:ext cx="8686800" cy="3657600"/>
              </a:xfrm>
              <a:noFill/>
              <a:ln/>
            </p:spPr>
            <p:txBody>
              <a:bodyPr>
                <a:normAutofit lnSpcReduction="10000"/>
              </a:bodyPr>
              <a:lstStyle/>
              <a:p>
                <a:pPr marL="400050" indent="-400050"/>
                <a:r>
                  <a:rPr lang="en-US" b="1" dirty="0" smtClean="0">
                    <a:solidFill>
                      <a:srgbClr val="D60093"/>
                    </a:solidFill>
                    <a:sym typeface="Wingdings" pitchFamily="2" charset="2"/>
                  </a:rPr>
                  <a:t>SVD isn’t defined when entries are missing</a:t>
                </a:r>
                <a:r>
                  <a:rPr lang="en-US" b="1" dirty="0">
                    <a:solidFill>
                      <a:srgbClr val="D60093"/>
                    </a:solidFill>
                    <a:sym typeface="Wingdings" pitchFamily="2" charset="2"/>
                  </a:rPr>
                  <a:t>!</a:t>
                </a:r>
                <a:endParaRPr lang="en-US" b="1" dirty="0" smtClean="0">
                  <a:solidFill>
                    <a:srgbClr val="D60093"/>
                  </a:solidFill>
                </a:endParaRPr>
              </a:p>
              <a:p>
                <a:pPr marL="400050" indent="-400050"/>
                <a:r>
                  <a:rPr lang="en-US" b="1" dirty="0" smtClean="0">
                    <a:solidFill>
                      <a:srgbClr val="0000FF"/>
                    </a:solidFill>
                    <a:sym typeface="Wingdings" pitchFamily="2" charset="2"/>
                  </a:rPr>
                  <a:t>Use specialized methods to find </a:t>
                </a:r>
                <a:r>
                  <a:rPr lang="en-US" b="1" i="1" dirty="0" smtClean="0">
                    <a:solidFill>
                      <a:srgbClr val="0000FF"/>
                    </a:solidFill>
                    <a:sym typeface="Wingdings" pitchFamily="2" charset="2"/>
                  </a:rPr>
                  <a:t>P</a:t>
                </a:r>
                <a:r>
                  <a:rPr lang="en-US" b="1" dirty="0" smtClean="0">
                    <a:solidFill>
                      <a:srgbClr val="0000FF"/>
                    </a:solidFill>
                    <a:sym typeface="Wingdings" pitchFamily="2" charset="2"/>
                  </a:rPr>
                  <a:t>, </a:t>
                </a:r>
                <a:r>
                  <a:rPr lang="en-US" b="1" i="1" dirty="0" smtClean="0">
                    <a:solidFill>
                      <a:srgbClr val="0000FF"/>
                    </a:solidFill>
                    <a:sym typeface="Wingdings" pitchFamily="2" charset="2"/>
                  </a:rPr>
                  <a:t>Q</a:t>
                </a:r>
              </a:p>
              <a:p>
                <a:pPr marL="692658" lvl="1" indent="-400050"/>
                <a14:m>
                  <m:oMath xmlns:m="http://schemas.openxmlformats.org/officeDocument/2006/math">
                    <m:limLow>
                      <m:limLowPr>
                        <m:ctrlPr>
                          <a:rPr lang="en-US" i="1">
                            <a:latin typeface="Cambria Math" panose="02040503050406030204" pitchFamily="18" charset="0"/>
                          </a:rPr>
                        </m:ctrlPr>
                      </m:limLowPr>
                      <m:e>
                        <m:r>
                          <m:rPr>
                            <m:sty m:val="p"/>
                          </m:rPr>
                          <a:rPr lang="en-US">
                            <a:latin typeface="Cambria Math"/>
                          </a:rPr>
                          <m:t>min</m:t>
                        </m:r>
                      </m:e>
                      <m:lim>
                        <m:r>
                          <a:rPr lang="en-US" i="1">
                            <a:latin typeface="Cambria Math"/>
                          </a:rPr>
                          <m:t>𝑃</m:t>
                        </m:r>
                        <m:r>
                          <a:rPr lang="en-US" i="1">
                            <a:latin typeface="Cambria Math"/>
                          </a:rPr>
                          <m:t>,</m:t>
                        </m:r>
                        <m:r>
                          <a:rPr lang="en-US" i="1">
                            <a:latin typeface="Cambria Math"/>
                          </a:rPr>
                          <m:t>𝑄</m:t>
                        </m:r>
                      </m:lim>
                    </m:limLow>
                    <m:nary>
                      <m:naryPr>
                        <m:chr m:val="∑"/>
                        <m:supHide m:val="on"/>
                        <m:ctrlPr>
                          <a:rPr lang="en-US" i="1">
                            <a:latin typeface="Cambria Math" panose="02040503050406030204" pitchFamily="18" charset="0"/>
                          </a:rPr>
                        </m:ctrlPr>
                      </m:naryPr>
                      <m:sub>
                        <m:d>
                          <m:dPr>
                            <m:ctrlPr>
                              <a:rPr lang="en-US" i="1">
                                <a:latin typeface="Cambria Math" panose="02040503050406030204" pitchFamily="18" charset="0"/>
                              </a:rPr>
                            </m:ctrlPr>
                          </m:dPr>
                          <m:e>
                            <m:r>
                              <a:rPr lang="en-US" i="1">
                                <a:latin typeface="Cambria Math"/>
                              </a:rPr>
                              <m:t>𝑖</m:t>
                            </m:r>
                            <m:r>
                              <a:rPr lang="en-US" i="1">
                                <a:latin typeface="Cambria Math"/>
                              </a:rPr>
                              <m:t>,</m:t>
                            </m:r>
                            <m:r>
                              <a:rPr lang="en-US" b="0" i="1" smtClean="0">
                                <a:latin typeface="Cambria Math"/>
                              </a:rPr>
                              <m:t>𝑥</m:t>
                            </m:r>
                          </m:e>
                        </m:d>
                        <m:r>
                          <a:rPr lang="en-US" i="1">
                            <a:latin typeface="Cambria Math"/>
                          </a:rPr>
                          <m:t>∈</m:t>
                        </m:r>
                        <m:r>
                          <m:rPr>
                            <m:sty m:val="p"/>
                          </m:rPr>
                          <a:rPr lang="en-US" i="1">
                            <a:latin typeface="Cambria Math"/>
                          </a:rPr>
                          <m:t>R</m:t>
                        </m: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a:rPr>
                                      <m:t>𝑟</m:t>
                                    </m:r>
                                  </m:e>
                                  <m:sub>
                                    <m:r>
                                      <a:rPr lang="en-US" b="0" i="1" smtClean="0">
                                        <a:latin typeface="Cambria Math"/>
                                      </a:rPr>
                                      <m:t>𝑥𝑖</m:t>
                                    </m:r>
                                  </m:sub>
                                </m:sSub>
                                <m:r>
                                  <a:rPr lang="en-US" i="1">
                                    <a:latin typeface="Cambria Math"/>
                                  </a:rPr>
                                  <m:t>−</m:t>
                                </m:r>
                                <m:sSub>
                                  <m:sSubPr>
                                    <m:ctrlPr>
                                      <a:rPr lang="en-US" i="1">
                                        <a:latin typeface="Cambria Math" panose="02040503050406030204" pitchFamily="18" charset="0"/>
                                      </a:rPr>
                                    </m:ctrlPr>
                                  </m:sSubPr>
                                  <m:e>
                                    <m:r>
                                      <a:rPr lang="en-US" i="1">
                                        <a:latin typeface="Cambria Math"/>
                                      </a:rPr>
                                      <m:t>𝑞</m:t>
                                    </m:r>
                                  </m:e>
                                  <m:sub>
                                    <m:r>
                                      <a:rPr lang="en-US" i="1">
                                        <a:latin typeface="Cambria Math"/>
                                      </a:rPr>
                                      <m:t>𝑖</m:t>
                                    </m:r>
                                  </m:sub>
                                </m:sSub>
                                <m:r>
                                  <a:rPr lang="en-US" i="1">
                                    <a:latin typeface="Cambria Math"/>
                                  </a:rPr>
                                  <m:t>⋅</m:t>
                                </m:r>
                                <m:sSubSup>
                                  <m:sSubSupPr>
                                    <m:ctrlPr>
                                      <a:rPr lang="en-US" i="1">
                                        <a:latin typeface="Cambria Math" panose="02040503050406030204" pitchFamily="18" charset="0"/>
                                        <a:cs typeface="Arial" pitchFamily="34" charset="0"/>
                                      </a:rPr>
                                    </m:ctrlPr>
                                  </m:sSubSupPr>
                                  <m:e>
                                    <m:r>
                                      <a:rPr lang="en-US" i="1">
                                        <a:latin typeface="Cambria Math"/>
                                        <a:cs typeface="Arial" pitchFamily="34" charset="0"/>
                                      </a:rPr>
                                      <m:t>𝑝</m:t>
                                    </m:r>
                                  </m:e>
                                  <m:sub>
                                    <m:r>
                                      <a:rPr lang="en-US" b="0" i="1" smtClean="0">
                                        <a:latin typeface="Cambria Math"/>
                                        <a:cs typeface="Arial" pitchFamily="34" charset="0"/>
                                      </a:rPr>
                                      <m:t>𝑥</m:t>
                                    </m:r>
                                  </m:sub>
                                  <m:sup/>
                                </m:sSubSup>
                              </m:e>
                            </m:d>
                          </m:e>
                          <m:sup>
                            <m:r>
                              <a:rPr lang="en-US" i="1">
                                <a:latin typeface="Cambria Math"/>
                              </a:rPr>
                              <m:t>2</m:t>
                            </m:r>
                          </m:sup>
                        </m:sSup>
                      </m:e>
                    </m:nary>
                  </m:oMath>
                </a14:m>
                <a:endParaRPr lang="en-US" dirty="0">
                  <a:solidFill>
                    <a:schemeClr val="accent3"/>
                  </a:solidFill>
                  <a:sym typeface="Wingdings" pitchFamily="2" charset="2"/>
                </a:endParaRPr>
              </a:p>
              <a:p>
                <a:pPr marL="692658" lvl="1" indent="-400050"/>
                <a:r>
                  <a:rPr lang="en-US" b="1" dirty="0" smtClean="0">
                    <a:sym typeface="Wingdings" pitchFamily="2" charset="2"/>
                  </a:rPr>
                  <a:t>Note:</a:t>
                </a:r>
              </a:p>
              <a:p>
                <a:pPr marL="957834" lvl="2" indent="-400050"/>
                <a:r>
                  <a:rPr lang="en-US" dirty="0" smtClean="0">
                    <a:sym typeface="Wingdings" pitchFamily="2" charset="2"/>
                  </a:rPr>
                  <a:t>We don’t require cols of </a:t>
                </a:r>
                <a:r>
                  <a:rPr lang="en-US" b="1" i="1" dirty="0" smtClean="0">
                    <a:solidFill>
                      <a:srgbClr val="0000FF"/>
                    </a:solidFill>
                  </a:rPr>
                  <a:t>P, Q</a:t>
                </a:r>
                <a:r>
                  <a:rPr lang="en-US" b="1" i="1" dirty="0" smtClean="0">
                    <a:solidFill>
                      <a:schemeClr val="accent3"/>
                    </a:solidFill>
                  </a:rPr>
                  <a:t> </a:t>
                </a:r>
                <a:r>
                  <a:rPr lang="en-US" dirty="0" smtClean="0"/>
                  <a:t>to be orthogonal/unit length</a:t>
                </a:r>
              </a:p>
              <a:p>
                <a:pPr marL="957834" lvl="2" indent="-400050"/>
                <a:r>
                  <a:rPr lang="en-US" b="1" i="1" dirty="0">
                    <a:solidFill>
                      <a:srgbClr val="0000FF"/>
                    </a:solidFill>
                  </a:rPr>
                  <a:t>P, Q</a:t>
                </a:r>
                <a:r>
                  <a:rPr lang="en-US" b="1" i="1" dirty="0">
                    <a:solidFill>
                      <a:schemeClr val="accent3"/>
                    </a:solidFill>
                  </a:rPr>
                  <a:t> </a:t>
                </a:r>
                <a:r>
                  <a:rPr lang="en-US" dirty="0" smtClean="0">
                    <a:sym typeface="Wingdings" pitchFamily="2" charset="2"/>
                  </a:rPr>
                  <a:t>map users/movies to a latent space</a:t>
                </a:r>
                <a:endParaRPr lang="en-US" dirty="0">
                  <a:sym typeface="Wingdings" pitchFamily="2" charset="2"/>
                </a:endParaRPr>
              </a:p>
              <a:p>
                <a:pPr marL="957834" lvl="2" indent="-400050"/>
                <a:r>
                  <a:rPr lang="en-US" dirty="0" smtClean="0">
                    <a:sym typeface="Wingdings" pitchFamily="2" charset="2"/>
                  </a:rPr>
                  <a:t>The most popular model among Netflix contestants</a:t>
                </a:r>
              </a:p>
            </p:txBody>
          </p:sp>
        </mc:Choice>
        <mc:Fallback>
          <p:sp>
            <p:nvSpPr>
              <p:cNvPr id="153781" name="Rectangle 181"/>
              <p:cNvSpPr>
                <a:spLocks noGrp="1" noRot="1" noChangeAspect="1" noMove="1" noResize="1" noEditPoints="1" noAdjustHandles="1" noChangeArrowheads="1" noChangeShapeType="1" noTextEdit="1"/>
              </p:cNvSpPr>
              <p:nvPr>
                <p:ph idx="1"/>
              </p:nvPr>
            </p:nvSpPr>
            <p:spPr>
              <a:xfrm>
                <a:off x="457200" y="3048000"/>
                <a:ext cx="8686800" cy="3657600"/>
              </a:xfrm>
              <a:blipFill rotWithShape="1">
                <a:blip r:embed="rId2" cstate="print"/>
                <a:stretch>
                  <a:fillRect l="-1333" t="-2167"/>
                </a:stretch>
              </a:blipFill>
              <a:ln/>
            </p:spPr>
            <p:txBody>
              <a:bodyPr/>
              <a:lstStyle/>
              <a:p>
                <a:r>
                  <a:rPr lang="en-US">
                    <a:noFill/>
                  </a:rPr>
                  <a:t> </a:t>
                </a:r>
              </a:p>
            </p:txBody>
          </p:sp>
        </mc:Fallback>
      </mc:AlternateContent>
      <p:sp>
        <p:nvSpPr>
          <p:cNvPr id="13" name="Footer Placeholder 1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2" name="Slide Number Placeholder 11"/>
          <p:cNvSpPr>
            <a:spLocks noGrp="1"/>
          </p:cNvSpPr>
          <p:nvPr>
            <p:ph type="sldNum" sz="quarter" idx="12"/>
          </p:nvPr>
        </p:nvSpPr>
        <p:spPr/>
        <p:txBody>
          <a:bodyPr/>
          <a:lstStyle/>
          <a:p>
            <a:fld id="{19B12225-5612-419B-A8D5-4B8EEE4C217E}" type="slidenum">
              <a:rPr lang="en-US" smtClean="0"/>
              <a:pPr/>
              <a:t>26</a:t>
            </a:fld>
            <a:endParaRPr lang="en-US"/>
          </a:p>
        </p:txBody>
      </p:sp>
      <p:graphicFrame>
        <p:nvGraphicFramePr>
          <p:cNvPr id="153603" name="Group 3"/>
          <p:cNvGraphicFramePr>
            <a:graphicFrameLocks noGrp="1"/>
          </p:cNvGraphicFramePr>
          <p:nvPr>
            <p:extLst>
              <p:ext uri="{D42A27DB-BD31-4B8C-83A1-F6EECF244321}">
                <p14:modId xmlns:p14="http://schemas.microsoft.com/office/powerpoint/2010/main" xmlns="" val="1674384552"/>
              </p:ext>
            </p:extLst>
          </p:nvPr>
        </p:nvGraphicFramePr>
        <p:xfrm>
          <a:off x="144379" y="1395829"/>
          <a:ext cx="2499360" cy="1676400"/>
        </p:xfrm>
        <a:graphic>
          <a:graphicData uri="http://schemas.openxmlformats.org/drawingml/2006/table">
            <a:tbl>
              <a:tblPr rtl="1"/>
              <a:tblGrid>
                <a:gridCol w="208280"/>
                <a:gridCol w="208280"/>
                <a:gridCol w="208280"/>
                <a:gridCol w="208280"/>
                <a:gridCol w="208280"/>
                <a:gridCol w="208280"/>
                <a:gridCol w="208280"/>
                <a:gridCol w="208280"/>
                <a:gridCol w="208280"/>
                <a:gridCol w="208280"/>
                <a:gridCol w="208280"/>
                <a:gridCol w="208280"/>
              </a:tblGrid>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1000" b="0" i="0" u="none" strike="noStrike" cap="none" normalizeH="0" baseline="0" smtClean="0">
                          <a:ln>
                            <a:noFill/>
                          </a:ln>
                          <a:solidFill>
                            <a:schemeClr val="tx1"/>
                          </a:solidFill>
                          <a:effectLst/>
                          <a:latin typeface="Arial" charset="0"/>
                          <a:cs typeface="Arial" charset="0"/>
                        </a:rPr>
                        <a:t>4</a:t>
                      </a: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r>
            </a:tbl>
          </a:graphicData>
        </a:graphic>
      </p:graphicFrame>
      <p:graphicFrame>
        <p:nvGraphicFramePr>
          <p:cNvPr id="153696" name="Group 96"/>
          <p:cNvGraphicFramePr>
            <a:graphicFrameLocks noGrp="1"/>
          </p:cNvGraphicFramePr>
          <p:nvPr>
            <p:extLst>
              <p:ext uri="{D42A27DB-BD31-4B8C-83A1-F6EECF244321}">
                <p14:modId xmlns:p14="http://schemas.microsoft.com/office/powerpoint/2010/main" xmlns="" val="3638381809"/>
              </p:ext>
            </p:extLst>
          </p:nvPr>
        </p:nvGraphicFramePr>
        <p:xfrm>
          <a:off x="2880360" y="1319629"/>
          <a:ext cx="1143000" cy="1752600"/>
        </p:xfrm>
        <a:graphic>
          <a:graphicData uri="http://schemas.openxmlformats.org/drawingml/2006/table">
            <a:tbl>
              <a:tblPr rtl="1"/>
              <a:tblGrid>
                <a:gridCol w="381000"/>
                <a:gridCol w="381000"/>
                <a:gridCol w="381000"/>
              </a:tblGrid>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53726" name="Group 126"/>
          <p:cNvGraphicFramePr>
            <a:graphicFrameLocks noGrp="1"/>
          </p:cNvGraphicFramePr>
          <p:nvPr>
            <p:extLst>
              <p:ext uri="{D42A27DB-BD31-4B8C-83A1-F6EECF244321}">
                <p14:modId xmlns:p14="http://schemas.microsoft.com/office/powerpoint/2010/main" xmlns="" val="2052234248"/>
              </p:ext>
            </p:extLst>
          </p:nvPr>
        </p:nvGraphicFramePr>
        <p:xfrm>
          <a:off x="4128263" y="1872079"/>
          <a:ext cx="4771897" cy="731520"/>
        </p:xfrm>
        <a:graphic>
          <a:graphicData uri="http://schemas.openxmlformats.org/drawingml/2006/table">
            <a:tbl>
              <a:tblPr rtl="1"/>
              <a:tblGrid>
                <a:gridCol w="397658"/>
                <a:gridCol w="396104"/>
                <a:gridCol w="400765"/>
                <a:gridCol w="397658"/>
                <a:gridCol w="396105"/>
                <a:gridCol w="394552"/>
                <a:gridCol w="408531"/>
                <a:gridCol w="388338"/>
                <a:gridCol w="397658"/>
                <a:gridCol w="400765"/>
                <a:gridCol w="396105"/>
                <a:gridCol w="397658"/>
              </a:tblGrid>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53780" name="Text Box 180"/>
          <p:cNvSpPr txBox="1">
            <a:spLocks noChangeArrowheads="1"/>
          </p:cNvSpPr>
          <p:nvPr/>
        </p:nvSpPr>
        <p:spPr bwMode="auto">
          <a:xfrm>
            <a:off x="2544810" y="1929229"/>
            <a:ext cx="468312" cy="584775"/>
          </a:xfrm>
          <a:prstGeom prst="rect">
            <a:avLst/>
          </a:prstGeom>
          <a:noFill/>
          <a:ln w="9525">
            <a:noFill/>
            <a:miter lim="800000"/>
            <a:headEnd/>
            <a:tailEnd/>
          </a:ln>
          <a:effectLst/>
        </p:spPr>
        <p:txBody>
          <a:bodyPr>
            <a:spAutoFit/>
          </a:bodyPr>
          <a:lstStyle/>
          <a:p>
            <a:pPr>
              <a:spcBef>
                <a:spcPct val="50000"/>
              </a:spcBef>
            </a:pPr>
            <a:r>
              <a:rPr lang="en-US" sz="3200" dirty="0">
                <a:latin typeface="Symbol" pitchFamily="18" charset="2"/>
                <a:sym typeface="Symbol" pitchFamily="18" charset="2"/>
              </a:rPr>
              <a:t></a:t>
            </a:r>
            <a:endParaRPr lang="en-US" sz="3200" dirty="0"/>
          </a:p>
        </p:txBody>
      </p:sp>
      <p:sp>
        <p:nvSpPr>
          <p:cNvPr id="14" name="TextBox 13"/>
          <p:cNvSpPr txBox="1"/>
          <p:nvPr/>
        </p:nvSpPr>
        <p:spPr>
          <a:xfrm>
            <a:off x="6724115" y="2538829"/>
            <a:ext cx="514885" cy="461665"/>
          </a:xfrm>
          <a:prstGeom prst="rect">
            <a:avLst/>
          </a:prstGeom>
          <a:noFill/>
        </p:spPr>
        <p:txBody>
          <a:bodyPr wrap="none" rtlCol="0">
            <a:spAutoFit/>
          </a:bodyPr>
          <a:lstStyle/>
          <a:p>
            <a:r>
              <a:rPr lang="en-US" sz="2400" b="1" i="1" dirty="0" smtClean="0">
                <a:solidFill>
                  <a:srgbClr val="008000"/>
                </a:solidFill>
                <a:latin typeface="Arial" pitchFamily="34" charset="0"/>
                <a:cs typeface="Arial" pitchFamily="34" charset="0"/>
              </a:rPr>
              <a:t>P</a:t>
            </a:r>
            <a:r>
              <a:rPr lang="en-US" sz="2400" b="1" baseline="30000" dirty="0" smtClean="0">
                <a:solidFill>
                  <a:srgbClr val="008000"/>
                </a:solidFill>
                <a:latin typeface="Arial" pitchFamily="34" charset="0"/>
                <a:cs typeface="Arial" pitchFamily="34" charset="0"/>
              </a:rPr>
              <a:t>T</a:t>
            </a:r>
          </a:p>
        </p:txBody>
      </p:sp>
      <p:sp>
        <p:nvSpPr>
          <p:cNvPr id="15" name="TextBox 14"/>
          <p:cNvSpPr txBox="1"/>
          <p:nvPr/>
        </p:nvSpPr>
        <p:spPr>
          <a:xfrm>
            <a:off x="3980915" y="2738735"/>
            <a:ext cx="423514" cy="461665"/>
          </a:xfrm>
          <a:prstGeom prst="rect">
            <a:avLst/>
          </a:prstGeom>
          <a:noFill/>
        </p:spPr>
        <p:txBody>
          <a:bodyPr wrap="none" rtlCol="0">
            <a:spAutoFit/>
          </a:bodyPr>
          <a:lstStyle/>
          <a:p>
            <a:r>
              <a:rPr lang="en-US" sz="2400" b="1" i="1" dirty="0" smtClean="0">
                <a:solidFill>
                  <a:srgbClr val="008000"/>
                </a:solidFill>
                <a:latin typeface="Arial" pitchFamily="34" charset="0"/>
                <a:cs typeface="Arial" pitchFamily="34" charset="0"/>
              </a:rPr>
              <a:t>Q</a:t>
            </a:r>
          </a:p>
        </p:txBody>
      </p:sp>
      <p:sp>
        <p:nvSpPr>
          <p:cNvPr id="16" name="Text Box 185"/>
          <p:cNvSpPr txBox="1">
            <a:spLocks noChangeArrowheads="1"/>
          </p:cNvSpPr>
          <p:nvPr/>
        </p:nvSpPr>
        <p:spPr bwMode="auto">
          <a:xfrm>
            <a:off x="6379368" y="1452977"/>
            <a:ext cx="804863" cy="396875"/>
          </a:xfrm>
          <a:prstGeom prst="rect">
            <a:avLst/>
          </a:prstGeom>
          <a:noFill/>
          <a:ln w="9525">
            <a:noFill/>
            <a:miter lim="800000"/>
            <a:headEnd/>
            <a:tailEnd/>
          </a:ln>
          <a:effectLst/>
        </p:spPr>
        <p:txBody>
          <a:bodyPr wrap="none">
            <a:spAutoFit/>
          </a:bodyPr>
          <a:lstStyle/>
          <a:p>
            <a:pPr algn="l"/>
            <a:r>
              <a:rPr lang="en-US" sz="2000">
                <a:solidFill>
                  <a:srgbClr val="008000"/>
                </a:solidFill>
                <a:latin typeface="Arial" pitchFamily="34" charset="0"/>
                <a:cs typeface="Arial" pitchFamily="34" charset="0"/>
              </a:rPr>
              <a:t>users</a:t>
            </a:r>
          </a:p>
        </p:txBody>
      </p:sp>
      <p:sp>
        <p:nvSpPr>
          <p:cNvPr id="17" name="Text Box 184"/>
          <p:cNvSpPr txBox="1">
            <a:spLocks noChangeArrowheads="1"/>
          </p:cNvSpPr>
          <p:nvPr/>
        </p:nvSpPr>
        <p:spPr bwMode="auto">
          <a:xfrm rot="16200000">
            <a:off x="2351818" y="2587301"/>
            <a:ext cx="790575" cy="396875"/>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mc:AlternateContent xmlns:mc="http://schemas.openxmlformats.org/markup-compatibility/2006">
        <mc:Choice xmlns:a14="http://schemas.microsoft.com/office/drawing/2010/main" xmlns="" Requires="a14">
          <p:sp>
            <p:nvSpPr>
              <p:cNvPr id="20" name="TextBox 19"/>
              <p:cNvSpPr txBox="1"/>
              <p:nvPr/>
            </p:nvSpPr>
            <p:spPr>
              <a:xfrm>
                <a:off x="7056401" y="4267200"/>
                <a:ext cx="212250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cs typeface="Arial" pitchFamily="34" charset="0"/>
                            </a:rPr>
                          </m:ctrlPr>
                        </m:sSubPr>
                        <m:e>
                          <m:acc>
                            <m:accPr>
                              <m:chr m:val="̂"/>
                              <m:ctrlPr>
                                <a:rPr lang="en-US" sz="2800" i="1" smtClean="0">
                                  <a:latin typeface="Cambria Math" panose="02040503050406030204" pitchFamily="18" charset="0"/>
                                  <a:cs typeface="Arial" pitchFamily="34" charset="0"/>
                                </a:rPr>
                              </m:ctrlPr>
                            </m:accPr>
                            <m:e>
                              <m:r>
                                <a:rPr lang="en-US" sz="2800" b="0" i="1" smtClean="0">
                                  <a:latin typeface="Cambria Math"/>
                                  <a:cs typeface="Arial" pitchFamily="34" charset="0"/>
                                </a:rPr>
                                <m:t>𝑟</m:t>
                              </m:r>
                            </m:e>
                          </m:acc>
                        </m:e>
                        <m:sub>
                          <m:r>
                            <a:rPr lang="en-US" sz="2800" b="0" i="1" smtClean="0">
                              <a:latin typeface="Cambria Math"/>
                              <a:cs typeface="Arial" pitchFamily="34" charset="0"/>
                            </a:rPr>
                            <m:t>𝑥𝑖</m:t>
                          </m:r>
                        </m:sub>
                      </m:sSub>
                      <m:r>
                        <a:rPr lang="en-US" sz="2800" b="0" i="1" smtClean="0">
                          <a:latin typeface="Cambria Math"/>
                          <a:cs typeface="Arial" pitchFamily="34" charset="0"/>
                        </a:rPr>
                        <m:t>=</m:t>
                      </m:r>
                      <m:sSub>
                        <m:sSubPr>
                          <m:ctrlPr>
                            <a:rPr lang="en-US" sz="2800" i="1" smtClean="0">
                              <a:latin typeface="Cambria Math" panose="02040503050406030204" pitchFamily="18" charset="0"/>
                              <a:cs typeface="Arial" pitchFamily="34" charset="0"/>
                            </a:rPr>
                          </m:ctrlPr>
                        </m:sSubPr>
                        <m:e>
                          <m:r>
                            <a:rPr lang="en-US" sz="2800" b="0" i="1" smtClean="0">
                              <a:latin typeface="Cambria Math"/>
                              <a:cs typeface="Arial" pitchFamily="34" charset="0"/>
                            </a:rPr>
                            <m:t>𝑞</m:t>
                          </m:r>
                        </m:e>
                        <m:sub>
                          <m:r>
                            <a:rPr lang="en-US" sz="2800" b="0" i="1" smtClean="0">
                              <a:latin typeface="Cambria Math"/>
                              <a:cs typeface="Arial" pitchFamily="34" charset="0"/>
                            </a:rPr>
                            <m:t>𝑖</m:t>
                          </m:r>
                        </m:sub>
                      </m:sSub>
                      <m:r>
                        <a:rPr lang="en-US" sz="2800" b="0" i="1" smtClean="0">
                          <a:latin typeface="Cambria Math"/>
                          <a:cs typeface="Arial" pitchFamily="34" charset="0"/>
                        </a:rPr>
                        <m:t>⋅</m:t>
                      </m:r>
                      <m:sSubSup>
                        <m:sSubSupPr>
                          <m:ctrlPr>
                            <a:rPr lang="en-US" sz="2800" i="1" smtClean="0">
                              <a:latin typeface="Cambria Math" panose="02040503050406030204" pitchFamily="18" charset="0"/>
                              <a:cs typeface="Arial" pitchFamily="34" charset="0"/>
                            </a:rPr>
                          </m:ctrlPr>
                        </m:sSubSupPr>
                        <m:e>
                          <m:r>
                            <a:rPr lang="en-US" sz="2800" b="0" i="1" smtClean="0">
                              <a:latin typeface="Cambria Math"/>
                              <a:cs typeface="Arial" pitchFamily="34" charset="0"/>
                            </a:rPr>
                            <m:t>𝑝</m:t>
                          </m:r>
                        </m:e>
                        <m:sub>
                          <m:r>
                            <a:rPr lang="en-US" sz="2800" b="0" i="1" smtClean="0">
                              <a:latin typeface="Cambria Math"/>
                              <a:cs typeface="Arial" pitchFamily="34" charset="0"/>
                            </a:rPr>
                            <m:t>𝑥</m:t>
                          </m:r>
                        </m:sub>
                        <m:sup/>
                      </m:sSubSup>
                    </m:oMath>
                  </m:oMathPara>
                </a14:m>
                <a:endParaRPr lang="en-US" sz="2800" dirty="0" smtClean="0">
                  <a:latin typeface="Arial" pitchFamily="34" charset="0"/>
                  <a:cs typeface="Arial" pitchFamily="34" charset="0"/>
                </a:endParaRPr>
              </a:p>
            </p:txBody>
          </p:sp>
        </mc:Choice>
        <mc:Fallback>
          <p:sp>
            <p:nvSpPr>
              <p:cNvPr id="20" name="TextBox 19"/>
              <p:cNvSpPr txBox="1">
                <a:spLocks noRot="1" noChangeAspect="1" noMove="1" noResize="1" noEditPoints="1" noAdjustHandles="1" noChangeArrowheads="1" noChangeShapeType="1" noTextEdit="1"/>
              </p:cNvSpPr>
              <p:nvPr/>
            </p:nvSpPr>
            <p:spPr>
              <a:xfrm>
                <a:off x="7056401" y="4267200"/>
                <a:ext cx="2122504" cy="523220"/>
              </a:xfrm>
              <a:prstGeom prst="rect">
                <a:avLst/>
              </a:prstGeom>
              <a:blipFill rotWithShape="1">
                <a:blip r:embed="rId3" cstate="print"/>
                <a:stretch>
                  <a:fillRect/>
                </a:stretch>
              </a:blipFill>
            </p:spPr>
            <p:txBody>
              <a:bodyPr/>
              <a:lstStyle/>
              <a:p>
                <a:r>
                  <a:rPr lang="en-US">
                    <a:noFill/>
                  </a:rPr>
                  <a:t> </a:t>
                </a:r>
              </a:p>
            </p:txBody>
          </p:sp>
        </mc:Fallback>
      </mc:AlternateContent>
      <p:sp>
        <p:nvSpPr>
          <p:cNvPr id="2" name="TextBox 1"/>
          <p:cNvSpPr txBox="1"/>
          <p:nvPr/>
        </p:nvSpPr>
        <p:spPr>
          <a:xfrm>
            <a:off x="2956560" y="1014829"/>
            <a:ext cx="877163"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factors</a:t>
            </a:r>
          </a:p>
        </p:txBody>
      </p:sp>
      <p:sp>
        <p:nvSpPr>
          <p:cNvPr id="18" name="TextBox 17"/>
          <p:cNvSpPr txBox="1"/>
          <p:nvPr/>
        </p:nvSpPr>
        <p:spPr>
          <a:xfrm rot="5400000">
            <a:off x="8585285" y="2036950"/>
            <a:ext cx="877163"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factors</a:t>
            </a:r>
          </a:p>
        </p:txBody>
      </p:sp>
      <p:sp>
        <p:nvSpPr>
          <p:cNvPr id="19" name="Text Box 96"/>
          <p:cNvSpPr txBox="1">
            <a:spLocks noChangeArrowheads="1"/>
          </p:cNvSpPr>
          <p:nvPr/>
        </p:nvSpPr>
        <p:spPr bwMode="auto">
          <a:xfrm rot="16200000">
            <a:off x="-350851" y="1992238"/>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sp>
        <p:nvSpPr>
          <p:cNvPr id="21" name="Text Box 187"/>
          <p:cNvSpPr txBox="1">
            <a:spLocks noChangeArrowheads="1"/>
          </p:cNvSpPr>
          <p:nvPr/>
        </p:nvSpPr>
        <p:spPr bwMode="auto">
          <a:xfrm>
            <a:off x="1101756" y="1066698"/>
            <a:ext cx="811441"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users</a:t>
            </a:r>
          </a:p>
        </p:txBody>
      </p:sp>
    </p:spTree>
    <p:extLst>
      <p:ext uri="{BB962C8B-B14F-4D97-AF65-F5344CB8AC3E}">
        <p14:creationId xmlns:p14="http://schemas.microsoft.com/office/powerpoint/2010/main" xmlns="" val="102455390"/>
      </p:ext>
    </p:extLst>
  </p:cSld>
  <p:clrMapOvr>
    <a:masterClrMapping/>
  </p:clrMapOvr>
  <p:transition advTm="144688"/>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sz="4400" dirty="0" smtClean="0"/>
              <a:t/>
            </a:r>
            <a:br>
              <a:rPr lang="en-US" sz="4400" dirty="0" smtClean="0"/>
            </a:br>
            <a:r>
              <a:rPr lang="en-US" sz="4400" dirty="0" smtClean="0"/>
              <a:t>Finding </a:t>
            </a:r>
            <a:r>
              <a:rPr lang="en-US" sz="4400" dirty="0"/>
              <a:t>the Latent Factors</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3469557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normAutofit/>
          </a:bodyPr>
          <a:lstStyle/>
          <a:p>
            <a:r>
              <a:rPr lang="en-US" dirty="0" smtClean="0"/>
              <a:t>Latent Factor Models</a:t>
            </a:r>
            <a:endParaRPr lang="en-US" dirty="0"/>
          </a:p>
        </p:txBody>
      </p:sp>
      <mc:AlternateContent xmlns:mc="http://schemas.openxmlformats.org/markup-compatibility/2006">
        <mc:Choice xmlns:a14="http://schemas.microsoft.com/office/drawing/2010/main" xmlns="" Requires="a14">
          <p:sp>
            <p:nvSpPr>
              <p:cNvPr id="153781" name="Rectangle 181"/>
              <p:cNvSpPr>
                <a:spLocks noGrp="1" noChangeArrowheads="1"/>
              </p:cNvSpPr>
              <p:nvPr>
                <p:ph idx="1"/>
              </p:nvPr>
            </p:nvSpPr>
            <p:spPr>
              <a:noFill/>
              <a:ln/>
            </p:spPr>
            <p:txBody>
              <a:bodyPr>
                <a:normAutofit/>
              </a:bodyPr>
              <a:lstStyle/>
              <a:p>
                <a:pPr marL="400050" indent="-400050"/>
                <a:r>
                  <a:rPr lang="en-US" b="1" dirty="0" smtClean="0">
                    <a:solidFill>
                      <a:srgbClr val="D60093"/>
                    </a:solidFill>
                    <a:sym typeface="Wingdings" pitchFamily="2" charset="2"/>
                  </a:rPr>
                  <a:t>Our goal is to find P and Q such tat:</a:t>
                </a:r>
                <a:endParaRPr lang="en-US" b="1"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limLow>
                        <m:limLowPr>
                          <m:ctrlPr>
                            <a:rPr lang="en-US" b="1" i="1">
                              <a:latin typeface="Cambria Math" panose="02040503050406030204" pitchFamily="18" charset="0"/>
                            </a:rPr>
                          </m:ctrlPr>
                        </m:limLowPr>
                        <m:e>
                          <m:r>
                            <a:rPr lang="en-US" b="1" i="1">
                              <a:latin typeface="Cambria Math"/>
                            </a:rPr>
                            <m:t>𝒎𝒊𝒏</m:t>
                          </m:r>
                        </m:e>
                        <m:lim>
                          <m:r>
                            <a:rPr lang="en-US" b="1" i="1">
                              <a:latin typeface="Cambria Math"/>
                            </a:rPr>
                            <m:t>𝑷</m:t>
                          </m:r>
                          <m:r>
                            <a:rPr lang="en-US" b="1" i="1">
                              <a:latin typeface="Cambria Math"/>
                            </a:rPr>
                            <m:t>,</m:t>
                          </m:r>
                          <m:r>
                            <a:rPr lang="en-US" b="1" i="1">
                              <a:latin typeface="Cambria Math"/>
                            </a:rPr>
                            <m:t>𝑸</m:t>
                          </m:r>
                        </m:lim>
                      </m:limLow>
                      <m:nary>
                        <m:naryPr>
                          <m:chr m:val="∑"/>
                          <m:supHide m:val="on"/>
                          <m:ctrlPr>
                            <a:rPr lang="en-US" b="1" i="1">
                              <a:latin typeface="Cambria Math" panose="02040503050406030204" pitchFamily="18" charset="0"/>
                            </a:rPr>
                          </m:ctrlPr>
                        </m:naryPr>
                        <m:sub>
                          <m:d>
                            <m:dPr>
                              <m:ctrlPr>
                                <a:rPr lang="en-US" b="1" i="1">
                                  <a:latin typeface="Cambria Math" panose="02040503050406030204" pitchFamily="18" charset="0"/>
                                </a:rPr>
                              </m:ctrlPr>
                            </m:dPr>
                            <m:e>
                              <m:r>
                                <a:rPr lang="en-US" b="1" i="1">
                                  <a:latin typeface="Cambria Math"/>
                                </a:rPr>
                                <m:t>𝒊</m:t>
                              </m:r>
                              <m:r>
                                <a:rPr lang="en-US" b="1" i="1">
                                  <a:latin typeface="Cambria Math"/>
                                </a:rPr>
                                <m:t>,</m:t>
                              </m:r>
                              <m:r>
                                <a:rPr lang="en-US" b="1" i="1" smtClean="0">
                                  <a:latin typeface="Cambria Math"/>
                                </a:rPr>
                                <m:t>𝒙</m:t>
                              </m:r>
                            </m:e>
                          </m:d>
                          <m:r>
                            <a:rPr lang="en-US" b="1" i="1">
                              <a:latin typeface="Cambria Math"/>
                            </a:rPr>
                            <m:t>∈</m:t>
                          </m:r>
                          <m:r>
                            <a:rPr lang="en-US" b="1" i="1">
                              <a:latin typeface="Cambria Math"/>
                            </a:rPr>
                            <m:t>𝑹</m:t>
                          </m:r>
                        </m:sub>
                        <m:sup/>
                        <m:e>
                          <m:sSup>
                            <m:sSupPr>
                              <m:ctrlPr>
                                <a:rPr lang="en-US" b="1" i="1">
                                  <a:latin typeface="Cambria Math" panose="02040503050406030204" pitchFamily="18" charset="0"/>
                                </a:rPr>
                              </m:ctrlPr>
                            </m:sSupPr>
                            <m:e>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smtClean="0">
                                          <a:latin typeface="Cambria Math"/>
                                        </a:rPr>
                                        <m:t>𝒓</m:t>
                                      </m:r>
                                    </m:e>
                                    <m:sub>
                                      <m:r>
                                        <a:rPr lang="en-US" b="1" i="1" smtClean="0">
                                          <a:latin typeface="Cambria Math"/>
                                        </a:rPr>
                                        <m:t>𝒙𝒊</m:t>
                                      </m:r>
                                    </m:sub>
                                  </m:sSub>
                                  <m:r>
                                    <a:rPr lang="en-US" b="1" i="1">
                                      <a:latin typeface="Cambria Math"/>
                                    </a:rPr>
                                    <m:t>−</m:t>
                                  </m:r>
                                  <m:sSub>
                                    <m:sSubPr>
                                      <m:ctrlPr>
                                        <a:rPr lang="en-US" b="1" i="1">
                                          <a:latin typeface="Cambria Math" panose="02040503050406030204" pitchFamily="18" charset="0"/>
                                        </a:rPr>
                                      </m:ctrlPr>
                                    </m:sSubPr>
                                    <m:e>
                                      <m:r>
                                        <a:rPr lang="en-US" b="1" i="1">
                                          <a:latin typeface="Cambria Math"/>
                                        </a:rPr>
                                        <m:t>𝒒</m:t>
                                      </m:r>
                                    </m:e>
                                    <m:sub>
                                      <m:r>
                                        <a:rPr lang="en-US" b="1" i="1">
                                          <a:latin typeface="Cambria Math"/>
                                        </a:rPr>
                                        <m:t>𝒊</m:t>
                                      </m:r>
                                    </m:sub>
                                  </m:sSub>
                                  <m:r>
                                    <a:rPr lang="en-US" b="1" i="1">
                                      <a:latin typeface="Cambria Math"/>
                                    </a:rPr>
                                    <m:t>⋅</m:t>
                                  </m:r>
                                  <m:sSubSup>
                                    <m:sSubSupPr>
                                      <m:ctrlPr>
                                        <a:rPr lang="en-US" b="1" i="1">
                                          <a:latin typeface="Cambria Math" panose="02040503050406030204" pitchFamily="18" charset="0"/>
                                          <a:cs typeface="Arial" pitchFamily="34" charset="0"/>
                                        </a:rPr>
                                      </m:ctrlPr>
                                    </m:sSubSupPr>
                                    <m:e>
                                      <m:r>
                                        <a:rPr lang="en-US" b="1" i="1">
                                          <a:latin typeface="Cambria Math"/>
                                          <a:cs typeface="Arial" pitchFamily="34" charset="0"/>
                                        </a:rPr>
                                        <m:t>𝒑</m:t>
                                      </m:r>
                                    </m:e>
                                    <m:sub>
                                      <m:r>
                                        <a:rPr lang="en-US" b="1" i="1" smtClean="0">
                                          <a:latin typeface="Cambria Math"/>
                                          <a:cs typeface="Arial" pitchFamily="34" charset="0"/>
                                        </a:rPr>
                                        <m:t>𝒙</m:t>
                                      </m:r>
                                    </m:sub>
                                    <m:sup/>
                                  </m:sSubSup>
                                </m:e>
                              </m:d>
                            </m:e>
                            <m:sup>
                              <m:r>
                                <a:rPr lang="en-US" b="1" i="1">
                                  <a:latin typeface="Cambria Math"/>
                                </a:rPr>
                                <m:t>𝟐</m:t>
                              </m:r>
                            </m:sup>
                          </m:sSup>
                        </m:e>
                      </m:nary>
                    </m:oMath>
                  </m:oMathPara>
                </a14:m>
                <a:endParaRPr lang="en-US" b="1" dirty="0"/>
              </a:p>
            </p:txBody>
          </p:sp>
        </mc:Choice>
        <mc:Fallback>
          <p:sp>
            <p:nvSpPr>
              <p:cNvPr id="153781" name="Rectangle 181"/>
              <p:cNvSpPr>
                <a:spLocks noGrp="1" noRot="1" noChangeAspect="1" noMove="1" noResize="1" noEditPoints="1" noAdjustHandles="1" noChangeArrowheads="1" noChangeShapeType="1" noTextEdit="1"/>
              </p:cNvSpPr>
              <p:nvPr>
                <p:ph idx="1"/>
              </p:nvPr>
            </p:nvSpPr>
            <p:spPr>
              <a:blipFill rotWithShape="1">
                <a:blip r:embed="rId2" cstate="print"/>
                <a:stretch>
                  <a:fillRect l="-1407" t="-580"/>
                </a:stretch>
              </a:blipFill>
              <a:ln/>
            </p:spPr>
            <p:txBody>
              <a:bodyPr/>
              <a:lstStyle/>
              <a:p>
                <a:r>
                  <a:rPr lang="en-US">
                    <a:noFill/>
                  </a:rPr>
                  <a:t> </a:t>
                </a:r>
              </a:p>
            </p:txBody>
          </p:sp>
        </mc:Fallback>
      </mc:AlternateContent>
      <p:sp>
        <p:nvSpPr>
          <p:cNvPr id="12" name="Slide Number Placeholder 11"/>
          <p:cNvSpPr>
            <a:spLocks noGrp="1"/>
          </p:cNvSpPr>
          <p:nvPr>
            <p:ph type="sldNum" sz="quarter" idx="12"/>
          </p:nvPr>
        </p:nvSpPr>
        <p:spPr/>
        <p:txBody>
          <a:bodyPr/>
          <a:lstStyle/>
          <a:p>
            <a:fld id="{19B12225-5612-419B-A8D5-4B8EEE4C217E}" type="slidenum">
              <a:rPr lang="en-US" smtClean="0"/>
              <a:pPr/>
              <a:t>28</a:t>
            </a:fld>
            <a:endParaRPr lang="en-US"/>
          </a:p>
        </p:txBody>
      </p:sp>
      <p:graphicFrame>
        <p:nvGraphicFramePr>
          <p:cNvPr id="153603" name="Group 3"/>
          <p:cNvGraphicFramePr>
            <a:graphicFrameLocks noGrp="1"/>
          </p:cNvGraphicFramePr>
          <p:nvPr>
            <p:extLst>
              <p:ext uri="{D42A27DB-BD31-4B8C-83A1-F6EECF244321}">
                <p14:modId xmlns:p14="http://schemas.microsoft.com/office/powerpoint/2010/main" xmlns="" val="2165498005"/>
              </p:ext>
            </p:extLst>
          </p:nvPr>
        </p:nvGraphicFramePr>
        <p:xfrm>
          <a:off x="228600" y="4139029"/>
          <a:ext cx="2499360" cy="1676400"/>
        </p:xfrm>
        <a:graphic>
          <a:graphicData uri="http://schemas.openxmlformats.org/drawingml/2006/table">
            <a:tbl>
              <a:tblPr rtl="1"/>
              <a:tblGrid>
                <a:gridCol w="208280"/>
                <a:gridCol w="208280"/>
                <a:gridCol w="208280"/>
                <a:gridCol w="208280"/>
                <a:gridCol w="208280"/>
                <a:gridCol w="208280"/>
                <a:gridCol w="208280"/>
                <a:gridCol w="208280"/>
                <a:gridCol w="208280"/>
                <a:gridCol w="208280"/>
                <a:gridCol w="208280"/>
                <a:gridCol w="208280"/>
              </a:tblGrid>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1000" b="0" i="0" u="none" strike="noStrike" cap="none" normalizeH="0" baseline="0" smtClean="0">
                          <a:ln>
                            <a:noFill/>
                          </a:ln>
                          <a:solidFill>
                            <a:schemeClr val="tx1"/>
                          </a:solidFill>
                          <a:effectLst/>
                          <a:latin typeface="Arial" charset="0"/>
                          <a:cs typeface="Arial" charset="0"/>
                        </a:rPr>
                        <a:t>4</a:t>
                      </a: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r>
            </a:tbl>
          </a:graphicData>
        </a:graphic>
      </p:graphicFrame>
      <p:graphicFrame>
        <p:nvGraphicFramePr>
          <p:cNvPr id="153696" name="Group 96"/>
          <p:cNvGraphicFramePr>
            <a:graphicFrameLocks noGrp="1"/>
          </p:cNvGraphicFramePr>
          <p:nvPr>
            <p:extLst>
              <p:ext uri="{D42A27DB-BD31-4B8C-83A1-F6EECF244321}">
                <p14:modId xmlns:p14="http://schemas.microsoft.com/office/powerpoint/2010/main" xmlns="" val="3341198889"/>
              </p:ext>
            </p:extLst>
          </p:nvPr>
        </p:nvGraphicFramePr>
        <p:xfrm>
          <a:off x="3021744" y="4062829"/>
          <a:ext cx="1093056" cy="1752600"/>
        </p:xfrm>
        <a:graphic>
          <a:graphicData uri="http://schemas.openxmlformats.org/drawingml/2006/table">
            <a:tbl>
              <a:tblPr rtl="1"/>
              <a:tblGrid>
                <a:gridCol w="364352"/>
                <a:gridCol w="364352"/>
                <a:gridCol w="364352"/>
              </a:tblGrid>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53726" name="Group 126"/>
          <p:cNvGraphicFramePr>
            <a:graphicFrameLocks noGrp="1"/>
          </p:cNvGraphicFramePr>
          <p:nvPr>
            <p:extLst>
              <p:ext uri="{D42A27DB-BD31-4B8C-83A1-F6EECF244321}">
                <p14:modId xmlns:p14="http://schemas.microsoft.com/office/powerpoint/2010/main" xmlns="" val="1156737866"/>
              </p:ext>
            </p:extLst>
          </p:nvPr>
        </p:nvGraphicFramePr>
        <p:xfrm>
          <a:off x="4204463" y="4615279"/>
          <a:ext cx="4710937" cy="731520"/>
        </p:xfrm>
        <a:graphic>
          <a:graphicData uri="http://schemas.openxmlformats.org/drawingml/2006/table">
            <a:tbl>
              <a:tblPr rtl="1"/>
              <a:tblGrid>
                <a:gridCol w="392578"/>
                <a:gridCol w="391044"/>
                <a:gridCol w="395645"/>
                <a:gridCol w="392578"/>
                <a:gridCol w="391045"/>
                <a:gridCol w="389512"/>
                <a:gridCol w="403312"/>
                <a:gridCol w="383377"/>
                <a:gridCol w="392578"/>
                <a:gridCol w="395645"/>
                <a:gridCol w="391045"/>
                <a:gridCol w="392578"/>
              </a:tblGrid>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53780" name="Text Box 180"/>
          <p:cNvSpPr txBox="1">
            <a:spLocks noChangeArrowheads="1"/>
          </p:cNvSpPr>
          <p:nvPr/>
        </p:nvSpPr>
        <p:spPr bwMode="auto">
          <a:xfrm>
            <a:off x="2655888" y="4672429"/>
            <a:ext cx="468312" cy="584775"/>
          </a:xfrm>
          <a:prstGeom prst="rect">
            <a:avLst/>
          </a:prstGeom>
          <a:noFill/>
          <a:ln w="9525">
            <a:noFill/>
            <a:miter lim="800000"/>
            <a:headEnd/>
            <a:tailEnd/>
          </a:ln>
          <a:effectLst/>
        </p:spPr>
        <p:txBody>
          <a:bodyPr>
            <a:spAutoFit/>
          </a:bodyPr>
          <a:lstStyle/>
          <a:p>
            <a:pPr>
              <a:spcBef>
                <a:spcPct val="50000"/>
              </a:spcBef>
            </a:pPr>
            <a:r>
              <a:rPr lang="en-US" sz="3200" dirty="0">
                <a:latin typeface="Symbol" pitchFamily="18" charset="2"/>
                <a:sym typeface="Symbol" pitchFamily="18" charset="2"/>
              </a:rPr>
              <a:t></a:t>
            </a:r>
            <a:endParaRPr lang="en-US" sz="3200" dirty="0"/>
          </a:p>
        </p:txBody>
      </p:sp>
      <p:sp>
        <p:nvSpPr>
          <p:cNvPr id="14" name="TextBox 13"/>
          <p:cNvSpPr txBox="1"/>
          <p:nvPr/>
        </p:nvSpPr>
        <p:spPr>
          <a:xfrm>
            <a:off x="6724115" y="5282029"/>
            <a:ext cx="514885" cy="461665"/>
          </a:xfrm>
          <a:prstGeom prst="rect">
            <a:avLst/>
          </a:prstGeom>
          <a:noFill/>
        </p:spPr>
        <p:txBody>
          <a:bodyPr wrap="none" rtlCol="0">
            <a:spAutoFit/>
          </a:bodyPr>
          <a:lstStyle/>
          <a:p>
            <a:r>
              <a:rPr lang="en-US" sz="2400" b="1" i="1" dirty="0" smtClean="0">
                <a:solidFill>
                  <a:srgbClr val="008000"/>
                </a:solidFill>
                <a:latin typeface="Arial" pitchFamily="34" charset="0"/>
                <a:cs typeface="Arial" pitchFamily="34" charset="0"/>
              </a:rPr>
              <a:t>P</a:t>
            </a:r>
            <a:r>
              <a:rPr lang="en-US" sz="2400" b="1" baseline="30000" dirty="0" smtClean="0">
                <a:solidFill>
                  <a:srgbClr val="008000"/>
                </a:solidFill>
                <a:latin typeface="Arial" pitchFamily="34" charset="0"/>
                <a:cs typeface="Arial" pitchFamily="34" charset="0"/>
              </a:rPr>
              <a:t>T</a:t>
            </a:r>
          </a:p>
        </p:txBody>
      </p:sp>
      <p:sp>
        <p:nvSpPr>
          <p:cNvPr id="15" name="TextBox 14"/>
          <p:cNvSpPr txBox="1"/>
          <p:nvPr/>
        </p:nvSpPr>
        <p:spPr>
          <a:xfrm>
            <a:off x="3980915" y="5481935"/>
            <a:ext cx="423514" cy="461665"/>
          </a:xfrm>
          <a:prstGeom prst="rect">
            <a:avLst/>
          </a:prstGeom>
          <a:noFill/>
        </p:spPr>
        <p:txBody>
          <a:bodyPr wrap="none" rtlCol="0">
            <a:spAutoFit/>
          </a:bodyPr>
          <a:lstStyle/>
          <a:p>
            <a:r>
              <a:rPr lang="en-US" sz="2400" b="1" i="1" dirty="0" smtClean="0">
                <a:solidFill>
                  <a:srgbClr val="008000"/>
                </a:solidFill>
                <a:latin typeface="Arial" pitchFamily="34" charset="0"/>
                <a:cs typeface="Arial" pitchFamily="34" charset="0"/>
              </a:rPr>
              <a:t>Q</a:t>
            </a:r>
          </a:p>
        </p:txBody>
      </p:sp>
      <p:sp>
        <p:nvSpPr>
          <p:cNvPr id="16" name="Text Box 185"/>
          <p:cNvSpPr txBox="1">
            <a:spLocks noChangeArrowheads="1"/>
          </p:cNvSpPr>
          <p:nvPr/>
        </p:nvSpPr>
        <p:spPr bwMode="auto">
          <a:xfrm>
            <a:off x="6379368" y="4196177"/>
            <a:ext cx="804863" cy="396875"/>
          </a:xfrm>
          <a:prstGeom prst="rect">
            <a:avLst/>
          </a:prstGeom>
          <a:noFill/>
          <a:ln w="9525">
            <a:noFill/>
            <a:miter lim="800000"/>
            <a:headEnd/>
            <a:tailEnd/>
          </a:ln>
          <a:effectLst/>
        </p:spPr>
        <p:txBody>
          <a:bodyPr wrap="none">
            <a:spAutoFit/>
          </a:bodyPr>
          <a:lstStyle/>
          <a:p>
            <a:pPr algn="l"/>
            <a:r>
              <a:rPr lang="en-US" sz="2000">
                <a:solidFill>
                  <a:srgbClr val="008000"/>
                </a:solidFill>
                <a:latin typeface="Arial" pitchFamily="34" charset="0"/>
                <a:cs typeface="Arial" pitchFamily="34" charset="0"/>
              </a:rPr>
              <a:t>users</a:t>
            </a:r>
          </a:p>
        </p:txBody>
      </p:sp>
      <p:sp>
        <p:nvSpPr>
          <p:cNvPr id="17" name="Text Box 184"/>
          <p:cNvSpPr txBox="1">
            <a:spLocks noChangeArrowheads="1"/>
          </p:cNvSpPr>
          <p:nvPr/>
        </p:nvSpPr>
        <p:spPr bwMode="auto">
          <a:xfrm rot="16200000">
            <a:off x="2435987" y="5330501"/>
            <a:ext cx="790575" cy="396875"/>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sp>
        <p:nvSpPr>
          <p:cNvPr id="2" name="TextBox 1"/>
          <p:cNvSpPr txBox="1"/>
          <p:nvPr/>
        </p:nvSpPr>
        <p:spPr>
          <a:xfrm>
            <a:off x="2956560" y="3662821"/>
            <a:ext cx="1005403"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  factors</a:t>
            </a:r>
          </a:p>
        </p:txBody>
      </p:sp>
      <p:sp>
        <p:nvSpPr>
          <p:cNvPr id="18" name="TextBox 17"/>
          <p:cNvSpPr txBox="1"/>
          <p:nvPr/>
        </p:nvSpPr>
        <p:spPr>
          <a:xfrm rot="5400000">
            <a:off x="8585285" y="4780150"/>
            <a:ext cx="877163"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factors</a:t>
            </a:r>
          </a:p>
        </p:txBody>
      </p:sp>
      <p:sp>
        <p:nvSpPr>
          <p:cNvPr id="19" name="Text Box 96"/>
          <p:cNvSpPr txBox="1">
            <a:spLocks noChangeArrowheads="1"/>
          </p:cNvSpPr>
          <p:nvPr/>
        </p:nvSpPr>
        <p:spPr bwMode="auto">
          <a:xfrm rot="16200000">
            <a:off x="-305131" y="4964038"/>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sp>
        <p:nvSpPr>
          <p:cNvPr id="21" name="Text Box 187"/>
          <p:cNvSpPr txBox="1">
            <a:spLocks noChangeArrowheads="1"/>
          </p:cNvSpPr>
          <p:nvPr/>
        </p:nvSpPr>
        <p:spPr bwMode="auto">
          <a:xfrm>
            <a:off x="1101756" y="3714690"/>
            <a:ext cx="811441"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users</a:t>
            </a:r>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xmlns="" val="3029656757"/>
      </p:ext>
    </p:extLst>
  </p:cSld>
  <p:clrMapOvr>
    <a:masterClrMapping/>
  </p:clrMapOvr>
  <p:transition advTm="144688"/>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Our Problem</a:t>
            </a:r>
            <a:endParaRPr lang="en-US" dirty="0"/>
          </a:p>
        </p:txBody>
      </p:sp>
      <p:sp>
        <p:nvSpPr>
          <p:cNvPr id="3" name="Content Placeholder 2"/>
          <p:cNvSpPr>
            <a:spLocks noGrp="1"/>
          </p:cNvSpPr>
          <p:nvPr>
            <p:ph idx="1"/>
          </p:nvPr>
        </p:nvSpPr>
        <p:spPr>
          <a:xfrm>
            <a:off x="484187" y="1291063"/>
            <a:ext cx="8229600" cy="5257801"/>
          </a:xfrm>
        </p:spPr>
        <p:txBody>
          <a:bodyPr/>
          <a:lstStyle/>
          <a:p>
            <a:r>
              <a:rPr lang="en-US" b="1" dirty="0" smtClean="0">
                <a:solidFill>
                  <a:srgbClr val="D60093"/>
                </a:solidFill>
              </a:rPr>
              <a:t>Want to minimize SSE for unseen test data</a:t>
            </a:r>
          </a:p>
          <a:p>
            <a:r>
              <a:rPr lang="en-US" b="1" dirty="0" smtClean="0"/>
              <a:t>Idea:</a:t>
            </a:r>
            <a:r>
              <a:rPr lang="en-US" dirty="0" smtClean="0">
                <a:solidFill>
                  <a:schemeClr val="accent2"/>
                </a:solidFill>
              </a:rPr>
              <a:t> </a:t>
            </a:r>
            <a:r>
              <a:rPr lang="en-US" b="1" dirty="0" smtClean="0">
                <a:solidFill>
                  <a:srgbClr val="0000FF"/>
                </a:solidFill>
              </a:rPr>
              <a:t>Minimize SSE on </a:t>
            </a:r>
            <a:r>
              <a:rPr lang="en-US" b="1" u="sng" dirty="0" smtClean="0">
                <a:solidFill>
                  <a:srgbClr val="0000FF"/>
                </a:solidFill>
              </a:rPr>
              <a:t>training</a:t>
            </a:r>
            <a:r>
              <a:rPr lang="en-US" b="1" dirty="0" smtClean="0">
                <a:solidFill>
                  <a:srgbClr val="0000FF"/>
                </a:solidFill>
              </a:rPr>
              <a:t> data</a:t>
            </a:r>
          </a:p>
          <a:p>
            <a:pPr lvl="1"/>
            <a:r>
              <a:rPr lang="en-US" dirty="0" smtClean="0"/>
              <a:t>Want large </a:t>
            </a:r>
            <a:r>
              <a:rPr lang="en-US" b="1" i="1" dirty="0" smtClean="0"/>
              <a:t>k</a:t>
            </a:r>
            <a:r>
              <a:rPr lang="en-US" dirty="0" smtClean="0"/>
              <a:t> (# of factors) to capture all the signals</a:t>
            </a:r>
          </a:p>
          <a:p>
            <a:pPr lvl="1"/>
            <a:r>
              <a:rPr lang="en-US" dirty="0" smtClean="0"/>
              <a:t>But, </a:t>
            </a:r>
            <a:r>
              <a:rPr lang="en-US" b="1" dirty="0" smtClean="0"/>
              <a:t>SSE</a:t>
            </a:r>
            <a:r>
              <a:rPr lang="en-US" dirty="0" smtClean="0"/>
              <a:t> on </a:t>
            </a:r>
            <a:r>
              <a:rPr lang="en-US" b="1" u="sng" dirty="0" smtClean="0">
                <a:solidFill>
                  <a:srgbClr val="0000FF"/>
                </a:solidFill>
              </a:rPr>
              <a:t>test</a:t>
            </a:r>
            <a:r>
              <a:rPr lang="en-US" b="1" dirty="0" smtClean="0">
                <a:solidFill>
                  <a:srgbClr val="0000FF"/>
                </a:solidFill>
              </a:rPr>
              <a:t> data</a:t>
            </a:r>
            <a:r>
              <a:rPr lang="en-US" dirty="0" smtClean="0"/>
              <a:t> begins to rise for </a:t>
            </a:r>
            <a:r>
              <a:rPr lang="en-US" b="1" i="1" dirty="0" smtClean="0"/>
              <a:t>k</a:t>
            </a:r>
            <a:r>
              <a:rPr lang="en-US" dirty="0" smtClean="0"/>
              <a:t> &gt; 2</a:t>
            </a:r>
          </a:p>
          <a:p>
            <a:pPr lvl="8"/>
            <a:endParaRPr lang="en-US" dirty="0" smtClean="0"/>
          </a:p>
          <a:p>
            <a:r>
              <a:rPr lang="en-US" dirty="0" smtClean="0"/>
              <a:t>This is a classical example of </a:t>
            </a:r>
            <a:r>
              <a:rPr lang="en-US" b="1" dirty="0" err="1" smtClean="0"/>
              <a:t>overfitting</a:t>
            </a:r>
            <a:r>
              <a:rPr lang="en-US" b="1" dirty="0" smtClean="0"/>
              <a:t>:</a:t>
            </a:r>
          </a:p>
          <a:p>
            <a:pPr lvl="1"/>
            <a:r>
              <a:rPr lang="en-US" dirty="0" smtClean="0"/>
              <a:t>With too much freedom (too many free parameters) the model starts fitting noise</a:t>
            </a:r>
          </a:p>
          <a:p>
            <a:pPr lvl="2"/>
            <a:r>
              <a:rPr lang="en-US" dirty="0" smtClean="0"/>
              <a:t>That is it fits too well the training data and thus </a:t>
            </a:r>
            <a:r>
              <a:rPr lang="en-US" b="1" dirty="0" smtClean="0"/>
              <a:t>not</a:t>
            </a:r>
            <a:r>
              <a:rPr lang="en-US" dirty="0" smtClean="0"/>
              <a:t> </a:t>
            </a:r>
            <a:r>
              <a:rPr lang="en-US" b="1" dirty="0" smtClean="0"/>
              <a:t>generalizing </a:t>
            </a:r>
            <a:r>
              <a:rPr lang="en-US" dirty="0" smtClean="0"/>
              <a:t>well to unseen test data</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29</a:t>
            </a:fld>
            <a:endParaRPr lang="en-US"/>
          </a:p>
        </p:txBody>
      </p:sp>
      <p:graphicFrame>
        <p:nvGraphicFramePr>
          <p:cNvPr id="10" name="Group 88"/>
          <p:cNvGraphicFramePr>
            <a:graphicFrameLocks/>
          </p:cNvGraphicFramePr>
          <p:nvPr>
            <p:extLst>
              <p:ext uri="{D42A27DB-BD31-4B8C-83A1-F6EECF244321}">
                <p14:modId xmlns:p14="http://schemas.microsoft.com/office/powerpoint/2010/main" xmlns="" val="1723923684"/>
              </p:ext>
            </p:extLst>
          </p:nvPr>
        </p:nvGraphicFramePr>
        <p:xfrm>
          <a:off x="8077200" y="3733800"/>
          <a:ext cx="906780" cy="1219200"/>
        </p:xfrm>
        <a:graphic>
          <a:graphicData uri="http://schemas.openxmlformats.org/drawingml/2006/table">
            <a:tbl>
              <a:tblPr/>
              <a:tblGrid>
                <a:gridCol w="151130"/>
                <a:gridCol w="151130"/>
                <a:gridCol w="151130"/>
                <a:gridCol w="151130"/>
                <a:gridCol w="151130"/>
                <a:gridCol w="151130"/>
              </a:tblGrid>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dirty="0" smtClean="0">
                          <a:ln>
                            <a:noFill/>
                          </a:ln>
                          <a:solidFill>
                            <a:schemeClr val="bg1"/>
                          </a:solidFill>
                          <a:effectLst/>
                          <a:latin typeface="Arial" pitchFamily="34" charset="0"/>
                          <a:ea typeface="굴림" charset="-127"/>
                          <a:cs typeface="Arial"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9592">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dirty="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2</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 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dirty="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dirty="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r>
            </a:tbl>
          </a:graphicData>
        </a:graphic>
      </p:graphicFrame>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xmlns="" val="7256319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1"/>
          <p:cNvSpPr>
            <a:spLocks noGrp="1" noChangeArrowheads="1"/>
          </p:cNvSpPr>
          <p:nvPr>
            <p:ph type="title"/>
          </p:nvPr>
        </p:nvSpPr>
        <p:spPr/>
        <p:txBody>
          <a:bodyPr>
            <a:normAutofit/>
          </a:bodyPr>
          <a:lstStyle/>
          <a:p>
            <a:r>
              <a:rPr lang="en-US" altLang="ko-KR" dirty="0" smtClean="0">
                <a:ea typeface="굴림" charset="-127"/>
              </a:rPr>
              <a:t>The Netflix Utility Matrix </a:t>
            </a:r>
            <a:r>
              <a:rPr lang="en-US" altLang="ko-KR" i="1" dirty="0" smtClean="0">
                <a:ea typeface="굴림" charset="-127"/>
              </a:rPr>
              <a:t>R</a:t>
            </a:r>
          </a:p>
        </p:txBody>
      </p:sp>
      <p:graphicFrame>
        <p:nvGraphicFramePr>
          <p:cNvPr id="239805" name="Group 189"/>
          <p:cNvGraphicFramePr>
            <a:graphicFrameLocks noGrp="1"/>
          </p:cNvGraphicFramePr>
          <p:nvPr>
            <p:ph type="tbl" idx="4294967295"/>
            <p:extLst>
              <p:ext uri="{D42A27DB-BD31-4B8C-83A1-F6EECF244321}">
                <p14:modId xmlns:p14="http://schemas.microsoft.com/office/powerpoint/2010/main" xmlns="" val="3815639826"/>
              </p:ext>
            </p:extLst>
          </p:nvPr>
        </p:nvGraphicFramePr>
        <p:xfrm>
          <a:off x="2705100" y="1682750"/>
          <a:ext cx="3390900" cy="4025900"/>
        </p:xfrm>
        <a:graphic>
          <a:graphicData uri="http://schemas.openxmlformats.org/drawingml/2006/table">
            <a:tbl>
              <a:tblPr/>
              <a:tblGrid>
                <a:gridCol w="565150"/>
                <a:gridCol w="577850"/>
                <a:gridCol w="552450"/>
                <a:gridCol w="565150"/>
                <a:gridCol w="565150"/>
                <a:gridCol w="565150"/>
              </a:tblGrid>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dirty="0" smtClean="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254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9298" name="Text Box 153"/>
          <p:cNvSpPr txBox="1">
            <a:spLocks noChangeArrowheads="1"/>
          </p:cNvSpPr>
          <p:nvPr/>
        </p:nvSpPr>
        <p:spPr bwMode="auto">
          <a:xfrm>
            <a:off x="3540125" y="1143000"/>
            <a:ext cx="169790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smtClean="0">
                <a:solidFill>
                  <a:srgbClr val="008000"/>
                </a:solidFill>
                <a:latin typeface="Arial" pitchFamily="34" charset="0"/>
                <a:ea typeface="굴림" charset="-127"/>
                <a:cs typeface="Arial" pitchFamily="34" charset="0"/>
              </a:rPr>
              <a:t>480,000 users</a:t>
            </a:r>
            <a:endParaRPr lang="en-US" altLang="ko-KR" sz="1800" b="1" dirty="0">
              <a:solidFill>
                <a:srgbClr val="008000"/>
              </a:solidFill>
              <a:latin typeface="Arial" pitchFamily="34" charset="0"/>
              <a:ea typeface="굴림" charset="-127"/>
              <a:cs typeface="Arial" pitchFamily="34" charset="0"/>
            </a:endParaRPr>
          </a:p>
        </p:txBody>
      </p:sp>
      <p:sp>
        <p:nvSpPr>
          <p:cNvPr id="9299" name="Text Box 154"/>
          <p:cNvSpPr txBox="1">
            <a:spLocks noChangeArrowheads="1"/>
          </p:cNvSpPr>
          <p:nvPr/>
        </p:nvSpPr>
        <p:spPr bwMode="auto">
          <a:xfrm>
            <a:off x="1295400" y="3022600"/>
            <a:ext cx="1357312"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altLang="ko-KR" sz="1800" b="1" dirty="0">
                <a:solidFill>
                  <a:srgbClr val="008000"/>
                </a:solidFill>
                <a:latin typeface="Arial" pitchFamily="34" charset="0"/>
                <a:ea typeface="굴림" charset="-127"/>
                <a:cs typeface="Arial" pitchFamily="34" charset="0"/>
              </a:rPr>
              <a:t>17,700 movies</a:t>
            </a:r>
          </a:p>
        </p:txBody>
      </p:sp>
      <p:sp>
        <p:nvSpPr>
          <p:cNvPr id="9300" name="Line 155"/>
          <p:cNvSpPr>
            <a:spLocks noChangeShapeType="1"/>
          </p:cNvSpPr>
          <p:nvPr/>
        </p:nvSpPr>
        <p:spPr bwMode="auto">
          <a:xfrm>
            <a:off x="2413000" y="1720850"/>
            <a:ext cx="12700" cy="40005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ko-KR" altLang="en-US"/>
          </a:p>
        </p:txBody>
      </p:sp>
      <p:sp>
        <p:nvSpPr>
          <p:cNvPr id="9301" name="Line 156"/>
          <p:cNvSpPr>
            <a:spLocks noChangeShapeType="1"/>
          </p:cNvSpPr>
          <p:nvPr/>
        </p:nvSpPr>
        <p:spPr bwMode="auto">
          <a:xfrm>
            <a:off x="2628900" y="1555750"/>
            <a:ext cx="33909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ko-KR" altLang="en-US"/>
          </a:p>
        </p:txBody>
      </p:sp>
      <p:sp>
        <p:nvSpPr>
          <p:cNvPr id="10" name="Slide Number Placeholder 9"/>
          <p:cNvSpPr>
            <a:spLocks noGrp="1"/>
          </p:cNvSpPr>
          <p:nvPr>
            <p:ph type="sldNum" sz="quarter" idx="12"/>
          </p:nvPr>
        </p:nvSpPr>
        <p:spPr/>
        <p:txBody>
          <a:bodyPr/>
          <a:lstStyle/>
          <a:p>
            <a:fld id="{19B12225-5612-419B-A8D5-4B8EEE4C217E}" type="slidenum">
              <a:rPr lang="en-US" smtClean="0"/>
              <a:pPr/>
              <a:t>3</a:t>
            </a:fld>
            <a:endParaRPr lang="en-US"/>
          </a:p>
        </p:txBody>
      </p:sp>
      <p:sp>
        <p:nvSpPr>
          <p:cNvPr id="11" name="Footer Placeholder 10"/>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3" name="Rectangle 12"/>
          <p:cNvSpPr/>
          <p:nvPr/>
        </p:nvSpPr>
        <p:spPr>
          <a:xfrm>
            <a:off x="76200" y="1397684"/>
            <a:ext cx="2005677" cy="646331"/>
          </a:xfrm>
          <a:prstGeom prst="rect">
            <a:avLst/>
          </a:prstGeom>
        </p:spPr>
        <p:txBody>
          <a:bodyPr wrap="none">
            <a:spAutoFit/>
          </a:bodyPr>
          <a:lstStyle/>
          <a:p>
            <a:r>
              <a:rPr lang="en-CA" sz="3600" b="1" i="1" dirty="0" smtClean="0">
                <a:solidFill>
                  <a:srgbClr val="D60093"/>
                </a:solidFill>
                <a:latin typeface="Arial" pitchFamily="34" charset="0"/>
                <a:cs typeface="Arial" pitchFamily="34" charset="0"/>
              </a:rPr>
              <a:t>Matrix R</a:t>
            </a:r>
            <a:endParaRPr lang="en-US" i="1" dirty="0">
              <a:solidFill>
                <a:srgbClr val="D60093"/>
              </a:solidFill>
            </a:endParaRPr>
          </a:p>
        </p:txBody>
      </p:sp>
    </p:spTree>
    <p:extLst>
      <p:ext uri="{BB962C8B-B14F-4D97-AF65-F5344CB8AC3E}">
        <p14:creationId xmlns:p14="http://schemas.microsoft.com/office/powerpoint/2010/main" xmlns="" val="5205309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Missing Entries</a:t>
            </a:r>
            <a:endParaRPr lang="en-US" dirty="0"/>
          </a:p>
        </p:txBody>
      </p:sp>
      <p:sp>
        <p:nvSpPr>
          <p:cNvPr id="3" name="Content Placeholder 2"/>
          <p:cNvSpPr>
            <a:spLocks noGrp="1"/>
          </p:cNvSpPr>
          <p:nvPr>
            <p:ph idx="1"/>
          </p:nvPr>
        </p:nvSpPr>
        <p:spPr/>
        <p:txBody>
          <a:bodyPr/>
          <a:lstStyle/>
          <a:p>
            <a:r>
              <a:rPr lang="en-US" b="1" dirty="0" smtClean="0"/>
              <a:t>To solve </a:t>
            </a:r>
            <a:r>
              <a:rPr lang="en-US" b="1" dirty="0" err="1" smtClean="0"/>
              <a:t>overfitting</a:t>
            </a:r>
            <a:r>
              <a:rPr lang="en-US" b="1" dirty="0" smtClean="0"/>
              <a:t> we introduce </a:t>
            </a:r>
            <a:r>
              <a:rPr lang="en-US" b="1" dirty="0" smtClean="0">
                <a:solidFill>
                  <a:srgbClr val="FF0066"/>
                </a:solidFill>
              </a:rPr>
              <a:t>regularization:</a:t>
            </a:r>
          </a:p>
          <a:p>
            <a:pPr lvl="1"/>
            <a:r>
              <a:rPr lang="en-US" dirty="0" smtClean="0"/>
              <a:t>Allow rich model where there are sufficient data</a:t>
            </a:r>
          </a:p>
          <a:p>
            <a:pPr lvl="1"/>
            <a:r>
              <a:rPr lang="en-US" dirty="0" smtClean="0"/>
              <a:t>Shrink aggressively where data are scarce</a:t>
            </a:r>
          </a:p>
          <a:p>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30</a:t>
            </a:fld>
            <a:endParaRPr lang="en-US"/>
          </a:p>
        </p:txBody>
      </p:sp>
      <p:graphicFrame>
        <p:nvGraphicFramePr>
          <p:cNvPr id="4099" name="Object 6"/>
          <p:cNvGraphicFramePr>
            <a:graphicFrameLocks noChangeAspect="1"/>
          </p:cNvGraphicFramePr>
          <p:nvPr>
            <p:extLst>
              <p:ext uri="{D42A27DB-BD31-4B8C-83A1-F6EECF244321}">
                <p14:modId xmlns:p14="http://schemas.microsoft.com/office/powerpoint/2010/main" xmlns="" val="2442512277"/>
              </p:ext>
            </p:extLst>
          </p:nvPr>
        </p:nvGraphicFramePr>
        <p:xfrm>
          <a:off x="719138" y="3667125"/>
          <a:ext cx="8005762" cy="1219200"/>
        </p:xfrm>
        <a:graphic>
          <a:graphicData uri="http://schemas.openxmlformats.org/presentationml/2006/ole">
            <p:oleObj spid="_x0000_s49171" name="Equation" r:id="rId3" imgW="2997000" imgH="457200" progId="Equation.3">
              <p:embed/>
            </p:oleObj>
          </a:graphicData>
        </a:graphic>
      </p:graphicFrame>
      <p:graphicFrame>
        <p:nvGraphicFramePr>
          <p:cNvPr id="10" name="Group 88"/>
          <p:cNvGraphicFramePr>
            <a:graphicFrameLocks/>
          </p:cNvGraphicFramePr>
          <p:nvPr>
            <p:extLst>
              <p:ext uri="{D42A27DB-BD31-4B8C-83A1-F6EECF244321}">
                <p14:modId xmlns:p14="http://schemas.microsoft.com/office/powerpoint/2010/main" xmlns="" val="2032041993"/>
              </p:ext>
            </p:extLst>
          </p:nvPr>
        </p:nvGraphicFramePr>
        <p:xfrm>
          <a:off x="8153400" y="1143000"/>
          <a:ext cx="906780" cy="1219200"/>
        </p:xfrm>
        <a:graphic>
          <a:graphicData uri="http://schemas.openxmlformats.org/drawingml/2006/table">
            <a:tbl>
              <a:tblPr/>
              <a:tblGrid>
                <a:gridCol w="151130"/>
                <a:gridCol w="151130"/>
                <a:gridCol w="151130"/>
                <a:gridCol w="151130"/>
                <a:gridCol w="151130"/>
                <a:gridCol w="151130"/>
              </a:tblGrid>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dirty="0" smtClean="0">
                          <a:ln>
                            <a:noFill/>
                          </a:ln>
                          <a:solidFill>
                            <a:schemeClr val="bg1"/>
                          </a:solidFill>
                          <a:effectLst/>
                          <a:latin typeface="Arial" pitchFamily="34" charset="0"/>
                          <a:ea typeface="굴림" charset="-127"/>
                          <a:cs typeface="Arial"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9592">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dirty="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2</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 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dirty="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dirty="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r>
            </a:tbl>
          </a:graphicData>
        </a:graphic>
      </p:graphicFrame>
      <p:sp>
        <p:nvSpPr>
          <p:cNvPr id="7" name="TextBox 6"/>
          <p:cNvSpPr txBox="1"/>
          <p:nvPr/>
        </p:nvSpPr>
        <p:spPr>
          <a:xfrm>
            <a:off x="914400" y="5314890"/>
            <a:ext cx="4599336" cy="400110"/>
          </a:xfrm>
          <a:prstGeom prst="rect">
            <a:avLst/>
          </a:prstGeom>
          <a:noFill/>
        </p:spPr>
        <p:txBody>
          <a:bodyPr wrap="none" rtlCol="0">
            <a:spAutoFit/>
          </a:bodyPr>
          <a:lstStyle/>
          <a:p>
            <a:r>
              <a:rPr lang="en-US" sz="2000" b="1" dirty="0" smtClean="0">
                <a:solidFill>
                  <a:srgbClr val="008000"/>
                </a:solidFill>
                <a:latin typeface="Arial" pitchFamily="34" charset="0"/>
                <a:cs typeface="Arial" pitchFamily="34" charset="0"/>
                <a:sym typeface="Symbol"/>
              </a:rPr>
              <a:t></a:t>
            </a:r>
            <a:r>
              <a:rPr lang="en-US" sz="2000" b="1" baseline="-25000" dirty="0" smtClean="0">
                <a:solidFill>
                  <a:srgbClr val="008000"/>
                </a:solidFill>
                <a:latin typeface="Arial" pitchFamily="34" charset="0"/>
                <a:cs typeface="Arial" pitchFamily="34" charset="0"/>
                <a:sym typeface="Symbol"/>
              </a:rPr>
              <a:t>1</a:t>
            </a:r>
            <a:r>
              <a:rPr lang="en-US" b="1" dirty="0" smtClean="0">
                <a:solidFill>
                  <a:srgbClr val="008000"/>
                </a:solidFill>
                <a:latin typeface="Arial" pitchFamily="34" charset="0"/>
                <a:cs typeface="Arial" pitchFamily="34" charset="0"/>
                <a:sym typeface="Symbol"/>
              </a:rPr>
              <a:t>, </a:t>
            </a:r>
            <a:r>
              <a:rPr lang="en-US" b="1" baseline="-25000" dirty="0" smtClean="0">
                <a:solidFill>
                  <a:srgbClr val="008000"/>
                </a:solidFill>
                <a:latin typeface="Arial" pitchFamily="34" charset="0"/>
                <a:cs typeface="Arial" pitchFamily="34" charset="0"/>
                <a:sym typeface="Symbol"/>
              </a:rPr>
              <a:t>2 </a:t>
            </a:r>
            <a:r>
              <a:rPr lang="en-US" dirty="0" smtClean="0">
                <a:solidFill>
                  <a:srgbClr val="008000"/>
                </a:solidFill>
                <a:latin typeface="Arial" pitchFamily="34" charset="0"/>
                <a:cs typeface="Arial" pitchFamily="34" charset="0"/>
                <a:sym typeface="Symbol"/>
              </a:rPr>
              <a:t>… user set regularization parameters</a:t>
            </a:r>
            <a:endParaRPr lang="en-US" dirty="0" smtClean="0">
              <a:solidFill>
                <a:srgbClr val="008000"/>
              </a:solidFill>
              <a:latin typeface="Arial" pitchFamily="34" charset="0"/>
              <a:cs typeface="Arial" pitchFamily="34" charset="0"/>
            </a:endParaRPr>
          </a:p>
        </p:txBody>
      </p:sp>
      <p:grpSp>
        <p:nvGrpSpPr>
          <p:cNvPr id="8" name="Group 7"/>
          <p:cNvGrpSpPr/>
          <p:nvPr/>
        </p:nvGrpSpPr>
        <p:grpSpPr>
          <a:xfrm>
            <a:off x="2433638" y="4838176"/>
            <a:ext cx="6172201" cy="572024"/>
            <a:chOff x="2133600" y="5981176"/>
            <a:chExt cx="6172201" cy="572024"/>
          </a:xfrm>
        </p:grpSpPr>
        <p:sp>
          <p:nvSpPr>
            <p:cNvPr id="11" name="Left Brace 10"/>
            <p:cNvSpPr/>
            <p:nvPr/>
          </p:nvSpPr>
          <p:spPr>
            <a:xfrm rot="16200000">
              <a:off x="3108198" y="5006578"/>
              <a:ext cx="184403" cy="2133600"/>
            </a:xfrm>
            <a:prstGeom prst="leftBrace">
              <a:avLst>
                <a:gd name="adj1" fmla="val 73476"/>
                <a:gd name="adj2" fmla="val 49707"/>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TextBox 11"/>
            <p:cNvSpPr txBox="1"/>
            <p:nvPr/>
          </p:nvSpPr>
          <p:spPr>
            <a:xfrm>
              <a:off x="2764074" y="6077712"/>
              <a:ext cx="1186134" cy="369326"/>
            </a:xfrm>
            <a:prstGeom prst="rect">
              <a:avLst/>
            </a:prstGeom>
            <a:noFill/>
          </p:spPr>
          <p:txBody>
            <a:bodyPr wrap="square" rtlCol="0">
              <a:spAutoFit/>
            </a:bodyPr>
            <a:lstStyle/>
            <a:p>
              <a:r>
                <a:rPr lang="en-US" dirty="0" smtClean="0">
                  <a:solidFill>
                    <a:srgbClr val="008000"/>
                  </a:solidFill>
                  <a:latin typeface="Arial" pitchFamily="34" charset="0"/>
                  <a:cs typeface="Arial" pitchFamily="34" charset="0"/>
                </a:rPr>
                <a:t>“error”</a:t>
              </a:r>
            </a:p>
          </p:txBody>
        </p:sp>
        <p:sp>
          <p:nvSpPr>
            <p:cNvPr id="14" name="Left Brace 13"/>
            <p:cNvSpPr/>
            <p:nvPr/>
          </p:nvSpPr>
          <p:spPr>
            <a:xfrm rot="16200000">
              <a:off x="6613398" y="4491463"/>
              <a:ext cx="184406" cy="3200401"/>
            </a:xfrm>
            <a:prstGeom prst="leftBrace">
              <a:avLst>
                <a:gd name="adj1" fmla="val 73476"/>
                <a:gd name="adj2" fmla="val 49707"/>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TextBox 14"/>
            <p:cNvSpPr txBox="1"/>
            <p:nvPr/>
          </p:nvSpPr>
          <p:spPr>
            <a:xfrm>
              <a:off x="6248400" y="6183868"/>
              <a:ext cx="966931"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“length”</a:t>
              </a:r>
            </a:p>
          </p:txBody>
        </p:sp>
      </p:grpSp>
      <p:sp>
        <p:nvSpPr>
          <p:cNvPr id="13" name="TextBox 12"/>
          <p:cNvSpPr txBox="1"/>
          <p:nvPr/>
        </p:nvSpPr>
        <p:spPr>
          <a:xfrm>
            <a:off x="914400" y="6019800"/>
            <a:ext cx="7887287" cy="707886"/>
          </a:xfrm>
          <a:prstGeom prst="rect">
            <a:avLst/>
          </a:prstGeom>
          <a:noFill/>
        </p:spPr>
        <p:txBody>
          <a:bodyPr wrap="none" rtlCol="0">
            <a:spAutoFit/>
          </a:bodyPr>
          <a:lstStyle/>
          <a:p>
            <a:r>
              <a:rPr lang="en-US" sz="2000" b="1" dirty="0" smtClean="0">
                <a:solidFill>
                  <a:srgbClr val="008000"/>
                </a:solidFill>
                <a:latin typeface="Arial" pitchFamily="34" charset="0"/>
                <a:cs typeface="Arial" pitchFamily="34" charset="0"/>
                <a:sym typeface="Symbol"/>
              </a:rPr>
              <a:t>Note: </a:t>
            </a:r>
            <a:r>
              <a:rPr lang="en-US" sz="2000" dirty="0" smtClean="0">
                <a:solidFill>
                  <a:srgbClr val="008000"/>
                </a:solidFill>
                <a:latin typeface="Arial" pitchFamily="34" charset="0"/>
                <a:cs typeface="Arial" pitchFamily="34" charset="0"/>
                <a:sym typeface="Symbol"/>
              </a:rPr>
              <a:t>We do not care about the “raw” value of the objective function,</a:t>
            </a:r>
            <a:br>
              <a:rPr lang="en-US" sz="2000" dirty="0" smtClean="0">
                <a:solidFill>
                  <a:srgbClr val="008000"/>
                </a:solidFill>
                <a:latin typeface="Arial" pitchFamily="34" charset="0"/>
                <a:cs typeface="Arial" pitchFamily="34" charset="0"/>
                <a:sym typeface="Symbol"/>
              </a:rPr>
            </a:br>
            <a:r>
              <a:rPr lang="en-US" sz="2000" dirty="0" smtClean="0">
                <a:solidFill>
                  <a:srgbClr val="008000"/>
                </a:solidFill>
                <a:latin typeface="Arial" pitchFamily="34" charset="0"/>
                <a:cs typeface="Arial" pitchFamily="34" charset="0"/>
                <a:sym typeface="Symbol"/>
              </a:rPr>
              <a:t>but we care in P,Q that achieve the minimum of the objective</a:t>
            </a:r>
            <a:endParaRPr lang="en-US" dirty="0" smtClean="0">
              <a:solidFill>
                <a:srgbClr val="008000"/>
              </a:solidFill>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xmlns="" val="17781103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Line 2"/>
          <p:cNvSpPr>
            <a:spLocks noChangeShapeType="1"/>
          </p:cNvSpPr>
          <p:nvPr/>
        </p:nvSpPr>
        <p:spPr bwMode="auto">
          <a:xfrm>
            <a:off x="4611688" y="1230868"/>
            <a:ext cx="0" cy="5029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39" name="Line 3"/>
          <p:cNvSpPr>
            <a:spLocks noChangeShapeType="1"/>
          </p:cNvSpPr>
          <p:nvPr/>
        </p:nvSpPr>
        <p:spPr bwMode="auto">
          <a:xfrm>
            <a:off x="1411288" y="3821668"/>
            <a:ext cx="6172200"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40" name="Text Box 4"/>
          <p:cNvSpPr txBox="1">
            <a:spLocks noChangeArrowheads="1"/>
          </p:cNvSpPr>
          <p:nvPr/>
        </p:nvSpPr>
        <p:spPr bwMode="auto">
          <a:xfrm>
            <a:off x="1106488" y="3897868"/>
            <a:ext cx="184150" cy="457200"/>
          </a:xfrm>
          <a:prstGeom prst="rect">
            <a:avLst/>
          </a:prstGeom>
          <a:noFill/>
          <a:ln w="9525">
            <a:noFill/>
            <a:miter lim="800000"/>
            <a:headEnd/>
            <a:tailEnd/>
          </a:ln>
          <a:effectLst/>
        </p:spPr>
        <p:txBody>
          <a:bodyPr wrap="none">
            <a:spAutoFit/>
          </a:bodyPr>
          <a:lstStyle/>
          <a:p>
            <a:pPr algn="l" rtl="0" eaLnBrk="0" hangingPunct="0"/>
            <a:endParaRPr lang="en-US" sz="2400">
              <a:latin typeface="Times" pitchFamily="18" charset="0"/>
            </a:endParaRPr>
          </a:p>
        </p:txBody>
      </p:sp>
      <p:sp>
        <p:nvSpPr>
          <p:cNvPr id="244741" name="Text Box 5"/>
          <p:cNvSpPr txBox="1">
            <a:spLocks noChangeArrowheads="1"/>
          </p:cNvSpPr>
          <p:nvPr/>
        </p:nvSpPr>
        <p:spPr bwMode="auto">
          <a:xfrm>
            <a:off x="328613" y="3410505"/>
            <a:ext cx="1363662" cy="915988"/>
          </a:xfrm>
          <a:prstGeom prst="rect">
            <a:avLst/>
          </a:prstGeom>
          <a:noFill/>
          <a:ln w="9525" algn="ctr">
            <a:noFill/>
            <a:miter lim="800000"/>
            <a:headEnd/>
            <a:tailEnd/>
          </a:ln>
          <a:effectLst/>
        </p:spPr>
        <p:txBody>
          <a:bodyPr>
            <a:spAutoFit/>
          </a:bodyPr>
          <a:lstStyle/>
          <a:p>
            <a:pPr algn="l" rtl="0" eaLnBrk="0" hangingPunct="0"/>
            <a:r>
              <a:rPr lang="en-US" b="1"/>
              <a:t>Geared towards </a:t>
            </a:r>
          </a:p>
          <a:p>
            <a:pPr algn="l" rtl="0" eaLnBrk="0" hangingPunct="0"/>
            <a:r>
              <a:rPr lang="en-US" b="1"/>
              <a:t>females</a:t>
            </a:r>
          </a:p>
        </p:txBody>
      </p:sp>
      <p:sp>
        <p:nvSpPr>
          <p:cNvPr id="244742" name="Text Box 6"/>
          <p:cNvSpPr txBox="1">
            <a:spLocks noChangeArrowheads="1"/>
          </p:cNvSpPr>
          <p:nvPr/>
        </p:nvSpPr>
        <p:spPr bwMode="auto">
          <a:xfrm>
            <a:off x="7559675" y="3373993"/>
            <a:ext cx="1355725" cy="915987"/>
          </a:xfrm>
          <a:prstGeom prst="rect">
            <a:avLst/>
          </a:prstGeom>
          <a:noFill/>
          <a:ln w="9525">
            <a:noFill/>
            <a:miter lim="800000"/>
            <a:headEnd/>
            <a:tailEnd/>
          </a:ln>
          <a:effectLst/>
        </p:spPr>
        <p:txBody>
          <a:bodyPr>
            <a:spAutoFit/>
          </a:bodyPr>
          <a:lstStyle/>
          <a:p>
            <a:pPr rtl="0" eaLnBrk="0" hangingPunct="0"/>
            <a:r>
              <a:rPr lang="en-US" b="1" dirty="0"/>
              <a:t>Geared towards </a:t>
            </a:r>
          </a:p>
          <a:p>
            <a:pPr rtl="0" eaLnBrk="0" hangingPunct="0"/>
            <a:r>
              <a:rPr lang="en-US" b="1" dirty="0"/>
              <a:t>males</a:t>
            </a:r>
          </a:p>
        </p:txBody>
      </p:sp>
      <p:sp>
        <p:nvSpPr>
          <p:cNvPr id="244743" name="Text Box 7"/>
          <p:cNvSpPr txBox="1">
            <a:spLocks noChangeArrowheads="1"/>
          </p:cNvSpPr>
          <p:nvPr/>
        </p:nvSpPr>
        <p:spPr bwMode="auto">
          <a:xfrm>
            <a:off x="3657600" y="1246743"/>
            <a:ext cx="996950" cy="366712"/>
          </a:xfrm>
          <a:prstGeom prst="rect">
            <a:avLst/>
          </a:prstGeom>
          <a:noFill/>
          <a:ln w="9525">
            <a:noFill/>
            <a:miter lim="800000"/>
            <a:headEnd/>
            <a:tailEnd/>
          </a:ln>
          <a:effectLst/>
        </p:spPr>
        <p:txBody>
          <a:bodyPr wrap="none">
            <a:spAutoFit/>
          </a:bodyPr>
          <a:lstStyle/>
          <a:p>
            <a:pPr algn="l" rtl="0" eaLnBrk="0" hangingPunct="0"/>
            <a:r>
              <a:rPr lang="en-US" b="1"/>
              <a:t>serious</a:t>
            </a:r>
            <a:endParaRPr lang="en-US"/>
          </a:p>
        </p:txBody>
      </p:sp>
      <p:sp>
        <p:nvSpPr>
          <p:cNvPr id="244744" name="Text Box 8"/>
          <p:cNvSpPr txBox="1">
            <a:spLocks noChangeArrowheads="1"/>
          </p:cNvSpPr>
          <p:nvPr/>
        </p:nvSpPr>
        <p:spPr bwMode="auto">
          <a:xfrm>
            <a:off x="4192856" y="6336268"/>
            <a:ext cx="760144" cy="369332"/>
          </a:xfrm>
          <a:prstGeom prst="rect">
            <a:avLst/>
          </a:prstGeom>
          <a:noFill/>
          <a:ln w="9525">
            <a:noFill/>
            <a:miter lim="800000"/>
            <a:headEnd/>
            <a:tailEnd/>
          </a:ln>
          <a:effectLst/>
        </p:spPr>
        <p:txBody>
          <a:bodyPr wrap="none">
            <a:spAutoFit/>
          </a:bodyPr>
          <a:lstStyle/>
          <a:p>
            <a:pPr algn="l" rtl="0" eaLnBrk="0" hangingPunct="0"/>
            <a:r>
              <a:rPr lang="en-US" b="1" dirty="0" smtClean="0"/>
              <a:t>funny</a:t>
            </a:r>
            <a:endParaRPr lang="en-US" b="1" dirty="0"/>
          </a:p>
        </p:txBody>
      </p:sp>
      <p:sp>
        <p:nvSpPr>
          <p:cNvPr id="244765" name="Rectangle 29"/>
          <p:cNvSpPr>
            <a:spLocks noChangeArrowheads="1"/>
          </p:cNvSpPr>
          <p:nvPr/>
        </p:nvSpPr>
        <p:spPr bwMode="auto">
          <a:xfrm>
            <a:off x="457200" y="44450"/>
            <a:ext cx="8229600" cy="635000"/>
          </a:xfrm>
          <a:prstGeom prst="rect">
            <a:avLst/>
          </a:prstGeom>
          <a:noFill/>
          <a:ln w="9525">
            <a:noFill/>
            <a:miter lim="800000"/>
            <a:headEnd/>
            <a:tailEnd/>
          </a:ln>
          <a:effectLst/>
        </p:spPr>
        <p:txBody>
          <a:bodyPr anchor="ctr"/>
          <a:lstStyle/>
          <a:p>
            <a:endParaRPr lang="en-US" sz="3200" dirty="0">
              <a:solidFill>
                <a:schemeClr val="tx2"/>
              </a:solidFill>
            </a:endParaRPr>
          </a:p>
        </p:txBody>
      </p:sp>
      <p:sp>
        <p:nvSpPr>
          <p:cNvPr id="30" name="Title 29"/>
          <p:cNvSpPr>
            <a:spLocks noGrp="1"/>
          </p:cNvSpPr>
          <p:nvPr>
            <p:ph type="title"/>
          </p:nvPr>
        </p:nvSpPr>
        <p:spPr/>
        <p:txBody>
          <a:bodyPr>
            <a:normAutofit/>
          </a:bodyPr>
          <a:lstStyle/>
          <a:p>
            <a:r>
              <a:rPr lang="en-US" dirty="0" smtClean="0"/>
              <a:t>The Effect of Regularization</a:t>
            </a:r>
            <a:endParaRPr lang="en-US" dirty="0"/>
          </a:p>
        </p:txBody>
      </p:sp>
      <p:sp>
        <p:nvSpPr>
          <p:cNvPr id="33" name="Slide Number Placeholder 32"/>
          <p:cNvSpPr>
            <a:spLocks noGrp="1"/>
          </p:cNvSpPr>
          <p:nvPr>
            <p:ph type="sldNum" sz="quarter" idx="12"/>
          </p:nvPr>
        </p:nvSpPr>
        <p:spPr/>
        <p:txBody>
          <a:bodyPr/>
          <a:lstStyle/>
          <a:p>
            <a:fld id="{19B12225-5612-419B-A8D5-4B8EEE4C217E}" type="slidenum">
              <a:rPr lang="en-US" smtClean="0"/>
              <a:pPr/>
              <a:t>31</a:t>
            </a:fld>
            <a:endParaRPr lang="en-US"/>
          </a:p>
        </p:txBody>
      </p:sp>
      <p:sp>
        <p:nvSpPr>
          <p:cNvPr id="34" name="Footer Placeholder 3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44745" name="Text Box 9"/>
          <p:cNvSpPr txBox="1">
            <a:spLocks noChangeArrowheads="1"/>
          </p:cNvSpPr>
          <p:nvPr/>
        </p:nvSpPr>
        <p:spPr bwMode="auto">
          <a:xfrm>
            <a:off x="1116013" y="4800600"/>
            <a:ext cx="1800225"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The Princess</a:t>
            </a:r>
          </a:p>
          <a:p>
            <a:pPr rtl="0" eaLnBrk="0" hangingPunct="0"/>
            <a:r>
              <a:rPr lang="en-US" dirty="0">
                <a:solidFill>
                  <a:schemeClr val="accent2"/>
                </a:solidFill>
                <a:latin typeface="Lucida Bright" pitchFamily="18" charset="0"/>
              </a:rPr>
              <a:t>Diaries</a:t>
            </a:r>
          </a:p>
        </p:txBody>
      </p:sp>
      <p:sp>
        <p:nvSpPr>
          <p:cNvPr id="244746" name="Text Box 10"/>
          <p:cNvSpPr txBox="1">
            <a:spLocks noChangeArrowheads="1"/>
          </p:cNvSpPr>
          <p:nvPr/>
        </p:nvSpPr>
        <p:spPr bwMode="auto">
          <a:xfrm>
            <a:off x="3743325" y="4812268"/>
            <a:ext cx="1766888" cy="366712"/>
          </a:xfrm>
          <a:prstGeom prst="rect">
            <a:avLst/>
          </a:prstGeom>
          <a:solidFill>
            <a:schemeClr val="bg1"/>
          </a:solid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The Lion King</a:t>
            </a:r>
          </a:p>
        </p:txBody>
      </p:sp>
      <p:sp>
        <p:nvSpPr>
          <p:cNvPr id="244747" name="Text Box 11"/>
          <p:cNvSpPr txBox="1">
            <a:spLocks noChangeArrowheads="1"/>
          </p:cNvSpPr>
          <p:nvPr/>
        </p:nvSpPr>
        <p:spPr bwMode="auto">
          <a:xfrm>
            <a:off x="5678488" y="1307068"/>
            <a:ext cx="1462087" cy="366712"/>
          </a:xfrm>
          <a:prstGeom prst="rect">
            <a:avLst/>
          </a:prstGeom>
          <a:noFill/>
          <a:ln w="9525">
            <a:noFill/>
            <a:miter lim="800000"/>
            <a:headEnd/>
            <a:tailEnd/>
          </a:ln>
          <a:effectLst/>
        </p:spPr>
        <p:txBody>
          <a:bodyPr>
            <a:spAutoFit/>
          </a:bodyPr>
          <a:lstStyle/>
          <a:p>
            <a:pPr rtl="0" eaLnBrk="0" hangingPunct="0"/>
            <a:r>
              <a:rPr lang="en-US" dirty="0" err="1">
                <a:solidFill>
                  <a:schemeClr val="accent2"/>
                </a:solidFill>
                <a:latin typeface="Lucida Bright" pitchFamily="18" charset="0"/>
              </a:rPr>
              <a:t>Braveheart</a:t>
            </a:r>
            <a:endParaRPr lang="en-US" dirty="0">
              <a:solidFill>
                <a:schemeClr val="accent2"/>
              </a:solidFill>
              <a:latin typeface="Lucida Bright" pitchFamily="18" charset="0"/>
            </a:endParaRPr>
          </a:p>
        </p:txBody>
      </p:sp>
      <p:sp>
        <p:nvSpPr>
          <p:cNvPr id="244748" name="Text Box 12"/>
          <p:cNvSpPr txBox="1">
            <a:spLocks noChangeArrowheads="1"/>
          </p:cNvSpPr>
          <p:nvPr/>
        </p:nvSpPr>
        <p:spPr bwMode="auto">
          <a:xfrm>
            <a:off x="5976938" y="2756455"/>
            <a:ext cx="1728787" cy="641350"/>
          </a:xfrm>
          <a:prstGeom prst="rect">
            <a:avLst/>
          </a:prstGeom>
          <a:no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Lethal Weapon</a:t>
            </a:r>
          </a:p>
        </p:txBody>
      </p:sp>
      <p:sp>
        <p:nvSpPr>
          <p:cNvPr id="244749" name="Text Box 13"/>
          <p:cNvSpPr txBox="1">
            <a:spLocks noChangeArrowheads="1"/>
          </p:cNvSpPr>
          <p:nvPr/>
        </p:nvSpPr>
        <p:spPr bwMode="auto">
          <a:xfrm>
            <a:off x="4751388" y="5498068"/>
            <a:ext cx="1749425"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Independence Day</a:t>
            </a:r>
          </a:p>
        </p:txBody>
      </p:sp>
      <p:sp>
        <p:nvSpPr>
          <p:cNvPr id="244750" name="Text Box 14"/>
          <p:cNvSpPr txBox="1">
            <a:spLocks noChangeArrowheads="1"/>
          </p:cNvSpPr>
          <p:nvPr/>
        </p:nvSpPr>
        <p:spPr bwMode="auto">
          <a:xfrm>
            <a:off x="3697288" y="1611868"/>
            <a:ext cx="1462087" cy="366712"/>
          </a:xfrm>
          <a:prstGeom prst="rect">
            <a:avLst/>
          </a:prstGeom>
          <a:solidFill>
            <a:schemeClr val="bg1"/>
          </a:solid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Amadeus</a:t>
            </a:r>
          </a:p>
        </p:txBody>
      </p:sp>
      <p:sp>
        <p:nvSpPr>
          <p:cNvPr id="244751" name="Text Box 15"/>
          <p:cNvSpPr txBox="1">
            <a:spLocks noChangeArrowheads="1"/>
          </p:cNvSpPr>
          <p:nvPr/>
        </p:nvSpPr>
        <p:spPr bwMode="auto">
          <a:xfrm>
            <a:off x="1411288" y="1502330"/>
            <a:ext cx="1462087"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The Color Purple</a:t>
            </a:r>
          </a:p>
        </p:txBody>
      </p:sp>
      <p:sp>
        <p:nvSpPr>
          <p:cNvPr id="244752" name="Text Box 16"/>
          <p:cNvSpPr txBox="1">
            <a:spLocks noChangeArrowheads="1"/>
          </p:cNvSpPr>
          <p:nvPr/>
        </p:nvSpPr>
        <p:spPr bwMode="auto">
          <a:xfrm>
            <a:off x="7224713" y="4937125"/>
            <a:ext cx="1462087"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Dumb and Dumber</a:t>
            </a:r>
          </a:p>
        </p:txBody>
      </p:sp>
      <p:sp>
        <p:nvSpPr>
          <p:cNvPr id="244759" name="Text Box 23"/>
          <p:cNvSpPr txBox="1">
            <a:spLocks noChangeArrowheads="1"/>
          </p:cNvSpPr>
          <p:nvPr/>
        </p:nvSpPr>
        <p:spPr bwMode="auto">
          <a:xfrm>
            <a:off x="4497388" y="3364468"/>
            <a:ext cx="1462087" cy="366712"/>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Ocean’s 11</a:t>
            </a:r>
          </a:p>
        </p:txBody>
      </p:sp>
      <p:sp>
        <p:nvSpPr>
          <p:cNvPr id="244760" name="Text Box 24"/>
          <p:cNvSpPr txBox="1">
            <a:spLocks noChangeArrowheads="1"/>
          </p:cNvSpPr>
          <p:nvPr/>
        </p:nvSpPr>
        <p:spPr bwMode="auto">
          <a:xfrm>
            <a:off x="1655763" y="2985055"/>
            <a:ext cx="1462087" cy="641350"/>
          </a:xfrm>
          <a:prstGeom prst="rect">
            <a:avLst/>
          </a:prstGeom>
          <a:no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Sense and Sensibility</a:t>
            </a:r>
          </a:p>
        </p:txBody>
      </p:sp>
      <p:sp>
        <p:nvSpPr>
          <p:cNvPr id="2" name="TextBox 1"/>
          <p:cNvSpPr txBox="1"/>
          <p:nvPr/>
        </p:nvSpPr>
        <p:spPr>
          <a:xfrm>
            <a:off x="6438582" y="3823255"/>
            <a:ext cx="982961" cy="338554"/>
          </a:xfrm>
          <a:prstGeom prst="rect">
            <a:avLst/>
          </a:prstGeom>
          <a:noFill/>
        </p:spPr>
        <p:txBody>
          <a:bodyPr wrap="none" rtlCol="0">
            <a:spAutoFit/>
          </a:bodyPr>
          <a:lstStyle/>
          <a:p>
            <a:r>
              <a:rPr lang="en-US" sz="1600" b="1" dirty="0" smtClean="0">
                <a:solidFill>
                  <a:srgbClr val="008000"/>
                </a:solidFill>
                <a:latin typeface="Arial" pitchFamily="34" charset="0"/>
                <a:cs typeface="Arial" pitchFamily="34" charset="0"/>
              </a:rPr>
              <a:t>Factor 1</a:t>
            </a:r>
          </a:p>
        </p:txBody>
      </p:sp>
      <p:sp>
        <p:nvSpPr>
          <p:cNvPr id="35" name="TextBox 34"/>
          <p:cNvSpPr txBox="1"/>
          <p:nvPr/>
        </p:nvSpPr>
        <p:spPr>
          <a:xfrm rot="16200000">
            <a:off x="3987442" y="5651465"/>
            <a:ext cx="982961" cy="338554"/>
          </a:xfrm>
          <a:prstGeom prst="rect">
            <a:avLst/>
          </a:prstGeom>
          <a:noFill/>
        </p:spPr>
        <p:txBody>
          <a:bodyPr wrap="none" rtlCol="0">
            <a:spAutoFit/>
          </a:bodyPr>
          <a:lstStyle/>
          <a:p>
            <a:r>
              <a:rPr lang="en-US" sz="1600" b="1" dirty="0" smtClean="0">
                <a:solidFill>
                  <a:srgbClr val="008000"/>
                </a:solidFill>
                <a:latin typeface="Arial" pitchFamily="34" charset="0"/>
                <a:cs typeface="Arial" pitchFamily="34" charset="0"/>
              </a:rPr>
              <a:t>Factor 2</a:t>
            </a:r>
          </a:p>
        </p:txBody>
      </p:sp>
      <p:pic>
        <p:nvPicPr>
          <p:cNvPr id="28" name="Picture 19" descr="boy-icon"/>
          <p:cNvPicPr>
            <a:picLocks noChangeAspect="1" noChangeArrowheads="1"/>
          </p:cNvPicPr>
          <p:nvPr/>
        </p:nvPicPr>
        <p:blipFill>
          <a:blip r:embed="rId4" cstate="print">
            <a:clrChange>
              <a:clrFrom>
                <a:srgbClr val="FFFFFF"/>
              </a:clrFrom>
              <a:clrTo>
                <a:srgbClr val="FFFFFF">
                  <a:alpha val="0"/>
                </a:srgbClr>
              </a:clrTo>
            </a:clrChange>
          </a:blip>
          <a:srcRect l="9445" r="21249" b="1563"/>
          <a:stretch>
            <a:fillRect/>
          </a:stretch>
        </p:blipFill>
        <p:spPr bwMode="auto">
          <a:xfrm>
            <a:off x="6934200" y="5486400"/>
            <a:ext cx="669925" cy="762000"/>
          </a:xfrm>
          <a:prstGeom prst="rect">
            <a:avLst/>
          </a:prstGeom>
          <a:noFill/>
          <a:ln w="57150">
            <a:solidFill>
              <a:srgbClr val="0000FF"/>
            </a:solidFill>
          </a:ln>
        </p:spPr>
      </p:pic>
      <p:sp>
        <p:nvSpPr>
          <p:cNvPr id="5" name="TextBox 4"/>
          <p:cNvSpPr txBox="1"/>
          <p:nvPr/>
        </p:nvSpPr>
        <p:spPr>
          <a:xfrm>
            <a:off x="57912" y="6251448"/>
            <a:ext cx="3262432" cy="400110"/>
          </a:xfrm>
          <a:prstGeom prst="rect">
            <a:avLst/>
          </a:prstGeom>
          <a:noFill/>
        </p:spPr>
        <p:txBody>
          <a:bodyPr wrap="none" rtlCol="0">
            <a:spAutoFit/>
          </a:bodyPr>
          <a:lstStyle/>
          <a:p>
            <a:r>
              <a:rPr lang="en-US" sz="2000" dirty="0" err="1" smtClean="0">
                <a:solidFill>
                  <a:srgbClr val="008000"/>
                </a:solidFill>
                <a:latin typeface="Arial" pitchFamily="34" charset="0"/>
                <a:cs typeface="Arial" pitchFamily="34" charset="0"/>
              </a:rPr>
              <a:t>min</a:t>
            </a:r>
            <a:r>
              <a:rPr lang="en-US" sz="2000" i="1" baseline="-25000" dirty="0" err="1" smtClean="0">
                <a:solidFill>
                  <a:srgbClr val="008000"/>
                </a:solidFill>
                <a:latin typeface="Arial" pitchFamily="34" charset="0"/>
                <a:cs typeface="Arial" pitchFamily="34" charset="0"/>
              </a:rPr>
              <a:t>factors</a:t>
            </a:r>
            <a:r>
              <a:rPr lang="en-US" sz="2000" dirty="0" smtClean="0">
                <a:solidFill>
                  <a:srgbClr val="008000"/>
                </a:solidFill>
                <a:latin typeface="Arial" pitchFamily="34" charset="0"/>
                <a:cs typeface="Arial" pitchFamily="34" charset="0"/>
              </a:rPr>
              <a:t> </a:t>
            </a:r>
            <a:r>
              <a:rPr lang="en-US" sz="2000" dirty="0" smtClean="0">
                <a:solidFill>
                  <a:srgbClr val="008000"/>
                </a:solidFill>
                <a:latin typeface="Arial" pitchFamily="34" charset="0"/>
                <a:cs typeface="Arial" pitchFamily="34" charset="0"/>
                <a:sym typeface="Symbol"/>
              </a:rPr>
              <a:t>“error” +  “length”</a:t>
            </a:r>
            <a:endParaRPr lang="en-US" sz="2000" dirty="0" smtClean="0">
              <a:solidFill>
                <a:srgbClr val="008000"/>
              </a:solidFill>
              <a:latin typeface="Arial" pitchFamily="34" charset="0"/>
              <a:cs typeface="Arial" pitchFamily="34"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xmlns="" val="1199100949"/>
              </p:ext>
            </p:extLst>
          </p:nvPr>
        </p:nvGraphicFramePr>
        <p:xfrm>
          <a:off x="65088" y="5791200"/>
          <a:ext cx="3065462" cy="498475"/>
        </p:xfrm>
        <a:graphic>
          <a:graphicData uri="http://schemas.openxmlformats.org/presentationml/2006/ole">
            <p:oleObj spid="_x0000_s45148" name="Equation" r:id="rId5" imgW="2806560" imgH="457200" progId="Equation.3">
              <p:embed/>
            </p:oleObj>
          </a:graphicData>
        </a:graphic>
      </p:graphicFrame>
    </p:spTree>
    <p:extLst>
      <p:ext uri="{BB962C8B-B14F-4D97-AF65-F5344CB8AC3E}">
        <p14:creationId xmlns:p14="http://schemas.microsoft.com/office/powerpoint/2010/main" xmlns="" val="511985438"/>
      </p:ext>
    </p:extLst>
  </p:cSld>
  <p:clrMapOvr>
    <a:masterClrMapping/>
  </p:clrMapOvr>
  <p:transition advTm="132641"/>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Line 2"/>
          <p:cNvSpPr>
            <a:spLocks noChangeShapeType="1"/>
          </p:cNvSpPr>
          <p:nvPr/>
        </p:nvSpPr>
        <p:spPr bwMode="auto">
          <a:xfrm>
            <a:off x="4611688" y="1230868"/>
            <a:ext cx="0" cy="5029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39" name="Line 3"/>
          <p:cNvSpPr>
            <a:spLocks noChangeShapeType="1"/>
          </p:cNvSpPr>
          <p:nvPr/>
        </p:nvSpPr>
        <p:spPr bwMode="auto">
          <a:xfrm>
            <a:off x="1411288" y="3821668"/>
            <a:ext cx="6172200"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40" name="Text Box 4"/>
          <p:cNvSpPr txBox="1">
            <a:spLocks noChangeArrowheads="1"/>
          </p:cNvSpPr>
          <p:nvPr/>
        </p:nvSpPr>
        <p:spPr bwMode="auto">
          <a:xfrm>
            <a:off x="1106488" y="3897868"/>
            <a:ext cx="184150" cy="457200"/>
          </a:xfrm>
          <a:prstGeom prst="rect">
            <a:avLst/>
          </a:prstGeom>
          <a:noFill/>
          <a:ln w="9525">
            <a:noFill/>
            <a:miter lim="800000"/>
            <a:headEnd/>
            <a:tailEnd/>
          </a:ln>
          <a:effectLst/>
        </p:spPr>
        <p:txBody>
          <a:bodyPr wrap="none">
            <a:spAutoFit/>
          </a:bodyPr>
          <a:lstStyle/>
          <a:p>
            <a:pPr algn="l" rtl="0" eaLnBrk="0" hangingPunct="0"/>
            <a:endParaRPr lang="en-US" sz="2400">
              <a:latin typeface="Times" pitchFamily="18" charset="0"/>
            </a:endParaRPr>
          </a:p>
        </p:txBody>
      </p:sp>
      <p:sp>
        <p:nvSpPr>
          <p:cNvPr id="244741" name="Text Box 5"/>
          <p:cNvSpPr txBox="1">
            <a:spLocks noChangeArrowheads="1"/>
          </p:cNvSpPr>
          <p:nvPr/>
        </p:nvSpPr>
        <p:spPr bwMode="auto">
          <a:xfrm>
            <a:off x="328613" y="3410505"/>
            <a:ext cx="1363662" cy="915988"/>
          </a:xfrm>
          <a:prstGeom prst="rect">
            <a:avLst/>
          </a:prstGeom>
          <a:noFill/>
          <a:ln w="9525" algn="ctr">
            <a:noFill/>
            <a:miter lim="800000"/>
            <a:headEnd/>
            <a:tailEnd/>
          </a:ln>
          <a:effectLst/>
        </p:spPr>
        <p:txBody>
          <a:bodyPr>
            <a:spAutoFit/>
          </a:bodyPr>
          <a:lstStyle/>
          <a:p>
            <a:pPr algn="l" rtl="0" eaLnBrk="0" hangingPunct="0"/>
            <a:r>
              <a:rPr lang="en-US" b="1"/>
              <a:t>Geared towards </a:t>
            </a:r>
          </a:p>
          <a:p>
            <a:pPr algn="l" rtl="0" eaLnBrk="0" hangingPunct="0"/>
            <a:r>
              <a:rPr lang="en-US" b="1"/>
              <a:t>females</a:t>
            </a:r>
          </a:p>
        </p:txBody>
      </p:sp>
      <p:sp>
        <p:nvSpPr>
          <p:cNvPr id="244742" name="Text Box 6"/>
          <p:cNvSpPr txBox="1">
            <a:spLocks noChangeArrowheads="1"/>
          </p:cNvSpPr>
          <p:nvPr/>
        </p:nvSpPr>
        <p:spPr bwMode="auto">
          <a:xfrm>
            <a:off x="7559675" y="3373993"/>
            <a:ext cx="1355725" cy="915987"/>
          </a:xfrm>
          <a:prstGeom prst="rect">
            <a:avLst/>
          </a:prstGeom>
          <a:noFill/>
          <a:ln w="9525">
            <a:noFill/>
            <a:miter lim="800000"/>
            <a:headEnd/>
            <a:tailEnd/>
          </a:ln>
          <a:effectLst/>
        </p:spPr>
        <p:txBody>
          <a:bodyPr>
            <a:spAutoFit/>
          </a:bodyPr>
          <a:lstStyle/>
          <a:p>
            <a:pPr rtl="0" eaLnBrk="0" hangingPunct="0"/>
            <a:r>
              <a:rPr lang="en-US" b="1" dirty="0"/>
              <a:t>Geared towards </a:t>
            </a:r>
          </a:p>
          <a:p>
            <a:pPr rtl="0" eaLnBrk="0" hangingPunct="0"/>
            <a:r>
              <a:rPr lang="en-US" b="1" dirty="0"/>
              <a:t>males</a:t>
            </a:r>
          </a:p>
        </p:txBody>
      </p:sp>
      <p:sp>
        <p:nvSpPr>
          <p:cNvPr id="244743" name="Text Box 7"/>
          <p:cNvSpPr txBox="1">
            <a:spLocks noChangeArrowheads="1"/>
          </p:cNvSpPr>
          <p:nvPr/>
        </p:nvSpPr>
        <p:spPr bwMode="auto">
          <a:xfrm>
            <a:off x="3657600" y="1246743"/>
            <a:ext cx="996950" cy="366712"/>
          </a:xfrm>
          <a:prstGeom prst="rect">
            <a:avLst/>
          </a:prstGeom>
          <a:noFill/>
          <a:ln w="9525">
            <a:noFill/>
            <a:miter lim="800000"/>
            <a:headEnd/>
            <a:tailEnd/>
          </a:ln>
          <a:effectLst/>
        </p:spPr>
        <p:txBody>
          <a:bodyPr wrap="none">
            <a:spAutoFit/>
          </a:bodyPr>
          <a:lstStyle/>
          <a:p>
            <a:pPr algn="l" rtl="0" eaLnBrk="0" hangingPunct="0"/>
            <a:r>
              <a:rPr lang="en-US" b="1"/>
              <a:t>serious</a:t>
            </a:r>
            <a:endParaRPr lang="en-US"/>
          </a:p>
        </p:txBody>
      </p:sp>
      <p:sp>
        <p:nvSpPr>
          <p:cNvPr id="244744" name="Text Box 8"/>
          <p:cNvSpPr txBox="1">
            <a:spLocks noChangeArrowheads="1"/>
          </p:cNvSpPr>
          <p:nvPr/>
        </p:nvSpPr>
        <p:spPr bwMode="auto">
          <a:xfrm>
            <a:off x="4192856" y="6336268"/>
            <a:ext cx="760144" cy="369332"/>
          </a:xfrm>
          <a:prstGeom prst="rect">
            <a:avLst/>
          </a:prstGeom>
          <a:noFill/>
          <a:ln w="9525">
            <a:noFill/>
            <a:miter lim="800000"/>
            <a:headEnd/>
            <a:tailEnd/>
          </a:ln>
          <a:effectLst/>
        </p:spPr>
        <p:txBody>
          <a:bodyPr wrap="none">
            <a:spAutoFit/>
          </a:bodyPr>
          <a:lstStyle/>
          <a:p>
            <a:pPr algn="l" rtl="0" eaLnBrk="0" hangingPunct="0"/>
            <a:r>
              <a:rPr lang="en-US" b="1" dirty="0" smtClean="0"/>
              <a:t>funny</a:t>
            </a:r>
            <a:endParaRPr lang="en-US" b="1" dirty="0"/>
          </a:p>
        </p:txBody>
      </p:sp>
      <p:sp>
        <p:nvSpPr>
          <p:cNvPr id="244765" name="Rectangle 29"/>
          <p:cNvSpPr>
            <a:spLocks noChangeArrowheads="1"/>
          </p:cNvSpPr>
          <p:nvPr/>
        </p:nvSpPr>
        <p:spPr bwMode="auto">
          <a:xfrm>
            <a:off x="457200" y="44450"/>
            <a:ext cx="8229600" cy="635000"/>
          </a:xfrm>
          <a:prstGeom prst="rect">
            <a:avLst/>
          </a:prstGeom>
          <a:noFill/>
          <a:ln w="9525">
            <a:noFill/>
            <a:miter lim="800000"/>
            <a:headEnd/>
            <a:tailEnd/>
          </a:ln>
          <a:effectLst/>
        </p:spPr>
        <p:txBody>
          <a:bodyPr anchor="ctr"/>
          <a:lstStyle/>
          <a:p>
            <a:endParaRPr lang="en-US" sz="3200" dirty="0">
              <a:solidFill>
                <a:schemeClr val="tx2"/>
              </a:solidFill>
            </a:endParaRPr>
          </a:p>
        </p:txBody>
      </p:sp>
      <p:sp>
        <p:nvSpPr>
          <p:cNvPr id="30" name="Title 29"/>
          <p:cNvSpPr>
            <a:spLocks noGrp="1"/>
          </p:cNvSpPr>
          <p:nvPr>
            <p:ph type="title"/>
          </p:nvPr>
        </p:nvSpPr>
        <p:spPr/>
        <p:txBody>
          <a:bodyPr>
            <a:normAutofit/>
          </a:bodyPr>
          <a:lstStyle/>
          <a:p>
            <a:r>
              <a:rPr lang="en-US" dirty="0" smtClean="0"/>
              <a:t>The Effect of Regularization</a:t>
            </a:r>
            <a:endParaRPr lang="en-US" dirty="0"/>
          </a:p>
        </p:txBody>
      </p:sp>
      <p:sp>
        <p:nvSpPr>
          <p:cNvPr id="33" name="Slide Number Placeholder 32"/>
          <p:cNvSpPr>
            <a:spLocks noGrp="1"/>
          </p:cNvSpPr>
          <p:nvPr>
            <p:ph type="sldNum" sz="quarter" idx="12"/>
          </p:nvPr>
        </p:nvSpPr>
        <p:spPr/>
        <p:txBody>
          <a:bodyPr/>
          <a:lstStyle/>
          <a:p>
            <a:fld id="{19B12225-5612-419B-A8D5-4B8EEE4C217E}" type="slidenum">
              <a:rPr lang="en-US" smtClean="0"/>
              <a:pPr/>
              <a:t>32</a:t>
            </a:fld>
            <a:endParaRPr lang="en-US"/>
          </a:p>
        </p:txBody>
      </p:sp>
      <p:sp>
        <p:nvSpPr>
          <p:cNvPr id="34" name="Footer Placeholder 3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44746" name="Text Box 10"/>
          <p:cNvSpPr txBox="1">
            <a:spLocks noChangeArrowheads="1"/>
          </p:cNvSpPr>
          <p:nvPr/>
        </p:nvSpPr>
        <p:spPr bwMode="auto">
          <a:xfrm>
            <a:off x="3743325" y="4812268"/>
            <a:ext cx="1766888" cy="366712"/>
          </a:xfrm>
          <a:prstGeom prst="rect">
            <a:avLst/>
          </a:prstGeom>
          <a:solidFill>
            <a:schemeClr val="bg1"/>
          </a:solid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The Lion King</a:t>
            </a:r>
          </a:p>
        </p:txBody>
      </p:sp>
      <p:sp>
        <p:nvSpPr>
          <p:cNvPr id="244747" name="Text Box 11"/>
          <p:cNvSpPr txBox="1">
            <a:spLocks noChangeArrowheads="1"/>
          </p:cNvSpPr>
          <p:nvPr/>
        </p:nvSpPr>
        <p:spPr bwMode="auto">
          <a:xfrm>
            <a:off x="5678488" y="1307068"/>
            <a:ext cx="1462087" cy="366712"/>
          </a:xfrm>
          <a:prstGeom prst="rect">
            <a:avLst/>
          </a:prstGeom>
          <a:noFill/>
          <a:ln w="9525">
            <a:noFill/>
            <a:miter lim="800000"/>
            <a:headEnd/>
            <a:tailEnd/>
          </a:ln>
          <a:effectLst/>
        </p:spPr>
        <p:txBody>
          <a:bodyPr>
            <a:spAutoFit/>
          </a:bodyPr>
          <a:lstStyle/>
          <a:p>
            <a:pPr rtl="0" eaLnBrk="0" hangingPunct="0"/>
            <a:r>
              <a:rPr lang="en-US" dirty="0" err="1">
                <a:solidFill>
                  <a:schemeClr val="accent2"/>
                </a:solidFill>
                <a:latin typeface="Lucida Bright" pitchFamily="18" charset="0"/>
              </a:rPr>
              <a:t>Braveheart</a:t>
            </a:r>
            <a:endParaRPr lang="en-US" dirty="0">
              <a:solidFill>
                <a:schemeClr val="accent2"/>
              </a:solidFill>
              <a:latin typeface="Lucida Bright" pitchFamily="18" charset="0"/>
            </a:endParaRPr>
          </a:p>
        </p:txBody>
      </p:sp>
      <p:sp>
        <p:nvSpPr>
          <p:cNvPr id="244748" name="Text Box 12"/>
          <p:cNvSpPr txBox="1">
            <a:spLocks noChangeArrowheads="1"/>
          </p:cNvSpPr>
          <p:nvPr/>
        </p:nvSpPr>
        <p:spPr bwMode="auto">
          <a:xfrm>
            <a:off x="5976938" y="2756455"/>
            <a:ext cx="1728787" cy="641350"/>
          </a:xfrm>
          <a:prstGeom prst="rect">
            <a:avLst/>
          </a:prstGeom>
          <a:no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Lethal Weapon</a:t>
            </a:r>
          </a:p>
        </p:txBody>
      </p:sp>
      <p:sp>
        <p:nvSpPr>
          <p:cNvPr id="244749" name="Text Box 13"/>
          <p:cNvSpPr txBox="1">
            <a:spLocks noChangeArrowheads="1"/>
          </p:cNvSpPr>
          <p:nvPr/>
        </p:nvSpPr>
        <p:spPr bwMode="auto">
          <a:xfrm>
            <a:off x="4751388" y="5498068"/>
            <a:ext cx="1749425"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Independence Day</a:t>
            </a:r>
          </a:p>
        </p:txBody>
      </p:sp>
      <p:sp>
        <p:nvSpPr>
          <p:cNvPr id="244750" name="Text Box 14"/>
          <p:cNvSpPr txBox="1">
            <a:spLocks noChangeArrowheads="1"/>
          </p:cNvSpPr>
          <p:nvPr/>
        </p:nvSpPr>
        <p:spPr bwMode="auto">
          <a:xfrm>
            <a:off x="3697288" y="1611868"/>
            <a:ext cx="1462087" cy="366712"/>
          </a:xfrm>
          <a:prstGeom prst="rect">
            <a:avLst/>
          </a:prstGeom>
          <a:solidFill>
            <a:schemeClr val="bg1"/>
          </a:solid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Amadeus</a:t>
            </a:r>
          </a:p>
        </p:txBody>
      </p:sp>
      <p:sp>
        <p:nvSpPr>
          <p:cNvPr id="244751" name="Text Box 15"/>
          <p:cNvSpPr txBox="1">
            <a:spLocks noChangeArrowheads="1"/>
          </p:cNvSpPr>
          <p:nvPr/>
        </p:nvSpPr>
        <p:spPr bwMode="auto">
          <a:xfrm>
            <a:off x="1411288" y="1502330"/>
            <a:ext cx="1462087"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The Color Purple</a:t>
            </a:r>
          </a:p>
        </p:txBody>
      </p:sp>
      <p:sp>
        <p:nvSpPr>
          <p:cNvPr id="244752" name="Text Box 16"/>
          <p:cNvSpPr txBox="1">
            <a:spLocks noChangeArrowheads="1"/>
          </p:cNvSpPr>
          <p:nvPr/>
        </p:nvSpPr>
        <p:spPr bwMode="auto">
          <a:xfrm>
            <a:off x="7224713" y="4937125"/>
            <a:ext cx="1462087"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Dumb and Dumber</a:t>
            </a:r>
          </a:p>
        </p:txBody>
      </p:sp>
      <p:sp>
        <p:nvSpPr>
          <p:cNvPr id="244759" name="Text Box 23"/>
          <p:cNvSpPr txBox="1">
            <a:spLocks noChangeArrowheads="1"/>
          </p:cNvSpPr>
          <p:nvPr/>
        </p:nvSpPr>
        <p:spPr bwMode="auto">
          <a:xfrm>
            <a:off x="4497388" y="3364468"/>
            <a:ext cx="1462087" cy="366712"/>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Ocean’s 11</a:t>
            </a:r>
          </a:p>
        </p:txBody>
      </p:sp>
      <p:sp>
        <p:nvSpPr>
          <p:cNvPr id="244760" name="Text Box 24"/>
          <p:cNvSpPr txBox="1">
            <a:spLocks noChangeArrowheads="1"/>
          </p:cNvSpPr>
          <p:nvPr/>
        </p:nvSpPr>
        <p:spPr bwMode="auto">
          <a:xfrm>
            <a:off x="1655763" y="2985055"/>
            <a:ext cx="1462087" cy="641350"/>
          </a:xfrm>
          <a:prstGeom prst="rect">
            <a:avLst/>
          </a:prstGeom>
          <a:no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Sense and Sensibility</a:t>
            </a:r>
          </a:p>
        </p:txBody>
      </p:sp>
      <p:sp>
        <p:nvSpPr>
          <p:cNvPr id="2" name="TextBox 1"/>
          <p:cNvSpPr txBox="1"/>
          <p:nvPr/>
        </p:nvSpPr>
        <p:spPr>
          <a:xfrm>
            <a:off x="6438582" y="3823255"/>
            <a:ext cx="982961" cy="338554"/>
          </a:xfrm>
          <a:prstGeom prst="rect">
            <a:avLst/>
          </a:prstGeom>
          <a:noFill/>
        </p:spPr>
        <p:txBody>
          <a:bodyPr wrap="none" rtlCol="0">
            <a:spAutoFit/>
          </a:bodyPr>
          <a:lstStyle/>
          <a:p>
            <a:r>
              <a:rPr lang="en-US" sz="1600" b="1" dirty="0" smtClean="0">
                <a:solidFill>
                  <a:srgbClr val="008000"/>
                </a:solidFill>
                <a:latin typeface="Arial" pitchFamily="34" charset="0"/>
                <a:cs typeface="Arial" pitchFamily="34" charset="0"/>
              </a:rPr>
              <a:t>Factor 1</a:t>
            </a:r>
          </a:p>
        </p:txBody>
      </p:sp>
      <p:sp>
        <p:nvSpPr>
          <p:cNvPr id="35" name="TextBox 34"/>
          <p:cNvSpPr txBox="1"/>
          <p:nvPr/>
        </p:nvSpPr>
        <p:spPr>
          <a:xfrm rot="16200000">
            <a:off x="3987442" y="5651465"/>
            <a:ext cx="982961" cy="338554"/>
          </a:xfrm>
          <a:prstGeom prst="rect">
            <a:avLst/>
          </a:prstGeom>
          <a:noFill/>
        </p:spPr>
        <p:txBody>
          <a:bodyPr wrap="none" rtlCol="0">
            <a:spAutoFit/>
          </a:bodyPr>
          <a:lstStyle/>
          <a:p>
            <a:r>
              <a:rPr lang="en-US" sz="1600" b="1" dirty="0" smtClean="0">
                <a:solidFill>
                  <a:srgbClr val="008000"/>
                </a:solidFill>
                <a:latin typeface="Arial" pitchFamily="34" charset="0"/>
                <a:cs typeface="Arial" pitchFamily="34" charset="0"/>
              </a:rPr>
              <a:t>Factor 2</a:t>
            </a:r>
          </a:p>
        </p:txBody>
      </p:sp>
      <p:pic>
        <p:nvPicPr>
          <p:cNvPr id="28" name="Picture 19" descr="boy-icon"/>
          <p:cNvPicPr>
            <a:picLocks noChangeAspect="1" noChangeArrowheads="1"/>
          </p:cNvPicPr>
          <p:nvPr/>
        </p:nvPicPr>
        <p:blipFill>
          <a:blip r:embed="rId4" cstate="print">
            <a:clrChange>
              <a:clrFrom>
                <a:srgbClr val="FFFFFF"/>
              </a:clrFrom>
              <a:clrTo>
                <a:srgbClr val="FFFFFF">
                  <a:alpha val="0"/>
                </a:srgbClr>
              </a:clrTo>
            </a:clrChange>
          </a:blip>
          <a:srcRect l="9445" r="21249" b="1563"/>
          <a:stretch>
            <a:fillRect/>
          </a:stretch>
        </p:blipFill>
        <p:spPr bwMode="auto">
          <a:xfrm>
            <a:off x="6934200" y="5486400"/>
            <a:ext cx="669925" cy="762000"/>
          </a:xfrm>
          <a:prstGeom prst="rect">
            <a:avLst/>
          </a:prstGeom>
          <a:noFill/>
          <a:ln w="57150">
            <a:solidFill>
              <a:srgbClr val="0000FF"/>
            </a:solidFill>
          </a:ln>
        </p:spPr>
      </p:pic>
      <p:cxnSp>
        <p:nvCxnSpPr>
          <p:cNvPr id="4" name="Straight Arrow Connector 3"/>
          <p:cNvCxnSpPr/>
          <p:nvPr/>
        </p:nvCxnSpPr>
        <p:spPr>
          <a:xfrm flipH="1" flipV="1">
            <a:off x="4654550" y="3868499"/>
            <a:ext cx="2253070" cy="1617901"/>
          </a:xfrm>
          <a:prstGeom prst="straightConnector1">
            <a:avLst/>
          </a:prstGeom>
          <a:ln w="28575">
            <a:solidFill>
              <a:srgbClr val="FF0066"/>
            </a:solidFill>
            <a:prstDash val="dash"/>
            <a:tailEnd type="arrow"/>
          </a:ln>
        </p:spPr>
        <p:style>
          <a:lnRef idx="1">
            <a:schemeClr val="dk1"/>
          </a:lnRef>
          <a:fillRef idx="0">
            <a:schemeClr val="dk1"/>
          </a:fillRef>
          <a:effectRef idx="0">
            <a:schemeClr val="dk1"/>
          </a:effectRef>
          <a:fontRef idx="minor">
            <a:schemeClr val="tx1"/>
          </a:fontRef>
        </p:style>
      </p:cxnSp>
      <p:sp>
        <p:nvSpPr>
          <p:cNvPr id="31" name="Text Box 9"/>
          <p:cNvSpPr txBox="1">
            <a:spLocks noChangeArrowheads="1"/>
          </p:cNvSpPr>
          <p:nvPr/>
        </p:nvSpPr>
        <p:spPr bwMode="auto">
          <a:xfrm>
            <a:off x="1116013" y="4800600"/>
            <a:ext cx="1800225"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The Princess</a:t>
            </a:r>
          </a:p>
          <a:p>
            <a:pPr rtl="0" eaLnBrk="0" hangingPunct="0"/>
            <a:r>
              <a:rPr lang="en-US" dirty="0">
                <a:solidFill>
                  <a:schemeClr val="accent2"/>
                </a:solidFill>
                <a:latin typeface="Lucida Bright" pitchFamily="18" charset="0"/>
              </a:rPr>
              <a:t>Diaries</a:t>
            </a:r>
          </a:p>
        </p:txBody>
      </p:sp>
      <p:sp>
        <p:nvSpPr>
          <p:cNvPr id="36" name="TextBox 35"/>
          <p:cNvSpPr txBox="1"/>
          <p:nvPr/>
        </p:nvSpPr>
        <p:spPr>
          <a:xfrm>
            <a:off x="57912" y="6251448"/>
            <a:ext cx="3262432" cy="400110"/>
          </a:xfrm>
          <a:prstGeom prst="rect">
            <a:avLst/>
          </a:prstGeom>
          <a:noFill/>
        </p:spPr>
        <p:txBody>
          <a:bodyPr wrap="none" rtlCol="0">
            <a:spAutoFit/>
          </a:bodyPr>
          <a:lstStyle/>
          <a:p>
            <a:r>
              <a:rPr lang="en-US" sz="2000" dirty="0" err="1" smtClean="0">
                <a:solidFill>
                  <a:srgbClr val="008000"/>
                </a:solidFill>
                <a:latin typeface="Arial" pitchFamily="34" charset="0"/>
                <a:cs typeface="Arial" pitchFamily="34" charset="0"/>
              </a:rPr>
              <a:t>min</a:t>
            </a:r>
            <a:r>
              <a:rPr lang="en-US" sz="2000" i="1" baseline="-25000" dirty="0" err="1" smtClean="0">
                <a:solidFill>
                  <a:srgbClr val="008000"/>
                </a:solidFill>
                <a:latin typeface="Arial" pitchFamily="34" charset="0"/>
                <a:cs typeface="Arial" pitchFamily="34" charset="0"/>
              </a:rPr>
              <a:t>factors</a:t>
            </a:r>
            <a:r>
              <a:rPr lang="en-US" sz="2000" dirty="0" smtClean="0">
                <a:solidFill>
                  <a:srgbClr val="008000"/>
                </a:solidFill>
                <a:latin typeface="Arial" pitchFamily="34" charset="0"/>
                <a:cs typeface="Arial" pitchFamily="34" charset="0"/>
              </a:rPr>
              <a:t> </a:t>
            </a:r>
            <a:r>
              <a:rPr lang="en-US" sz="2000" dirty="0" smtClean="0">
                <a:solidFill>
                  <a:srgbClr val="008000"/>
                </a:solidFill>
                <a:latin typeface="Arial" pitchFamily="34" charset="0"/>
                <a:cs typeface="Arial" pitchFamily="34" charset="0"/>
                <a:sym typeface="Symbol"/>
              </a:rPr>
              <a:t>“error” +  “length”</a:t>
            </a:r>
            <a:endParaRPr lang="en-US" sz="2000" dirty="0" smtClean="0">
              <a:solidFill>
                <a:srgbClr val="008000"/>
              </a:solidFill>
              <a:latin typeface="Arial" pitchFamily="34" charset="0"/>
              <a:cs typeface="Arial" pitchFamily="34"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xmlns="" val="1199100949"/>
              </p:ext>
            </p:extLst>
          </p:nvPr>
        </p:nvGraphicFramePr>
        <p:xfrm>
          <a:off x="65088" y="5791200"/>
          <a:ext cx="3065462" cy="498475"/>
        </p:xfrm>
        <a:graphic>
          <a:graphicData uri="http://schemas.openxmlformats.org/presentationml/2006/ole">
            <p:oleObj spid="_x0000_s46170" name="Equation" r:id="rId5" imgW="2806700" imgH="457200" progId="Equation.3">
              <p:embed/>
            </p:oleObj>
          </a:graphicData>
        </a:graphic>
      </p:graphicFrame>
    </p:spTree>
    <p:extLst>
      <p:ext uri="{BB962C8B-B14F-4D97-AF65-F5344CB8AC3E}">
        <p14:creationId xmlns:p14="http://schemas.microsoft.com/office/powerpoint/2010/main" xmlns="" val="4263512628"/>
      </p:ext>
    </p:extLst>
  </p:cSld>
  <p:clrMapOvr>
    <a:masterClrMapping/>
  </p:clrMapOvr>
  <p:transition advTm="132641"/>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Line 2"/>
          <p:cNvSpPr>
            <a:spLocks noChangeShapeType="1"/>
          </p:cNvSpPr>
          <p:nvPr/>
        </p:nvSpPr>
        <p:spPr bwMode="auto">
          <a:xfrm>
            <a:off x="4611688" y="1230868"/>
            <a:ext cx="0" cy="5029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39" name="Line 3"/>
          <p:cNvSpPr>
            <a:spLocks noChangeShapeType="1"/>
          </p:cNvSpPr>
          <p:nvPr/>
        </p:nvSpPr>
        <p:spPr bwMode="auto">
          <a:xfrm>
            <a:off x="1411288" y="3821668"/>
            <a:ext cx="6172200"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40" name="Text Box 4"/>
          <p:cNvSpPr txBox="1">
            <a:spLocks noChangeArrowheads="1"/>
          </p:cNvSpPr>
          <p:nvPr/>
        </p:nvSpPr>
        <p:spPr bwMode="auto">
          <a:xfrm>
            <a:off x="1106488" y="3897868"/>
            <a:ext cx="184150" cy="457200"/>
          </a:xfrm>
          <a:prstGeom prst="rect">
            <a:avLst/>
          </a:prstGeom>
          <a:noFill/>
          <a:ln w="9525">
            <a:noFill/>
            <a:miter lim="800000"/>
            <a:headEnd/>
            <a:tailEnd/>
          </a:ln>
          <a:effectLst/>
        </p:spPr>
        <p:txBody>
          <a:bodyPr wrap="none">
            <a:spAutoFit/>
          </a:bodyPr>
          <a:lstStyle/>
          <a:p>
            <a:pPr algn="l" rtl="0" eaLnBrk="0" hangingPunct="0"/>
            <a:endParaRPr lang="en-US" sz="2400">
              <a:latin typeface="Times" pitchFamily="18" charset="0"/>
            </a:endParaRPr>
          </a:p>
        </p:txBody>
      </p:sp>
      <p:sp>
        <p:nvSpPr>
          <p:cNvPr id="244741" name="Text Box 5"/>
          <p:cNvSpPr txBox="1">
            <a:spLocks noChangeArrowheads="1"/>
          </p:cNvSpPr>
          <p:nvPr/>
        </p:nvSpPr>
        <p:spPr bwMode="auto">
          <a:xfrm>
            <a:off x="328613" y="3410505"/>
            <a:ext cx="1363662" cy="915988"/>
          </a:xfrm>
          <a:prstGeom prst="rect">
            <a:avLst/>
          </a:prstGeom>
          <a:noFill/>
          <a:ln w="9525" algn="ctr">
            <a:noFill/>
            <a:miter lim="800000"/>
            <a:headEnd/>
            <a:tailEnd/>
          </a:ln>
          <a:effectLst/>
        </p:spPr>
        <p:txBody>
          <a:bodyPr>
            <a:spAutoFit/>
          </a:bodyPr>
          <a:lstStyle/>
          <a:p>
            <a:pPr algn="l" rtl="0" eaLnBrk="0" hangingPunct="0"/>
            <a:r>
              <a:rPr lang="en-US" b="1"/>
              <a:t>Geared towards </a:t>
            </a:r>
          </a:p>
          <a:p>
            <a:pPr algn="l" rtl="0" eaLnBrk="0" hangingPunct="0"/>
            <a:r>
              <a:rPr lang="en-US" b="1"/>
              <a:t>females</a:t>
            </a:r>
          </a:p>
        </p:txBody>
      </p:sp>
      <p:sp>
        <p:nvSpPr>
          <p:cNvPr id="244742" name="Text Box 6"/>
          <p:cNvSpPr txBox="1">
            <a:spLocks noChangeArrowheads="1"/>
          </p:cNvSpPr>
          <p:nvPr/>
        </p:nvSpPr>
        <p:spPr bwMode="auto">
          <a:xfrm>
            <a:off x="7559675" y="3373993"/>
            <a:ext cx="1355725" cy="915987"/>
          </a:xfrm>
          <a:prstGeom prst="rect">
            <a:avLst/>
          </a:prstGeom>
          <a:noFill/>
          <a:ln w="9525">
            <a:noFill/>
            <a:miter lim="800000"/>
            <a:headEnd/>
            <a:tailEnd/>
          </a:ln>
          <a:effectLst/>
        </p:spPr>
        <p:txBody>
          <a:bodyPr>
            <a:spAutoFit/>
          </a:bodyPr>
          <a:lstStyle/>
          <a:p>
            <a:pPr rtl="0" eaLnBrk="0" hangingPunct="0"/>
            <a:r>
              <a:rPr lang="en-US" b="1" dirty="0"/>
              <a:t>Geared towards </a:t>
            </a:r>
          </a:p>
          <a:p>
            <a:pPr rtl="0" eaLnBrk="0" hangingPunct="0"/>
            <a:r>
              <a:rPr lang="en-US" b="1" dirty="0"/>
              <a:t>males</a:t>
            </a:r>
          </a:p>
        </p:txBody>
      </p:sp>
      <p:sp>
        <p:nvSpPr>
          <p:cNvPr id="244743" name="Text Box 7"/>
          <p:cNvSpPr txBox="1">
            <a:spLocks noChangeArrowheads="1"/>
          </p:cNvSpPr>
          <p:nvPr/>
        </p:nvSpPr>
        <p:spPr bwMode="auto">
          <a:xfrm>
            <a:off x="3657600" y="1246743"/>
            <a:ext cx="996950" cy="366712"/>
          </a:xfrm>
          <a:prstGeom prst="rect">
            <a:avLst/>
          </a:prstGeom>
          <a:noFill/>
          <a:ln w="9525">
            <a:noFill/>
            <a:miter lim="800000"/>
            <a:headEnd/>
            <a:tailEnd/>
          </a:ln>
          <a:effectLst/>
        </p:spPr>
        <p:txBody>
          <a:bodyPr wrap="none">
            <a:spAutoFit/>
          </a:bodyPr>
          <a:lstStyle/>
          <a:p>
            <a:pPr algn="l" rtl="0" eaLnBrk="0" hangingPunct="0"/>
            <a:r>
              <a:rPr lang="en-US" b="1"/>
              <a:t>serious</a:t>
            </a:r>
            <a:endParaRPr lang="en-US"/>
          </a:p>
        </p:txBody>
      </p:sp>
      <p:sp>
        <p:nvSpPr>
          <p:cNvPr id="244744" name="Text Box 8"/>
          <p:cNvSpPr txBox="1">
            <a:spLocks noChangeArrowheads="1"/>
          </p:cNvSpPr>
          <p:nvPr/>
        </p:nvSpPr>
        <p:spPr bwMode="auto">
          <a:xfrm>
            <a:off x="4192856" y="6336268"/>
            <a:ext cx="760144" cy="369332"/>
          </a:xfrm>
          <a:prstGeom prst="rect">
            <a:avLst/>
          </a:prstGeom>
          <a:noFill/>
          <a:ln w="9525">
            <a:noFill/>
            <a:miter lim="800000"/>
            <a:headEnd/>
            <a:tailEnd/>
          </a:ln>
          <a:effectLst/>
        </p:spPr>
        <p:txBody>
          <a:bodyPr wrap="none">
            <a:spAutoFit/>
          </a:bodyPr>
          <a:lstStyle/>
          <a:p>
            <a:pPr algn="l" rtl="0" eaLnBrk="0" hangingPunct="0"/>
            <a:r>
              <a:rPr lang="en-US" b="1" dirty="0" smtClean="0"/>
              <a:t>funny</a:t>
            </a:r>
            <a:endParaRPr lang="en-US" b="1" dirty="0"/>
          </a:p>
        </p:txBody>
      </p:sp>
      <p:sp>
        <p:nvSpPr>
          <p:cNvPr id="244765" name="Rectangle 29"/>
          <p:cNvSpPr>
            <a:spLocks noChangeArrowheads="1"/>
          </p:cNvSpPr>
          <p:nvPr/>
        </p:nvSpPr>
        <p:spPr bwMode="auto">
          <a:xfrm>
            <a:off x="457200" y="44450"/>
            <a:ext cx="8229600" cy="635000"/>
          </a:xfrm>
          <a:prstGeom prst="rect">
            <a:avLst/>
          </a:prstGeom>
          <a:noFill/>
          <a:ln w="9525">
            <a:noFill/>
            <a:miter lim="800000"/>
            <a:headEnd/>
            <a:tailEnd/>
          </a:ln>
          <a:effectLst/>
        </p:spPr>
        <p:txBody>
          <a:bodyPr anchor="ctr"/>
          <a:lstStyle/>
          <a:p>
            <a:endParaRPr lang="en-US" sz="3200" dirty="0">
              <a:solidFill>
                <a:schemeClr val="tx2"/>
              </a:solidFill>
            </a:endParaRPr>
          </a:p>
        </p:txBody>
      </p:sp>
      <p:sp>
        <p:nvSpPr>
          <p:cNvPr id="30" name="Title 29"/>
          <p:cNvSpPr>
            <a:spLocks noGrp="1"/>
          </p:cNvSpPr>
          <p:nvPr>
            <p:ph type="title"/>
          </p:nvPr>
        </p:nvSpPr>
        <p:spPr/>
        <p:txBody>
          <a:bodyPr>
            <a:normAutofit/>
          </a:bodyPr>
          <a:lstStyle/>
          <a:p>
            <a:r>
              <a:rPr lang="en-US" dirty="0" smtClean="0"/>
              <a:t>The Effect of Regularization</a:t>
            </a:r>
            <a:endParaRPr lang="en-US" dirty="0"/>
          </a:p>
        </p:txBody>
      </p:sp>
      <p:sp>
        <p:nvSpPr>
          <p:cNvPr id="33" name="Slide Number Placeholder 32"/>
          <p:cNvSpPr>
            <a:spLocks noGrp="1"/>
          </p:cNvSpPr>
          <p:nvPr>
            <p:ph type="sldNum" sz="quarter" idx="12"/>
          </p:nvPr>
        </p:nvSpPr>
        <p:spPr/>
        <p:txBody>
          <a:bodyPr/>
          <a:lstStyle/>
          <a:p>
            <a:fld id="{19B12225-5612-419B-A8D5-4B8EEE4C217E}" type="slidenum">
              <a:rPr lang="en-US" smtClean="0"/>
              <a:pPr/>
              <a:t>33</a:t>
            </a:fld>
            <a:endParaRPr lang="en-US"/>
          </a:p>
        </p:txBody>
      </p:sp>
      <p:sp>
        <p:nvSpPr>
          <p:cNvPr id="34" name="Footer Placeholder 3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44746" name="Text Box 10"/>
          <p:cNvSpPr txBox="1">
            <a:spLocks noChangeArrowheads="1"/>
          </p:cNvSpPr>
          <p:nvPr/>
        </p:nvSpPr>
        <p:spPr bwMode="auto">
          <a:xfrm>
            <a:off x="3743325" y="4812268"/>
            <a:ext cx="1766888" cy="366712"/>
          </a:xfrm>
          <a:prstGeom prst="rect">
            <a:avLst/>
          </a:prstGeom>
          <a:solidFill>
            <a:schemeClr val="bg1"/>
          </a:solid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The Lion King</a:t>
            </a:r>
          </a:p>
        </p:txBody>
      </p:sp>
      <p:sp>
        <p:nvSpPr>
          <p:cNvPr id="244747" name="Text Box 11"/>
          <p:cNvSpPr txBox="1">
            <a:spLocks noChangeArrowheads="1"/>
          </p:cNvSpPr>
          <p:nvPr/>
        </p:nvSpPr>
        <p:spPr bwMode="auto">
          <a:xfrm>
            <a:off x="5678488" y="1307068"/>
            <a:ext cx="1462087" cy="366712"/>
          </a:xfrm>
          <a:prstGeom prst="rect">
            <a:avLst/>
          </a:prstGeom>
          <a:noFill/>
          <a:ln w="9525">
            <a:noFill/>
            <a:miter lim="800000"/>
            <a:headEnd/>
            <a:tailEnd/>
          </a:ln>
          <a:effectLst/>
        </p:spPr>
        <p:txBody>
          <a:bodyPr>
            <a:spAutoFit/>
          </a:bodyPr>
          <a:lstStyle/>
          <a:p>
            <a:pPr rtl="0" eaLnBrk="0" hangingPunct="0"/>
            <a:r>
              <a:rPr lang="en-US" dirty="0" err="1">
                <a:solidFill>
                  <a:schemeClr val="accent2"/>
                </a:solidFill>
                <a:latin typeface="Lucida Bright" pitchFamily="18" charset="0"/>
              </a:rPr>
              <a:t>Braveheart</a:t>
            </a:r>
            <a:endParaRPr lang="en-US" dirty="0">
              <a:solidFill>
                <a:schemeClr val="accent2"/>
              </a:solidFill>
              <a:latin typeface="Lucida Bright" pitchFamily="18" charset="0"/>
            </a:endParaRPr>
          </a:p>
        </p:txBody>
      </p:sp>
      <p:sp>
        <p:nvSpPr>
          <p:cNvPr id="244748" name="Text Box 12"/>
          <p:cNvSpPr txBox="1">
            <a:spLocks noChangeArrowheads="1"/>
          </p:cNvSpPr>
          <p:nvPr/>
        </p:nvSpPr>
        <p:spPr bwMode="auto">
          <a:xfrm>
            <a:off x="5976938" y="2756455"/>
            <a:ext cx="1728787" cy="641350"/>
          </a:xfrm>
          <a:prstGeom prst="rect">
            <a:avLst/>
          </a:prstGeom>
          <a:no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Lethal Weapon</a:t>
            </a:r>
          </a:p>
        </p:txBody>
      </p:sp>
      <p:sp>
        <p:nvSpPr>
          <p:cNvPr id="244749" name="Text Box 13"/>
          <p:cNvSpPr txBox="1">
            <a:spLocks noChangeArrowheads="1"/>
          </p:cNvSpPr>
          <p:nvPr/>
        </p:nvSpPr>
        <p:spPr bwMode="auto">
          <a:xfrm>
            <a:off x="4751388" y="5498068"/>
            <a:ext cx="1749425"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Independence Day</a:t>
            </a:r>
          </a:p>
        </p:txBody>
      </p:sp>
      <p:sp>
        <p:nvSpPr>
          <p:cNvPr id="244750" name="Text Box 14"/>
          <p:cNvSpPr txBox="1">
            <a:spLocks noChangeArrowheads="1"/>
          </p:cNvSpPr>
          <p:nvPr/>
        </p:nvSpPr>
        <p:spPr bwMode="auto">
          <a:xfrm>
            <a:off x="3697288" y="1611868"/>
            <a:ext cx="1462087" cy="366712"/>
          </a:xfrm>
          <a:prstGeom prst="rect">
            <a:avLst/>
          </a:prstGeom>
          <a:solidFill>
            <a:schemeClr val="bg1"/>
          </a:solid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Amadeus</a:t>
            </a:r>
          </a:p>
        </p:txBody>
      </p:sp>
      <p:sp>
        <p:nvSpPr>
          <p:cNvPr id="244751" name="Text Box 15"/>
          <p:cNvSpPr txBox="1">
            <a:spLocks noChangeArrowheads="1"/>
          </p:cNvSpPr>
          <p:nvPr/>
        </p:nvSpPr>
        <p:spPr bwMode="auto">
          <a:xfrm>
            <a:off x="1411288" y="1502330"/>
            <a:ext cx="1462087"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The Color Purple</a:t>
            </a:r>
          </a:p>
        </p:txBody>
      </p:sp>
      <p:sp>
        <p:nvSpPr>
          <p:cNvPr id="244752" name="Text Box 16"/>
          <p:cNvSpPr txBox="1">
            <a:spLocks noChangeArrowheads="1"/>
          </p:cNvSpPr>
          <p:nvPr/>
        </p:nvSpPr>
        <p:spPr bwMode="auto">
          <a:xfrm>
            <a:off x="7224713" y="4937125"/>
            <a:ext cx="1462087"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Dumb and Dumber</a:t>
            </a:r>
          </a:p>
        </p:txBody>
      </p:sp>
      <p:sp>
        <p:nvSpPr>
          <p:cNvPr id="244759" name="Text Box 23"/>
          <p:cNvSpPr txBox="1">
            <a:spLocks noChangeArrowheads="1"/>
          </p:cNvSpPr>
          <p:nvPr/>
        </p:nvSpPr>
        <p:spPr bwMode="auto">
          <a:xfrm>
            <a:off x="4497388" y="3364468"/>
            <a:ext cx="1462087" cy="366712"/>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Ocean’s 11</a:t>
            </a:r>
          </a:p>
        </p:txBody>
      </p:sp>
      <p:sp>
        <p:nvSpPr>
          <p:cNvPr id="244760" name="Text Box 24"/>
          <p:cNvSpPr txBox="1">
            <a:spLocks noChangeArrowheads="1"/>
          </p:cNvSpPr>
          <p:nvPr/>
        </p:nvSpPr>
        <p:spPr bwMode="auto">
          <a:xfrm>
            <a:off x="1655763" y="2985055"/>
            <a:ext cx="1462087" cy="641350"/>
          </a:xfrm>
          <a:prstGeom prst="rect">
            <a:avLst/>
          </a:prstGeom>
          <a:no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Sense and Sensibility</a:t>
            </a:r>
          </a:p>
        </p:txBody>
      </p:sp>
      <p:sp>
        <p:nvSpPr>
          <p:cNvPr id="2" name="TextBox 1"/>
          <p:cNvSpPr txBox="1"/>
          <p:nvPr/>
        </p:nvSpPr>
        <p:spPr>
          <a:xfrm>
            <a:off x="6438582" y="3823255"/>
            <a:ext cx="982961" cy="338554"/>
          </a:xfrm>
          <a:prstGeom prst="rect">
            <a:avLst/>
          </a:prstGeom>
          <a:noFill/>
        </p:spPr>
        <p:txBody>
          <a:bodyPr wrap="none" rtlCol="0">
            <a:spAutoFit/>
          </a:bodyPr>
          <a:lstStyle/>
          <a:p>
            <a:r>
              <a:rPr lang="en-US" sz="1600" b="1" dirty="0" smtClean="0">
                <a:solidFill>
                  <a:srgbClr val="008000"/>
                </a:solidFill>
                <a:latin typeface="Arial" pitchFamily="34" charset="0"/>
                <a:cs typeface="Arial" pitchFamily="34" charset="0"/>
              </a:rPr>
              <a:t>Factor 1</a:t>
            </a:r>
          </a:p>
        </p:txBody>
      </p:sp>
      <p:sp>
        <p:nvSpPr>
          <p:cNvPr id="35" name="TextBox 34"/>
          <p:cNvSpPr txBox="1"/>
          <p:nvPr/>
        </p:nvSpPr>
        <p:spPr>
          <a:xfrm rot="16200000">
            <a:off x="3987442" y="5651465"/>
            <a:ext cx="982961" cy="338554"/>
          </a:xfrm>
          <a:prstGeom prst="rect">
            <a:avLst/>
          </a:prstGeom>
          <a:noFill/>
        </p:spPr>
        <p:txBody>
          <a:bodyPr wrap="none" rtlCol="0">
            <a:spAutoFit/>
          </a:bodyPr>
          <a:lstStyle/>
          <a:p>
            <a:r>
              <a:rPr lang="en-US" sz="1600" b="1" dirty="0" smtClean="0">
                <a:solidFill>
                  <a:srgbClr val="008000"/>
                </a:solidFill>
                <a:latin typeface="Arial" pitchFamily="34" charset="0"/>
                <a:cs typeface="Arial" pitchFamily="34" charset="0"/>
              </a:rPr>
              <a:t>Factor 2</a:t>
            </a:r>
          </a:p>
        </p:txBody>
      </p:sp>
      <p:pic>
        <p:nvPicPr>
          <p:cNvPr id="28" name="Picture 19" descr="boy-icon"/>
          <p:cNvPicPr>
            <a:picLocks noChangeAspect="1" noChangeArrowheads="1"/>
          </p:cNvPicPr>
          <p:nvPr/>
        </p:nvPicPr>
        <p:blipFill>
          <a:blip r:embed="rId4" cstate="print">
            <a:clrChange>
              <a:clrFrom>
                <a:srgbClr val="FFFFFF"/>
              </a:clrFrom>
              <a:clrTo>
                <a:srgbClr val="FFFFFF">
                  <a:alpha val="0"/>
                </a:srgbClr>
              </a:clrTo>
            </a:clrChange>
          </a:blip>
          <a:srcRect l="9445" r="21249" b="1563"/>
          <a:stretch>
            <a:fillRect/>
          </a:stretch>
        </p:blipFill>
        <p:spPr bwMode="auto">
          <a:xfrm>
            <a:off x="6248400" y="5029200"/>
            <a:ext cx="669925" cy="762000"/>
          </a:xfrm>
          <a:prstGeom prst="rect">
            <a:avLst/>
          </a:prstGeom>
          <a:solidFill>
            <a:schemeClr val="bg1"/>
          </a:solidFill>
          <a:ln w="57150">
            <a:solidFill>
              <a:srgbClr val="0000FF"/>
            </a:solidFill>
          </a:ln>
        </p:spPr>
      </p:pic>
      <p:cxnSp>
        <p:nvCxnSpPr>
          <p:cNvPr id="4" name="Straight Arrow Connector 3"/>
          <p:cNvCxnSpPr/>
          <p:nvPr/>
        </p:nvCxnSpPr>
        <p:spPr>
          <a:xfrm flipH="1" flipV="1">
            <a:off x="4654550" y="3868500"/>
            <a:ext cx="1593850" cy="1160700"/>
          </a:xfrm>
          <a:prstGeom prst="straightConnector1">
            <a:avLst/>
          </a:prstGeom>
          <a:ln w="28575">
            <a:solidFill>
              <a:srgbClr val="FF0066"/>
            </a:solidFill>
            <a:prstDash val="dash"/>
            <a:tailEnd type="arrow"/>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57912" y="6251448"/>
            <a:ext cx="3262432" cy="400110"/>
          </a:xfrm>
          <a:prstGeom prst="rect">
            <a:avLst/>
          </a:prstGeom>
          <a:noFill/>
        </p:spPr>
        <p:txBody>
          <a:bodyPr wrap="none" rtlCol="0">
            <a:spAutoFit/>
          </a:bodyPr>
          <a:lstStyle/>
          <a:p>
            <a:r>
              <a:rPr lang="en-US" sz="2000" dirty="0" err="1" smtClean="0">
                <a:solidFill>
                  <a:srgbClr val="008000"/>
                </a:solidFill>
                <a:latin typeface="Arial" pitchFamily="34" charset="0"/>
                <a:cs typeface="Arial" pitchFamily="34" charset="0"/>
              </a:rPr>
              <a:t>min</a:t>
            </a:r>
            <a:r>
              <a:rPr lang="en-US" sz="2000" i="1" baseline="-25000" dirty="0" err="1" smtClean="0">
                <a:solidFill>
                  <a:srgbClr val="008000"/>
                </a:solidFill>
                <a:latin typeface="Arial" pitchFamily="34" charset="0"/>
                <a:cs typeface="Arial" pitchFamily="34" charset="0"/>
              </a:rPr>
              <a:t>factors</a:t>
            </a:r>
            <a:r>
              <a:rPr lang="en-US" sz="2000" dirty="0" smtClean="0">
                <a:solidFill>
                  <a:srgbClr val="008000"/>
                </a:solidFill>
                <a:latin typeface="Arial" pitchFamily="34" charset="0"/>
                <a:cs typeface="Arial" pitchFamily="34" charset="0"/>
              </a:rPr>
              <a:t> </a:t>
            </a:r>
            <a:r>
              <a:rPr lang="en-US" sz="2000" dirty="0" smtClean="0">
                <a:solidFill>
                  <a:srgbClr val="008000"/>
                </a:solidFill>
                <a:latin typeface="Arial" pitchFamily="34" charset="0"/>
                <a:cs typeface="Arial" pitchFamily="34" charset="0"/>
                <a:sym typeface="Symbol"/>
              </a:rPr>
              <a:t>“error” +  “length”</a:t>
            </a:r>
            <a:endParaRPr lang="en-US" sz="2000" dirty="0" smtClean="0">
              <a:solidFill>
                <a:srgbClr val="008000"/>
              </a:solidFill>
              <a:latin typeface="Arial" pitchFamily="34" charset="0"/>
              <a:cs typeface="Arial" pitchFamily="34" charset="0"/>
            </a:endParaRPr>
          </a:p>
        </p:txBody>
      </p:sp>
      <p:sp>
        <p:nvSpPr>
          <p:cNvPr id="38" name="Text Box 9"/>
          <p:cNvSpPr txBox="1">
            <a:spLocks noChangeArrowheads="1"/>
          </p:cNvSpPr>
          <p:nvPr/>
        </p:nvSpPr>
        <p:spPr bwMode="auto">
          <a:xfrm>
            <a:off x="1116013" y="4800600"/>
            <a:ext cx="1800225"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The Princess</a:t>
            </a:r>
          </a:p>
          <a:p>
            <a:pPr rtl="0" eaLnBrk="0" hangingPunct="0"/>
            <a:r>
              <a:rPr lang="en-US" dirty="0">
                <a:solidFill>
                  <a:schemeClr val="accent2"/>
                </a:solidFill>
                <a:latin typeface="Lucida Bright" pitchFamily="18" charset="0"/>
              </a:rPr>
              <a:t>Diaries</a:t>
            </a:r>
          </a:p>
        </p:txBody>
      </p:sp>
      <p:graphicFrame>
        <p:nvGraphicFramePr>
          <p:cNvPr id="5" name="Object 4"/>
          <p:cNvGraphicFramePr>
            <a:graphicFrameLocks noChangeAspect="1"/>
          </p:cNvGraphicFramePr>
          <p:nvPr>
            <p:extLst>
              <p:ext uri="{D42A27DB-BD31-4B8C-83A1-F6EECF244321}">
                <p14:modId xmlns:p14="http://schemas.microsoft.com/office/powerpoint/2010/main" xmlns="" val="1199100949"/>
              </p:ext>
            </p:extLst>
          </p:nvPr>
        </p:nvGraphicFramePr>
        <p:xfrm>
          <a:off x="65088" y="5791200"/>
          <a:ext cx="3065462" cy="498475"/>
        </p:xfrm>
        <a:graphic>
          <a:graphicData uri="http://schemas.openxmlformats.org/presentationml/2006/ole">
            <p:oleObj spid="_x0000_s47194" name="Equation" r:id="rId5" imgW="2806700" imgH="457200" progId="Equation.3">
              <p:embed/>
            </p:oleObj>
          </a:graphicData>
        </a:graphic>
      </p:graphicFrame>
    </p:spTree>
    <p:extLst>
      <p:ext uri="{BB962C8B-B14F-4D97-AF65-F5344CB8AC3E}">
        <p14:creationId xmlns:p14="http://schemas.microsoft.com/office/powerpoint/2010/main" xmlns="" val="1583988544"/>
      </p:ext>
    </p:extLst>
  </p:cSld>
  <p:clrMapOvr>
    <a:masterClrMapping/>
  </p:clrMapOvr>
  <p:transition advTm="132641"/>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Line 2"/>
          <p:cNvSpPr>
            <a:spLocks noChangeShapeType="1"/>
          </p:cNvSpPr>
          <p:nvPr/>
        </p:nvSpPr>
        <p:spPr bwMode="auto">
          <a:xfrm>
            <a:off x="4611688" y="1230868"/>
            <a:ext cx="0" cy="5029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39" name="Line 3"/>
          <p:cNvSpPr>
            <a:spLocks noChangeShapeType="1"/>
          </p:cNvSpPr>
          <p:nvPr/>
        </p:nvSpPr>
        <p:spPr bwMode="auto">
          <a:xfrm>
            <a:off x="1411288" y="3821668"/>
            <a:ext cx="6172200"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40" name="Text Box 4"/>
          <p:cNvSpPr txBox="1">
            <a:spLocks noChangeArrowheads="1"/>
          </p:cNvSpPr>
          <p:nvPr/>
        </p:nvSpPr>
        <p:spPr bwMode="auto">
          <a:xfrm>
            <a:off x="1106488" y="3897868"/>
            <a:ext cx="184150" cy="457200"/>
          </a:xfrm>
          <a:prstGeom prst="rect">
            <a:avLst/>
          </a:prstGeom>
          <a:noFill/>
          <a:ln w="9525">
            <a:noFill/>
            <a:miter lim="800000"/>
            <a:headEnd/>
            <a:tailEnd/>
          </a:ln>
          <a:effectLst/>
        </p:spPr>
        <p:txBody>
          <a:bodyPr wrap="none">
            <a:spAutoFit/>
          </a:bodyPr>
          <a:lstStyle/>
          <a:p>
            <a:pPr algn="l" rtl="0" eaLnBrk="0" hangingPunct="0"/>
            <a:endParaRPr lang="en-US" sz="2400">
              <a:latin typeface="Times" pitchFamily="18" charset="0"/>
            </a:endParaRPr>
          </a:p>
        </p:txBody>
      </p:sp>
      <p:sp>
        <p:nvSpPr>
          <p:cNvPr id="244741" name="Text Box 5"/>
          <p:cNvSpPr txBox="1">
            <a:spLocks noChangeArrowheads="1"/>
          </p:cNvSpPr>
          <p:nvPr/>
        </p:nvSpPr>
        <p:spPr bwMode="auto">
          <a:xfrm>
            <a:off x="328613" y="3410505"/>
            <a:ext cx="1363662" cy="915988"/>
          </a:xfrm>
          <a:prstGeom prst="rect">
            <a:avLst/>
          </a:prstGeom>
          <a:noFill/>
          <a:ln w="9525" algn="ctr">
            <a:noFill/>
            <a:miter lim="800000"/>
            <a:headEnd/>
            <a:tailEnd/>
          </a:ln>
          <a:effectLst/>
        </p:spPr>
        <p:txBody>
          <a:bodyPr>
            <a:spAutoFit/>
          </a:bodyPr>
          <a:lstStyle/>
          <a:p>
            <a:pPr algn="l" rtl="0" eaLnBrk="0" hangingPunct="0"/>
            <a:r>
              <a:rPr lang="en-US" b="1"/>
              <a:t>Geared towards </a:t>
            </a:r>
          </a:p>
          <a:p>
            <a:pPr algn="l" rtl="0" eaLnBrk="0" hangingPunct="0"/>
            <a:r>
              <a:rPr lang="en-US" b="1"/>
              <a:t>females</a:t>
            </a:r>
          </a:p>
        </p:txBody>
      </p:sp>
      <p:sp>
        <p:nvSpPr>
          <p:cNvPr id="244742" name="Text Box 6"/>
          <p:cNvSpPr txBox="1">
            <a:spLocks noChangeArrowheads="1"/>
          </p:cNvSpPr>
          <p:nvPr/>
        </p:nvSpPr>
        <p:spPr bwMode="auto">
          <a:xfrm>
            <a:off x="7559675" y="3373993"/>
            <a:ext cx="1355725" cy="915987"/>
          </a:xfrm>
          <a:prstGeom prst="rect">
            <a:avLst/>
          </a:prstGeom>
          <a:noFill/>
          <a:ln w="9525">
            <a:noFill/>
            <a:miter lim="800000"/>
            <a:headEnd/>
            <a:tailEnd/>
          </a:ln>
          <a:effectLst/>
        </p:spPr>
        <p:txBody>
          <a:bodyPr>
            <a:spAutoFit/>
          </a:bodyPr>
          <a:lstStyle/>
          <a:p>
            <a:pPr rtl="0" eaLnBrk="0" hangingPunct="0"/>
            <a:r>
              <a:rPr lang="en-US" b="1" dirty="0"/>
              <a:t>Geared towards </a:t>
            </a:r>
          </a:p>
          <a:p>
            <a:pPr rtl="0" eaLnBrk="0" hangingPunct="0"/>
            <a:r>
              <a:rPr lang="en-US" b="1" dirty="0"/>
              <a:t>males</a:t>
            </a:r>
          </a:p>
        </p:txBody>
      </p:sp>
      <p:sp>
        <p:nvSpPr>
          <p:cNvPr id="244743" name="Text Box 7"/>
          <p:cNvSpPr txBox="1">
            <a:spLocks noChangeArrowheads="1"/>
          </p:cNvSpPr>
          <p:nvPr/>
        </p:nvSpPr>
        <p:spPr bwMode="auto">
          <a:xfrm>
            <a:off x="3657600" y="1246743"/>
            <a:ext cx="996950" cy="366712"/>
          </a:xfrm>
          <a:prstGeom prst="rect">
            <a:avLst/>
          </a:prstGeom>
          <a:noFill/>
          <a:ln w="9525">
            <a:noFill/>
            <a:miter lim="800000"/>
            <a:headEnd/>
            <a:tailEnd/>
          </a:ln>
          <a:effectLst/>
        </p:spPr>
        <p:txBody>
          <a:bodyPr wrap="none">
            <a:spAutoFit/>
          </a:bodyPr>
          <a:lstStyle/>
          <a:p>
            <a:pPr algn="l" rtl="0" eaLnBrk="0" hangingPunct="0"/>
            <a:r>
              <a:rPr lang="en-US" b="1"/>
              <a:t>serious</a:t>
            </a:r>
            <a:endParaRPr lang="en-US"/>
          </a:p>
        </p:txBody>
      </p:sp>
      <p:sp>
        <p:nvSpPr>
          <p:cNvPr id="244744" name="Text Box 8"/>
          <p:cNvSpPr txBox="1">
            <a:spLocks noChangeArrowheads="1"/>
          </p:cNvSpPr>
          <p:nvPr/>
        </p:nvSpPr>
        <p:spPr bwMode="auto">
          <a:xfrm>
            <a:off x="4192856" y="6336268"/>
            <a:ext cx="760144" cy="369332"/>
          </a:xfrm>
          <a:prstGeom prst="rect">
            <a:avLst/>
          </a:prstGeom>
          <a:noFill/>
          <a:ln w="9525">
            <a:noFill/>
            <a:miter lim="800000"/>
            <a:headEnd/>
            <a:tailEnd/>
          </a:ln>
          <a:effectLst/>
        </p:spPr>
        <p:txBody>
          <a:bodyPr wrap="none">
            <a:spAutoFit/>
          </a:bodyPr>
          <a:lstStyle/>
          <a:p>
            <a:pPr algn="l" rtl="0" eaLnBrk="0" hangingPunct="0"/>
            <a:r>
              <a:rPr lang="en-US" b="1" dirty="0" smtClean="0"/>
              <a:t>funny</a:t>
            </a:r>
            <a:endParaRPr lang="en-US" b="1" dirty="0"/>
          </a:p>
        </p:txBody>
      </p:sp>
      <p:sp>
        <p:nvSpPr>
          <p:cNvPr id="244765" name="Rectangle 29"/>
          <p:cNvSpPr>
            <a:spLocks noChangeArrowheads="1"/>
          </p:cNvSpPr>
          <p:nvPr/>
        </p:nvSpPr>
        <p:spPr bwMode="auto">
          <a:xfrm>
            <a:off x="457200" y="44450"/>
            <a:ext cx="8229600" cy="635000"/>
          </a:xfrm>
          <a:prstGeom prst="rect">
            <a:avLst/>
          </a:prstGeom>
          <a:noFill/>
          <a:ln w="9525">
            <a:noFill/>
            <a:miter lim="800000"/>
            <a:headEnd/>
            <a:tailEnd/>
          </a:ln>
          <a:effectLst/>
        </p:spPr>
        <p:txBody>
          <a:bodyPr anchor="ctr"/>
          <a:lstStyle/>
          <a:p>
            <a:endParaRPr lang="en-US" sz="3200" dirty="0">
              <a:solidFill>
                <a:schemeClr val="tx2"/>
              </a:solidFill>
            </a:endParaRPr>
          </a:p>
        </p:txBody>
      </p:sp>
      <p:sp>
        <p:nvSpPr>
          <p:cNvPr id="30" name="Title 29"/>
          <p:cNvSpPr>
            <a:spLocks noGrp="1"/>
          </p:cNvSpPr>
          <p:nvPr>
            <p:ph type="title"/>
          </p:nvPr>
        </p:nvSpPr>
        <p:spPr/>
        <p:txBody>
          <a:bodyPr>
            <a:normAutofit/>
          </a:bodyPr>
          <a:lstStyle/>
          <a:p>
            <a:r>
              <a:rPr lang="en-US" dirty="0" smtClean="0"/>
              <a:t>The Effect of Regularization</a:t>
            </a:r>
            <a:endParaRPr lang="en-US" dirty="0"/>
          </a:p>
        </p:txBody>
      </p:sp>
      <p:sp>
        <p:nvSpPr>
          <p:cNvPr id="33" name="Slide Number Placeholder 32"/>
          <p:cNvSpPr>
            <a:spLocks noGrp="1"/>
          </p:cNvSpPr>
          <p:nvPr>
            <p:ph type="sldNum" sz="quarter" idx="12"/>
          </p:nvPr>
        </p:nvSpPr>
        <p:spPr/>
        <p:txBody>
          <a:bodyPr/>
          <a:lstStyle/>
          <a:p>
            <a:fld id="{19B12225-5612-419B-A8D5-4B8EEE4C217E}" type="slidenum">
              <a:rPr lang="en-US" smtClean="0"/>
              <a:pPr/>
              <a:t>34</a:t>
            </a:fld>
            <a:endParaRPr lang="en-US"/>
          </a:p>
        </p:txBody>
      </p:sp>
      <p:sp>
        <p:nvSpPr>
          <p:cNvPr id="34" name="Footer Placeholder 3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44746" name="Text Box 10"/>
          <p:cNvSpPr txBox="1">
            <a:spLocks noChangeArrowheads="1"/>
          </p:cNvSpPr>
          <p:nvPr/>
        </p:nvSpPr>
        <p:spPr bwMode="auto">
          <a:xfrm>
            <a:off x="3743325" y="4812268"/>
            <a:ext cx="1766888" cy="366712"/>
          </a:xfrm>
          <a:prstGeom prst="rect">
            <a:avLst/>
          </a:prstGeom>
          <a:solidFill>
            <a:schemeClr val="bg1"/>
          </a:solid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The Lion King</a:t>
            </a:r>
          </a:p>
        </p:txBody>
      </p:sp>
      <p:sp>
        <p:nvSpPr>
          <p:cNvPr id="244747" name="Text Box 11"/>
          <p:cNvSpPr txBox="1">
            <a:spLocks noChangeArrowheads="1"/>
          </p:cNvSpPr>
          <p:nvPr/>
        </p:nvSpPr>
        <p:spPr bwMode="auto">
          <a:xfrm>
            <a:off x="5678488" y="1307068"/>
            <a:ext cx="1462087" cy="366712"/>
          </a:xfrm>
          <a:prstGeom prst="rect">
            <a:avLst/>
          </a:prstGeom>
          <a:noFill/>
          <a:ln w="9525">
            <a:noFill/>
            <a:miter lim="800000"/>
            <a:headEnd/>
            <a:tailEnd/>
          </a:ln>
          <a:effectLst/>
        </p:spPr>
        <p:txBody>
          <a:bodyPr>
            <a:spAutoFit/>
          </a:bodyPr>
          <a:lstStyle/>
          <a:p>
            <a:pPr rtl="0" eaLnBrk="0" hangingPunct="0"/>
            <a:r>
              <a:rPr lang="en-US" dirty="0" err="1">
                <a:solidFill>
                  <a:schemeClr val="accent2"/>
                </a:solidFill>
                <a:latin typeface="Lucida Bright" pitchFamily="18" charset="0"/>
              </a:rPr>
              <a:t>Braveheart</a:t>
            </a:r>
            <a:endParaRPr lang="en-US" dirty="0">
              <a:solidFill>
                <a:schemeClr val="accent2"/>
              </a:solidFill>
              <a:latin typeface="Lucida Bright" pitchFamily="18" charset="0"/>
            </a:endParaRPr>
          </a:p>
        </p:txBody>
      </p:sp>
      <p:sp>
        <p:nvSpPr>
          <p:cNvPr id="244748" name="Text Box 12"/>
          <p:cNvSpPr txBox="1">
            <a:spLocks noChangeArrowheads="1"/>
          </p:cNvSpPr>
          <p:nvPr/>
        </p:nvSpPr>
        <p:spPr bwMode="auto">
          <a:xfrm>
            <a:off x="5976938" y="2756455"/>
            <a:ext cx="1728787" cy="641350"/>
          </a:xfrm>
          <a:prstGeom prst="rect">
            <a:avLst/>
          </a:prstGeom>
          <a:no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Lethal Weapon</a:t>
            </a:r>
          </a:p>
        </p:txBody>
      </p:sp>
      <p:sp>
        <p:nvSpPr>
          <p:cNvPr id="244749" name="Text Box 13"/>
          <p:cNvSpPr txBox="1">
            <a:spLocks noChangeArrowheads="1"/>
          </p:cNvSpPr>
          <p:nvPr/>
        </p:nvSpPr>
        <p:spPr bwMode="auto">
          <a:xfrm>
            <a:off x="4751388" y="5498068"/>
            <a:ext cx="1749425"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Independence Day</a:t>
            </a:r>
          </a:p>
        </p:txBody>
      </p:sp>
      <p:sp>
        <p:nvSpPr>
          <p:cNvPr id="244750" name="Text Box 14"/>
          <p:cNvSpPr txBox="1">
            <a:spLocks noChangeArrowheads="1"/>
          </p:cNvSpPr>
          <p:nvPr/>
        </p:nvSpPr>
        <p:spPr bwMode="auto">
          <a:xfrm>
            <a:off x="3697288" y="1611868"/>
            <a:ext cx="1462087" cy="366712"/>
          </a:xfrm>
          <a:prstGeom prst="rect">
            <a:avLst/>
          </a:prstGeom>
          <a:solidFill>
            <a:schemeClr val="bg1"/>
          </a:solid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Amadeus</a:t>
            </a:r>
          </a:p>
        </p:txBody>
      </p:sp>
      <p:sp>
        <p:nvSpPr>
          <p:cNvPr id="244751" name="Text Box 15"/>
          <p:cNvSpPr txBox="1">
            <a:spLocks noChangeArrowheads="1"/>
          </p:cNvSpPr>
          <p:nvPr/>
        </p:nvSpPr>
        <p:spPr bwMode="auto">
          <a:xfrm>
            <a:off x="1411288" y="1502330"/>
            <a:ext cx="1462087"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The Color Purple</a:t>
            </a:r>
          </a:p>
        </p:txBody>
      </p:sp>
      <p:sp>
        <p:nvSpPr>
          <p:cNvPr id="244752" name="Text Box 16"/>
          <p:cNvSpPr txBox="1">
            <a:spLocks noChangeArrowheads="1"/>
          </p:cNvSpPr>
          <p:nvPr/>
        </p:nvSpPr>
        <p:spPr bwMode="auto">
          <a:xfrm>
            <a:off x="7224713" y="4937125"/>
            <a:ext cx="1462087"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Dumb and Dumber</a:t>
            </a:r>
          </a:p>
        </p:txBody>
      </p:sp>
      <p:sp>
        <p:nvSpPr>
          <p:cNvPr id="244759" name="Text Box 23"/>
          <p:cNvSpPr txBox="1">
            <a:spLocks noChangeArrowheads="1"/>
          </p:cNvSpPr>
          <p:nvPr/>
        </p:nvSpPr>
        <p:spPr bwMode="auto">
          <a:xfrm>
            <a:off x="4497388" y="3364468"/>
            <a:ext cx="1462087" cy="366712"/>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Ocean’s 11</a:t>
            </a:r>
          </a:p>
        </p:txBody>
      </p:sp>
      <p:sp>
        <p:nvSpPr>
          <p:cNvPr id="244760" name="Text Box 24"/>
          <p:cNvSpPr txBox="1">
            <a:spLocks noChangeArrowheads="1"/>
          </p:cNvSpPr>
          <p:nvPr/>
        </p:nvSpPr>
        <p:spPr bwMode="auto">
          <a:xfrm>
            <a:off x="1655763" y="2985055"/>
            <a:ext cx="1462087" cy="641350"/>
          </a:xfrm>
          <a:prstGeom prst="rect">
            <a:avLst/>
          </a:prstGeom>
          <a:no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Sense and Sensibility</a:t>
            </a:r>
          </a:p>
        </p:txBody>
      </p:sp>
      <p:sp>
        <p:nvSpPr>
          <p:cNvPr id="2" name="TextBox 1"/>
          <p:cNvSpPr txBox="1"/>
          <p:nvPr/>
        </p:nvSpPr>
        <p:spPr>
          <a:xfrm>
            <a:off x="6438582" y="3823255"/>
            <a:ext cx="982961" cy="338554"/>
          </a:xfrm>
          <a:prstGeom prst="rect">
            <a:avLst/>
          </a:prstGeom>
          <a:noFill/>
        </p:spPr>
        <p:txBody>
          <a:bodyPr wrap="none" rtlCol="0">
            <a:spAutoFit/>
          </a:bodyPr>
          <a:lstStyle/>
          <a:p>
            <a:r>
              <a:rPr lang="en-US" sz="1600" b="1" dirty="0" smtClean="0">
                <a:solidFill>
                  <a:srgbClr val="008000"/>
                </a:solidFill>
                <a:latin typeface="Arial" pitchFamily="34" charset="0"/>
                <a:cs typeface="Arial" pitchFamily="34" charset="0"/>
              </a:rPr>
              <a:t>Factor 1</a:t>
            </a:r>
          </a:p>
        </p:txBody>
      </p:sp>
      <p:sp>
        <p:nvSpPr>
          <p:cNvPr id="35" name="TextBox 34"/>
          <p:cNvSpPr txBox="1"/>
          <p:nvPr/>
        </p:nvSpPr>
        <p:spPr>
          <a:xfrm rot="16200000">
            <a:off x="3987442" y="5651465"/>
            <a:ext cx="982961" cy="338554"/>
          </a:xfrm>
          <a:prstGeom prst="rect">
            <a:avLst/>
          </a:prstGeom>
          <a:noFill/>
        </p:spPr>
        <p:txBody>
          <a:bodyPr wrap="none" rtlCol="0">
            <a:spAutoFit/>
          </a:bodyPr>
          <a:lstStyle/>
          <a:p>
            <a:r>
              <a:rPr lang="en-US" sz="1600" b="1" dirty="0" smtClean="0">
                <a:solidFill>
                  <a:srgbClr val="008000"/>
                </a:solidFill>
                <a:latin typeface="Arial" pitchFamily="34" charset="0"/>
                <a:cs typeface="Arial" pitchFamily="34" charset="0"/>
              </a:rPr>
              <a:t>Factor 2</a:t>
            </a:r>
          </a:p>
        </p:txBody>
      </p:sp>
      <p:pic>
        <p:nvPicPr>
          <p:cNvPr id="28" name="Picture 19" descr="boy-icon"/>
          <p:cNvPicPr>
            <a:picLocks noChangeAspect="1" noChangeArrowheads="1"/>
          </p:cNvPicPr>
          <p:nvPr/>
        </p:nvPicPr>
        <p:blipFill>
          <a:blip r:embed="rId4" cstate="print">
            <a:clrChange>
              <a:clrFrom>
                <a:srgbClr val="FFFFFF"/>
              </a:clrFrom>
              <a:clrTo>
                <a:srgbClr val="FFFFFF">
                  <a:alpha val="0"/>
                </a:srgbClr>
              </a:clrTo>
            </a:clrChange>
          </a:blip>
          <a:srcRect l="9445" r="21249" b="1563"/>
          <a:stretch>
            <a:fillRect/>
          </a:stretch>
        </p:blipFill>
        <p:spPr bwMode="auto">
          <a:xfrm>
            <a:off x="5562600" y="4572000"/>
            <a:ext cx="669925" cy="762000"/>
          </a:xfrm>
          <a:prstGeom prst="rect">
            <a:avLst/>
          </a:prstGeom>
          <a:noFill/>
          <a:ln w="57150">
            <a:solidFill>
              <a:srgbClr val="0000FF"/>
            </a:solidFill>
          </a:ln>
        </p:spPr>
      </p:pic>
      <p:cxnSp>
        <p:nvCxnSpPr>
          <p:cNvPr id="4" name="Straight Arrow Connector 3"/>
          <p:cNvCxnSpPr/>
          <p:nvPr/>
        </p:nvCxnSpPr>
        <p:spPr>
          <a:xfrm flipH="1" flipV="1">
            <a:off x="4654551" y="3868500"/>
            <a:ext cx="895857" cy="648636"/>
          </a:xfrm>
          <a:prstGeom prst="straightConnector1">
            <a:avLst/>
          </a:prstGeom>
          <a:ln w="28575">
            <a:solidFill>
              <a:srgbClr val="FF0066"/>
            </a:solidFill>
            <a:prstDash val="dash"/>
            <a:tailEnd type="arrow"/>
          </a:ln>
        </p:spPr>
        <p:style>
          <a:lnRef idx="1">
            <a:schemeClr val="dk1"/>
          </a:lnRef>
          <a:fillRef idx="0">
            <a:schemeClr val="dk1"/>
          </a:fillRef>
          <a:effectRef idx="0">
            <a:schemeClr val="dk1"/>
          </a:effectRef>
          <a:fontRef idx="minor">
            <a:schemeClr val="tx1"/>
          </a:fontRef>
        </p:style>
      </p:cxnSp>
      <p:sp>
        <p:nvSpPr>
          <p:cNvPr id="31" name="Text Box 9"/>
          <p:cNvSpPr txBox="1">
            <a:spLocks noChangeArrowheads="1"/>
          </p:cNvSpPr>
          <p:nvPr/>
        </p:nvSpPr>
        <p:spPr bwMode="auto">
          <a:xfrm>
            <a:off x="1116013" y="4800600"/>
            <a:ext cx="1800225"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The Princess</a:t>
            </a:r>
          </a:p>
          <a:p>
            <a:pPr rtl="0" eaLnBrk="0" hangingPunct="0"/>
            <a:r>
              <a:rPr lang="en-US" dirty="0">
                <a:solidFill>
                  <a:schemeClr val="accent2"/>
                </a:solidFill>
                <a:latin typeface="Lucida Bright" pitchFamily="18" charset="0"/>
              </a:rPr>
              <a:t>Diaries</a:t>
            </a:r>
          </a:p>
        </p:txBody>
      </p:sp>
      <p:sp>
        <p:nvSpPr>
          <p:cNvPr id="36" name="TextBox 35"/>
          <p:cNvSpPr txBox="1"/>
          <p:nvPr/>
        </p:nvSpPr>
        <p:spPr>
          <a:xfrm>
            <a:off x="57912" y="6251448"/>
            <a:ext cx="3262432" cy="400110"/>
          </a:xfrm>
          <a:prstGeom prst="rect">
            <a:avLst/>
          </a:prstGeom>
          <a:noFill/>
        </p:spPr>
        <p:txBody>
          <a:bodyPr wrap="none" rtlCol="0">
            <a:spAutoFit/>
          </a:bodyPr>
          <a:lstStyle/>
          <a:p>
            <a:r>
              <a:rPr lang="en-US" sz="2000" dirty="0" err="1" smtClean="0">
                <a:solidFill>
                  <a:srgbClr val="008000"/>
                </a:solidFill>
                <a:latin typeface="Arial" pitchFamily="34" charset="0"/>
                <a:cs typeface="Arial" pitchFamily="34" charset="0"/>
              </a:rPr>
              <a:t>min</a:t>
            </a:r>
            <a:r>
              <a:rPr lang="en-US" sz="2000" i="1" baseline="-25000" dirty="0" err="1" smtClean="0">
                <a:solidFill>
                  <a:srgbClr val="008000"/>
                </a:solidFill>
                <a:latin typeface="Arial" pitchFamily="34" charset="0"/>
                <a:cs typeface="Arial" pitchFamily="34" charset="0"/>
              </a:rPr>
              <a:t>factors</a:t>
            </a:r>
            <a:r>
              <a:rPr lang="en-US" sz="2000" dirty="0" smtClean="0">
                <a:solidFill>
                  <a:srgbClr val="008000"/>
                </a:solidFill>
                <a:latin typeface="Arial" pitchFamily="34" charset="0"/>
                <a:cs typeface="Arial" pitchFamily="34" charset="0"/>
              </a:rPr>
              <a:t> </a:t>
            </a:r>
            <a:r>
              <a:rPr lang="en-US" sz="2000" dirty="0" smtClean="0">
                <a:solidFill>
                  <a:srgbClr val="008000"/>
                </a:solidFill>
                <a:latin typeface="Arial" pitchFamily="34" charset="0"/>
                <a:cs typeface="Arial" pitchFamily="34" charset="0"/>
                <a:sym typeface="Symbol"/>
              </a:rPr>
              <a:t>“error” +  “length”</a:t>
            </a:r>
            <a:endParaRPr lang="en-US" sz="2000" dirty="0" smtClean="0">
              <a:solidFill>
                <a:srgbClr val="008000"/>
              </a:solidFill>
              <a:latin typeface="Arial" pitchFamily="34" charset="0"/>
              <a:cs typeface="Arial" pitchFamily="34"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xmlns="" val="1199100949"/>
              </p:ext>
            </p:extLst>
          </p:nvPr>
        </p:nvGraphicFramePr>
        <p:xfrm>
          <a:off x="65088" y="5791200"/>
          <a:ext cx="3065462" cy="498475"/>
        </p:xfrm>
        <a:graphic>
          <a:graphicData uri="http://schemas.openxmlformats.org/presentationml/2006/ole">
            <p:oleObj spid="_x0000_s48218" name="Equation" r:id="rId5" imgW="2806700" imgH="457200" progId="Equation.3">
              <p:embed/>
            </p:oleObj>
          </a:graphicData>
        </a:graphic>
      </p:graphicFrame>
    </p:spTree>
    <p:extLst>
      <p:ext uri="{BB962C8B-B14F-4D97-AF65-F5344CB8AC3E}">
        <p14:creationId xmlns:p14="http://schemas.microsoft.com/office/powerpoint/2010/main" xmlns="" val="2317893533"/>
      </p:ext>
    </p:extLst>
  </p:cSld>
  <p:clrMapOvr>
    <a:masterClrMapping/>
  </p:clrMapOvr>
  <p:transition advTm="132641"/>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Stochastic Gradient Descent</a:t>
            </a:r>
            <a:endParaRPr lang="en-US"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457200" y="1295400"/>
                <a:ext cx="8686800" cy="5486400"/>
              </a:xfrm>
            </p:spPr>
            <p:txBody>
              <a:bodyPr>
                <a:normAutofit lnSpcReduction="10000"/>
              </a:bodyPr>
              <a:lstStyle/>
              <a:p>
                <a:r>
                  <a:rPr lang="en-US" b="1" dirty="0" smtClean="0">
                    <a:solidFill>
                      <a:srgbClr val="0000FF"/>
                    </a:solidFill>
                  </a:rPr>
                  <a:t>Want to find matrices </a:t>
                </a:r>
                <a:r>
                  <a:rPr lang="en-US" b="1" i="1" dirty="0" smtClean="0">
                    <a:solidFill>
                      <a:srgbClr val="0000FF"/>
                    </a:solidFill>
                  </a:rPr>
                  <a:t>P</a:t>
                </a:r>
                <a:r>
                  <a:rPr lang="en-US" b="1" dirty="0" smtClean="0">
                    <a:solidFill>
                      <a:srgbClr val="0000FF"/>
                    </a:solidFill>
                  </a:rPr>
                  <a:t> and </a:t>
                </a:r>
                <a:r>
                  <a:rPr lang="en-US" b="1" i="1" dirty="0" smtClean="0">
                    <a:solidFill>
                      <a:srgbClr val="0000FF"/>
                    </a:solidFill>
                  </a:rPr>
                  <a:t>Q</a:t>
                </a:r>
                <a:r>
                  <a:rPr lang="en-US" b="1" dirty="0" smtClean="0">
                    <a:solidFill>
                      <a:srgbClr val="0000FF"/>
                    </a:solidFill>
                  </a:rPr>
                  <a:t>:</a:t>
                </a:r>
              </a:p>
              <a:p>
                <a:pPr lvl="2"/>
                <a:endParaRPr lang="en-US" dirty="0" smtClean="0"/>
              </a:p>
              <a:p>
                <a:pPr lvl="8"/>
                <a:endParaRPr lang="en-US" dirty="0" smtClean="0"/>
              </a:p>
              <a:p>
                <a:pPr lvl="8"/>
                <a:endParaRPr lang="en-US" dirty="0" smtClean="0"/>
              </a:p>
              <a:p>
                <a:r>
                  <a:rPr lang="en-US" b="1" dirty="0" smtClean="0">
                    <a:solidFill>
                      <a:srgbClr val="D60093"/>
                    </a:solidFill>
                  </a:rPr>
                  <a:t>Gradient decent:</a:t>
                </a:r>
              </a:p>
              <a:p>
                <a:pPr lvl="1"/>
                <a:r>
                  <a:rPr lang="en-US" dirty="0" smtClean="0"/>
                  <a:t>Initialize </a:t>
                </a:r>
                <a:r>
                  <a:rPr lang="en-US" b="1" i="1" dirty="0" smtClean="0"/>
                  <a:t>P</a:t>
                </a:r>
                <a:r>
                  <a:rPr lang="en-US" dirty="0" smtClean="0"/>
                  <a:t> and </a:t>
                </a:r>
                <a:r>
                  <a:rPr lang="en-US" b="1" i="1" dirty="0" smtClean="0"/>
                  <a:t>Q</a:t>
                </a:r>
                <a:r>
                  <a:rPr lang="en-US" dirty="0" smtClean="0"/>
                  <a:t>  </a:t>
                </a:r>
                <a:r>
                  <a:rPr lang="en-US" sz="2400" dirty="0" smtClean="0"/>
                  <a:t>(using SVD, pretend missing ratings are 0)</a:t>
                </a:r>
              </a:p>
              <a:p>
                <a:pPr lvl="1"/>
                <a:r>
                  <a:rPr lang="en-US" dirty="0" smtClean="0"/>
                  <a:t>Do gradient descent:</a:t>
                </a:r>
              </a:p>
              <a:p>
                <a:pPr lvl="2"/>
                <a:r>
                  <a:rPr lang="en-US" b="1" i="1" dirty="0" smtClean="0"/>
                  <a:t>P</a:t>
                </a:r>
                <a:r>
                  <a:rPr lang="en-US" b="1" dirty="0" smtClean="0"/>
                  <a:t> </a:t>
                </a:r>
                <a:r>
                  <a:rPr lang="en-US" b="1" dirty="0">
                    <a:sym typeface="Symbol"/>
                  </a:rPr>
                  <a:t> </a:t>
                </a:r>
                <a:r>
                  <a:rPr lang="en-US" b="1" i="1" dirty="0" smtClean="0">
                    <a:sym typeface="Symbol"/>
                  </a:rPr>
                  <a:t>P</a:t>
                </a:r>
                <a:r>
                  <a:rPr lang="en-US" b="1" dirty="0" smtClean="0">
                    <a:sym typeface="Symbol"/>
                  </a:rPr>
                  <a:t> </a:t>
                </a:r>
                <a:r>
                  <a:rPr lang="en-US" b="1" dirty="0">
                    <a:sym typeface="Symbol"/>
                  </a:rPr>
                  <a:t>- </a:t>
                </a:r>
                <a:r>
                  <a:rPr lang="en-US" b="1" i="1" dirty="0">
                    <a:sym typeface="Symbol"/>
                  </a:rPr>
                  <a:t> </a:t>
                </a:r>
                <a:r>
                  <a:rPr lang="en-US" b="1" dirty="0">
                    <a:sym typeface="Symbol"/>
                  </a:rPr>
                  <a:t>·</a:t>
                </a:r>
                <a:r>
                  <a:rPr lang="en-US" b="1" dirty="0" smtClean="0">
                    <a:sym typeface="Symbol"/>
                  </a:rPr>
                  <a:t>P</a:t>
                </a:r>
              </a:p>
              <a:p>
                <a:pPr lvl="2"/>
                <a:r>
                  <a:rPr lang="en-US" b="1" i="1" dirty="0" smtClean="0"/>
                  <a:t>Q</a:t>
                </a:r>
                <a:r>
                  <a:rPr lang="en-US" b="1" dirty="0" smtClean="0"/>
                  <a:t> </a:t>
                </a:r>
                <a:r>
                  <a:rPr lang="en-US" b="1" dirty="0">
                    <a:sym typeface="Symbol"/>
                  </a:rPr>
                  <a:t> </a:t>
                </a:r>
                <a:r>
                  <a:rPr lang="en-US" b="1" i="1" dirty="0" smtClean="0">
                    <a:sym typeface="Symbol"/>
                  </a:rPr>
                  <a:t>Q</a:t>
                </a:r>
                <a:r>
                  <a:rPr lang="en-US" b="1" dirty="0" smtClean="0">
                    <a:sym typeface="Symbol"/>
                  </a:rPr>
                  <a:t> </a:t>
                </a:r>
                <a:r>
                  <a:rPr lang="en-US" b="1" dirty="0">
                    <a:sym typeface="Symbol"/>
                  </a:rPr>
                  <a:t>- </a:t>
                </a:r>
                <a:r>
                  <a:rPr lang="en-US" b="1" i="1" dirty="0">
                    <a:sym typeface="Symbol"/>
                  </a:rPr>
                  <a:t> </a:t>
                </a:r>
                <a:r>
                  <a:rPr lang="en-US" b="1" dirty="0">
                    <a:sym typeface="Symbol"/>
                  </a:rPr>
                  <a:t>·</a:t>
                </a:r>
                <a:r>
                  <a:rPr lang="en-US" b="1" dirty="0" smtClean="0">
                    <a:sym typeface="Symbol"/>
                  </a:rPr>
                  <a:t>Q</a:t>
                </a:r>
              </a:p>
              <a:p>
                <a:pPr lvl="2"/>
                <a:r>
                  <a:rPr lang="en-US" dirty="0">
                    <a:solidFill>
                      <a:srgbClr val="008000"/>
                    </a:solidFill>
                    <a:sym typeface="Symbol"/>
                  </a:rPr>
                  <a:t>w</a:t>
                </a:r>
                <a:r>
                  <a:rPr lang="en-US" dirty="0" smtClean="0">
                    <a:solidFill>
                      <a:srgbClr val="008000"/>
                    </a:solidFill>
                    <a:sym typeface="Symbol"/>
                  </a:rPr>
                  <a:t>here </a:t>
                </a:r>
                <a:r>
                  <a:rPr lang="en-US" b="1" i="1" dirty="0">
                    <a:solidFill>
                      <a:srgbClr val="008000"/>
                    </a:solidFill>
                    <a:sym typeface="Symbol"/>
                  </a:rPr>
                  <a:t>Q</a:t>
                </a:r>
                <a:r>
                  <a:rPr lang="en-US" b="1" dirty="0">
                    <a:solidFill>
                      <a:srgbClr val="008000"/>
                    </a:solidFill>
                    <a:sym typeface="Symbol"/>
                  </a:rPr>
                  <a:t> </a:t>
                </a:r>
                <a:r>
                  <a:rPr lang="en-US" dirty="0" smtClean="0">
                    <a:solidFill>
                      <a:srgbClr val="008000"/>
                    </a:solidFill>
                    <a:sym typeface="Symbol"/>
                  </a:rPr>
                  <a:t>is gradient/derivative of matrix </a:t>
                </a:r>
                <a:r>
                  <a:rPr lang="en-US" b="1" i="1" dirty="0" smtClean="0">
                    <a:solidFill>
                      <a:srgbClr val="008000"/>
                    </a:solidFill>
                    <a:sym typeface="Symbol"/>
                  </a:rPr>
                  <a:t>Q</a:t>
                </a:r>
                <a:r>
                  <a:rPr lang="en-US" dirty="0" smtClean="0">
                    <a:solidFill>
                      <a:srgbClr val="008000"/>
                    </a:solidFill>
                    <a:sym typeface="Symbol"/>
                  </a:rPr>
                  <a:t>:</a:t>
                </a:r>
                <a:br>
                  <a:rPr lang="en-US" dirty="0" smtClean="0">
                    <a:solidFill>
                      <a:srgbClr val="008000"/>
                    </a:solidFill>
                    <a:sym typeface="Symbol"/>
                  </a:rPr>
                </a:br>
                <a14:m>
                  <m:oMath xmlns:m="http://schemas.openxmlformats.org/officeDocument/2006/math">
                    <m:r>
                      <a:rPr lang="en-US" dirty="0">
                        <a:latin typeface="Cambria Math"/>
                        <a:sym typeface="Symbol"/>
                      </a:rPr>
                      <m:t>𝛻</m:t>
                    </m:r>
                    <m:r>
                      <a:rPr lang="en-US" i="1" dirty="0">
                        <a:latin typeface="Cambria Math"/>
                        <a:sym typeface="Symbol"/>
                      </a:rPr>
                      <m:t>𝑄</m:t>
                    </m:r>
                    <m:r>
                      <a:rPr lang="en-US" i="1" dirty="0">
                        <a:latin typeface="Cambria Math"/>
                        <a:sym typeface="Symbol"/>
                      </a:rPr>
                      <m:t>=[</m:t>
                    </m:r>
                    <m:r>
                      <a:rPr lang="en-US" i="1">
                        <a:latin typeface="Cambria Math"/>
                        <a:ea typeface="Cambria Math"/>
                        <a:sym typeface="Symbol"/>
                      </a:rPr>
                      <m:t>𝛻</m:t>
                    </m:r>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𝑞</m:t>
                        </m:r>
                      </m:e>
                      <m:sub>
                        <m:r>
                          <a:rPr lang="en-US" i="1">
                            <a:latin typeface="Cambria Math"/>
                            <a:ea typeface="Cambria Math"/>
                            <a:sym typeface="Symbol"/>
                          </a:rPr>
                          <m:t>𝑖𝑓</m:t>
                        </m:r>
                      </m:sub>
                    </m:sSub>
                    <m:r>
                      <a:rPr lang="en-US" i="1" dirty="0">
                        <a:latin typeface="Cambria Math"/>
                        <a:sym typeface="Symbol"/>
                      </a:rPr>
                      <m:t>] </m:t>
                    </m:r>
                  </m:oMath>
                </a14:m>
                <a:r>
                  <a:rPr lang="en-US" dirty="0" smtClean="0">
                    <a:sym typeface="Symbol"/>
                  </a:rPr>
                  <a:t> and </a:t>
                </a:r>
                <a14:m>
                  <m:oMath xmlns:m="http://schemas.openxmlformats.org/officeDocument/2006/math">
                    <m:r>
                      <a:rPr lang="en-US" b="0" i="1" smtClean="0">
                        <a:latin typeface="Cambria Math"/>
                        <a:ea typeface="Cambria Math"/>
                        <a:sym typeface="Symbol"/>
                      </a:rPr>
                      <m:t>𝛻</m:t>
                    </m:r>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𝑞</m:t>
                        </m:r>
                      </m:e>
                      <m:sub>
                        <m:r>
                          <a:rPr lang="en-US" b="0" i="1" smtClean="0">
                            <a:latin typeface="Cambria Math"/>
                            <a:ea typeface="Cambria Math"/>
                            <a:sym typeface="Symbol"/>
                          </a:rPr>
                          <m:t>𝑖𝑓</m:t>
                        </m:r>
                      </m:sub>
                    </m:sSub>
                    <m:r>
                      <a:rPr lang="en-US" b="0" i="1" smtClean="0">
                        <a:latin typeface="Cambria Math"/>
                        <a:ea typeface="Cambria Math"/>
                        <a:sym typeface="Symbol"/>
                      </a:rPr>
                      <m:t>=</m:t>
                    </m:r>
                    <m:nary>
                      <m:naryPr>
                        <m:chr m:val="∑"/>
                        <m:supHide m:val="on"/>
                        <m:ctrlPr>
                          <a:rPr lang="en-US" b="0" i="1" smtClean="0">
                            <a:latin typeface="Cambria Math" panose="02040503050406030204" pitchFamily="18" charset="0"/>
                            <a:ea typeface="Cambria Math"/>
                            <a:sym typeface="Symbol"/>
                          </a:rPr>
                        </m:ctrlPr>
                      </m:naryPr>
                      <m:sub>
                        <m:r>
                          <a:rPr lang="en-US" b="0" i="1" smtClean="0">
                            <a:latin typeface="Cambria Math"/>
                            <a:ea typeface="Cambria Math"/>
                            <a:sym typeface="Symbol"/>
                          </a:rPr>
                          <m:t>𝑥</m:t>
                        </m:r>
                        <m:r>
                          <a:rPr lang="en-US" b="0" i="1" smtClean="0">
                            <a:latin typeface="Cambria Math"/>
                            <a:ea typeface="Cambria Math"/>
                            <a:sym typeface="Symbol"/>
                          </a:rPr>
                          <m:t>,</m:t>
                        </m:r>
                        <m:r>
                          <a:rPr lang="en-US" b="0" i="1" smtClean="0">
                            <a:latin typeface="Cambria Math"/>
                            <a:ea typeface="Cambria Math"/>
                            <a:sym typeface="Symbol"/>
                          </a:rPr>
                          <m:t>𝑖</m:t>
                        </m:r>
                      </m:sub>
                      <m:sup/>
                      <m:e>
                        <m:r>
                          <a:rPr lang="en-US" b="0" i="1" smtClean="0">
                            <a:latin typeface="Cambria Math"/>
                            <a:ea typeface="Cambria Math"/>
                            <a:sym typeface="Symbol"/>
                          </a:rPr>
                          <m:t>−2</m:t>
                        </m:r>
                        <m:d>
                          <m:dPr>
                            <m:ctrlPr>
                              <a:rPr lang="en-US" b="0" i="1" smtClean="0">
                                <a:latin typeface="Cambria Math" panose="02040503050406030204" pitchFamily="18" charset="0"/>
                                <a:ea typeface="Cambria Math"/>
                                <a:sym typeface="Symbol"/>
                              </a:rPr>
                            </m:ctrlPr>
                          </m:dPr>
                          <m:e>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𝑟</m:t>
                                </m:r>
                              </m:e>
                              <m:sub>
                                <m:r>
                                  <a:rPr lang="en-US" b="0" i="1" smtClean="0">
                                    <a:latin typeface="Cambria Math"/>
                                    <a:ea typeface="Cambria Math"/>
                                    <a:sym typeface="Symbol"/>
                                  </a:rPr>
                                  <m:t>𝑥𝑖</m:t>
                                </m:r>
                              </m:sub>
                            </m:sSub>
                            <m:r>
                              <a:rPr lang="en-US" b="0" i="1" smtClean="0">
                                <a:latin typeface="Cambria Math"/>
                                <a:ea typeface="Cambria Math"/>
                                <a:sym typeface="Symbol"/>
                              </a:rPr>
                              <m:t>−</m:t>
                            </m:r>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𝑞</m:t>
                                </m:r>
                              </m:e>
                              <m:sub>
                                <m:r>
                                  <a:rPr lang="en-US" b="0" i="1" smtClean="0">
                                    <a:latin typeface="Cambria Math"/>
                                    <a:ea typeface="Cambria Math"/>
                                    <a:sym typeface="Symbol"/>
                                  </a:rPr>
                                  <m:t>𝑖</m:t>
                                </m:r>
                              </m:sub>
                            </m:sSub>
                            <m:sSubSup>
                              <m:sSubSupPr>
                                <m:ctrlPr>
                                  <a:rPr lang="en-US" b="0" i="1" smtClean="0">
                                    <a:latin typeface="Cambria Math" panose="02040503050406030204" pitchFamily="18" charset="0"/>
                                    <a:ea typeface="Cambria Math"/>
                                    <a:sym typeface="Symbol"/>
                                  </a:rPr>
                                </m:ctrlPr>
                              </m:sSubSupPr>
                              <m:e>
                                <m:r>
                                  <a:rPr lang="en-US" b="0" i="1" smtClean="0">
                                    <a:latin typeface="Cambria Math"/>
                                    <a:ea typeface="Cambria Math"/>
                                    <a:sym typeface="Symbol"/>
                                  </a:rPr>
                                  <m:t>𝑝</m:t>
                                </m:r>
                              </m:e>
                              <m:sub>
                                <m:r>
                                  <a:rPr lang="en-US" b="0" i="1" smtClean="0">
                                    <a:latin typeface="Cambria Math"/>
                                    <a:ea typeface="Cambria Math"/>
                                    <a:sym typeface="Symbol"/>
                                  </a:rPr>
                                  <m:t>𝑥</m:t>
                                </m:r>
                              </m:sub>
                              <m:sup/>
                            </m:sSubSup>
                          </m:e>
                        </m:d>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𝑝</m:t>
                            </m:r>
                          </m:e>
                          <m:sub>
                            <m:r>
                              <a:rPr lang="en-US" b="0" i="1" smtClean="0">
                                <a:latin typeface="Cambria Math"/>
                                <a:ea typeface="Cambria Math"/>
                                <a:sym typeface="Symbol"/>
                              </a:rPr>
                              <m:t>𝑥𝑓</m:t>
                            </m:r>
                          </m:sub>
                        </m:sSub>
                      </m:e>
                    </m:nary>
                    <m:r>
                      <a:rPr lang="en-US" b="0" i="1" smtClean="0">
                        <a:latin typeface="Cambria Math"/>
                        <a:ea typeface="Cambria Math"/>
                        <a:sym typeface="Symbol"/>
                      </a:rPr>
                      <m:t>+2</m:t>
                    </m:r>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𝜆</m:t>
                        </m:r>
                      </m:e>
                      <m:sub>
                        <m:r>
                          <a:rPr lang="en-US" b="0" i="1" smtClean="0">
                            <a:latin typeface="Cambria Math"/>
                            <a:ea typeface="Cambria Math"/>
                            <a:sym typeface="Symbol"/>
                          </a:rPr>
                          <m:t>2</m:t>
                        </m:r>
                      </m:sub>
                    </m:sSub>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𝑞</m:t>
                        </m:r>
                      </m:e>
                      <m:sub>
                        <m:r>
                          <a:rPr lang="en-US" b="0" i="1" smtClean="0">
                            <a:latin typeface="Cambria Math"/>
                            <a:ea typeface="Cambria Math"/>
                            <a:sym typeface="Symbol"/>
                          </a:rPr>
                          <m:t>𝑖𝑓</m:t>
                        </m:r>
                      </m:sub>
                    </m:sSub>
                  </m:oMath>
                </a14:m>
                <a:endParaRPr lang="en-US" b="0" dirty="0" smtClean="0">
                  <a:ea typeface="Cambria Math"/>
                  <a:sym typeface="Symbol"/>
                </a:endParaRPr>
              </a:p>
              <a:p>
                <a:pPr lvl="3"/>
                <a:r>
                  <a:rPr lang="en-US" dirty="0">
                    <a:solidFill>
                      <a:srgbClr val="008000"/>
                    </a:solidFill>
                  </a:rPr>
                  <a:t>Here </a:t>
                </a:r>
                <a14:m>
                  <m:oMath xmlns:m="http://schemas.openxmlformats.org/officeDocument/2006/math">
                    <m:sSub>
                      <m:sSubPr>
                        <m:ctrlPr>
                          <a:rPr lang="en-US" b="1" i="1" dirty="0">
                            <a:solidFill>
                              <a:srgbClr val="008000"/>
                            </a:solidFill>
                            <a:latin typeface="Cambria Math" panose="02040503050406030204" pitchFamily="18" charset="0"/>
                          </a:rPr>
                        </m:ctrlPr>
                      </m:sSubPr>
                      <m:e>
                        <m:r>
                          <a:rPr lang="en-US" b="1" i="1" dirty="0">
                            <a:solidFill>
                              <a:srgbClr val="008000"/>
                            </a:solidFill>
                            <a:latin typeface="Cambria Math"/>
                          </a:rPr>
                          <m:t>𝒒</m:t>
                        </m:r>
                      </m:e>
                      <m:sub>
                        <m:r>
                          <a:rPr lang="en-US" b="1" i="1" dirty="0">
                            <a:solidFill>
                              <a:srgbClr val="008000"/>
                            </a:solidFill>
                            <a:latin typeface="Cambria Math"/>
                          </a:rPr>
                          <m:t>𝒊𝒇</m:t>
                        </m:r>
                      </m:sub>
                    </m:sSub>
                  </m:oMath>
                </a14:m>
                <a:r>
                  <a:rPr lang="en-US" dirty="0">
                    <a:solidFill>
                      <a:srgbClr val="008000"/>
                    </a:solidFill>
                  </a:rPr>
                  <a:t> is entry </a:t>
                </a:r>
                <a:r>
                  <a:rPr lang="en-US" b="1" i="1" dirty="0">
                    <a:solidFill>
                      <a:srgbClr val="008000"/>
                    </a:solidFill>
                  </a:rPr>
                  <a:t>f</a:t>
                </a:r>
                <a:r>
                  <a:rPr lang="en-US" dirty="0">
                    <a:solidFill>
                      <a:srgbClr val="008000"/>
                    </a:solidFill>
                  </a:rPr>
                  <a:t> of row </a:t>
                </a:r>
                <a:r>
                  <a:rPr lang="en-US" b="1" i="1" dirty="0">
                    <a:solidFill>
                      <a:srgbClr val="008000"/>
                    </a:solidFill>
                  </a:rPr>
                  <a:t>q</a:t>
                </a:r>
                <a:r>
                  <a:rPr lang="en-US" b="1" i="1" baseline="-25000" dirty="0">
                    <a:solidFill>
                      <a:srgbClr val="008000"/>
                    </a:solidFill>
                  </a:rPr>
                  <a:t>i</a:t>
                </a:r>
                <a:r>
                  <a:rPr lang="en-US" dirty="0">
                    <a:solidFill>
                      <a:srgbClr val="008000"/>
                    </a:solidFill>
                  </a:rPr>
                  <a:t> of matrix </a:t>
                </a:r>
                <a:r>
                  <a:rPr lang="en-US" b="1" i="1" dirty="0">
                    <a:solidFill>
                      <a:srgbClr val="008000"/>
                    </a:solidFill>
                  </a:rPr>
                  <a:t>Q</a:t>
                </a:r>
              </a:p>
              <a:p>
                <a:pPr lvl="1"/>
                <a:r>
                  <a:rPr lang="en-US" b="1" dirty="0" smtClean="0"/>
                  <a:t>Observation:</a:t>
                </a:r>
                <a:r>
                  <a:rPr lang="en-US" dirty="0" smtClean="0"/>
                  <a:t> </a:t>
                </a:r>
                <a:r>
                  <a:rPr lang="en-US" b="1" dirty="0" smtClean="0">
                    <a:solidFill>
                      <a:srgbClr val="FF0066"/>
                    </a:solidFill>
                  </a:rPr>
                  <a:t>Computing gradients is slow!</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686800" cy="5486400"/>
              </a:xfrm>
              <a:blipFill rotWithShape="1">
                <a:blip r:embed="rId4" cstate="print"/>
                <a:stretch>
                  <a:fillRect t="-1556" b="-778"/>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35</a:t>
            </a:fld>
            <a:endParaRPr lang="en-US" dirty="0"/>
          </a:p>
        </p:txBody>
      </p:sp>
      <p:pic>
        <p:nvPicPr>
          <p:cNvPr id="11" name="Picture 2" descr="http://upload.wikimedia.org/wikipedia/commons/thumb/f/ff/Gradient_descent.svg/350px-Gradient_descent.svg.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680603" y="0"/>
            <a:ext cx="1452973" cy="1556756"/>
          </a:xfrm>
          <a:prstGeom prst="rect">
            <a:avLst/>
          </a:prstGeom>
          <a:solidFill>
            <a:schemeClr val="bg1"/>
          </a:solidFill>
        </p:spPr>
      </p:pic>
      <p:sp>
        <p:nvSpPr>
          <p:cNvPr id="7" name="TextBox 6"/>
          <p:cNvSpPr txBox="1"/>
          <p:nvPr/>
        </p:nvSpPr>
        <p:spPr>
          <a:xfrm>
            <a:off x="6477000" y="3886200"/>
            <a:ext cx="2667000" cy="1077218"/>
          </a:xfrm>
          <a:prstGeom prst="rect">
            <a:avLst/>
          </a:prstGeom>
          <a:noFill/>
        </p:spPr>
        <p:txBody>
          <a:bodyPr wrap="square" rtlCol="0">
            <a:spAutoFit/>
          </a:bodyPr>
          <a:lstStyle/>
          <a:p>
            <a:r>
              <a:rPr lang="en-US" sz="1600" dirty="0" smtClean="0">
                <a:solidFill>
                  <a:srgbClr val="008000"/>
                </a:solidFill>
                <a:latin typeface="Arial" pitchFamily="34" charset="0"/>
                <a:cs typeface="Arial" pitchFamily="34" charset="0"/>
              </a:rPr>
              <a:t>How to compute gradient of a matrix?</a:t>
            </a:r>
          </a:p>
          <a:p>
            <a:r>
              <a:rPr lang="en-US" sz="1600" dirty="0" smtClean="0">
                <a:solidFill>
                  <a:srgbClr val="008000"/>
                </a:solidFill>
                <a:latin typeface="Arial" pitchFamily="34" charset="0"/>
                <a:cs typeface="Arial" pitchFamily="34" charset="0"/>
              </a:rPr>
              <a:t>Compute gradient of every element independently!</a:t>
            </a:r>
          </a:p>
        </p:txBody>
      </p:sp>
      <p:graphicFrame>
        <p:nvGraphicFramePr>
          <p:cNvPr id="8" name="Object 7"/>
          <p:cNvGraphicFramePr>
            <a:graphicFrameLocks noChangeAspect="1"/>
          </p:cNvGraphicFramePr>
          <p:nvPr>
            <p:extLst>
              <p:ext uri="{D42A27DB-BD31-4B8C-83A1-F6EECF244321}">
                <p14:modId xmlns:p14="http://schemas.microsoft.com/office/powerpoint/2010/main" xmlns="" val="1566986896"/>
              </p:ext>
            </p:extLst>
          </p:nvPr>
        </p:nvGraphicFramePr>
        <p:xfrm>
          <a:off x="719138" y="1676400"/>
          <a:ext cx="8005762" cy="1219200"/>
        </p:xfrm>
        <a:graphic>
          <a:graphicData uri="http://schemas.openxmlformats.org/presentationml/2006/ole">
            <p:oleObj spid="_x0000_s40088" name="Equation" r:id="rId6" imgW="2997000" imgH="457200" progId="Equation.3">
              <p:embed/>
            </p:oleObj>
          </a:graphicData>
        </a:graphic>
      </p:graphicFrame>
    </p:spTree>
    <p:extLst>
      <p:ext uri="{BB962C8B-B14F-4D97-AF65-F5344CB8AC3E}">
        <p14:creationId xmlns:p14="http://schemas.microsoft.com/office/powerpoint/2010/main" xmlns="" val="101109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Stochastic Gradient Descent</a:t>
            </a:r>
            <a:endParaRPr lang="en-US"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457200" y="1295400"/>
                <a:ext cx="8686800" cy="5410200"/>
              </a:xfrm>
            </p:spPr>
            <p:txBody>
              <a:bodyPr>
                <a:normAutofit fontScale="92500" lnSpcReduction="10000"/>
              </a:bodyPr>
              <a:lstStyle/>
              <a:p>
                <a:r>
                  <a:rPr lang="en-US" b="1" dirty="0" smtClean="0">
                    <a:solidFill>
                      <a:srgbClr val="008000"/>
                    </a:solidFill>
                  </a:rPr>
                  <a:t>Gradient Descent (GD) </a:t>
                </a:r>
                <a:r>
                  <a:rPr lang="en-US" b="1" dirty="0" smtClean="0">
                    <a:solidFill>
                      <a:srgbClr val="0000FF"/>
                    </a:solidFill>
                  </a:rPr>
                  <a:t>vs. Stochastic GD</a:t>
                </a:r>
                <a:endParaRPr lang="en-US" dirty="0" smtClean="0"/>
              </a:p>
              <a:p>
                <a:pPr lvl="1"/>
                <a:r>
                  <a:rPr lang="en-US" b="1" dirty="0" smtClean="0"/>
                  <a:t>Observation:</a:t>
                </a:r>
                <a:r>
                  <a:rPr lang="en-US" dirty="0" smtClean="0"/>
                  <a:t> </a:t>
                </a:r>
                <a14:m>
                  <m:oMath xmlns:m="http://schemas.openxmlformats.org/officeDocument/2006/math">
                    <m:r>
                      <a:rPr lang="en-US" dirty="0">
                        <a:latin typeface="Cambria Math"/>
                        <a:sym typeface="Symbol"/>
                      </a:rPr>
                      <m:t>𝛻</m:t>
                    </m:r>
                    <m:r>
                      <a:rPr lang="en-US" i="1" dirty="0">
                        <a:latin typeface="Cambria Math"/>
                        <a:sym typeface="Symbol"/>
                      </a:rPr>
                      <m:t>𝑄</m:t>
                    </m:r>
                    <m:r>
                      <a:rPr lang="en-US" i="1" dirty="0">
                        <a:latin typeface="Cambria Math"/>
                        <a:sym typeface="Symbol"/>
                      </a:rPr>
                      <m:t>=[</m:t>
                    </m:r>
                    <m:r>
                      <a:rPr lang="en-US" i="1">
                        <a:latin typeface="Cambria Math"/>
                        <a:ea typeface="Cambria Math"/>
                        <a:sym typeface="Symbol"/>
                      </a:rPr>
                      <m:t>𝛻</m:t>
                    </m:r>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𝑞</m:t>
                        </m:r>
                      </m:e>
                      <m:sub>
                        <m:r>
                          <a:rPr lang="en-US" i="1">
                            <a:latin typeface="Cambria Math"/>
                            <a:ea typeface="Cambria Math"/>
                            <a:sym typeface="Symbol"/>
                          </a:rPr>
                          <m:t>𝑖𝑓</m:t>
                        </m:r>
                      </m:sub>
                    </m:sSub>
                    <m:r>
                      <a:rPr lang="en-US" i="1" dirty="0">
                        <a:latin typeface="Cambria Math"/>
                        <a:sym typeface="Symbol"/>
                      </a:rPr>
                      <m:t>] </m:t>
                    </m:r>
                  </m:oMath>
                </a14:m>
                <a:r>
                  <a:rPr lang="en-US" dirty="0">
                    <a:sym typeface="Symbol"/>
                  </a:rPr>
                  <a:t> </a:t>
                </a:r>
                <a:r>
                  <a:rPr lang="en-US" dirty="0" smtClean="0">
                    <a:sym typeface="Symbol"/>
                  </a:rPr>
                  <a:t>where</a:t>
                </a:r>
                <a:br>
                  <a:rPr lang="en-US" dirty="0" smtClean="0">
                    <a:sym typeface="Symbol"/>
                  </a:rPr>
                </a:br>
                <a14:m>
                  <m:oMath xmlns:m="http://schemas.openxmlformats.org/officeDocument/2006/math">
                    <m:r>
                      <a:rPr lang="en-US" i="1">
                        <a:latin typeface="Cambria Math"/>
                        <a:ea typeface="Cambria Math"/>
                        <a:sym typeface="Symbol"/>
                      </a:rPr>
                      <m:t>𝛻</m:t>
                    </m:r>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𝑞</m:t>
                        </m:r>
                      </m:e>
                      <m:sub>
                        <m:r>
                          <a:rPr lang="en-US" i="1">
                            <a:latin typeface="Cambria Math"/>
                            <a:ea typeface="Cambria Math"/>
                            <a:sym typeface="Symbol"/>
                          </a:rPr>
                          <m:t>𝑖</m:t>
                        </m:r>
                        <m:r>
                          <a:rPr lang="en-US" b="0" i="1" smtClean="0">
                            <a:latin typeface="Cambria Math"/>
                            <a:ea typeface="Cambria Math"/>
                            <a:sym typeface="Symbol"/>
                          </a:rPr>
                          <m:t>𝑓</m:t>
                        </m:r>
                      </m:sub>
                    </m:sSub>
                    <m:r>
                      <a:rPr lang="en-US" i="1">
                        <a:latin typeface="Cambria Math"/>
                        <a:ea typeface="Cambria Math"/>
                        <a:sym typeface="Symbol"/>
                      </a:rPr>
                      <m:t>=</m:t>
                    </m:r>
                    <m:nary>
                      <m:naryPr>
                        <m:chr m:val="∑"/>
                        <m:supHide m:val="on"/>
                        <m:ctrlPr>
                          <a:rPr lang="en-US" i="1" smtClean="0">
                            <a:solidFill>
                              <a:srgbClr val="0000FF"/>
                            </a:solidFill>
                            <a:latin typeface="Cambria Math" panose="02040503050406030204" pitchFamily="18" charset="0"/>
                            <a:ea typeface="Cambria Math"/>
                            <a:sym typeface="Symbol"/>
                          </a:rPr>
                        </m:ctrlPr>
                      </m:naryPr>
                      <m:sub>
                        <m:r>
                          <a:rPr lang="en-US" i="1">
                            <a:solidFill>
                              <a:srgbClr val="0000FF"/>
                            </a:solidFill>
                            <a:latin typeface="Cambria Math"/>
                            <a:ea typeface="Cambria Math"/>
                            <a:sym typeface="Symbol"/>
                          </a:rPr>
                          <m:t>𝑥</m:t>
                        </m:r>
                        <m:r>
                          <a:rPr lang="en-US" b="0" i="1" smtClean="0">
                            <a:solidFill>
                              <a:srgbClr val="0000FF"/>
                            </a:solidFill>
                            <a:latin typeface="Cambria Math"/>
                            <a:ea typeface="Cambria Math"/>
                            <a:sym typeface="Symbol"/>
                          </a:rPr>
                          <m:t>,</m:t>
                        </m:r>
                        <m:r>
                          <a:rPr lang="en-US" b="0" i="1" smtClean="0">
                            <a:solidFill>
                              <a:srgbClr val="0000FF"/>
                            </a:solidFill>
                            <a:latin typeface="Cambria Math"/>
                            <a:ea typeface="Cambria Math"/>
                            <a:sym typeface="Symbol"/>
                          </a:rPr>
                          <m:t>𝑖</m:t>
                        </m:r>
                      </m:sub>
                      <m:sup/>
                      <m:e>
                        <m:r>
                          <a:rPr lang="en-US" b="0" i="1" smtClean="0">
                            <a:solidFill>
                              <a:srgbClr val="0000FF"/>
                            </a:solidFill>
                            <a:latin typeface="Cambria Math"/>
                            <a:ea typeface="Cambria Math"/>
                            <a:sym typeface="Symbol"/>
                          </a:rPr>
                          <m:t>−</m:t>
                        </m:r>
                        <m:r>
                          <a:rPr lang="en-US" i="1" smtClean="0">
                            <a:solidFill>
                              <a:schemeClr val="tx1"/>
                            </a:solidFill>
                            <a:latin typeface="Cambria Math"/>
                            <a:ea typeface="Cambria Math"/>
                            <a:sym typeface="Symbol"/>
                          </a:rPr>
                          <m:t>2</m:t>
                        </m:r>
                        <m:d>
                          <m:dPr>
                            <m:ctrlPr>
                              <a:rPr lang="en-US" i="1">
                                <a:solidFill>
                                  <a:schemeClr val="tx1"/>
                                </a:solidFill>
                                <a:latin typeface="Cambria Math" panose="02040503050406030204" pitchFamily="18" charset="0"/>
                                <a:ea typeface="Cambria Math"/>
                                <a:sym typeface="Symbol"/>
                              </a:rPr>
                            </m:ctrlPr>
                          </m:dPr>
                          <m:e>
                            <m:sSub>
                              <m:sSubPr>
                                <m:ctrlPr>
                                  <a:rPr lang="en-US" i="1">
                                    <a:solidFill>
                                      <a:schemeClr val="tx1"/>
                                    </a:solidFill>
                                    <a:latin typeface="Cambria Math" panose="02040503050406030204" pitchFamily="18" charset="0"/>
                                    <a:ea typeface="Cambria Math"/>
                                    <a:sym typeface="Symbol"/>
                                  </a:rPr>
                                </m:ctrlPr>
                              </m:sSubPr>
                              <m:e>
                                <m:r>
                                  <a:rPr lang="en-US" i="1">
                                    <a:solidFill>
                                      <a:schemeClr val="tx1"/>
                                    </a:solidFill>
                                    <a:latin typeface="Cambria Math"/>
                                    <a:ea typeface="Cambria Math"/>
                                    <a:sym typeface="Symbol"/>
                                  </a:rPr>
                                  <m:t>𝑟</m:t>
                                </m:r>
                              </m:e>
                              <m:sub>
                                <m:r>
                                  <a:rPr lang="en-US" i="1">
                                    <a:solidFill>
                                      <a:schemeClr val="tx1"/>
                                    </a:solidFill>
                                    <a:latin typeface="Cambria Math"/>
                                    <a:ea typeface="Cambria Math"/>
                                    <a:sym typeface="Symbol"/>
                                  </a:rPr>
                                  <m:t>𝑥𝑖</m:t>
                                </m:r>
                              </m:sub>
                            </m:sSub>
                            <m:r>
                              <a:rPr lang="en-US" i="1">
                                <a:solidFill>
                                  <a:schemeClr val="tx1"/>
                                </a:solidFill>
                                <a:latin typeface="Cambria Math"/>
                                <a:ea typeface="Cambria Math"/>
                                <a:sym typeface="Symbol"/>
                              </a:rPr>
                              <m:t>−</m:t>
                            </m:r>
                            <m:sSub>
                              <m:sSubPr>
                                <m:ctrlPr>
                                  <a:rPr lang="en-US" i="1">
                                    <a:solidFill>
                                      <a:schemeClr val="tx1"/>
                                    </a:solidFill>
                                    <a:latin typeface="Cambria Math" panose="02040503050406030204" pitchFamily="18" charset="0"/>
                                    <a:ea typeface="Cambria Math"/>
                                    <a:sym typeface="Symbol"/>
                                  </a:rPr>
                                </m:ctrlPr>
                              </m:sSubPr>
                              <m:e>
                                <m:sSub>
                                  <m:sSubPr>
                                    <m:ctrlPr>
                                      <a:rPr lang="en-US" b="0" i="1" smtClean="0">
                                        <a:solidFill>
                                          <a:schemeClr val="tx1"/>
                                        </a:solidFill>
                                        <a:latin typeface="Cambria Math" panose="02040503050406030204" pitchFamily="18" charset="0"/>
                                        <a:ea typeface="Cambria Math"/>
                                        <a:sym typeface="Symbol"/>
                                      </a:rPr>
                                    </m:ctrlPr>
                                  </m:sSubPr>
                                  <m:e>
                                    <m:r>
                                      <a:rPr lang="en-US" b="0" i="1" smtClean="0">
                                        <a:solidFill>
                                          <a:schemeClr val="tx1"/>
                                        </a:solidFill>
                                        <a:latin typeface="Cambria Math"/>
                                        <a:ea typeface="Cambria Math"/>
                                        <a:sym typeface="Symbol"/>
                                      </a:rPr>
                                      <m:t>𝑞</m:t>
                                    </m:r>
                                  </m:e>
                                  <m:sub>
                                    <m:r>
                                      <a:rPr lang="en-US" b="0" i="1" smtClean="0">
                                        <a:solidFill>
                                          <a:schemeClr val="tx1"/>
                                        </a:solidFill>
                                        <a:latin typeface="Cambria Math"/>
                                        <a:ea typeface="Cambria Math"/>
                                        <a:sym typeface="Symbol"/>
                                      </a:rPr>
                                      <m:t>𝑖𝑓</m:t>
                                    </m:r>
                                  </m:sub>
                                </m:sSub>
                                <m:r>
                                  <a:rPr lang="en-US" i="1">
                                    <a:solidFill>
                                      <a:schemeClr val="tx1"/>
                                    </a:solidFill>
                                    <a:latin typeface="Cambria Math"/>
                                    <a:ea typeface="Cambria Math"/>
                                    <a:sym typeface="Symbol"/>
                                  </a:rPr>
                                  <m:t>𝑝</m:t>
                                </m:r>
                              </m:e>
                              <m:sub>
                                <m:r>
                                  <a:rPr lang="en-US" i="1">
                                    <a:solidFill>
                                      <a:schemeClr val="tx1"/>
                                    </a:solidFill>
                                    <a:latin typeface="Cambria Math"/>
                                    <a:ea typeface="Cambria Math"/>
                                    <a:sym typeface="Symbol"/>
                                  </a:rPr>
                                  <m:t>𝑥𝑓</m:t>
                                </m:r>
                              </m:sub>
                            </m:sSub>
                          </m:e>
                        </m:d>
                        <m:sSub>
                          <m:sSubPr>
                            <m:ctrlPr>
                              <a:rPr lang="en-US" b="0" i="1" smtClean="0">
                                <a:solidFill>
                                  <a:schemeClr val="tx1"/>
                                </a:solidFill>
                                <a:latin typeface="Cambria Math" panose="02040503050406030204" pitchFamily="18" charset="0"/>
                                <a:ea typeface="Cambria Math"/>
                                <a:sym typeface="Symbol"/>
                              </a:rPr>
                            </m:ctrlPr>
                          </m:sSubPr>
                          <m:e>
                            <m:r>
                              <a:rPr lang="en-US" b="0" i="1" smtClean="0">
                                <a:solidFill>
                                  <a:schemeClr val="tx1"/>
                                </a:solidFill>
                                <a:latin typeface="Cambria Math"/>
                                <a:ea typeface="Cambria Math"/>
                                <a:sym typeface="Symbol"/>
                              </a:rPr>
                              <m:t>𝑝</m:t>
                            </m:r>
                          </m:e>
                          <m:sub>
                            <m:r>
                              <a:rPr lang="en-US" b="0" i="1" smtClean="0">
                                <a:solidFill>
                                  <a:schemeClr val="tx1"/>
                                </a:solidFill>
                                <a:latin typeface="Cambria Math"/>
                                <a:ea typeface="Cambria Math"/>
                                <a:sym typeface="Symbol"/>
                              </a:rPr>
                              <m:t>𝑥𝑓</m:t>
                            </m:r>
                          </m:sub>
                        </m:sSub>
                      </m:e>
                    </m:nary>
                    <m:r>
                      <a:rPr lang="en-US" i="1">
                        <a:latin typeface="Cambria Math"/>
                        <a:ea typeface="Cambria Math"/>
                        <a:sym typeface="Symbol"/>
                      </a:rPr>
                      <m:t>+2</m:t>
                    </m:r>
                    <m:r>
                      <a:rPr lang="en-US" i="1">
                        <a:latin typeface="Cambria Math"/>
                        <a:ea typeface="Cambria Math"/>
                        <a:sym typeface="Symbol"/>
                      </a:rPr>
                      <m:t>𝜆</m:t>
                    </m:r>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𝑞</m:t>
                        </m:r>
                      </m:e>
                      <m:sub>
                        <m:r>
                          <a:rPr lang="en-US" i="1">
                            <a:latin typeface="Cambria Math"/>
                            <a:ea typeface="Cambria Math"/>
                            <a:sym typeface="Symbol"/>
                          </a:rPr>
                          <m:t>𝑖𝑓</m:t>
                        </m:r>
                      </m:sub>
                    </m:sSub>
                    <m:r>
                      <a:rPr lang="en-US" b="0" i="1" smtClean="0">
                        <a:latin typeface="Cambria Math"/>
                        <a:ea typeface="Cambria Math"/>
                        <a:sym typeface="Symbol"/>
                      </a:rPr>
                      <m:t>=</m:t>
                    </m:r>
                    <m:nary>
                      <m:naryPr>
                        <m:chr m:val="∑"/>
                        <m:supHide m:val="on"/>
                        <m:ctrlPr>
                          <a:rPr lang="en-US" b="1" i="1" dirty="0" smtClean="0">
                            <a:solidFill>
                              <a:srgbClr val="0000FF"/>
                            </a:solidFill>
                            <a:latin typeface="Cambria Math" panose="02040503050406030204" pitchFamily="18" charset="0"/>
                            <a:sym typeface="Symbol"/>
                          </a:rPr>
                        </m:ctrlPr>
                      </m:naryPr>
                      <m:sub>
                        <m:r>
                          <a:rPr lang="en-US" b="1" i="1" dirty="0">
                            <a:solidFill>
                              <a:srgbClr val="0000FF"/>
                            </a:solidFill>
                            <a:latin typeface="Cambria Math"/>
                            <a:sym typeface="Symbol"/>
                          </a:rPr>
                          <m:t>𝒙</m:t>
                        </m:r>
                        <m:r>
                          <a:rPr lang="en-US" b="1" i="1" dirty="0" smtClean="0">
                            <a:solidFill>
                              <a:srgbClr val="0000FF"/>
                            </a:solidFill>
                            <a:latin typeface="Cambria Math"/>
                            <a:sym typeface="Symbol"/>
                          </a:rPr>
                          <m:t>,</m:t>
                        </m:r>
                        <m:r>
                          <a:rPr lang="en-US" b="1" i="1" dirty="0" smtClean="0">
                            <a:solidFill>
                              <a:srgbClr val="0000FF"/>
                            </a:solidFill>
                            <a:latin typeface="Cambria Math"/>
                            <a:sym typeface="Symbol"/>
                          </a:rPr>
                          <m:t>𝒊</m:t>
                        </m:r>
                      </m:sub>
                      <m:sup/>
                      <m:e>
                        <m:r>
                          <a:rPr lang="en-US" b="1" i="1" dirty="0" smtClean="0">
                            <a:solidFill>
                              <a:schemeClr val="tx1"/>
                            </a:solidFill>
                            <a:latin typeface="Cambria Math"/>
                            <a:sym typeface="Symbol"/>
                          </a:rPr>
                          <m:t></m:t>
                        </m:r>
                        <m:r>
                          <a:rPr lang="en-US" b="1" i="1" dirty="0">
                            <a:solidFill>
                              <a:schemeClr val="tx1"/>
                            </a:solidFill>
                            <a:latin typeface="Cambria Math"/>
                            <a:sym typeface="Symbol"/>
                          </a:rPr>
                          <m:t>𝑸</m:t>
                        </m:r>
                      </m:e>
                    </m:nary>
                    <m:d>
                      <m:dPr>
                        <m:ctrlPr>
                          <a:rPr lang="en-US" b="1" i="1" dirty="0">
                            <a:solidFill>
                              <a:srgbClr val="0000FF"/>
                            </a:solidFill>
                            <a:latin typeface="Cambria Math" panose="02040503050406030204" pitchFamily="18" charset="0"/>
                            <a:sym typeface="Symbol"/>
                          </a:rPr>
                        </m:ctrlPr>
                      </m:dPr>
                      <m:e>
                        <m:sSub>
                          <m:sSubPr>
                            <m:ctrlPr>
                              <a:rPr lang="en-US" b="1" i="1" dirty="0">
                                <a:latin typeface="Cambria Math" panose="02040503050406030204" pitchFamily="18" charset="0"/>
                                <a:sym typeface="Symbol"/>
                              </a:rPr>
                            </m:ctrlPr>
                          </m:sSubPr>
                          <m:e>
                            <m:r>
                              <a:rPr lang="en-US" b="1" i="1" dirty="0">
                                <a:latin typeface="Cambria Math"/>
                                <a:sym typeface="Symbol"/>
                              </a:rPr>
                              <m:t>𝒓</m:t>
                            </m:r>
                          </m:e>
                          <m:sub>
                            <m:r>
                              <a:rPr lang="en-US" b="1" i="1" dirty="0">
                                <a:latin typeface="Cambria Math"/>
                                <a:sym typeface="Symbol"/>
                              </a:rPr>
                              <m:t>𝒙𝒊</m:t>
                            </m:r>
                          </m:sub>
                        </m:sSub>
                      </m:e>
                    </m:d>
                  </m:oMath>
                </a14:m>
                <a:endParaRPr lang="en-US" b="1" dirty="0" smtClean="0">
                  <a:sym typeface="Symbol"/>
                </a:endParaRPr>
              </a:p>
              <a:p>
                <a:pPr lvl="2"/>
                <a:r>
                  <a:rPr lang="en-US" dirty="0">
                    <a:solidFill>
                      <a:srgbClr val="008000"/>
                    </a:solidFill>
                  </a:rPr>
                  <a:t>Here </a:t>
                </a:r>
                <a14:m>
                  <m:oMath xmlns:m="http://schemas.openxmlformats.org/officeDocument/2006/math">
                    <m:sSub>
                      <m:sSubPr>
                        <m:ctrlPr>
                          <a:rPr lang="en-US" b="1" i="1" dirty="0">
                            <a:solidFill>
                              <a:srgbClr val="008000"/>
                            </a:solidFill>
                            <a:latin typeface="Cambria Math" panose="02040503050406030204" pitchFamily="18" charset="0"/>
                          </a:rPr>
                        </m:ctrlPr>
                      </m:sSubPr>
                      <m:e>
                        <m:r>
                          <a:rPr lang="en-US" b="1" i="1" dirty="0">
                            <a:solidFill>
                              <a:srgbClr val="008000"/>
                            </a:solidFill>
                            <a:latin typeface="Cambria Math"/>
                          </a:rPr>
                          <m:t>𝒒</m:t>
                        </m:r>
                      </m:e>
                      <m:sub>
                        <m:r>
                          <a:rPr lang="en-US" b="1" i="1" dirty="0">
                            <a:solidFill>
                              <a:srgbClr val="008000"/>
                            </a:solidFill>
                            <a:latin typeface="Cambria Math"/>
                          </a:rPr>
                          <m:t>𝒊𝒇</m:t>
                        </m:r>
                      </m:sub>
                    </m:sSub>
                  </m:oMath>
                </a14:m>
                <a:r>
                  <a:rPr lang="en-US" dirty="0">
                    <a:solidFill>
                      <a:srgbClr val="008000"/>
                    </a:solidFill>
                  </a:rPr>
                  <a:t> is entry </a:t>
                </a:r>
                <a:r>
                  <a:rPr lang="en-US" b="1" i="1" dirty="0">
                    <a:solidFill>
                      <a:srgbClr val="008000"/>
                    </a:solidFill>
                  </a:rPr>
                  <a:t>f</a:t>
                </a:r>
                <a:r>
                  <a:rPr lang="en-US" dirty="0">
                    <a:solidFill>
                      <a:srgbClr val="008000"/>
                    </a:solidFill>
                  </a:rPr>
                  <a:t> of row </a:t>
                </a:r>
                <a:r>
                  <a:rPr lang="en-US" b="1" i="1" dirty="0">
                    <a:solidFill>
                      <a:srgbClr val="008000"/>
                    </a:solidFill>
                  </a:rPr>
                  <a:t>q</a:t>
                </a:r>
                <a:r>
                  <a:rPr lang="en-US" b="1" i="1" baseline="-25000" dirty="0">
                    <a:solidFill>
                      <a:srgbClr val="008000"/>
                    </a:solidFill>
                  </a:rPr>
                  <a:t>i</a:t>
                </a:r>
                <a:r>
                  <a:rPr lang="en-US" dirty="0">
                    <a:solidFill>
                      <a:srgbClr val="008000"/>
                    </a:solidFill>
                  </a:rPr>
                  <a:t> of matrix </a:t>
                </a:r>
                <a:r>
                  <a:rPr lang="en-US" b="1" i="1" dirty="0">
                    <a:solidFill>
                      <a:srgbClr val="008000"/>
                    </a:solidFill>
                  </a:rPr>
                  <a:t>Q</a:t>
                </a:r>
              </a:p>
              <a:p>
                <a:pPr lvl="1"/>
                <a14:m>
                  <m:oMath xmlns:m="http://schemas.openxmlformats.org/officeDocument/2006/math">
                    <m:r>
                      <a:rPr lang="en-US" b="1" i="1" dirty="0">
                        <a:latin typeface="Cambria Math"/>
                      </a:rPr>
                      <m:t>𝑸</m:t>
                    </m:r>
                    <m:r>
                      <a:rPr lang="en-US" b="1" i="1" dirty="0">
                        <a:latin typeface="Cambria Math"/>
                        <a:sym typeface="Symbol"/>
                      </a:rPr>
                      <m:t>=</m:t>
                    </m:r>
                    <m:r>
                      <a:rPr lang="en-US" b="1" i="1" dirty="0">
                        <a:latin typeface="Cambria Math"/>
                        <a:sym typeface="Symbol"/>
                      </a:rPr>
                      <m:t>𝑸</m:t>
                    </m:r>
                    <m:r>
                      <a:rPr lang="en-US" b="1" i="1" dirty="0">
                        <a:latin typeface="Cambria Math"/>
                        <a:sym typeface="Symbol"/>
                      </a:rPr>
                      <m:t>−</m:t>
                    </m:r>
                    <m:r>
                      <a:rPr lang="en-US" b="1" i="1" dirty="0">
                        <a:latin typeface="Cambria Math"/>
                        <a:sym typeface="Symbol"/>
                      </a:rPr>
                      <m:t>𝑸</m:t>
                    </m:r>
                    <m:r>
                      <a:rPr lang="en-US" b="1" i="1" dirty="0">
                        <a:latin typeface="Cambria Math"/>
                        <a:sym typeface="Symbol"/>
                      </a:rPr>
                      <m:t>=</m:t>
                    </m:r>
                    <m:r>
                      <a:rPr lang="en-US" b="1" i="1" dirty="0">
                        <a:latin typeface="Cambria Math"/>
                        <a:sym typeface="Symbol"/>
                      </a:rPr>
                      <m:t>𝑸</m:t>
                    </m:r>
                    <m:r>
                      <a:rPr lang="en-US" b="1" i="1" dirty="0">
                        <a:latin typeface="Cambria Math"/>
                        <a:sym typeface="Symbol"/>
                      </a:rPr>
                      <m:t>−</m:t>
                    </m:r>
                    <m:d>
                      <m:dPr>
                        <m:begChr m:val="["/>
                        <m:endChr m:val="]"/>
                        <m:ctrlPr>
                          <a:rPr lang="en-US" b="1" i="1" dirty="0">
                            <a:latin typeface="Cambria Math" panose="02040503050406030204" pitchFamily="18" charset="0"/>
                            <a:sym typeface="Symbol"/>
                          </a:rPr>
                        </m:ctrlPr>
                      </m:dPr>
                      <m:e>
                        <m:nary>
                          <m:naryPr>
                            <m:chr m:val="∑"/>
                            <m:supHide m:val="on"/>
                            <m:ctrlPr>
                              <a:rPr lang="en-US" b="1" i="1" dirty="0">
                                <a:solidFill>
                                  <a:srgbClr val="0000FF"/>
                                </a:solidFill>
                                <a:latin typeface="Cambria Math" panose="02040503050406030204" pitchFamily="18" charset="0"/>
                                <a:sym typeface="Symbol"/>
                              </a:rPr>
                            </m:ctrlPr>
                          </m:naryPr>
                          <m:sub>
                            <m:r>
                              <a:rPr lang="en-US" b="1" i="1" dirty="0">
                                <a:solidFill>
                                  <a:srgbClr val="0000FF"/>
                                </a:solidFill>
                                <a:latin typeface="Cambria Math"/>
                                <a:sym typeface="Symbol"/>
                              </a:rPr>
                              <m:t>𝒙</m:t>
                            </m:r>
                            <m:r>
                              <a:rPr lang="en-US" b="1" i="1" dirty="0">
                                <a:solidFill>
                                  <a:srgbClr val="0000FF"/>
                                </a:solidFill>
                                <a:latin typeface="Cambria Math"/>
                                <a:sym typeface="Symbol"/>
                              </a:rPr>
                              <m:t>,</m:t>
                            </m:r>
                            <m:r>
                              <a:rPr lang="en-US" b="1" i="1" dirty="0">
                                <a:solidFill>
                                  <a:srgbClr val="0000FF"/>
                                </a:solidFill>
                                <a:latin typeface="Cambria Math"/>
                                <a:sym typeface="Symbol"/>
                              </a:rPr>
                              <m:t>𝒊</m:t>
                            </m:r>
                          </m:sub>
                          <m:sup/>
                          <m:e>
                            <m:r>
                              <a:rPr lang="en-US" b="1" i="1" dirty="0">
                                <a:latin typeface="Cambria Math"/>
                                <a:sym typeface="Symbol"/>
                              </a:rPr>
                              <m:t></m:t>
                            </m:r>
                            <m:r>
                              <a:rPr lang="en-US" b="1" i="1" dirty="0">
                                <a:latin typeface="Cambria Math"/>
                                <a:sym typeface="Symbol"/>
                              </a:rPr>
                              <m:t>𝑸</m:t>
                            </m:r>
                          </m:e>
                        </m:nary>
                        <m:r>
                          <a:rPr lang="en-US" b="1" i="1" dirty="0">
                            <a:latin typeface="Cambria Math"/>
                            <a:sym typeface="Symbol"/>
                          </a:rPr>
                          <m:t>(</m:t>
                        </m:r>
                        <m:sSub>
                          <m:sSubPr>
                            <m:ctrlPr>
                              <a:rPr lang="en-US" b="1" i="1" dirty="0">
                                <a:latin typeface="Cambria Math" panose="02040503050406030204" pitchFamily="18" charset="0"/>
                                <a:sym typeface="Symbol"/>
                              </a:rPr>
                            </m:ctrlPr>
                          </m:sSubPr>
                          <m:e>
                            <m:r>
                              <a:rPr lang="en-US" b="1" i="1" dirty="0">
                                <a:latin typeface="Cambria Math"/>
                                <a:sym typeface="Symbol"/>
                              </a:rPr>
                              <m:t>𝒓</m:t>
                            </m:r>
                          </m:e>
                          <m:sub>
                            <m:r>
                              <a:rPr lang="en-US" b="1" i="1" dirty="0">
                                <a:latin typeface="Cambria Math"/>
                                <a:sym typeface="Symbol"/>
                              </a:rPr>
                              <m:t>𝒙𝒊</m:t>
                            </m:r>
                          </m:sub>
                        </m:sSub>
                        <m:r>
                          <a:rPr lang="en-US" b="1" i="1" dirty="0">
                            <a:latin typeface="Cambria Math"/>
                            <a:sym typeface="Symbol"/>
                          </a:rPr>
                          <m:t>)</m:t>
                        </m:r>
                      </m:e>
                    </m:d>
                  </m:oMath>
                </a14:m>
                <a:endParaRPr lang="en-US" b="1" i="1" dirty="0">
                  <a:sym typeface="Symbol"/>
                </a:endParaRPr>
              </a:p>
              <a:p>
                <a:pPr lvl="1"/>
                <a:r>
                  <a:rPr lang="en-US" b="1" dirty="0" smtClean="0">
                    <a:solidFill>
                      <a:srgbClr val="D60093"/>
                    </a:solidFill>
                  </a:rPr>
                  <a:t>Idea:</a:t>
                </a:r>
                <a:r>
                  <a:rPr lang="en-US" dirty="0" smtClean="0"/>
                  <a:t> Instead </a:t>
                </a:r>
                <a:r>
                  <a:rPr lang="en-US" dirty="0"/>
                  <a:t>of evaluating gradient over all </a:t>
                </a:r>
                <a:r>
                  <a:rPr lang="en-US" dirty="0" smtClean="0"/>
                  <a:t>ratings evaluate </a:t>
                </a:r>
                <a:r>
                  <a:rPr lang="en-US" dirty="0"/>
                  <a:t>it for each individual </a:t>
                </a:r>
                <a:r>
                  <a:rPr lang="en-US" dirty="0" smtClean="0"/>
                  <a:t>rating and make a step</a:t>
                </a:r>
                <a:endParaRPr lang="en-US" dirty="0"/>
              </a:p>
              <a:p>
                <a:r>
                  <a:rPr lang="en-US" b="1" dirty="0" smtClean="0">
                    <a:solidFill>
                      <a:srgbClr val="008000"/>
                    </a:solidFill>
                  </a:rPr>
                  <a:t>GD:</a:t>
                </a:r>
                <a:r>
                  <a:rPr lang="en-US" b="1" dirty="0" smtClean="0"/>
                  <a:t> </a:t>
                </a:r>
                <a14:m>
                  <m:oMath xmlns:m="http://schemas.openxmlformats.org/officeDocument/2006/math">
                    <m:r>
                      <a:rPr lang="en-US" b="1" i="1" dirty="0" smtClean="0">
                        <a:latin typeface="Cambria Math"/>
                      </a:rPr>
                      <m:t>𝑸</m:t>
                    </m:r>
                    <m:r>
                      <a:rPr lang="en-US" b="1" i="1" dirty="0" smtClean="0">
                        <a:latin typeface="Cambria Math"/>
                        <a:sym typeface="Symbol"/>
                      </a:rPr>
                      <m:t></m:t>
                    </m:r>
                    <m:r>
                      <a:rPr lang="en-US" b="1" i="1" dirty="0" smtClean="0">
                        <a:latin typeface="Cambria Math"/>
                        <a:sym typeface="Symbol"/>
                      </a:rPr>
                      <m:t>𝑸</m:t>
                    </m:r>
                    <m:r>
                      <a:rPr lang="en-US" b="1" i="1" dirty="0" smtClean="0">
                        <a:latin typeface="Cambria Math"/>
                        <a:sym typeface="Symbol"/>
                      </a:rPr>
                      <m:t>−</m:t>
                    </m:r>
                    <m:d>
                      <m:dPr>
                        <m:begChr m:val="["/>
                        <m:endChr m:val="]"/>
                        <m:ctrlPr>
                          <a:rPr lang="en-US" b="1" i="1" dirty="0" smtClean="0">
                            <a:latin typeface="Cambria Math" panose="02040503050406030204" pitchFamily="18" charset="0"/>
                            <a:sym typeface="Symbol"/>
                          </a:rPr>
                        </m:ctrlPr>
                      </m:dPr>
                      <m:e>
                        <m:nary>
                          <m:naryPr>
                            <m:chr m:val="∑"/>
                            <m:supHide m:val="on"/>
                            <m:ctrlPr>
                              <a:rPr lang="en-US" b="1" i="1" dirty="0">
                                <a:latin typeface="Cambria Math" panose="02040503050406030204" pitchFamily="18" charset="0"/>
                                <a:sym typeface="Symbol"/>
                              </a:rPr>
                            </m:ctrlPr>
                          </m:naryPr>
                          <m:sub>
                            <m:sSub>
                              <m:sSubPr>
                                <m:ctrlPr>
                                  <a:rPr lang="en-US" b="1" i="1" dirty="0">
                                    <a:latin typeface="Cambria Math" panose="02040503050406030204" pitchFamily="18" charset="0"/>
                                    <a:sym typeface="Symbol"/>
                                  </a:rPr>
                                </m:ctrlPr>
                              </m:sSubPr>
                              <m:e>
                                <m:r>
                                  <a:rPr lang="en-US" b="1" i="1" dirty="0">
                                    <a:latin typeface="Cambria Math"/>
                                    <a:sym typeface="Symbol"/>
                                  </a:rPr>
                                  <m:t>𝒓</m:t>
                                </m:r>
                              </m:e>
                              <m:sub>
                                <m:r>
                                  <a:rPr lang="en-US" b="1" i="1" dirty="0">
                                    <a:latin typeface="Cambria Math"/>
                                    <a:sym typeface="Symbol"/>
                                  </a:rPr>
                                  <m:t>𝒙𝒊</m:t>
                                </m:r>
                              </m:sub>
                            </m:sSub>
                          </m:sub>
                          <m:sup/>
                          <m:e>
                            <m:r>
                              <a:rPr lang="en-US" b="1" i="1" dirty="0">
                                <a:latin typeface="Cambria Math"/>
                                <a:sym typeface="Symbol"/>
                              </a:rPr>
                              <m:t></m:t>
                            </m:r>
                            <m:r>
                              <a:rPr lang="en-US" b="1" i="1" dirty="0" smtClean="0">
                                <a:latin typeface="Cambria Math"/>
                                <a:sym typeface="Symbol"/>
                              </a:rPr>
                              <m:t>𝑸</m:t>
                            </m:r>
                            <m:r>
                              <a:rPr lang="en-US" b="1" i="1" dirty="0">
                                <a:latin typeface="Cambria Math"/>
                                <a:sym typeface="Symbol"/>
                              </a:rPr>
                              <m:t>(</m:t>
                            </m:r>
                            <m:sSub>
                              <m:sSubPr>
                                <m:ctrlPr>
                                  <a:rPr lang="en-US" b="1" i="1" dirty="0">
                                    <a:latin typeface="Cambria Math" panose="02040503050406030204" pitchFamily="18" charset="0"/>
                                    <a:sym typeface="Symbol"/>
                                  </a:rPr>
                                </m:ctrlPr>
                              </m:sSubPr>
                              <m:e>
                                <m:r>
                                  <a:rPr lang="en-US" b="1" i="1" dirty="0">
                                    <a:latin typeface="Cambria Math"/>
                                    <a:sym typeface="Symbol"/>
                                  </a:rPr>
                                  <m:t>𝒓</m:t>
                                </m:r>
                              </m:e>
                              <m:sub>
                                <m:r>
                                  <a:rPr lang="en-US" b="1" i="1" dirty="0">
                                    <a:latin typeface="Cambria Math"/>
                                    <a:sym typeface="Symbol"/>
                                  </a:rPr>
                                  <m:t>𝒙𝒊</m:t>
                                </m:r>
                              </m:sub>
                            </m:sSub>
                            <m:r>
                              <a:rPr lang="en-US" b="1" i="1" dirty="0">
                                <a:latin typeface="Cambria Math"/>
                                <a:sym typeface="Symbol"/>
                              </a:rPr>
                              <m:t>)</m:t>
                            </m:r>
                          </m:e>
                        </m:nary>
                      </m:e>
                    </m:d>
                  </m:oMath>
                </a14:m>
                <a:endParaRPr lang="en-US" b="1" dirty="0" smtClean="0"/>
              </a:p>
              <a:p>
                <a:r>
                  <a:rPr lang="en-US" b="1" dirty="0" smtClean="0">
                    <a:solidFill>
                      <a:srgbClr val="0000FF"/>
                    </a:solidFill>
                  </a:rPr>
                  <a:t>SGD:</a:t>
                </a:r>
                <a:r>
                  <a:rPr lang="en-US" b="1" dirty="0" smtClean="0"/>
                  <a:t> </a:t>
                </a:r>
                <a14:m>
                  <m:oMath xmlns:m="http://schemas.openxmlformats.org/officeDocument/2006/math">
                    <m:r>
                      <a:rPr lang="en-US" b="1" i="1" dirty="0" smtClean="0">
                        <a:latin typeface="Cambria Math"/>
                      </a:rPr>
                      <m:t>𝑸</m:t>
                    </m:r>
                    <m:r>
                      <a:rPr lang="en-US" b="1" i="1" dirty="0">
                        <a:latin typeface="Cambria Math"/>
                        <a:sym typeface="Symbol"/>
                      </a:rPr>
                      <m:t></m:t>
                    </m:r>
                    <m:r>
                      <a:rPr lang="en-US" b="1" i="1" dirty="0" smtClean="0">
                        <a:latin typeface="Cambria Math"/>
                        <a:sym typeface="Symbol"/>
                      </a:rPr>
                      <m:t>𝑸</m:t>
                    </m:r>
                    <m:r>
                      <a:rPr lang="en-US" b="1" i="1" dirty="0">
                        <a:latin typeface="Cambria Math"/>
                        <a:sym typeface="Symbol"/>
                      </a:rPr>
                      <m:t>−</m:t>
                    </m:r>
                    <m:r>
                      <a:rPr lang="en-US" b="0" i="1" dirty="0">
                        <a:latin typeface="Cambria Math"/>
                        <a:ea typeface="Cambria Math"/>
                        <a:sym typeface="Symbol"/>
                      </a:rPr>
                      <m:t>𝜇</m:t>
                    </m:r>
                    <m:r>
                      <a:rPr lang="en-US" b="1" i="1" dirty="0">
                        <a:latin typeface="Cambria Math"/>
                        <a:sym typeface="Symbol"/>
                      </a:rPr>
                      <m:t></m:t>
                    </m:r>
                    <m:r>
                      <a:rPr lang="en-US" b="1" i="1" dirty="0" smtClean="0">
                        <a:latin typeface="Cambria Math"/>
                        <a:sym typeface="Symbol"/>
                      </a:rPr>
                      <m:t>𝑸</m:t>
                    </m:r>
                    <m:r>
                      <a:rPr lang="en-US" b="1" i="1" dirty="0">
                        <a:latin typeface="Cambria Math"/>
                        <a:sym typeface="Symbol"/>
                      </a:rPr>
                      <m:t>(</m:t>
                    </m:r>
                    <m:sSub>
                      <m:sSubPr>
                        <m:ctrlPr>
                          <a:rPr lang="en-US" b="1" i="1" dirty="0">
                            <a:latin typeface="Cambria Math" panose="02040503050406030204" pitchFamily="18" charset="0"/>
                            <a:sym typeface="Symbol"/>
                          </a:rPr>
                        </m:ctrlPr>
                      </m:sSubPr>
                      <m:e>
                        <m:r>
                          <a:rPr lang="en-US" b="1" i="1" dirty="0">
                            <a:latin typeface="Cambria Math"/>
                            <a:sym typeface="Symbol"/>
                          </a:rPr>
                          <m:t>𝒓</m:t>
                        </m:r>
                      </m:e>
                      <m:sub>
                        <m:r>
                          <a:rPr lang="en-US" b="1" i="1" dirty="0">
                            <a:latin typeface="Cambria Math"/>
                            <a:sym typeface="Symbol"/>
                          </a:rPr>
                          <m:t>𝒙𝒊</m:t>
                        </m:r>
                      </m:sub>
                    </m:sSub>
                    <m:r>
                      <a:rPr lang="en-US" b="1" i="1" dirty="0">
                        <a:latin typeface="Cambria Math"/>
                        <a:sym typeface="Symbol"/>
                      </a:rPr>
                      <m:t>)</m:t>
                    </m:r>
                  </m:oMath>
                </a14:m>
                <a:endParaRPr lang="en-US" b="1" dirty="0" smtClean="0"/>
              </a:p>
              <a:p>
                <a:pPr lvl="1"/>
                <a:r>
                  <a:rPr lang="en-CA" b="1" dirty="0" smtClean="0">
                    <a:solidFill>
                      <a:srgbClr val="D60093"/>
                    </a:solidFill>
                  </a:rPr>
                  <a:t>Faster convergence!</a:t>
                </a:r>
              </a:p>
              <a:p>
                <a:pPr lvl="2"/>
                <a:r>
                  <a:rPr lang="en-CA" dirty="0" smtClean="0"/>
                  <a:t>Need more steps but each step is computed much faster</a:t>
                </a:r>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686800" cy="5410200"/>
              </a:xfrm>
              <a:blipFill rotWithShape="1">
                <a:blip r:embed="rId2" cstate="print"/>
                <a:stretch>
                  <a:fillRect t="-1466" b="-1127"/>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36</a:t>
            </a:fld>
            <a:endParaRPr lang="en-US" dirty="0"/>
          </a:p>
        </p:txBody>
      </p:sp>
      <p:pic>
        <p:nvPicPr>
          <p:cNvPr id="11" name="Picture 2" descr="http://upload.wikimedia.org/wikipedia/commons/thumb/f/ff/Gradient_descent.svg/350px-Gradient_descent.svg.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80603" y="0"/>
            <a:ext cx="1452973" cy="1556756"/>
          </a:xfrm>
          <a:prstGeom prst="rect">
            <a:avLst/>
          </a:prstGeom>
          <a:solidFill>
            <a:schemeClr val="bg1"/>
          </a:solidFill>
        </p:spPr>
      </p:pic>
    </p:spTree>
    <p:extLst>
      <p:ext uri="{BB962C8B-B14F-4D97-AF65-F5344CB8AC3E}">
        <p14:creationId xmlns:p14="http://schemas.microsoft.com/office/powerpoint/2010/main" xmlns="" val="1483148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SGD vs. GD</a:t>
            </a:r>
            <a:endParaRPr lang="en-US" dirty="0"/>
          </a:p>
        </p:txBody>
      </p:sp>
      <p:sp>
        <p:nvSpPr>
          <p:cNvPr id="10" name="Content Placeholder 9"/>
          <p:cNvSpPr>
            <a:spLocks noGrp="1"/>
          </p:cNvSpPr>
          <p:nvPr>
            <p:ph idx="1"/>
          </p:nvPr>
        </p:nvSpPr>
        <p:spPr/>
        <p:txBody>
          <a:bodyPr/>
          <a:lstStyle/>
          <a:p>
            <a:r>
              <a:rPr lang="en-US" b="1" dirty="0" smtClean="0"/>
              <a:t>Convergence of </a:t>
            </a:r>
            <a:r>
              <a:rPr lang="en-US" b="1" dirty="0" smtClean="0">
                <a:solidFill>
                  <a:srgbClr val="FF0000"/>
                </a:solidFill>
              </a:rPr>
              <a:t>GD</a:t>
            </a:r>
            <a:r>
              <a:rPr lang="en-US" b="1" dirty="0" smtClean="0">
                <a:solidFill>
                  <a:srgbClr val="D60093"/>
                </a:solidFill>
              </a:rPr>
              <a:t> </a:t>
            </a:r>
            <a:r>
              <a:rPr lang="en-US" b="1" dirty="0"/>
              <a:t>vs. </a:t>
            </a:r>
            <a:r>
              <a:rPr lang="en-US" b="1" dirty="0" smtClean="0">
                <a:solidFill>
                  <a:srgbClr val="0000FF"/>
                </a:solidFill>
              </a:rPr>
              <a:t>SGD </a:t>
            </a:r>
            <a:endParaRPr lang="en-US" b="1" dirty="0">
              <a:solidFill>
                <a:srgbClr val="D60093"/>
              </a:solidFill>
            </a:endParaRP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37</a:t>
            </a:fld>
            <a:endParaRPr lang="en-US"/>
          </a:p>
        </p:txBody>
      </p:sp>
      <p:pic>
        <p:nvPicPr>
          <p:cNvPr id="51202" name="Picture 2" descr="http://upload.wikimedia.org/wikipedia/en/f/f3/Stogra.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59929" y="2025134"/>
            <a:ext cx="4610100" cy="36195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2899169" y="5726668"/>
            <a:ext cx="1633781"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Iteration/step</a:t>
            </a:r>
          </a:p>
        </p:txBody>
      </p:sp>
      <p:sp>
        <p:nvSpPr>
          <p:cNvPr id="9" name="TextBox 8"/>
          <p:cNvSpPr txBox="1"/>
          <p:nvPr/>
        </p:nvSpPr>
        <p:spPr>
          <a:xfrm rot="16200000">
            <a:off x="-584222" y="3571758"/>
            <a:ext cx="3518977"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Value of the objective function</a:t>
            </a:r>
          </a:p>
        </p:txBody>
      </p:sp>
      <p:sp>
        <p:nvSpPr>
          <p:cNvPr id="8" name="Freeform 7"/>
          <p:cNvSpPr/>
          <p:nvPr/>
        </p:nvSpPr>
        <p:spPr>
          <a:xfrm>
            <a:off x="1652537" y="2284214"/>
            <a:ext cx="1755648" cy="2624328"/>
          </a:xfrm>
          <a:custGeom>
            <a:avLst/>
            <a:gdLst>
              <a:gd name="connsiteX0" fmla="*/ 0 w 1755648"/>
              <a:gd name="connsiteY0" fmla="*/ 0 h 2624328"/>
              <a:gd name="connsiteX1" fmla="*/ 210312 w 1755648"/>
              <a:gd name="connsiteY1" fmla="*/ 1892808 h 2624328"/>
              <a:gd name="connsiteX2" fmla="*/ 521208 w 1755648"/>
              <a:gd name="connsiteY2" fmla="*/ 2331720 h 2624328"/>
              <a:gd name="connsiteX3" fmla="*/ 1755648 w 1755648"/>
              <a:gd name="connsiteY3" fmla="*/ 2624328 h 2624328"/>
            </a:gdLst>
            <a:ahLst/>
            <a:cxnLst>
              <a:cxn ang="0">
                <a:pos x="connsiteX0" y="connsiteY0"/>
              </a:cxn>
              <a:cxn ang="0">
                <a:pos x="connsiteX1" y="connsiteY1"/>
              </a:cxn>
              <a:cxn ang="0">
                <a:pos x="connsiteX2" y="connsiteY2"/>
              </a:cxn>
              <a:cxn ang="0">
                <a:pos x="connsiteX3" y="connsiteY3"/>
              </a:cxn>
            </a:cxnLst>
            <a:rect l="l" t="t" r="r" b="b"/>
            <a:pathLst>
              <a:path w="1755648" h="2624328">
                <a:moveTo>
                  <a:pt x="0" y="0"/>
                </a:moveTo>
                <a:cubicBezTo>
                  <a:pt x="61722" y="752094"/>
                  <a:pt x="123444" y="1504188"/>
                  <a:pt x="210312" y="1892808"/>
                </a:cubicBezTo>
                <a:cubicBezTo>
                  <a:pt x="297180" y="2281428"/>
                  <a:pt x="263652" y="2209800"/>
                  <a:pt x="521208" y="2331720"/>
                </a:cubicBezTo>
                <a:cubicBezTo>
                  <a:pt x="778764" y="2453640"/>
                  <a:pt x="1267206" y="2538984"/>
                  <a:pt x="1755648" y="2624328"/>
                </a:cubicBezTo>
              </a:path>
            </a:pathLst>
          </a:custGeom>
          <a:noFill/>
          <a:ln w="1905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2" name="Straight Arrow Connector 11"/>
          <p:cNvCxnSpPr/>
          <p:nvPr/>
        </p:nvCxnSpPr>
        <p:spPr>
          <a:xfrm flipH="1">
            <a:off x="1719072" y="1828800"/>
            <a:ext cx="2167129" cy="1060704"/>
          </a:xfrm>
          <a:prstGeom prst="straightConnector1">
            <a:avLst/>
          </a:prstGeom>
          <a:ln w="28575">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H="1">
            <a:off x="3276600" y="1828800"/>
            <a:ext cx="1828801" cy="2209800"/>
          </a:xfrm>
          <a:prstGeom prst="straightConnector1">
            <a:avLst/>
          </a:prstGeom>
          <a:ln w="28575">
            <a:solidFill>
              <a:srgbClr val="0000FF"/>
            </a:solidFill>
            <a:tailEnd type="arrow"/>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6248400" y="3718679"/>
            <a:ext cx="2703384" cy="3139321"/>
          </a:xfrm>
          <a:prstGeom prst="rect">
            <a:avLst/>
          </a:prstGeom>
          <a:noFill/>
        </p:spPr>
        <p:txBody>
          <a:bodyPr wrap="square" rtlCol="0">
            <a:spAutoFit/>
          </a:bodyPr>
          <a:lstStyle/>
          <a:p>
            <a:r>
              <a:rPr lang="en-US" b="1" dirty="0" smtClean="0">
                <a:solidFill>
                  <a:srgbClr val="008000"/>
                </a:solidFill>
                <a:latin typeface="Arial" pitchFamily="34" charset="0"/>
                <a:cs typeface="Arial" pitchFamily="34" charset="0"/>
              </a:rPr>
              <a:t>GD</a:t>
            </a:r>
            <a:r>
              <a:rPr lang="en-US" dirty="0" smtClean="0">
                <a:solidFill>
                  <a:srgbClr val="008000"/>
                </a:solidFill>
                <a:latin typeface="Arial" pitchFamily="34" charset="0"/>
                <a:cs typeface="Arial" pitchFamily="34" charset="0"/>
              </a:rPr>
              <a:t> improves the value of the objective function at every step. </a:t>
            </a:r>
          </a:p>
          <a:p>
            <a:r>
              <a:rPr lang="en-US" b="1" dirty="0" smtClean="0">
                <a:solidFill>
                  <a:srgbClr val="008000"/>
                </a:solidFill>
                <a:latin typeface="Arial" pitchFamily="34" charset="0"/>
                <a:cs typeface="Arial" pitchFamily="34" charset="0"/>
              </a:rPr>
              <a:t>SGD</a:t>
            </a:r>
            <a:r>
              <a:rPr lang="en-US" dirty="0" smtClean="0">
                <a:solidFill>
                  <a:srgbClr val="008000"/>
                </a:solidFill>
                <a:latin typeface="Arial" pitchFamily="34" charset="0"/>
                <a:cs typeface="Arial" pitchFamily="34" charset="0"/>
              </a:rPr>
              <a:t> improves the value but in a “noisy” way.</a:t>
            </a:r>
          </a:p>
          <a:p>
            <a:r>
              <a:rPr lang="en-US" b="1" dirty="0" smtClean="0">
                <a:solidFill>
                  <a:srgbClr val="008000"/>
                </a:solidFill>
                <a:latin typeface="Arial" pitchFamily="34" charset="0"/>
                <a:cs typeface="Arial" pitchFamily="34" charset="0"/>
              </a:rPr>
              <a:t>GD</a:t>
            </a:r>
            <a:r>
              <a:rPr lang="en-US" dirty="0" smtClean="0">
                <a:solidFill>
                  <a:srgbClr val="008000"/>
                </a:solidFill>
                <a:latin typeface="Arial" pitchFamily="34" charset="0"/>
                <a:cs typeface="Arial" pitchFamily="34" charset="0"/>
              </a:rPr>
              <a:t> takes fewer steps to converge but each step</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takes much longer to compute. </a:t>
            </a:r>
          </a:p>
          <a:p>
            <a:r>
              <a:rPr lang="en-US" dirty="0" smtClean="0">
                <a:solidFill>
                  <a:srgbClr val="008000"/>
                </a:solidFill>
                <a:latin typeface="Arial" pitchFamily="34" charset="0"/>
                <a:cs typeface="Arial" pitchFamily="34" charset="0"/>
              </a:rPr>
              <a:t>In practice, </a:t>
            </a:r>
            <a:r>
              <a:rPr lang="en-US" b="1" dirty="0" smtClean="0">
                <a:solidFill>
                  <a:srgbClr val="008000"/>
                </a:solidFill>
                <a:latin typeface="Arial" pitchFamily="34" charset="0"/>
                <a:cs typeface="Arial" pitchFamily="34" charset="0"/>
              </a:rPr>
              <a:t>SGD</a:t>
            </a:r>
            <a:r>
              <a:rPr lang="en-US" dirty="0" smtClean="0">
                <a:solidFill>
                  <a:srgbClr val="008000"/>
                </a:solidFill>
                <a:latin typeface="Arial" pitchFamily="34" charset="0"/>
                <a:cs typeface="Arial" pitchFamily="34" charset="0"/>
              </a:rPr>
              <a:t> is much faster!</a:t>
            </a:r>
          </a:p>
        </p:txBody>
      </p:sp>
      <p:pic>
        <p:nvPicPr>
          <p:cNvPr id="20" name="Picture 2" descr="http://upload.wikimedia.org/wikipedia/commons/thumb/f/ff/Gradient_descent.svg/350px-Gradient_descent.svg.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019800" y="228602"/>
            <a:ext cx="3200400" cy="3428998"/>
          </a:xfrm>
          <a:prstGeom prst="rect">
            <a:avLst/>
          </a:prstGeom>
          <a:solidFill>
            <a:schemeClr val="bg1"/>
          </a:solidFill>
        </p:spPr>
      </p:pic>
      <p:sp>
        <p:nvSpPr>
          <p:cNvPr id="21" name="Freeform 20"/>
          <p:cNvSpPr/>
          <p:nvPr/>
        </p:nvSpPr>
        <p:spPr>
          <a:xfrm>
            <a:off x="6473952" y="1709928"/>
            <a:ext cx="932688" cy="1252728"/>
          </a:xfrm>
          <a:custGeom>
            <a:avLst/>
            <a:gdLst>
              <a:gd name="connsiteX0" fmla="*/ 36576 w 932688"/>
              <a:gd name="connsiteY0" fmla="*/ 1252728 h 1252728"/>
              <a:gd name="connsiteX1" fmla="*/ 0 w 932688"/>
              <a:gd name="connsiteY1" fmla="*/ 1069848 h 1252728"/>
              <a:gd name="connsiteX2" fmla="*/ 173736 w 932688"/>
              <a:gd name="connsiteY2" fmla="*/ 1078992 h 1252728"/>
              <a:gd name="connsiteX3" fmla="*/ 36576 w 932688"/>
              <a:gd name="connsiteY3" fmla="*/ 987552 h 1252728"/>
              <a:gd name="connsiteX4" fmla="*/ 201168 w 932688"/>
              <a:gd name="connsiteY4" fmla="*/ 978408 h 1252728"/>
              <a:gd name="connsiteX5" fmla="*/ 228600 w 932688"/>
              <a:gd name="connsiteY5" fmla="*/ 859536 h 1252728"/>
              <a:gd name="connsiteX6" fmla="*/ 109728 w 932688"/>
              <a:gd name="connsiteY6" fmla="*/ 832104 h 1252728"/>
              <a:gd name="connsiteX7" fmla="*/ 155448 w 932688"/>
              <a:gd name="connsiteY7" fmla="*/ 740664 h 1252728"/>
              <a:gd name="connsiteX8" fmla="*/ 36576 w 932688"/>
              <a:gd name="connsiteY8" fmla="*/ 685800 h 1252728"/>
              <a:gd name="connsiteX9" fmla="*/ 118872 w 932688"/>
              <a:gd name="connsiteY9" fmla="*/ 594360 h 1252728"/>
              <a:gd name="connsiteX10" fmla="*/ 237744 w 932688"/>
              <a:gd name="connsiteY10" fmla="*/ 676656 h 1252728"/>
              <a:gd name="connsiteX11" fmla="*/ 292608 w 932688"/>
              <a:gd name="connsiteY11" fmla="*/ 758952 h 1252728"/>
              <a:gd name="connsiteX12" fmla="*/ 338328 w 932688"/>
              <a:gd name="connsiteY12" fmla="*/ 813816 h 1252728"/>
              <a:gd name="connsiteX13" fmla="*/ 374904 w 932688"/>
              <a:gd name="connsiteY13" fmla="*/ 740664 h 1252728"/>
              <a:gd name="connsiteX14" fmla="*/ 329184 w 932688"/>
              <a:gd name="connsiteY14" fmla="*/ 621792 h 1252728"/>
              <a:gd name="connsiteX15" fmla="*/ 420624 w 932688"/>
              <a:gd name="connsiteY15" fmla="*/ 585216 h 1252728"/>
              <a:gd name="connsiteX16" fmla="*/ 356616 w 932688"/>
              <a:gd name="connsiteY16" fmla="*/ 493776 h 1252728"/>
              <a:gd name="connsiteX17" fmla="*/ 237744 w 932688"/>
              <a:gd name="connsiteY17" fmla="*/ 521208 h 1252728"/>
              <a:gd name="connsiteX18" fmla="*/ 219456 w 932688"/>
              <a:gd name="connsiteY18" fmla="*/ 411480 h 1252728"/>
              <a:gd name="connsiteX19" fmla="*/ 320040 w 932688"/>
              <a:gd name="connsiteY19" fmla="*/ 411480 h 1252728"/>
              <a:gd name="connsiteX20" fmla="*/ 356616 w 932688"/>
              <a:gd name="connsiteY20" fmla="*/ 338328 h 1252728"/>
              <a:gd name="connsiteX21" fmla="*/ 457200 w 932688"/>
              <a:gd name="connsiteY21" fmla="*/ 457200 h 1252728"/>
              <a:gd name="connsiteX22" fmla="*/ 466344 w 932688"/>
              <a:gd name="connsiteY22" fmla="*/ 548640 h 1252728"/>
              <a:gd name="connsiteX23" fmla="*/ 585216 w 932688"/>
              <a:gd name="connsiteY23" fmla="*/ 557784 h 1252728"/>
              <a:gd name="connsiteX24" fmla="*/ 548640 w 932688"/>
              <a:gd name="connsiteY24" fmla="*/ 448056 h 1252728"/>
              <a:gd name="connsiteX25" fmla="*/ 539496 w 932688"/>
              <a:gd name="connsiteY25" fmla="*/ 374904 h 1252728"/>
              <a:gd name="connsiteX26" fmla="*/ 640080 w 932688"/>
              <a:gd name="connsiteY26" fmla="*/ 374904 h 1252728"/>
              <a:gd name="connsiteX27" fmla="*/ 640080 w 932688"/>
              <a:gd name="connsiteY27" fmla="*/ 329184 h 1252728"/>
              <a:gd name="connsiteX28" fmla="*/ 731520 w 932688"/>
              <a:gd name="connsiteY28" fmla="*/ 356616 h 1252728"/>
              <a:gd name="connsiteX29" fmla="*/ 667512 w 932688"/>
              <a:gd name="connsiteY29" fmla="*/ 256032 h 1252728"/>
              <a:gd name="connsiteX30" fmla="*/ 539496 w 932688"/>
              <a:gd name="connsiteY30" fmla="*/ 228600 h 1252728"/>
              <a:gd name="connsiteX31" fmla="*/ 512064 w 932688"/>
              <a:gd name="connsiteY31" fmla="*/ 155448 h 1252728"/>
              <a:gd name="connsiteX32" fmla="*/ 585216 w 932688"/>
              <a:gd name="connsiteY32" fmla="*/ 128016 h 1252728"/>
              <a:gd name="connsiteX33" fmla="*/ 566928 w 932688"/>
              <a:gd name="connsiteY33" fmla="*/ 45720 h 1252728"/>
              <a:gd name="connsiteX34" fmla="*/ 685800 w 932688"/>
              <a:gd name="connsiteY34" fmla="*/ 0 h 1252728"/>
              <a:gd name="connsiteX35" fmla="*/ 685800 w 932688"/>
              <a:gd name="connsiteY35" fmla="*/ 109728 h 1252728"/>
              <a:gd name="connsiteX36" fmla="*/ 649224 w 932688"/>
              <a:gd name="connsiteY36" fmla="*/ 164592 h 1252728"/>
              <a:gd name="connsiteX37" fmla="*/ 713232 w 932688"/>
              <a:gd name="connsiteY37" fmla="*/ 228600 h 1252728"/>
              <a:gd name="connsiteX38" fmla="*/ 786384 w 932688"/>
              <a:gd name="connsiteY38" fmla="*/ 256032 h 1252728"/>
              <a:gd name="connsiteX39" fmla="*/ 841248 w 932688"/>
              <a:gd name="connsiteY39" fmla="*/ 137160 h 1252728"/>
              <a:gd name="connsiteX40" fmla="*/ 932688 w 932688"/>
              <a:gd name="connsiteY40" fmla="*/ 146304 h 125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32688" h="1252728">
                <a:moveTo>
                  <a:pt x="36576" y="1252728"/>
                </a:moveTo>
                <a:lnTo>
                  <a:pt x="0" y="1069848"/>
                </a:lnTo>
                <a:lnTo>
                  <a:pt x="173736" y="1078992"/>
                </a:lnTo>
                <a:lnTo>
                  <a:pt x="36576" y="987552"/>
                </a:lnTo>
                <a:lnTo>
                  <a:pt x="201168" y="978408"/>
                </a:lnTo>
                <a:lnTo>
                  <a:pt x="228600" y="859536"/>
                </a:lnTo>
                <a:lnTo>
                  <a:pt x="109728" y="832104"/>
                </a:lnTo>
                <a:lnTo>
                  <a:pt x="155448" y="740664"/>
                </a:lnTo>
                <a:lnTo>
                  <a:pt x="36576" y="685800"/>
                </a:lnTo>
                <a:lnTo>
                  <a:pt x="118872" y="594360"/>
                </a:lnTo>
                <a:lnTo>
                  <a:pt x="237744" y="676656"/>
                </a:lnTo>
                <a:lnTo>
                  <a:pt x="292608" y="758952"/>
                </a:lnTo>
                <a:lnTo>
                  <a:pt x="338328" y="813816"/>
                </a:lnTo>
                <a:lnTo>
                  <a:pt x="374904" y="740664"/>
                </a:lnTo>
                <a:lnTo>
                  <a:pt x="329184" y="621792"/>
                </a:lnTo>
                <a:lnTo>
                  <a:pt x="420624" y="585216"/>
                </a:lnTo>
                <a:lnTo>
                  <a:pt x="356616" y="493776"/>
                </a:lnTo>
                <a:lnTo>
                  <a:pt x="237744" y="521208"/>
                </a:lnTo>
                <a:lnTo>
                  <a:pt x="219456" y="411480"/>
                </a:lnTo>
                <a:lnTo>
                  <a:pt x="320040" y="411480"/>
                </a:lnTo>
                <a:lnTo>
                  <a:pt x="356616" y="338328"/>
                </a:lnTo>
                <a:lnTo>
                  <a:pt x="457200" y="457200"/>
                </a:lnTo>
                <a:lnTo>
                  <a:pt x="466344" y="548640"/>
                </a:lnTo>
                <a:lnTo>
                  <a:pt x="585216" y="557784"/>
                </a:lnTo>
                <a:lnTo>
                  <a:pt x="548640" y="448056"/>
                </a:lnTo>
                <a:lnTo>
                  <a:pt x="539496" y="374904"/>
                </a:lnTo>
                <a:lnTo>
                  <a:pt x="640080" y="374904"/>
                </a:lnTo>
                <a:lnTo>
                  <a:pt x="640080" y="329184"/>
                </a:lnTo>
                <a:lnTo>
                  <a:pt x="731520" y="356616"/>
                </a:lnTo>
                <a:lnTo>
                  <a:pt x="667512" y="256032"/>
                </a:lnTo>
                <a:lnTo>
                  <a:pt x="539496" y="228600"/>
                </a:lnTo>
                <a:lnTo>
                  <a:pt x="512064" y="155448"/>
                </a:lnTo>
                <a:lnTo>
                  <a:pt x="585216" y="128016"/>
                </a:lnTo>
                <a:lnTo>
                  <a:pt x="566928" y="45720"/>
                </a:lnTo>
                <a:lnTo>
                  <a:pt x="685800" y="0"/>
                </a:lnTo>
                <a:lnTo>
                  <a:pt x="685800" y="109728"/>
                </a:lnTo>
                <a:lnTo>
                  <a:pt x="649224" y="164592"/>
                </a:lnTo>
                <a:lnTo>
                  <a:pt x="713232" y="228600"/>
                </a:lnTo>
                <a:lnTo>
                  <a:pt x="786384" y="256032"/>
                </a:lnTo>
                <a:lnTo>
                  <a:pt x="841248" y="137160"/>
                </a:lnTo>
                <a:lnTo>
                  <a:pt x="932688" y="146304"/>
                </a:lnTo>
              </a:path>
            </a:pathLst>
          </a:custGeom>
          <a:noFill/>
          <a:ln w="19050" cap="sq">
            <a:solidFill>
              <a:srgbClr val="0000FF"/>
            </a:solidFill>
            <a:miter lim="800000"/>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3" name="Straight Arrow Connector 22"/>
          <p:cNvCxnSpPr/>
          <p:nvPr/>
        </p:nvCxnSpPr>
        <p:spPr>
          <a:xfrm>
            <a:off x="5486400" y="1828800"/>
            <a:ext cx="987552" cy="507492"/>
          </a:xfrm>
          <a:prstGeom prst="straightConnector1">
            <a:avLst/>
          </a:prstGeom>
          <a:ln w="28575">
            <a:solidFill>
              <a:srgbClr val="0000FF"/>
            </a:solidFill>
            <a:tailEnd type="arrow"/>
          </a:ln>
        </p:spPr>
        <p:style>
          <a:lnRef idx="1">
            <a:schemeClr val="dk1"/>
          </a:lnRef>
          <a:fillRef idx="0">
            <a:schemeClr val="dk1"/>
          </a:fillRef>
          <a:effectRef idx="0">
            <a:schemeClr val="dk1"/>
          </a:effectRef>
          <a:fontRef idx="minor">
            <a:schemeClr val="tx1"/>
          </a:fontRef>
        </p:style>
      </p:cxnSp>
      <p:sp>
        <p:nvSpPr>
          <p:cNvPr id="28" name="Freeform 27"/>
          <p:cNvSpPr/>
          <p:nvPr/>
        </p:nvSpPr>
        <p:spPr>
          <a:xfrm>
            <a:off x="3959352" y="1819656"/>
            <a:ext cx="2441448" cy="1304544"/>
          </a:xfrm>
          <a:custGeom>
            <a:avLst/>
            <a:gdLst>
              <a:gd name="connsiteX0" fmla="*/ 0 w 2578608"/>
              <a:gd name="connsiteY0" fmla="*/ 0 h 1404140"/>
              <a:gd name="connsiteX1" fmla="*/ 457200 w 2578608"/>
              <a:gd name="connsiteY1" fmla="*/ 1024128 h 1404140"/>
              <a:gd name="connsiteX2" fmla="*/ 1545336 w 2578608"/>
              <a:gd name="connsiteY2" fmla="*/ 1399032 h 1404140"/>
              <a:gd name="connsiteX3" fmla="*/ 2578608 w 2578608"/>
              <a:gd name="connsiteY3" fmla="*/ 1207008 h 1404140"/>
            </a:gdLst>
            <a:ahLst/>
            <a:cxnLst>
              <a:cxn ang="0">
                <a:pos x="connsiteX0" y="connsiteY0"/>
              </a:cxn>
              <a:cxn ang="0">
                <a:pos x="connsiteX1" y="connsiteY1"/>
              </a:cxn>
              <a:cxn ang="0">
                <a:pos x="connsiteX2" y="connsiteY2"/>
              </a:cxn>
              <a:cxn ang="0">
                <a:pos x="connsiteX3" y="connsiteY3"/>
              </a:cxn>
            </a:cxnLst>
            <a:rect l="l" t="t" r="r" b="b"/>
            <a:pathLst>
              <a:path w="2578608" h="1404140">
                <a:moveTo>
                  <a:pt x="0" y="0"/>
                </a:moveTo>
                <a:cubicBezTo>
                  <a:pt x="99822" y="395478"/>
                  <a:pt x="199644" y="790956"/>
                  <a:pt x="457200" y="1024128"/>
                </a:cubicBezTo>
                <a:cubicBezTo>
                  <a:pt x="714756" y="1257300"/>
                  <a:pt x="1191768" y="1368552"/>
                  <a:pt x="1545336" y="1399032"/>
                </a:cubicBezTo>
                <a:cubicBezTo>
                  <a:pt x="1898904" y="1429512"/>
                  <a:pt x="2238756" y="1318260"/>
                  <a:pt x="2578608" y="1207008"/>
                </a:cubicBezTo>
              </a:path>
            </a:pathLst>
          </a:custGeom>
          <a:noFill/>
          <a:ln w="28575">
            <a:solidFill>
              <a:srgbClr val="FF0000"/>
            </a:solidFill>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xmlns="" val="4125144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Stochastic Gradient Descent</a:t>
            </a:r>
            <a:endParaRPr lang="en-US"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457200" y="1295400"/>
                <a:ext cx="8686800" cy="5562600"/>
              </a:xfrm>
            </p:spPr>
            <p:txBody>
              <a:bodyPr>
                <a:normAutofit/>
              </a:bodyPr>
              <a:lstStyle/>
              <a:p>
                <a:r>
                  <a:rPr lang="en-US" b="1" dirty="0" smtClean="0">
                    <a:solidFill>
                      <a:srgbClr val="D60093"/>
                    </a:solidFill>
                  </a:rPr>
                  <a:t>Stochastic gradient decent:</a:t>
                </a:r>
              </a:p>
              <a:p>
                <a:pPr lvl="1"/>
                <a:r>
                  <a:rPr lang="en-US" dirty="0" smtClean="0"/>
                  <a:t>Initialize </a:t>
                </a:r>
                <a:r>
                  <a:rPr lang="en-US" b="1" i="1" dirty="0" smtClean="0"/>
                  <a:t>P</a:t>
                </a:r>
                <a:r>
                  <a:rPr lang="en-US" dirty="0" smtClean="0"/>
                  <a:t> and </a:t>
                </a:r>
                <a:r>
                  <a:rPr lang="en-US" b="1" i="1" dirty="0" smtClean="0"/>
                  <a:t>Q</a:t>
                </a:r>
                <a:r>
                  <a:rPr lang="en-US" dirty="0" smtClean="0"/>
                  <a:t>  </a:t>
                </a:r>
                <a:r>
                  <a:rPr lang="en-US" sz="2400" dirty="0" smtClean="0"/>
                  <a:t>(using SVD, pretend missing ratings are 0)</a:t>
                </a:r>
                <a:endParaRPr lang="en-US" dirty="0" smtClean="0"/>
              </a:p>
              <a:p>
                <a:pPr lvl="1"/>
                <a:r>
                  <a:rPr lang="en-US" dirty="0" smtClean="0"/>
                  <a:t>Then iterate over the ratings (multiple times if necessary) and update factors:</a:t>
                </a:r>
              </a:p>
              <a:p>
                <a:pPr marL="457200" lvl="1" indent="0">
                  <a:buNone/>
                </a:pPr>
                <a:r>
                  <a:rPr lang="en-US" b="1" dirty="0"/>
                  <a:t> </a:t>
                </a:r>
                <a:r>
                  <a:rPr lang="en-US" b="1" dirty="0" smtClean="0"/>
                  <a:t>  For each </a:t>
                </a:r>
                <a:r>
                  <a:rPr lang="en-US" b="1" i="1" dirty="0" err="1" smtClean="0"/>
                  <a:t>r</a:t>
                </a:r>
                <a:r>
                  <a:rPr lang="en-US" b="1" i="1" baseline="-25000" dirty="0" err="1" smtClean="0"/>
                  <a:t>xi</a:t>
                </a:r>
                <a:r>
                  <a:rPr lang="en-US" b="1" dirty="0" smtClean="0"/>
                  <a:t>:</a:t>
                </a: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𝜀</m:t>
                        </m:r>
                      </m:e>
                      <m:sub>
                        <m:r>
                          <a:rPr lang="en-US" b="0" i="1" smtClean="0">
                            <a:latin typeface="Cambria Math"/>
                          </a:rPr>
                          <m:t>𝑥𝑖</m:t>
                        </m:r>
                      </m:sub>
                    </m:sSub>
                    <m:r>
                      <a:rPr lang="en-US" b="0" i="1" smtClean="0">
                        <a:latin typeface="Cambria Math"/>
                      </a:rPr>
                      <m:t>=2(</m:t>
                    </m:r>
                    <m:sSub>
                      <m:sSubPr>
                        <m:ctrlPr>
                          <a:rPr lang="en-US" b="0" i="1" smtClean="0">
                            <a:latin typeface="Cambria Math" panose="02040503050406030204" pitchFamily="18" charset="0"/>
                          </a:rPr>
                        </m:ctrlPr>
                      </m:sSubPr>
                      <m:e>
                        <m:r>
                          <a:rPr lang="en-US" b="0" i="1" smtClean="0">
                            <a:latin typeface="Cambria Math"/>
                          </a:rPr>
                          <m:t>𝑟</m:t>
                        </m:r>
                      </m:e>
                      <m:sub>
                        <m:r>
                          <a:rPr lang="en-US" b="0" i="1" smtClean="0">
                            <a:latin typeface="Cambria Math"/>
                          </a:rPr>
                          <m:t>𝑥𝑖</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𝑞</m:t>
                        </m:r>
                      </m:e>
                      <m:sub>
                        <m:r>
                          <a:rPr lang="en-US" b="0" i="1" smtClean="0">
                            <a:latin typeface="Cambria Math"/>
                          </a:rPr>
                          <m:t>𝑖</m:t>
                        </m:r>
                      </m:sub>
                    </m:sSub>
                    <m:sSubSup>
                      <m:sSubSupPr>
                        <m:ctrlPr>
                          <a:rPr lang="en-US" b="0" i="1" smtClean="0">
                            <a:latin typeface="Cambria Math" panose="02040503050406030204" pitchFamily="18" charset="0"/>
                          </a:rPr>
                        </m:ctrlPr>
                      </m:sSubSupPr>
                      <m:e>
                        <m:r>
                          <a:rPr lang="en-US" b="0" i="1" smtClean="0">
                            <a:latin typeface="Cambria Math"/>
                          </a:rPr>
                          <m:t>⋅</m:t>
                        </m:r>
                        <m:r>
                          <a:rPr lang="en-US" b="0" i="1" smtClean="0">
                            <a:latin typeface="Cambria Math"/>
                          </a:rPr>
                          <m:t>𝑝</m:t>
                        </m:r>
                      </m:e>
                      <m:sub>
                        <m:r>
                          <a:rPr lang="en-US" b="0" i="1" smtClean="0">
                            <a:latin typeface="Cambria Math"/>
                          </a:rPr>
                          <m:t>𝑥</m:t>
                        </m:r>
                      </m:sub>
                      <m:sup/>
                    </m:sSubSup>
                    <m:r>
                      <a:rPr lang="en-US" b="0" i="1" smtClean="0">
                        <a:latin typeface="Cambria Math"/>
                      </a:rPr>
                      <m:t>)</m:t>
                    </m:r>
                  </m:oMath>
                </a14:m>
                <a:r>
                  <a:rPr lang="en-US" dirty="0" smtClean="0"/>
                  <a:t>                            </a:t>
                </a:r>
                <a:r>
                  <a:rPr lang="en-US" sz="2000" dirty="0" smtClean="0">
                    <a:solidFill>
                      <a:srgbClr val="008000"/>
                    </a:solidFill>
                    <a:latin typeface="Arial" pitchFamily="34" charset="0"/>
                    <a:cs typeface="Arial" pitchFamily="34" charset="0"/>
                  </a:rPr>
                  <a:t>(derivative of the “error”)</a:t>
                </a:r>
              </a:p>
              <a:p>
                <a:pPr lvl="2"/>
                <a14:m>
                  <m:oMath xmlns:m="http://schemas.openxmlformats.org/officeDocument/2006/math">
                    <m:sSub>
                      <m:sSubPr>
                        <m:ctrlPr>
                          <a:rPr lang="en-US" b="0" i="1" smtClean="0">
                            <a:latin typeface="Cambria Math" panose="02040503050406030204" pitchFamily="18" charset="0"/>
                            <a:cs typeface="Times New Roman" pitchFamily="18" charset="0"/>
                          </a:rPr>
                        </m:ctrlPr>
                      </m:sSubPr>
                      <m:e>
                        <m:r>
                          <a:rPr lang="en-US" b="0" i="1" smtClean="0">
                            <a:latin typeface="Cambria Math"/>
                            <a:cs typeface="Times New Roman" pitchFamily="18" charset="0"/>
                          </a:rPr>
                          <m:t>𝑞</m:t>
                        </m:r>
                      </m:e>
                      <m:sub>
                        <m:r>
                          <a:rPr lang="en-US" b="0" i="1" smtClean="0">
                            <a:latin typeface="Cambria Math"/>
                            <a:cs typeface="Times New Roman" pitchFamily="18" charset="0"/>
                          </a:rPr>
                          <m:t>𝑖</m:t>
                        </m:r>
                      </m:sub>
                    </m:sSub>
                    <m:r>
                      <a:rPr lang="en-US" b="0" i="1" smtClean="0">
                        <a:latin typeface="Cambria Math"/>
                        <a:ea typeface="Cambria Math"/>
                        <a:cs typeface="Times New Roman" pitchFamily="18" charset="0"/>
                      </a:rPr>
                      <m:t>←</m:t>
                    </m:r>
                    <m:sSub>
                      <m:sSubPr>
                        <m:ctrlPr>
                          <a:rPr lang="en-US" b="0" i="1" smtClean="0">
                            <a:latin typeface="Cambria Math" panose="02040503050406030204" pitchFamily="18" charset="0"/>
                            <a:ea typeface="Cambria Math"/>
                            <a:cs typeface="Times New Roman" pitchFamily="18" charset="0"/>
                          </a:rPr>
                        </m:ctrlPr>
                      </m:sSubPr>
                      <m:e>
                        <m:r>
                          <a:rPr lang="en-US" b="0" i="1" smtClean="0">
                            <a:latin typeface="Cambria Math"/>
                            <a:ea typeface="Cambria Math"/>
                            <a:cs typeface="Times New Roman" pitchFamily="18" charset="0"/>
                          </a:rPr>
                          <m:t>𝑞</m:t>
                        </m:r>
                      </m:e>
                      <m:sub>
                        <m:r>
                          <a:rPr lang="en-US" b="0" i="1" smtClean="0">
                            <a:latin typeface="Cambria Math"/>
                            <a:ea typeface="Cambria Math"/>
                            <a:cs typeface="Times New Roman" pitchFamily="18" charset="0"/>
                          </a:rPr>
                          <m:t>𝑖</m:t>
                        </m:r>
                      </m:sub>
                    </m:sSub>
                    <m:r>
                      <a:rPr lang="en-US" b="0" i="1" smtClean="0">
                        <a:latin typeface="Cambria Math"/>
                        <a:ea typeface="Cambria Math"/>
                        <a:cs typeface="Times New Roman" pitchFamily="18" charset="0"/>
                      </a:rPr>
                      <m:t>+</m:t>
                    </m:r>
                    <m:sSub>
                      <m:sSubPr>
                        <m:ctrlPr>
                          <a:rPr lang="en-US" b="0" i="1" smtClean="0">
                            <a:latin typeface="Cambria Math" panose="02040503050406030204" pitchFamily="18" charset="0"/>
                            <a:ea typeface="Cambria Math"/>
                            <a:cs typeface="Times New Roman" pitchFamily="18" charset="0"/>
                          </a:rPr>
                        </m:ctrlPr>
                      </m:sSubPr>
                      <m:e>
                        <m:r>
                          <a:rPr lang="en-US" b="0" i="1" smtClean="0">
                            <a:latin typeface="Cambria Math"/>
                            <a:ea typeface="Cambria Math"/>
                            <a:cs typeface="Times New Roman" pitchFamily="18" charset="0"/>
                          </a:rPr>
                          <m:t>𝜇</m:t>
                        </m:r>
                      </m:e>
                      <m:sub>
                        <m:r>
                          <a:rPr lang="en-US" b="0" i="1" smtClean="0">
                            <a:latin typeface="Cambria Math"/>
                            <a:ea typeface="Cambria Math"/>
                            <a:cs typeface="Times New Roman" pitchFamily="18" charset="0"/>
                          </a:rPr>
                          <m:t>1</m:t>
                        </m:r>
                      </m:sub>
                    </m:sSub>
                    <m:r>
                      <a:rPr lang="en-US" b="0" i="1" smtClean="0">
                        <a:latin typeface="Cambria Math"/>
                        <a:ea typeface="Cambria Math"/>
                        <a:cs typeface="Times New Roman" pitchFamily="18" charset="0"/>
                      </a:rPr>
                      <m:t> </m:t>
                    </m:r>
                    <m:d>
                      <m:dPr>
                        <m:ctrlPr>
                          <a:rPr lang="en-US" b="0" i="1" smtClean="0">
                            <a:latin typeface="Cambria Math" panose="02040503050406030204" pitchFamily="18" charset="0"/>
                            <a:ea typeface="Cambria Math"/>
                            <a:cs typeface="Times New Roman" pitchFamily="18" charset="0"/>
                          </a:rPr>
                        </m:ctrlPr>
                      </m:dPr>
                      <m:e>
                        <m:sSub>
                          <m:sSubPr>
                            <m:ctrlPr>
                              <a:rPr lang="en-US" b="0" i="1" smtClean="0">
                                <a:latin typeface="Cambria Math" panose="02040503050406030204" pitchFamily="18" charset="0"/>
                                <a:ea typeface="Cambria Math"/>
                                <a:cs typeface="Times New Roman" pitchFamily="18" charset="0"/>
                              </a:rPr>
                            </m:ctrlPr>
                          </m:sSubPr>
                          <m:e>
                            <m:r>
                              <a:rPr lang="en-US" b="0" i="1" smtClean="0">
                                <a:latin typeface="Cambria Math"/>
                                <a:ea typeface="Cambria Math"/>
                                <a:cs typeface="Times New Roman" pitchFamily="18" charset="0"/>
                              </a:rPr>
                              <m:t>𝜀</m:t>
                            </m:r>
                          </m:e>
                          <m:sub>
                            <m:r>
                              <a:rPr lang="en-US" b="0" i="1" smtClean="0">
                                <a:latin typeface="Cambria Math"/>
                                <a:ea typeface="Cambria Math"/>
                                <a:cs typeface="Times New Roman" pitchFamily="18" charset="0"/>
                              </a:rPr>
                              <m:t>𝑥𝑖</m:t>
                            </m:r>
                          </m:sub>
                        </m:sSub>
                        <m:r>
                          <a:rPr lang="en-US" b="0" i="1" smtClean="0">
                            <a:latin typeface="Cambria Math"/>
                            <a:ea typeface="Cambria Math"/>
                            <a:cs typeface="Times New Roman" pitchFamily="18" charset="0"/>
                          </a:rPr>
                          <m:t> </m:t>
                        </m:r>
                        <m:sSub>
                          <m:sSubPr>
                            <m:ctrlPr>
                              <a:rPr lang="en-US" b="0" i="1" smtClean="0">
                                <a:latin typeface="Cambria Math" panose="02040503050406030204" pitchFamily="18" charset="0"/>
                                <a:ea typeface="Cambria Math"/>
                                <a:cs typeface="Times New Roman" pitchFamily="18" charset="0"/>
                              </a:rPr>
                            </m:ctrlPr>
                          </m:sSubPr>
                          <m:e>
                            <m:r>
                              <a:rPr lang="en-US" b="0" i="1" smtClean="0">
                                <a:latin typeface="Cambria Math"/>
                                <a:ea typeface="Cambria Math"/>
                                <a:cs typeface="Times New Roman" pitchFamily="18" charset="0"/>
                              </a:rPr>
                              <m:t>𝑝</m:t>
                            </m:r>
                          </m:e>
                          <m:sub>
                            <m:r>
                              <a:rPr lang="en-US" b="0" i="1" smtClean="0">
                                <a:latin typeface="Cambria Math"/>
                                <a:ea typeface="Cambria Math"/>
                                <a:cs typeface="Times New Roman" pitchFamily="18" charset="0"/>
                              </a:rPr>
                              <m:t>𝑥</m:t>
                            </m:r>
                          </m:sub>
                        </m:sSub>
                        <m:r>
                          <a:rPr lang="en-US" b="0" i="1" smtClean="0">
                            <a:latin typeface="Cambria Math"/>
                            <a:ea typeface="Cambria Math"/>
                            <a:cs typeface="Times New Roman" pitchFamily="18" charset="0"/>
                          </a:rPr>
                          <m:t>−</m:t>
                        </m:r>
                        <m:sSub>
                          <m:sSubPr>
                            <m:ctrlPr>
                              <a:rPr lang="en-US" b="0" i="1" smtClean="0">
                                <a:latin typeface="Cambria Math" panose="02040503050406030204" pitchFamily="18" charset="0"/>
                                <a:ea typeface="Cambria Math"/>
                                <a:cs typeface="Times New Roman" pitchFamily="18" charset="0"/>
                              </a:rPr>
                            </m:ctrlPr>
                          </m:sSubPr>
                          <m:e>
                            <m:r>
                              <a:rPr lang="en-US" b="0" i="1" smtClean="0">
                                <a:latin typeface="Cambria Math"/>
                                <a:ea typeface="Cambria Math"/>
                                <a:cs typeface="Times New Roman" pitchFamily="18" charset="0"/>
                              </a:rPr>
                              <m:t>𝜆</m:t>
                            </m:r>
                          </m:e>
                          <m:sub>
                            <m:r>
                              <a:rPr lang="en-US" b="0" i="1" smtClean="0">
                                <a:latin typeface="Cambria Math"/>
                                <a:ea typeface="Cambria Math"/>
                                <a:cs typeface="Times New Roman" pitchFamily="18" charset="0"/>
                              </a:rPr>
                              <m:t>2</m:t>
                            </m:r>
                          </m:sub>
                        </m:sSub>
                        <m:sSub>
                          <m:sSubPr>
                            <m:ctrlPr>
                              <a:rPr lang="en-US" b="0" i="1" smtClean="0">
                                <a:latin typeface="Cambria Math" panose="02040503050406030204" pitchFamily="18" charset="0"/>
                                <a:ea typeface="Cambria Math"/>
                                <a:cs typeface="Times New Roman" pitchFamily="18" charset="0"/>
                              </a:rPr>
                            </m:ctrlPr>
                          </m:sSubPr>
                          <m:e>
                            <m:r>
                              <a:rPr lang="en-US" b="0" i="1" smtClean="0">
                                <a:latin typeface="Cambria Math"/>
                                <a:ea typeface="Cambria Math"/>
                                <a:cs typeface="Times New Roman" pitchFamily="18" charset="0"/>
                              </a:rPr>
                              <m:t> </m:t>
                            </m:r>
                            <m:r>
                              <a:rPr lang="en-US" b="0" i="1" smtClean="0">
                                <a:latin typeface="Cambria Math"/>
                                <a:ea typeface="Cambria Math"/>
                                <a:cs typeface="Times New Roman" pitchFamily="18" charset="0"/>
                              </a:rPr>
                              <m:t>𝑞</m:t>
                            </m:r>
                          </m:e>
                          <m:sub>
                            <m:r>
                              <a:rPr lang="en-US" b="0" i="1" smtClean="0">
                                <a:latin typeface="Cambria Math"/>
                                <a:ea typeface="Cambria Math"/>
                                <a:cs typeface="Times New Roman" pitchFamily="18" charset="0"/>
                              </a:rPr>
                              <m:t>𝑖</m:t>
                            </m:r>
                          </m:sub>
                        </m:sSub>
                      </m:e>
                    </m:d>
                  </m:oMath>
                </a14:m>
                <a:r>
                  <a:rPr lang="en-CA" i="1" dirty="0" smtClean="0">
                    <a:latin typeface="Times New Roman" pitchFamily="18" charset="0"/>
                    <a:cs typeface="Times New Roman" pitchFamily="18" charset="0"/>
                  </a:rPr>
                  <a:t>           </a:t>
                </a:r>
                <a:r>
                  <a:rPr lang="en-CA" sz="2000" dirty="0" smtClean="0">
                    <a:solidFill>
                      <a:srgbClr val="008000"/>
                    </a:solidFill>
                    <a:latin typeface="Arial" pitchFamily="34" charset="0"/>
                    <a:cs typeface="Arial" pitchFamily="34" charset="0"/>
                  </a:rPr>
                  <a:t>(update equation)</a:t>
                </a:r>
                <a:endParaRPr lang="en-CA" dirty="0" smtClean="0">
                  <a:solidFill>
                    <a:srgbClr val="008000"/>
                  </a:solidFill>
                  <a:latin typeface="Arial" pitchFamily="34" charset="0"/>
                  <a:cs typeface="Arial" pitchFamily="34" charset="0"/>
                </a:endParaRPr>
              </a:p>
              <a:p>
                <a:pPr lvl="2"/>
                <a14:m>
                  <m:oMath xmlns:m="http://schemas.openxmlformats.org/officeDocument/2006/math">
                    <m:sSub>
                      <m:sSubPr>
                        <m:ctrlPr>
                          <a:rPr lang="en-US" i="1">
                            <a:latin typeface="Cambria Math" panose="02040503050406030204" pitchFamily="18" charset="0"/>
                            <a:cs typeface="Times New Roman" pitchFamily="18" charset="0"/>
                          </a:rPr>
                        </m:ctrlPr>
                      </m:sSubPr>
                      <m:e>
                        <m:r>
                          <a:rPr lang="en-US" b="0" i="1" smtClean="0">
                            <a:latin typeface="Cambria Math"/>
                            <a:cs typeface="Times New Roman" pitchFamily="18" charset="0"/>
                          </a:rPr>
                          <m:t>𝑝</m:t>
                        </m:r>
                      </m:e>
                      <m:sub>
                        <m:r>
                          <a:rPr lang="en-US" b="0" i="1" smtClean="0">
                            <a:latin typeface="Cambria Math"/>
                            <a:cs typeface="Times New Roman" pitchFamily="18" charset="0"/>
                          </a:rPr>
                          <m:t>𝑥</m:t>
                        </m:r>
                      </m:sub>
                    </m:sSub>
                    <m:r>
                      <a:rPr lang="en-US" i="1">
                        <a:latin typeface="Cambria Math"/>
                        <a:ea typeface="Cambria Math"/>
                        <a:cs typeface="Times New Roman" pitchFamily="18" charset="0"/>
                      </a:rPr>
                      <m:t>←</m:t>
                    </m:r>
                    <m:sSub>
                      <m:sSubPr>
                        <m:ctrlPr>
                          <a:rPr lang="en-US" b="0" i="1" smtClean="0">
                            <a:latin typeface="Cambria Math" panose="02040503050406030204" pitchFamily="18" charset="0"/>
                            <a:ea typeface="Cambria Math"/>
                            <a:cs typeface="Times New Roman" pitchFamily="18" charset="0"/>
                          </a:rPr>
                        </m:ctrlPr>
                      </m:sSubPr>
                      <m:e>
                        <m:r>
                          <a:rPr lang="en-US" b="0" i="1" smtClean="0">
                            <a:latin typeface="Cambria Math"/>
                            <a:ea typeface="Cambria Math"/>
                            <a:cs typeface="Times New Roman" pitchFamily="18" charset="0"/>
                          </a:rPr>
                          <m:t>𝑝</m:t>
                        </m:r>
                      </m:e>
                      <m:sub>
                        <m:r>
                          <a:rPr lang="en-US" b="0" i="1" smtClean="0">
                            <a:latin typeface="Cambria Math"/>
                            <a:ea typeface="Cambria Math"/>
                            <a:cs typeface="Times New Roman" pitchFamily="18" charset="0"/>
                          </a:rPr>
                          <m:t>𝑥</m:t>
                        </m:r>
                      </m:sub>
                    </m:sSub>
                    <m:r>
                      <a:rPr lang="en-US" i="1">
                        <a:latin typeface="Cambria Math"/>
                        <a:ea typeface="Cambria Math"/>
                        <a:cs typeface="Times New Roman" pitchFamily="18" charset="0"/>
                      </a:rPr>
                      <m:t>+</m:t>
                    </m:r>
                    <m:sSub>
                      <m:sSubPr>
                        <m:ctrlPr>
                          <a:rPr lang="en-US" b="0" i="1" smtClean="0">
                            <a:latin typeface="Cambria Math" panose="02040503050406030204" pitchFamily="18" charset="0"/>
                            <a:ea typeface="Cambria Math"/>
                            <a:cs typeface="Times New Roman" pitchFamily="18" charset="0"/>
                          </a:rPr>
                        </m:ctrlPr>
                      </m:sSubPr>
                      <m:e>
                        <m:r>
                          <a:rPr lang="en-US" b="0" i="1" smtClean="0">
                            <a:latin typeface="Cambria Math"/>
                            <a:ea typeface="Cambria Math"/>
                            <a:cs typeface="Times New Roman" pitchFamily="18" charset="0"/>
                          </a:rPr>
                          <m:t>𝜇</m:t>
                        </m:r>
                      </m:e>
                      <m:sub>
                        <m:r>
                          <a:rPr lang="en-US" b="0" i="1" smtClean="0">
                            <a:latin typeface="Cambria Math"/>
                            <a:ea typeface="Cambria Math"/>
                            <a:cs typeface="Times New Roman" pitchFamily="18" charset="0"/>
                          </a:rPr>
                          <m:t>2</m:t>
                        </m:r>
                      </m:sub>
                    </m:sSub>
                    <m:r>
                      <a:rPr lang="en-US" b="0" i="1" smtClean="0">
                        <a:latin typeface="Cambria Math"/>
                        <a:ea typeface="Cambria Math"/>
                        <a:cs typeface="Times New Roman" pitchFamily="18" charset="0"/>
                      </a:rPr>
                      <m:t> </m:t>
                    </m:r>
                    <m:d>
                      <m:dPr>
                        <m:ctrlPr>
                          <a:rPr lang="en-US" i="1">
                            <a:latin typeface="Cambria Math" panose="02040503050406030204" pitchFamily="18" charset="0"/>
                            <a:ea typeface="Cambria Math"/>
                            <a:cs typeface="Times New Roman" pitchFamily="18" charset="0"/>
                          </a:rPr>
                        </m:ctrlPr>
                      </m:dPr>
                      <m:e>
                        <m:sSub>
                          <m:sSubPr>
                            <m:ctrlPr>
                              <a:rPr lang="en-US" i="1">
                                <a:latin typeface="Cambria Math" panose="02040503050406030204" pitchFamily="18" charset="0"/>
                                <a:ea typeface="Cambria Math"/>
                                <a:cs typeface="Times New Roman" pitchFamily="18" charset="0"/>
                              </a:rPr>
                            </m:ctrlPr>
                          </m:sSubPr>
                          <m:e>
                            <m:r>
                              <a:rPr lang="en-US" i="1">
                                <a:latin typeface="Cambria Math"/>
                                <a:ea typeface="Cambria Math"/>
                                <a:cs typeface="Times New Roman" pitchFamily="18" charset="0"/>
                              </a:rPr>
                              <m:t>𝜀</m:t>
                            </m:r>
                          </m:e>
                          <m:sub>
                            <m:r>
                              <a:rPr lang="en-US" b="0" i="1" smtClean="0">
                                <a:latin typeface="Cambria Math"/>
                                <a:ea typeface="Cambria Math"/>
                                <a:cs typeface="Times New Roman" pitchFamily="18" charset="0"/>
                              </a:rPr>
                              <m:t>𝑥</m:t>
                            </m:r>
                            <m:r>
                              <a:rPr lang="en-US" i="1">
                                <a:latin typeface="Cambria Math"/>
                                <a:ea typeface="Cambria Math"/>
                                <a:cs typeface="Times New Roman" pitchFamily="18" charset="0"/>
                              </a:rPr>
                              <m:t>𝑖</m:t>
                            </m:r>
                          </m:sub>
                        </m:sSub>
                        <m:r>
                          <a:rPr lang="en-US" i="1">
                            <a:latin typeface="Cambria Math"/>
                            <a:ea typeface="Cambria Math"/>
                            <a:cs typeface="Times New Roman" pitchFamily="18" charset="0"/>
                          </a:rPr>
                          <m:t> </m:t>
                        </m:r>
                        <m:sSub>
                          <m:sSubPr>
                            <m:ctrlPr>
                              <a:rPr lang="en-US" b="0" i="1" smtClean="0">
                                <a:latin typeface="Cambria Math" panose="02040503050406030204" pitchFamily="18" charset="0"/>
                                <a:ea typeface="Cambria Math"/>
                                <a:cs typeface="Times New Roman" pitchFamily="18" charset="0"/>
                              </a:rPr>
                            </m:ctrlPr>
                          </m:sSubPr>
                          <m:e>
                            <m:r>
                              <a:rPr lang="en-US" b="0" i="1" smtClean="0">
                                <a:latin typeface="Cambria Math"/>
                                <a:ea typeface="Cambria Math"/>
                                <a:cs typeface="Times New Roman" pitchFamily="18" charset="0"/>
                              </a:rPr>
                              <m:t>𝑞</m:t>
                            </m:r>
                          </m:e>
                          <m:sub>
                            <m:r>
                              <a:rPr lang="en-US" b="0" i="1" smtClean="0">
                                <a:latin typeface="Cambria Math"/>
                                <a:ea typeface="Cambria Math"/>
                                <a:cs typeface="Times New Roman" pitchFamily="18" charset="0"/>
                              </a:rPr>
                              <m:t>𝑖</m:t>
                            </m:r>
                          </m:sub>
                        </m:sSub>
                        <m:r>
                          <a:rPr lang="en-US" i="1">
                            <a:latin typeface="Cambria Math"/>
                            <a:ea typeface="Cambria Math"/>
                            <a:cs typeface="Times New Roman" pitchFamily="18" charset="0"/>
                          </a:rPr>
                          <m:t>−</m:t>
                        </m:r>
                        <m:sSub>
                          <m:sSubPr>
                            <m:ctrlPr>
                              <a:rPr lang="en-US" b="0" i="1" smtClean="0">
                                <a:latin typeface="Cambria Math" panose="02040503050406030204" pitchFamily="18" charset="0"/>
                                <a:ea typeface="Cambria Math"/>
                                <a:cs typeface="Times New Roman" pitchFamily="18" charset="0"/>
                              </a:rPr>
                            </m:ctrlPr>
                          </m:sSubPr>
                          <m:e>
                            <m:r>
                              <a:rPr lang="en-US" i="1">
                                <a:latin typeface="Cambria Math"/>
                                <a:ea typeface="Cambria Math"/>
                                <a:cs typeface="Times New Roman" pitchFamily="18" charset="0"/>
                              </a:rPr>
                              <m:t>𝜆</m:t>
                            </m:r>
                          </m:e>
                          <m:sub>
                            <m:r>
                              <a:rPr lang="en-US" b="0" i="1" smtClean="0">
                                <a:latin typeface="Cambria Math"/>
                                <a:ea typeface="Cambria Math"/>
                                <a:cs typeface="Times New Roman" pitchFamily="18" charset="0"/>
                              </a:rPr>
                              <m:t>1</m:t>
                            </m:r>
                          </m:sub>
                        </m:sSub>
                        <m:r>
                          <a:rPr lang="en-US" b="0" i="1" smtClean="0">
                            <a:latin typeface="Cambria Math"/>
                            <a:ea typeface="Cambria Math"/>
                            <a:cs typeface="Times New Roman" pitchFamily="18" charset="0"/>
                          </a:rPr>
                          <m:t> </m:t>
                        </m:r>
                        <m:sSub>
                          <m:sSubPr>
                            <m:ctrlPr>
                              <a:rPr lang="en-US" i="1" smtClean="0">
                                <a:latin typeface="Cambria Math" panose="02040503050406030204" pitchFamily="18" charset="0"/>
                                <a:ea typeface="Cambria Math"/>
                                <a:cs typeface="Times New Roman" pitchFamily="18" charset="0"/>
                              </a:rPr>
                            </m:ctrlPr>
                          </m:sSubPr>
                          <m:e>
                            <m:r>
                              <a:rPr lang="en-US" b="0" i="1" smtClean="0">
                                <a:latin typeface="Cambria Math"/>
                                <a:ea typeface="Cambria Math"/>
                                <a:cs typeface="Times New Roman" pitchFamily="18" charset="0"/>
                              </a:rPr>
                              <m:t>𝑝</m:t>
                            </m:r>
                          </m:e>
                          <m:sub>
                            <m:r>
                              <a:rPr lang="en-US" b="0" i="1" smtClean="0">
                                <a:latin typeface="Cambria Math"/>
                                <a:ea typeface="Cambria Math"/>
                                <a:cs typeface="Times New Roman" pitchFamily="18" charset="0"/>
                              </a:rPr>
                              <m:t>𝑥</m:t>
                            </m:r>
                          </m:sub>
                        </m:sSub>
                      </m:e>
                    </m:d>
                  </m:oMath>
                </a14:m>
                <a:r>
                  <a:rPr lang="en-CA" i="1" dirty="0" smtClean="0">
                    <a:latin typeface="Times New Roman" pitchFamily="18" charset="0"/>
                    <a:cs typeface="Times New Roman" pitchFamily="18" charset="0"/>
                  </a:rPr>
                  <a:t>         </a:t>
                </a:r>
                <a:r>
                  <a:rPr lang="en-CA" sz="2000" dirty="0" smtClean="0">
                    <a:solidFill>
                      <a:srgbClr val="008000"/>
                    </a:solidFill>
                    <a:latin typeface="Arial" pitchFamily="34" charset="0"/>
                    <a:cs typeface="Arial" pitchFamily="34" charset="0"/>
                  </a:rPr>
                  <a:t>(</a:t>
                </a:r>
                <a:r>
                  <a:rPr lang="en-CA" sz="2000" dirty="0">
                    <a:solidFill>
                      <a:srgbClr val="008000"/>
                    </a:solidFill>
                    <a:latin typeface="Arial" pitchFamily="34" charset="0"/>
                    <a:cs typeface="Arial" pitchFamily="34" charset="0"/>
                  </a:rPr>
                  <a:t>update equation</a:t>
                </a:r>
                <a:r>
                  <a:rPr lang="en-CA" sz="2000" dirty="0" smtClean="0">
                    <a:solidFill>
                      <a:srgbClr val="008000"/>
                    </a:solidFill>
                    <a:latin typeface="Arial" pitchFamily="34" charset="0"/>
                    <a:cs typeface="Arial" pitchFamily="34" charset="0"/>
                  </a:rPr>
                  <a:t>)</a:t>
                </a:r>
              </a:p>
              <a:p>
                <a:r>
                  <a:rPr lang="en-CA" b="1" dirty="0" smtClean="0"/>
                  <a:t>2 for loops:</a:t>
                </a:r>
              </a:p>
              <a:p>
                <a:pPr lvl="1"/>
                <a:r>
                  <a:rPr lang="en-US" sz="2000" dirty="0" smtClean="0">
                    <a:latin typeface="Arial" pitchFamily="34" charset="0"/>
                    <a:cs typeface="Arial" pitchFamily="34" charset="0"/>
                  </a:rPr>
                  <a:t>For until convergence:</a:t>
                </a:r>
              </a:p>
              <a:p>
                <a:pPr lvl="2"/>
                <a:r>
                  <a:rPr lang="en-US" sz="2000" dirty="0" smtClean="0">
                    <a:latin typeface="Arial" pitchFamily="34" charset="0"/>
                    <a:cs typeface="Arial" pitchFamily="34" charset="0"/>
                  </a:rPr>
                  <a:t>For each </a:t>
                </a:r>
                <a:r>
                  <a:rPr lang="en-US" sz="2000" b="1" dirty="0" err="1" smtClean="0">
                    <a:latin typeface="Arial" pitchFamily="34" charset="0"/>
                    <a:cs typeface="Arial" pitchFamily="34" charset="0"/>
                  </a:rPr>
                  <a:t>r</a:t>
                </a:r>
                <a:r>
                  <a:rPr lang="en-US" sz="2000" b="1" baseline="-25000" dirty="0" err="1" smtClean="0">
                    <a:latin typeface="Arial" pitchFamily="34" charset="0"/>
                    <a:cs typeface="Arial" pitchFamily="34" charset="0"/>
                  </a:rPr>
                  <a:t>xi</a:t>
                </a:r>
                <a:endParaRPr lang="en-US" sz="2000" b="1" baseline="-25000" dirty="0" smtClean="0">
                  <a:latin typeface="Arial" pitchFamily="34" charset="0"/>
                  <a:cs typeface="Arial" pitchFamily="34" charset="0"/>
                </a:endParaRPr>
              </a:p>
              <a:p>
                <a:pPr lvl="3"/>
                <a:r>
                  <a:rPr lang="en-US" dirty="0" smtClean="0"/>
                  <a:t>Compute gradient, do a “step”</a:t>
                </a:r>
                <a:endParaRPr lang="en-CA" baseline="-25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686800" cy="5562600"/>
              </a:xfrm>
              <a:blipFill rotWithShape="1">
                <a:blip r:embed="rId2" cstate="print"/>
                <a:stretch>
                  <a:fillRect t="-658" b="-658"/>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38</a:t>
            </a:fld>
            <a:endParaRPr lang="en-US" dirty="0"/>
          </a:p>
        </p:txBody>
      </p:sp>
      <mc:AlternateContent xmlns:mc="http://schemas.openxmlformats.org/markup-compatibility/2006">
        <mc:Choice xmlns:a14="http://schemas.microsoft.com/office/drawing/2010/main" xmlns="" Requires="a14">
          <p:sp>
            <p:nvSpPr>
              <p:cNvPr id="15" name="Rectangle 14"/>
              <p:cNvSpPr/>
              <p:nvPr/>
            </p:nvSpPr>
            <p:spPr>
              <a:xfrm>
                <a:off x="6095999" y="5117068"/>
                <a:ext cx="1958998" cy="369332"/>
              </a:xfrm>
              <a:prstGeom prst="rect">
                <a:avLst/>
              </a:prstGeom>
            </p:spPr>
            <p:txBody>
              <a:bodyPr wrap="none">
                <a:spAutoFit/>
              </a:bodyPr>
              <a:lstStyle/>
              <a:p>
                <a14:m>
                  <m:oMath xmlns:m="http://schemas.openxmlformats.org/officeDocument/2006/math">
                    <m:r>
                      <a:rPr lang="en-US" b="0" i="1" dirty="0" smtClean="0">
                        <a:latin typeface="Cambria Math"/>
                        <a:cs typeface="Arial" pitchFamily="34" charset="0"/>
                        <a:sym typeface="Symbol"/>
                      </a:rPr>
                      <m:t>𝜇</m:t>
                    </m:r>
                  </m:oMath>
                </a14:m>
                <a:r>
                  <a:rPr lang="en-US" i="1" dirty="0" smtClean="0">
                    <a:latin typeface="Arial" pitchFamily="34" charset="0"/>
                    <a:cs typeface="Arial" pitchFamily="34" charset="0"/>
                    <a:sym typeface="Symbol"/>
                  </a:rPr>
                  <a:t> </a:t>
                </a:r>
                <a:r>
                  <a:rPr lang="en-US" dirty="0" smtClean="0">
                    <a:solidFill>
                      <a:srgbClr val="008000"/>
                    </a:solidFill>
                    <a:latin typeface="Arial" pitchFamily="34" charset="0"/>
                    <a:cs typeface="Arial" pitchFamily="34" charset="0"/>
                    <a:sym typeface="Symbol"/>
                  </a:rPr>
                  <a:t>… learning rate</a:t>
                </a:r>
                <a:endParaRPr lang="en-US" dirty="0">
                  <a:solidFill>
                    <a:srgbClr val="008000"/>
                  </a:solidFill>
                  <a:latin typeface="Arial" pitchFamily="34" charset="0"/>
                  <a:cs typeface="Arial" pitchFamily="34" charset="0"/>
                </a:endParaRPr>
              </a:p>
            </p:txBody>
          </p:sp>
        </mc:Choice>
        <mc:Fallback>
          <p:sp>
            <p:nvSpPr>
              <p:cNvPr id="15" name="Rectangle 14"/>
              <p:cNvSpPr>
                <a:spLocks noRot="1" noChangeAspect="1" noMove="1" noResize="1" noEditPoints="1" noAdjustHandles="1" noChangeArrowheads="1" noChangeShapeType="1" noTextEdit="1"/>
              </p:cNvSpPr>
              <p:nvPr/>
            </p:nvSpPr>
            <p:spPr>
              <a:xfrm>
                <a:off x="6095999" y="5117068"/>
                <a:ext cx="1958998" cy="369332"/>
              </a:xfrm>
              <a:prstGeom prst="rect">
                <a:avLst/>
              </a:prstGeom>
              <a:blipFill rotWithShape="1">
                <a:blip r:embed="rId3" cstate="print"/>
                <a:stretch>
                  <a:fillRect t="-8197" r="-1869" b="-24590"/>
                </a:stretch>
              </a:blipFill>
            </p:spPr>
            <p:txBody>
              <a:bodyPr/>
              <a:lstStyle/>
              <a:p>
                <a:r>
                  <a:rPr lang="en-US">
                    <a:noFill/>
                  </a:rPr>
                  <a:t> </a:t>
                </a:r>
              </a:p>
            </p:txBody>
          </p:sp>
        </mc:Fallback>
      </mc:AlternateContent>
      <p:pic>
        <p:nvPicPr>
          <p:cNvPr id="11" name="Picture 2" descr="http://upload.wikimedia.org/wikipedia/commons/thumb/f/ff/Gradient_descent.svg/350px-Gradient_descent.svg.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680603" y="0"/>
            <a:ext cx="1452973" cy="1556756"/>
          </a:xfrm>
          <a:prstGeom prst="rect">
            <a:avLst/>
          </a:prstGeom>
          <a:solidFill>
            <a:schemeClr val="bg1"/>
          </a:solidFill>
        </p:spPr>
      </p:pic>
    </p:spTree>
    <p:extLst>
      <p:ext uri="{BB962C8B-B14F-4D97-AF65-F5344CB8AC3E}">
        <p14:creationId xmlns:p14="http://schemas.microsoft.com/office/powerpoint/2010/main" xmlns="" val="32574626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cstate="print"/>
          <a:srcRect l="27518" t="17473" r="11008" b="21585"/>
          <a:stretch>
            <a:fillRect/>
          </a:stretch>
        </p:blipFill>
        <p:spPr bwMode="auto">
          <a:xfrm>
            <a:off x="228601" y="135039"/>
            <a:ext cx="8686800" cy="6587924"/>
          </a:xfrm>
          <a:prstGeom prst="rect">
            <a:avLst/>
          </a:prstGeom>
          <a:noFill/>
          <a:ln w="9525">
            <a:noFill/>
            <a:miter lim="800000"/>
            <a:headEnd/>
            <a:tailEnd/>
          </a:ln>
        </p:spPr>
      </p:pic>
      <p:sp>
        <p:nvSpPr>
          <p:cNvPr id="25603" name="TextBox 5"/>
          <p:cNvSpPr txBox="1">
            <a:spLocks noChangeArrowheads="1"/>
          </p:cNvSpPr>
          <p:nvPr/>
        </p:nvSpPr>
        <p:spPr bwMode="auto">
          <a:xfrm>
            <a:off x="4419600" y="6477000"/>
            <a:ext cx="4572000" cy="276225"/>
          </a:xfrm>
          <a:prstGeom prst="rect">
            <a:avLst/>
          </a:prstGeom>
          <a:noFill/>
          <a:ln w="9525">
            <a:noFill/>
            <a:miter lim="800000"/>
            <a:headEnd/>
            <a:tailEnd/>
          </a:ln>
        </p:spPr>
        <p:txBody>
          <a:bodyPr>
            <a:spAutoFit/>
          </a:bodyPr>
          <a:lstStyle/>
          <a:p>
            <a:pPr algn="r"/>
            <a:r>
              <a:rPr lang="en-US" sz="1200" dirty="0" err="1" smtClean="0">
                <a:latin typeface="Arial" pitchFamily="34" charset="0"/>
                <a:cs typeface="Arial" pitchFamily="34" charset="0"/>
              </a:rPr>
              <a:t>Koren</a:t>
            </a:r>
            <a:r>
              <a:rPr lang="en-US" sz="1200" dirty="0">
                <a:latin typeface="Arial" pitchFamily="34" charset="0"/>
                <a:cs typeface="Arial" pitchFamily="34" charset="0"/>
              </a:rPr>
              <a:t>, Bell, </a:t>
            </a:r>
            <a:r>
              <a:rPr lang="en-US" sz="1200" dirty="0" err="1">
                <a:latin typeface="Arial" pitchFamily="34" charset="0"/>
                <a:cs typeface="Arial" pitchFamily="34" charset="0"/>
              </a:rPr>
              <a:t>Volinksy</a:t>
            </a:r>
            <a:r>
              <a:rPr lang="en-US" sz="1200" dirty="0">
                <a:latin typeface="Arial" pitchFamily="34" charset="0"/>
                <a:cs typeface="Arial" pitchFamily="34" charset="0"/>
              </a:rPr>
              <a:t>, IEEE Computer, 2009</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39</a:t>
            </a:fld>
            <a:endParaRPr lang="en-US"/>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xmlns="" val="18153294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en-US" altLang="ko-KR" dirty="0" smtClean="0">
                <a:ea typeface="굴림" charset="-127"/>
              </a:rPr>
              <a:t>Utility Matrix </a:t>
            </a:r>
            <a:r>
              <a:rPr lang="en-US" altLang="ko-KR" i="1" dirty="0" smtClean="0">
                <a:ea typeface="굴림" charset="-127"/>
              </a:rPr>
              <a:t>R</a:t>
            </a:r>
            <a:r>
              <a:rPr lang="en-US" altLang="ko-KR" dirty="0" smtClean="0">
                <a:ea typeface="굴림" charset="-127"/>
              </a:rPr>
              <a:t>: Evaluation</a:t>
            </a:r>
          </a:p>
        </p:txBody>
      </p:sp>
      <p:graphicFrame>
        <p:nvGraphicFramePr>
          <p:cNvPr id="243800" name="Group 88"/>
          <p:cNvGraphicFramePr>
            <a:graphicFrameLocks noGrp="1"/>
          </p:cNvGraphicFramePr>
          <p:nvPr>
            <p:ph type="tbl" idx="4294967295"/>
            <p:extLst>
              <p:ext uri="{D42A27DB-BD31-4B8C-83A1-F6EECF244321}">
                <p14:modId xmlns:p14="http://schemas.microsoft.com/office/powerpoint/2010/main" xmlns="" val="1215483273"/>
              </p:ext>
            </p:extLst>
          </p:nvPr>
        </p:nvGraphicFramePr>
        <p:xfrm>
          <a:off x="2667000" y="1512332"/>
          <a:ext cx="3390900" cy="4025900"/>
        </p:xfrm>
        <a:graphic>
          <a:graphicData uri="http://schemas.openxmlformats.org/drawingml/2006/table">
            <a:tbl>
              <a:tblPr/>
              <a:tblGrid>
                <a:gridCol w="565150"/>
                <a:gridCol w="565150"/>
                <a:gridCol w="565150"/>
                <a:gridCol w="565150"/>
                <a:gridCol w="565150"/>
                <a:gridCol w="565150"/>
              </a:tblGrid>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dirty="0" smtClean="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254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r>
            </a:tbl>
          </a:graphicData>
        </a:graphic>
      </p:graphicFrame>
      <p:sp>
        <p:nvSpPr>
          <p:cNvPr id="11346" name="Text Box 82"/>
          <p:cNvSpPr txBox="1">
            <a:spLocks noChangeArrowheads="1"/>
          </p:cNvSpPr>
          <p:nvPr/>
        </p:nvSpPr>
        <p:spPr bwMode="auto">
          <a:xfrm>
            <a:off x="6483350" y="3803650"/>
            <a:ext cx="162948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a:solidFill>
                  <a:srgbClr val="0000FF"/>
                </a:solidFill>
                <a:latin typeface="Arial" pitchFamily="34" charset="0"/>
                <a:ea typeface="굴림" charset="-127"/>
                <a:cs typeface="Arial" pitchFamily="34" charset="0"/>
              </a:rPr>
              <a:t>Test Data </a:t>
            </a:r>
            <a:r>
              <a:rPr lang="en-US" altLang="ko-KR" sz="1800" b="1" dirty="0" smtClean="0">
                <a:solidFill>
                  <a:srgbClr val="0000FF"/>
                </a:solidFill>
                <a:latin typeface="Arial" pitchFamily="34" charset="0"/>
                <a:ea typeface="굴림" charset="-127"/>
                <a:cs typeface="Arial" pitchFamily="34" charset="0"/>
              </a:rPr>
              <a:t>Set</a:t>
            </a:r>
            <a:endParaRPr lang="en-US" altLang="ko-KR" sz="1800" b="1" dirty="0">
              <a:solidFill>
                <a:srgbClr val="0000FF"/>
              </a:solidFill>
              <a:latin typeface="Arial" pitchFamily="34" charset="0"/>
              <a:ea typeface="굴림" charset="-127"/>
              <a:cs typeface="Arial" pitchFamily="34" charset="0"/>
            </a:endParaRPr>
          </a:p>
        </p:txBody>
      </p:sp>
      <p:sp>
        <p:nvSpPr>
          <p:cNvPr id="11348" name="Line 84"/>
          <p:cNvSpPr>
            <a:spLocks noChangeShapeType="1"/>
          </p:cNvSpPr>
          <p:nvPr/>
        </p:nvSpPr>
        <p:spPr bwMode="auto">
          <a:xfrm>
            <a:off x="2413000" y="1550432"/>
            <a:ext cx="12700" cy="40005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ko-KR" altLang="en-US"/>
          </a:p>
        </p:txBody>
      </p:sp>
      <p:sp>
        <p:nvSpPr>
          <p:cNvPr id="11349" name="Line 85"/>
          <p:cNvSpPr>
            <a:spLocks noChangeShapeType="1"/>
          </p:cNvSpPr>
          <p:nvPr/>
        </p:nvSpPr>
        <p:spPr bwMode="auto">
          <a:xfrm>
            <a:off x="2628900" y="1385332"/>
            <a:ext cx="33909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ko-KR" altLang="en-US"/>
          </a:p>
        </p:txBody>
      </p:sp>
      <p:sp>
        <p:nvSpPr>
          <p:cNvPr id="11350" name="Line 89"/>
          <p:cNvSpPr>
            <a:spLocks noChangeShapeType="1"/>
          </p:cNvSpPr>
          <p:nvPr/>
        </p:nvSpPr>
        <p:spPr bwMode="auto">
          <a:xfrm flipH="1">
            <a:off x="6121400" y="4141232"/>
            <a:ext cx="901700" cy="292100"/>
          </a:xfrm>
          <a:prstGeom prst="line">
            <a:avLst/>
          </a:prstGeom>
          <a:noFill/>
          <a:ln w="38100">
            <a:solidFill>
              <a:srgbClr val="0000FF"/>
            </a:solidFill>
            <a:round/>
            <a:headEnd/>
            <a:tailEnd type="triangle" w="med" len="med"/>
          </a:ln>
          <a:extLst>
            <a:ext uri="{909E8E84-426E-40DD-AFC4-6F175D3DCCD1}">
              <a14:hiddenFill xmlns:a14="http://schemas.microsoft.com/office/drawing/2010/main" xmlns="">
                <a:noFill/>
              </a14:hiddenFill>
            </a:ext>
          </a:extLst>
        </p:spPr>
        <p:txBody>
          <a:bodyPr/>
          <a:lstStyle/>
          <a:p>
            <a:endParaRPr lang="ko-KR" altLang="en-US" dirty="0"/>
          </a:p>
        </p:txBody>
      </p:sp>
      <mc:AlternateContent xmlns:mc="http://schemas.openxmlformats.org/markup-compatibility/2006">
        <mc:Choice xmlns:a14="http://schemas.microsoft.com/office/drawing/2010/main" xmlns="" Requires="a14">
          <p:sp>
            <p:nvSpPr>
              <p:cNvPr id="12" name="Rectangle 11"/>
              <p:cNvSpPr/>
              <p:nvPr/>
            </p:nvSpPr>
            <p:spPr>
              <a:xfrm>
                <a:off x="990600" y="5485907"/>
                <a:ext cx="7162800" cy="1219693"/>
              </a:xfrm>
              <a:prstGeom prst="rect">
                <a:avLst/>
              </a:prstGeom>
            </p:spPr>
            <p:txBody>
              <a:bodyPr wrap="square">
                <a:spAutoFit/>
              </a:bodyPr>
              <a:lstStyle/>
              <a:p>
                <a:pPr algn="ctr"/>
                <a:r>
                  <a:rPr lang="en-CA" sz="3600" b="1" dirty="0" smtClean="0">
                    <a:solidFill>
                      <a:srgbClr val="0000FF"/>
                    </a:solidFill>
                    <a:latin typeface="Arial" pitchFamily="34" charset="0"/>
                    <a:cs typeface="Arial" pitchFamily="34" charset="0"/>
                  </a:rPr>
                  <a:t>RMSE</a:t>
                </a:r>
                <a:r>
                  <a:rPr lang="en-CA" sz="3600" dirty="0" smtClean="0">
                    <a:solidFill>
                      <a:srgbClr val="0000FF"/>
                    </a:solidFill>
                  </a:rPr>
                  <a:t> </a:t>
                </a:r>
                <a:r>
                  <a:rPr lang="en-CA" sz="3600" dirty="0" smtClean="0">
                    <a:solidFill>
                      <a:srgbClr val="0000FF"/>
                    </a:solidFill>
                    <a:latin typeface="Times New Roman" pitchFamily="18" charset="0"/>
                    <a:cs typeface="Times New Roman" pitchFamily="18" charset="0"/>
                  </a:rPr>
                  <a:t>= </a:t>
                </a:r>
                <a14:m>
                  <m:oMath xmlns:m="http://schemas.openxmlformats.org/officeDocument/2006/math">
                    <m:f>
                      <m:fPr>
                        <m:ctrlPr>
                          <a:rPr lang="en-US" sz="3600" b="0" i="1" smtClean="0">
                            <a:solidFill>
                              <a:srgbClr val="0000FF"/>
                            </a:solidFill>
                            <a:latin typeface="Cambria Math" panose="02040503050406030204" pitchFamily="18" charset="0"/>
                          </a:rPr>
                        </m:ctrlPr>
                      </m:fPr>
                      <m:num>
                        <m:r>
                          <a:rPr lang="en-US" sz="3600">
                            <a:solidFill>
                              <a:srgbClr val="0000FF"/>
                            </a:solidFill>
                            <a:latin typeface="Cambria Math"/>
                          </a:rPr>
                          <m:t>1</m:t>
                        </m:r>
                      </m:num>
                      <m:den>
                        <m:d>
                          <m:dPr>
                            <m:begChr m:val="|"/>
                            <m:endChr m:val="|"/>
                            <m:ctrlPr>
                              <a:rPr lang="en-US" sz="3600" b="0" i="1" smtClean="0">
                                <a:solidFill>
                                  <a:srgbClr val="0000FF"/>
                                </a:solidFill>
                                <a:latin typeface="Cambria Math" panose="02040503050406030204" pitchFamily="18" charset="0"/>
                              </a:rPr>
                            </m:ctrlPr>
                          </m:dPr>
                          <m:e>
                            <m:r>
                              <m:rPr>
                                <m:sty m:val="p"/>
                              </m:rPr>
                              <a:rPr lang="en-US" sz="3600" b="0" i="0" smtClean="0">
                                <a:solidFill>
                                  <a:srgbClr val="0000FF"/>
                                </a:solidFill>
                                <a:latin typeface="Cambria Math"/>
                              </a:rPr>
                              <m:t>R</m:t>
                            </m:r>
                          </m:e>
                        </m:d>
                      </m:den>
                    </m:f>
                    <m:rad>
                      <m:radPr>
                        <m:degHide m:val="on"/>
                        <m:ctrlPr>
                          <a:rPr lang="en-US" sz="3600" b="0" i="1" smtClean="0">
                            <a:solidFill>
                              <a:srgbClr val="0000FF"/>
                            </a:solidFill>
                            <a:latin typeface="Cambria Math" panose="02040503050406030204" pitchFamily="18" charset="0"/>
                          </a:rPr>
                        </m:ctrlPr>
                      </m:radPr>
                      <m:deg/>
                      <m:e>
                        <m:nary>
                          <m:naryPr>
                            <m:chr m:val="∑"/>
                            <m:supHide m:val="on"/>
                            <m:ctrlPr>
                              <a:rPr lang="en-US" sz="3600" i="1">
                                <a:solidFill>
                                  <a:srgbClr val="0000FF"/>
                                </a:solidFill>
                                <a:latin typeface="Cambria Math" panose="02040503050406030204" pitchFamily="18" charset="0"/>
                              </a:rPr>
                            </m:ctrlPr>
                          </m:naryPr>
                          <m:sub>
                            <m:r>
                              <m:rPr>
                                <m:brk m:alnAt="7"/>
                              </m:rPr>
                              <a:rPr lang="en-US" sz="3600" i="1">
                                <a:solidFill>
                                  <a:srgbClr val="0000FF"/>
                                </a:solidFill>
                                <a:latin typeface="Cambria Math"/>
                              </a:rPr>
                              <m:t>(</m:t>
                            </m:r>
                            <m:r>
                              <a:rPr lang="en-US" sz="3600" i="1">
                                <a:solidFill>
                                  <a:srgbClr val="0000FF"/>
                                </a:solidFill>
                                <a:latin typeface="Cambria Math"/>
                              </a:rPr>
                              <m:t>𝑖</m:t>
                            </m:r>
                            <m:r>
                              <a:rPr lang="en-US" sz="3600" i="1">
                                <a:solidFill>
                                  <a:srgbClr val="0000FF"/>
                                </a:solidFill>
                                <a:latin typeface="Cambria Math"/>
                              </a:rPr>
                              <m:t>,</m:t>
                            </m:r>
                            <m:r>
                              <a:rPr lang="en-US" sz="3600" i="1">
                                <a:solidFill>
                                  <a:srgbClr val="0000FF"/>
                                </a:solidFill>
                                <a:latin typeface="Cambria Math"/>
                              </a:rPr>
                              <m:t>𝑥</m:t>
                            </m:r>
                            <m:r>
                              <a:rPr lang="en-US" sz="3600" i="1">
                                <a:solidFill>
                                  <a:srgbClr val="0000FF"/>
                                </a:solidFill>
                                <a:latin typeface="Cambria Math"/>
                              </a:rPr>
                              <m:t>)∈</m:t>
                            </m:r>
                            <m:r>
                              <a:rPr lang="en-US" sz="3600" i="1">
                                <a:solidFill>
                                  <a:srgbClr val="0000FF"/>
                                </a:solidFill>
                                <a:latin typeface="Cambria Math"/>
                              </a:rPr>
                              <m:t>𝑅</m:t>
                            </m:r>
                          </m:sub>
                          <m:sup/>
                          <m:e>
                            <m:sSup>
                              <m:sSupPr>
                                <m:ctrlPr>
                                  <a:rPr lang="en-US" sz="3600" i="1">
                                    <a:solidFill>
                                      <a:srgbClr val="0000FF"/>
                                    </a:solidFill>
                                    <a:latin typeface="Cambria Math" panose="02040503050406030204" pitchFamily="18" charset="0"/>
                                  </a:rPr>
                                </m:ctrlPr>
                              </m:sSupPr>
                              <m:e>
                                <m:d>
                                  <m:dPr>
                                    <m:ctrlPr>
                                      <a:rPr lang="en-US" sz="3600" i="1">
                                        <a:solidFill>
                                          <a:srgbClr val="0000FF"/>
                                        </a:solidFill>
                                        <a:latin typeface="Cambria Math" panose="02040503050406030204" pitchFamily="18" charset="0"/>
                                      </a:rPr>
                                    </m:ctrlPr>
                                  </m:dPr>
                                  <m:e>
                                    <m:sSub>
                                      <m:sSubPr>
                                        <m:ctrlPr>
                                          <a:rPr lang="en-US" sz="3600" i="1" dirty="0">
                                            <a:solidFill>
                                              <a:srgbClr val="0000FF"/>
                                            </a:solidFill>
                                            <a:latin typeface="Cambria Math" panose="02040503050406030204" pitchFamily="18" charset="0"/>
                                          </a:rPr>
                                        </m:ctrlPr>
                                      </m:sSubPr>
                                      <m:e>
                                        <m:acc>
                                          <m:accPr>
                                            <m:chr m:val="̂"/>
                                            <m:ctrlPr>
                                              <a:rPr lang="en-US" sz="3600" i="1" dirty="0">
                                                <a:solidFill>
                                                  <a:srgbClr val="0000FF"/>
                                                </a:solidFill>
                                                <a:latin typeface="Cambria Math" panose="02040503050406030204" pitchFamily="18" charset="0"/>
                                              </a:rPr>
                                            </m:ctrlPr>
                                          </m:accPr>
                                          <m:e>
                                            <m:r>
                                              <a:rPr lang="en-US" sz="3600" i="1" dirty="0">
                                                <a:solidFill>
                                                  <a:srgbClr val="0000FF"/>
                                                </a:solidFill>
                                                <a:latin typeface="Cambria Math"/>
                                              </a:rPr>
                                              <m:t>𝑟</m:t>
                                            </m:r>
                                          </m:e>
                                        </m:acc>
                                      </m:e>
                                      <m:sub>
                                        <m:r>
                                          <a:rPr lang="en-US" sz="3600" i="1" dirty="0">
                                            <a:solidFill>
                                              <a:srgbClr val="0000FF"/>
                                            </a:solidFill>
                                            <a:latin typeface="Cambria Math"/>
                                          </a:rPr>
                                          <m:t>𝑥𝑖</m:t>
                                        </m:r>
                                      </m:sub>
                                    </m:sSub>
                                    <m:r>
                                      <a:rPr lang="en-US" sz="3600" i="1" dirty="0">
                                        <a:solidFill>
                                          <a:srgbClr val="0000FF"/>
                                        </a:solidFill>
                                        <a:latin typeface="Cambria Math"/>
                                      </a:rPr>
                                      <m:t>−</m:t>
                                    </m:r>
                                    <m:sSub>
                                      <m:sSubPr>
                                        <m:ctrlPr>
                                          <a:rPr lang="en-US" sz="3600" i="1">
                                            <a:solidFill>
                                              <a:srgbClr val="0000FF"/>
                                            </a:solidFill>
                                            <a:latin typeface="Cambria Math" panose="02040503050406030204" pitchFamily="18" charset="0"/>
                                          </a:rPr>
                                        </m:ctrlPr>
                                      </m:sSubPr>
                                      <m:e>
                                        <m:r>
                                          <a:rPr lang="en-US" sz="3600" i="1">
                                            <a:solidFill>
                                              <a:srgbClr val="0000FF"/>
                                            </a:solidFill>
                                            <a:latin typeface="Cambria Math"/>
                                          </a:rPr>
                                          <m:t>𝑟</m:t>
                                        </m:r>
                                      </m:e>
                                      <m:sub>
                                        <m:r>
                                          <a:rPr lang="en-US" sz="3600" i="1">
                                            <a:solidFill>
                                              <a:srgbClr val="0000FF"/>
                                            </a:solidFill>
                                            <a:latin typeface="Cambria Math"/>
                                          </a:rPr>
                                          <m:t>𝑥𝑖</m:t>
                                        </m:r>
                                      </m:sub>
                                    </m:sSub>
                                  </m:e>
                                </m:d>
                              </m:e>
                              <m:sup>
                                <m:r>
                                  <a:rPr lang="en-US" sz="3600" i="1">
                                    <a:solidFill>
                                      <a:srgbClr val="0000FF"/>
                                    </a:solidFill>
                                    <a:latin typeface="Cambria Math"/>
                                  </a:rPr>
                                  <m:t>2</m:t>
                                </m:r>
                              </m:sup>
                            </m:sSup>
                          </m:e>
                        </m:nary>
                      </m:e>
                    </m:rad>
                  </m:oMath>
                </a14:m>
                <a:endParaRPr lang="en-US" sz="3600" baseline="30000" dirty="0">
                  <a:solidFill>
                    <a:srgbClr val="0000FF"/>
                  </a:solidFill>
                  <a:latin typeface="Times New Roman" pitchFamily="18" charset="0"/>
                  <a:cs typeface="Times New Roman" pitchFamily="18" charset="0"/>
                </a:endParaRPr>
              </a:p>
            </p:txBody>
          </p:sp>
        </mc:Choice>
        <mc:Fallback>
          <p:sp>
            <p:nvSpPr>
              <p:cNvPr id="12" name="Rectangle 11"/>
              <p:cNvSpPr>
                <a:spLocks noRot="1" noChangeAspect="1" noMove="1" noResize="1" noEditPoints="1" noAdjustHandles="1" noChangeArrowheads="1" noChangeShapeType="1" noTextEdit="1"/>
              </p:cNvSpPr>
              <p:nvPr/>
            </p:nvSpPr>
            <p:spPr>
              <a:xfrm>
                <a:off x="990600" y="5485907"/>
                <a:ext cx="7162800" cy="1219693"/>
              </a:xfrm>
              <a:prstGeom prst="rect">
                <a:avLst/>
              </a:prstGeom>
              <a:blipFill rotWithShape="1">
                <a:blip r:embed="rId2" cstate="print"/>
                <a:stretch>
                  <a:fillRect/>
                </a:stretch>
              </a:blipFill>
            </p:spPr>
            <p:txBody>
              <a:bodyPr/>
              <a:lstStyle/>
              <a:p>
                <a:r>
                  <a:rPr lang="en-US">
                    <a:noFill/>
                  </a:rPr>
                  <a:t> </a:t>
                </a:r>
              </a:p>
            </p:txBody>
          </p:sp>
        </mc:Fallback>
      </mc:AlternateContent>
      <p:sp>
        <p:nvSpPr>
          <p:cNvPr id="16" name="Slide Number Placeholder 15"/>
          <p:cNvSpPr>
            <a:spLocks noGrp="1"/>
          </p:cNvSpPr>
          <p:nvPr>
            <p:ph type="sldNum" sz="quarter" idx="12"/>
          </p:nvPr>
        </p:nvSpPr>
        <p:spPr/>
        <p:txBody>
          <a:bodyPr/>
          <a:lstStyle/>
          <a:p>
            <a:fld id="{19B12225-5612-419B-A8D5-4B8EEE4C217E}" type="slidenum">
              <a:rPr lang="en-US" smtClean="0"/>
              <a:pPr/>
              <a:t>4</a:t>
            </a:fld>
            <a:endParaRPr lang="en-US"/>
          </a:p>
        </p:txBody>
      </p:sp>
      <p:sp>
        <p:nvSpPr>
          <p:cNvPr id="18" name="Text Box 153"/>
          <p:cNvSpPr txBox="1">
            <a:spLocks noChangeArrowheads="1"/>
          </p:cNvSpPr>
          <p:nvPr/>
        </p:nvSpPr>
        <p:spPr bwMode="auto">
          <a:xfrm>
            <a:off x="3540125" y="1066800"/>
            <a:ext cx="169790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smtClean="0">
                <a:solidFill>
                  <a:srgbClr val="008000"/>
                </a:solidFill>
                <a:latin typeface="Arial" pitchFamily="34" charset="0"/>
                <a:ea typeface="굴림" charset="-127"/>
                <a:cs typeface="Arial" pitchFamily="34" charset="0"/>
              </a:rPr>
              <a:t>480,000 users</a:t>
            </a:r>
            <a:endParaRPr lang="en-US" altLang="ko-KR" sz="1800" b="1" dirty="0">
              <a:solidFill>
                <a:srgbClr val="008000"/>
              </a:solidFill>
              <a:latin typeface="Arial" pitchFamily="34" charset="0"/>
              <a:ea typeface="굴림" charset="-127"/>
              <a:cs typeface="Arial" pitchFamily="34" charset="0"/>
            </a:endParaRPr>
          </a:p>
        </p:txBody>
      </p:sp>
      <p:sp>
        <p:nvSpPr>
          <p:cNvPr id="19" name="Text Box 154"/>
          <p:cNvSpPr txBox="1">
            <a:spLocks noChangeArrowheads="1"/>
          </p:cNvSpPr>
          <p:nvPr/>
        </p:nvSpPr>
        <p:spPr bwMode="auto">
          <a:xfrm>
            <a:off x="1295400" y="2852182"/>
            <a:ext cx="1357312"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altLang="ko-KR" sz="1800" b="1" dirty="0">
                <a:solidFill>
                  <a:srgbClr val="008000"/>
                </a:solidFill>
                <a:latin typeface="Arial" pitchFamily="34" charset="0"/>
                <a:ea typeface="굴림" charset="-127"/>
                <a:cs typeface="Arial" pitchFamily="34" charset="0"/>
              </a:rPr>
              <a:t>17,700 movies</a:t>
            </a:r>
          </a:p>
        </p:txBody>
      </p:sp>
      <p:cxnSp>
        <p:nvCxnSpPr>
          <p:cNvPr id="3" name="Elbow Connector 2"/>
          <p:cNvCxnSpPr/>
          <p:nvPr/>
        </p:nvCxnSpPr>
        <p:spPr>
          <a:xfrm rot="10800000">
            <a:off x="6019801" y="6342619"/>
            <a:ext cx="450850" cy="374651"/>
          </a:xfrm>
          <a:prstGeom prst="bentConnector3">
            <a:avLst>
              <a:gd name="adj1" fmla="val 100285"/>
            </a:avLst>
          </a:prstGeom>
          <a:ln w="28575">
            <a:tailEnd type="arrow"/>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6422758" y="6488668"/>
            <a:ext cx="1800493"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Predicted rating</a:t>
            </a:r>
          </a:p>
        </p:txBody>
      </p:sp>
      <p:cxnSp>
        <p:nvCxnSpPr>
          <p:cNvPr id="21" name="Elbow Connector 20"/>
          <p:cNvCxnSpPr/>
          <p:nvPr/>
        </p:nvCxnSpPr>
        <p:spPr>
          <a:xfrm rot="5400000">
            <a:off x="6791215" y="5293096"/>
            <a:ext cx="788782" cy="512227"/>
          </a:xfrm>
          <a:prstGeom prst="bentConnector3">
            <a:avLst>
              <a:gd name="adj1" fmla="val 1311"/>
            </a:avLst>
          </a:prstGeom>
          <a:ln w="28575">
            <a:tailEnd type="arrow"/>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7369155" y="4953000"/>
            <a:ext cx="1774845" cy="646331"/>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True rating of </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user </a:t>
            </a:r>
            <a:r>
              <a:rPr lang="en-US" b="1" i="1" dirty="0" smtClean="0">
                <a:solidFill>
                  <a:srgbClr val="008000"/>
                </a:solidFill>
                <a:latin typeface="Arial" pitchFamily="34" charset="0"/>
                <a:cs typeface="Arial" pitchFamily="34" charset="0"/>
              </a:rPr>
              <a:t>x</a:t>
            </a:r>
            <a:r>
              <a:rPr lang="en-US" dirty="0" smtClean="0">
                <a:solidFill>
                  <a:srgbClr val="008000"/>
                </a:solidFill>
                <a:latin typeface="Arial" pitchFamily="34" charset="0"/>
                <a:cs typeface="Arial" pitchFamily="34" charset="0"/>
              </a:rPr>
              <a:t> on item </a:t>
            </a:r>
            <a:r>
              <a:rPr lang="en-US" b="1" i="1" dirty="0" err="1" smtClean="0">
                <a:solidFill>
                  <a:srgbClr val="008000"/>
                </a:solidFill>
                <a:latin typeface="Arial" pitchFamily="34" charset="0"/>
                <a:cs typeface="Arial" pitchFamily="34" charset="0"/>
              </a:rPr>
              <a:t>i</a:t>
            </a:r>
            <a:endParaRPr lang="en-US" b="1" i="1" dirty="0" smtClean="0">
              <a:solidFill>
                <a:srgbClr val="008000"/>
              </a:solidFill>
              <a:latin typeface="Arial" pitchFamily="34" charset="0"/>
              <a:cs typeface="Arial" pitchFamily="34" charset="0"/>
            </a:endParaRPr>
          </a:p>
        </p:txBody>
      </p:sp>
      <mc:AlternateContent xmlns:mc="http://schemas.openxmlformats.org/markup-compatibility/2006">
        <mc:Choice xmlns:a14="http://schemas.microsoft.com/office/drawing/2010/main" xmlns="" Requires="a14">
          <p:sp>
            <p:nvSpPr>
              <p:cNvPr id="30" name="Text Box 82"/>
              <p:cNvSpPr txBox="1">
                <a:spLocks noChangeArrowheads="1"/>
              </p:cNvSpPr>
              <p:nvPr/>
            </p:nvSpPr>
            <p:spPr bwMode="auto">
              <a:xfrm>
                <a:off x="6619984" y="1810782"/>
                <a:ext cx="619016" cy="38151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14:m>
                  <m:oMathPara xmlns:m="http://schemas.openxmlformats.org/officeDocument/2006/math">
                    <m:oMathParaPr>
                      <m:jc m:val="centerGroup"/>
                    </m:oMathParaPr>
                    <m:oMath xmlns:m="http://schemas.openxmlformats.org/officeDocument/2006/math">
                      <m:sSub>
                        <m:sSubPr>
                          <m:ctrlPr>
                            <a:rPr lang="en-US" altLang="ko-KR" sz="1800" b="1" i="1" dirty="0" smtClean="0">
                              <a:solidFill>
                                <a:srgbClr val="0000FF"/>
                              </a:solidFill>
                              <a:latin typeface="Cambria Math" panose="02040503050406030204" pitchFamily="18" charset="0"/>
                              <a:ea typeface="굴림" charset="-127"/>
                              <a:cs typeface="Arial" pitchFamily="34" charset="0"/>
                            </a:rPr>
                          </m:ctrlPr>
                        </m:sSubPr>
                        <m:e>
                          <m:r>
                            <a:rPr lang="en-US" altLang="ko-KR" sz="1800" b="1" i="1" dirty="0" smtClean="0">
                              <a:solidFill>
                                <a:srgbClr val="0000FF"/>
                              </a:solidFill>
                              <a:latin typeface="Cambria Math"/>
                              <a:ea typeface="굴림" charset="-127"/>
                              <a:cs typeface="Arial" pitchFamily="34" charset="0"/>
                            </a:rPr>
                            <m:t>𝒓</m:t>
                          </m:r>
                        </m:e>
                        <m:sub>
                          <m:r>
                            <a:rPr lang="en-US" altLang="ko-KR" sz="1800" b="1" i="1" dirty="0" smtClean="0">
                              <a:solidFill>
                                <a:srgbClr val="0000FF"/>
                              </a:solidFill>
                              <a:latin typeface="Cambria Math"/>
                              <a:ea typeface="굴림" charset="-127"/>
                              <a:cs typeface="Arial" pitchFamily="34" charset="0"/>
                            </a:rPr>
                            <m:t>𝟑</m:t>
                          </m:r>
                          <m:r>
                            <a:rPr lang="en-US" altLang="ko-KR" sz="1800" b="1" i="1" dirty="0" smtClean="0">
                              <a:solidFill>
                                <a:srgbClr val="0000FF"/>
                              </a:solidFill>
                              <a:latin typeface="Cambria Math"/>
                              <a:ea typeface="굴림" charset="-127"/>
                              <a:cs typeface="Arial" pitchFamily="34" charset="0"/>
                            </a:rPr>
                            <m:t>,</m:t>
                          </m:r>
                          <m:r>
                            <a:rPr lang="en-US" altLang="ko-KR" sz="1800" b="1" i="1" dirty="0" smtClean="0">
                              <a:solidFill>
                                <a:srgbClr val="0000FF"/>
                              </a:solidFill>
                              <a:latin typeface="Cambria Math"/>
                              <a:ea typeface="굴림" charset="-127"/>
                              <a:cs typeface="Arial" pitchFamily="34" charset="0"/>
                            </a:rPr>
                            <m:t>𝟔</m:t>
                          </m:r>
                        </m:sub>
                      </m:sSub>
                    </m:oMath>
                  </m:oMathPara>
                </a14:m>
                <a:endParaRPr lang="en-US" altLang="ko-KR" sz="1800" b="1" dirty="0">
                  <a:solidFill>
                    <a:srgbClr val="0000FF"/>
                  </a:solidFill>
                  <a:latin typeface="Arial" pitchFamily="34" charset="0"/>
                  <a:ea typeface="굴림" charset="-127"/>
                  <a:cs typeface="Arial" pitchFamily="34" charset="0"/>
                </a:endParaRPr>
              </a:p>
            </p:txBody>
          </p:sp>
        </mc:Choice>
        <mc:Fallback>
          <p:sp>
            <p:nvSpPr>
              <p:cNvPr id="30" name="Text Box 82"/>
              <p:cNvSpPr txBox="1">
                <a:spLocks noRot="1" noChangeAspect="1" noMove="1" noResize="1" noEditPoints="1" noAdjustHandles="1" noChangeArrowheads="1" noChangeShapeType="1" noTextEdit="1"/>
              </p:cNvSpPr>
              <p:nvPr/>
            </p:nvSpPr>
            <p:spPr bwMode="auto">
              <a:xfrm>
                <a:off x="6619984" y="1810782"/>
                <a:ext cx="619016" cy="381515"/>
              </a:xfrm>
              <a:prstGeom prst="rect">
                <a:avLst/>
              </a:prstGeom>
              <a:blipFill rotWithShape="1">
                <a:blip r:embed="rId3" cstate="print"/>
                <a:stretch>
                  <a:fillRect/>
                </a:stretch>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noFill/>
                  </a:rPr>
                  <a:t> </a:t>
                </a:r>
              </a:p>
            </p:txBody>
          </p:sp>
        </mc:Fallback>
      </mc:AlternateContent>
      <p:sp>
        <p:nvSpPr>
          <p:cNvPr id="31" name="Line 89"/>
          <p:cNvSpPr>
            <a:spLocks noChangeShapeType="1"/>
          </p:cNvSpPr>
          <p:nvPr/>
        </p:nvSpPr>
        <p:spPr bwMode="auto">
          <a:xfrm flipH="1">
            <a:off x="5943600" y="2204482"/>
            <a:ext cx="901700" cy="2921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ko-KR" altLang="en-US"/>
          </a:p>
        </p:txBody>
      </p:sp>
      <p:sp>
        <p:nvSpPr>
          <p:cNvPr id="23" name="Rectangle 22"/>
          <p:cNvSpPr/>
          <p:nvPr/>
        </p:nvSpPr>
        <p:spPr>
          <a:xfrm>
            <a:off x="76200" y="1227266"/>
            <a:ext cx="2005677" cy="646331"/>
          </a:xfrm>
          <a:prstGeom prst="rect">
            <a:avLst/>
          </a:prstGeom>
        </p:spPr>
        <p:txBody>
          <a:bodyPr wrap="none">
            <a:spAutoFit/>
          </a:bodyPr>
          <a:lstStyle/>
          <a:p>
            <a:r>
              <a:rPr lang="en-CA" sz="3600" b="1" i="1" dirty="0" smtClean="0">
                <a:solidFill>
                  <a:srgbClr val="D60093"/>
                </a:solidFill>
                <a:latin typeface="Arial" pitchFamily="34" charset="0"/>
                <a:cs typeface="Arial" pitchFamily="34" charset="0"/>
              </a:rPr>
              <a:t>Matrix R</a:t>
            </a:r>
            <a:endParaRPr lang="en-US" i="1" dirty="0">
              <a:solidFill>
                <a:srgbClr val="D60093"/>
              </a:solidFill>
            </a:endParaRPr>
          </a:p>
        </p:txBody>
      </p:sp>
      <p:cxnSp>
        <p:nvCxnSpPr>
          <p:cNvPr id="25" name="Straight Connector 24"/>
          <p:cNvCxnSpPr/>
          <p:nvPr/>
        </p:nvCxnSpPr>
        <p:spPr>
          <a:xfrm>
            <a:off x="4306062" y="3533029"/>
            <a:ext cx="1524" cy="2005203"/>
          </a:xfrm>
          <a:prstGeom prst="line">
            <a:avLst/>
          </a:prstGeom>
          <a:ln w="57150">
            <a:solidFill>
              <a:srgbClr val="D60093"/>
            </a:solidFill>
          </a:ln>
        </p:spPr>
        <p:style>
          <a:lnRef idx="1">
            <a:schemeClr val="dk1"/>
          </a:lnRef>
          <a:fillRef idx="0">
            <a:schemeClr val="dk1"/>
          </a:fillRef>
          <a:effectRef idx="0">
            <a:schemeClr val="dk1"/>
          </a:effectRef>
          <a:fontRef idx="minor">
            <a:schemeClr val="tx1"/>
          </a:fontRef>
        </p:style>
      </p:cxnSp>
      <p:sp>
        <p:nvSpPr>
          <p:cNvPr id="27" name="Rectangle 26"/>
          <p:cNvSpPr/>
          <p:nvPr/>
        </p:nvSpPr>
        <p:spPr>
          <a:xfrm>
            <a:off x="4362450" y="3533029"/>
            <a:ext cx="1709166" cy="2011553"/>
          </a:xfrm>
          <a:prstGeom prst="rect">
            <a:avLst/>
          </a:prstGeom>
          <a:ln w="5715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8" name="Text Box 82"/>
          <p:cNvSpPr txBox="1">
            <a:spLocks noChangeArrowheads="1"/>
          </p:cNvSpPr>
          <p:nvPr/>
        </p:nvSpPr>
        <p:spPr bwMode="auto">
          <a:xfrm>
            <a:off x="175857" y="3771384"/>
            <a:ext cx="206986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smtClean="0">
                <a:solidFill>
                  <a:srgbClr val="D60093"/>
                </a:solidFill>
                <a:latin typeface="Arial" pitchFamily="34" charset="0"/>
                <a:ea typeface="굴림" charset="-127"/>
                <a:cs typeface="Arial" pitchFamily="34" charset="0"/>
              </a:rPr>
              <a:t>Training Data Set</a:t>
            </a:r>
            <a:endParaRPr lang="en-US" altLang="ko-KR" sz="1800" b="1" dirty="0">
              <a:solidFill>
                <a:srgbClr val="D60093"/>
              </a:solidFill>
              <a:latin typeface="Arial" pitchFamily="34" charset="0"/>
              <a:ea typeface="굴림" charset="-127"/>
              <a:cs typeface="Arial" pitchFamily="34" charset="0"/>
            </a:endParaRPr>
          </a:p>
        </p:txBody>
      </p:sp>
      <p:sp>
        <p:nvSpPr>
          <p:cNvPr id="39" name="Line 89"/>
          <p:cNvSpPr>
            <a:spLocks noChangeShapeType="1"/>
          </p:cNvSpPr>
          <p:nvPr/>
        </p:nvSpPr>
        <p:spPr bwMode="auto">
          <a:xfrm>
            <a:off x="1079038" y="4108966"/>
            <a:ext cx="1549862" cy="445016"/>
          </a:xfrm>
          <a:prstGeom prst="line">
            <a:avLst/>
          </a:prstGeom>
          <a:noFill/>
          <a:ln w="38100">
            <a:solidFill>
              <a:srgbClr val="D60093"/>
            </a:solidFill>
            <a:round/>
            <a:headEnd/>
            <a:tailEnd type="triangle" w="med" len="med"/>
          </a:ln>
          <a:extLst>
            <a:ext uri="{909E8E84-426E-40DD-AFC4-6F175D3DCCD1}">
              <a14:hiddenFill xmlns:a14="http://schemas.microsoft.com/office/drawing/2010/main" xmlns="">
                <a:noFill/>
              </a14:hiddenFill>
            </a:ext>
          </a:extLst>
        </p:spPr>
        <p:txBody>
          <a:bodyPr/>
          <a:lstStyle/>
          <a:p>
            <a:endParaRPr lang="ko-KR" altLang="en-US" dirty="0"/>
          </a:p>
        </p:txBody>
      </p:sp>
      <p:cxnSp>
        <p:nvCxnSpPr>
          <p:cNvPr id="41" name="Straight Connector 40"/>
          <p:cNvCxnSpPr>
            <a:endCxn id="243800" idx="2"/>
          </p:cNvCxnSpPr>
          <p:nvPr/>
        </p:nvCxnSpPr>
        <p:spPr>
          <a:xfrm>
            <a:off x="2652712" y="5538232"/>
            <a:ext cx="1709738" cy="0"/>
          </a:xfrm>
          <a:prstGeom prst="line">
            <a:avLst/>
          </a:prstGeom>
          <a:ln w="57150">
            <a:solidFill>
              <a:srgbClr val="D60093"/>
            </a:solidFill>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V="1">
            <a:off x="2652712" y="1550431"/>
            <a:ext cx="0" cy="3987801"/>
          </a:xfrm>
          <a:prstGeom prst="line">
            <a:avLst/>
          </a:prstGeom>
          <a:ln w="57150">
            <a:solidFill>
              <a:srgbClr val="D60093"/>
            </a:solidFill>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flipH="1">
            <a:off x="2643568" y="1513855"/>
            <a:ext cx="3418904" cy="0"/>
          </a:xfrm>
          <a:prstGeom prst="line">
            <a:avLst/>
          </a:prstGeom>
          <a:ln w="57150">
            <a:solidFill>
              <a:srgbClr val="D60093"/>
            </a:solidFill>
          </a:ln>
        </p:spPr>
        <p:style>
          <a:lnRef idx="1">
            <a:schemeClr val="dk1"/>
          </a:lnRef>
          <a:fillRef idx="0">
            <a:schemeClr val="dk1"/>
          </a:fillRef>
          <a:effectRef idx="0">
            <a:schemeClr val="dk1"/>
          </a:effectRef>
          <a:fontRef idx="minor">
            <a:schemeClr val="tx1"/>
          </a:fontRef>
        </p:style>
      </p:cxnSp>
      <p:cxnSp>
        <p:nvCxnSpPr>
          <p:cNvPr id="50" name="Straight Connector 49"/>
          <p:cNvCxnSpPr>
            <a:stCxn id="243800" idx="3"/>
          </p:cNvCxnSpPr>
          <p:nvPr/>
        </p:nvCxnSpPr>
        <p:spPr>
          <a:xfrm flipH="1" flipV="1">
            <a:off x="6051232" y="1513856"/>
            <a:ext cx="6668" cy="2011426"/>
          </a:xfrm>
          <a:prstGeom prst="line">
            <a:avLst/>
          </a:prstGeom>
          <a:ln w="57150">
            <a:solidFill>
              <a:srgbClr val="D60093"/>
            </a:solidFill>
          </a:ln>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flipH="1">
            <a:off x="4315206" y="3479562"/>
            <a:ext cx="1748504" cy="0"/>
          </a:xfrm>
          <a:prstGeom prst="line">
            <a:avLst/>
          </a:prstGeom>
          <a:ln w="57150">
            <a:solidFill>
              <a:srgbClr val="D60093"/>
            </a:solidFill>
          </a:ln>
        </p:spPr>
        <p:style>
          <a:lnRef idx="1">
            <a:schemeClr val="dk1"/>
          </a:lnRef>
          <a:fillRef idx="0">
            <a:schemeClr val="dk1"/>
          </a:fillRef>
          <a:effectRef idx="0">
            <a:schemeClr val="dk1"/>
          </a:effectRef>
          <a:fontRef idx="minor">
            <a:schemeClr val="tx1"/>
          </a:fontRef>
        </p:style>
      </p:cxn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xmlns="" val="35458787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Extending Latent Factor Model to Include Biases</a:t>
            </a:r>
            <a:endParaRPr lang="en-US"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21450518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6200"/>
            <a:ext cx="8624888" cy="987552"/>
          </a:xfrm>
        </p:spPr>
        <p:txBody>
          <a:bodyPr>
            <a:normAutofit/>
          </a:bodyPr>
          <a:lstStyle/>
          <a:p>
            <a:r>
              <a:rPr lang="en-US" dirty="0" smtClean="0"/>
              <a:t>Modeling Biases and Interactions</a:t>
            </a:r>
            <a:endParaRPr lang="en-US" dirty="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41</a:t>
            </a:fld>
            <a:endParaRPr lang="en-US"/>
          </a:p>
        </p:txBody>
      </p:sp>
      <p:sp>
        <p:nvSpPr>
          <p:cNvPr id="7" name="Content Placeholder 3"/>
          <p:cNvSpPr txBox="1">
            <a:spLocks/>
          </p:cNvSpPr>
          <p:nvPr/>
        </p:nvSpPr>
        <p:spPr>
          <a:xfrm>
            <a:off x="457200" y="5410201"/>
            <a:ext cx="8229600" cy="1295400"/>
          </a:xfrm>
          <a:prstGeom prst="rect">
            <a:avLst/>
          </a:prstGeom>
        </p:spPr>
        <p:txBody>
          <a:bodyPr vert="horz" lIns="54864" tIns="91440" rtlCol="0">
            <a:normAutofit fontScale="92500" lnSpcReduction="20000"/>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l-GR" b="1" i="1" dirty="0" smtClean="0"/>
              <a:t>μ</a:t>
            </a:r>
            <a:r>
              <a:rPr lang="en-US" dirty="0" smtClean="0"/>
              <a:t> </a:t>
            </a:r>
            <a:r>
              <a:rPr lang="en-CA" dirty="0" smtClean="0"/>
              <a:t> =  overall mean rating</a:t>
            </a:r>
          </a:p>
          <a:p>
            <a:r>
              <a:rPr lang="en-CA" b="1" i="1" dirty="0" err="1" smtClean="0"/>
              <a:t>b</a:t>
            </a:r>
            <a:r>
              <a:rPr lang="en-CA" b="1" i="1" baseline="-25000" dirty="0" err="1" smtClean="0"/>
              <a:t>x</a:t>
            </a:r>
            <a:r>
              <a:rPr lang="en-CA" dirty="0" smtClean="0"/>
              <a:t>  =  bias of user </a:t>
            </a:r>
            <a:r>
              <a:rPr lang="en-CA" b="1" i="1" dirty="0" smtClean="0"/>
              <a:t>x</a:t>
            </a:r>
          </a:p>
          <a:p>
            <a:r>
              <a:rPr lang="en-CA" b="1" i="1" dirty="0" smtClean="0"/>
              <a:t>b</a:t>
            </a:r>
            <a:r>
              <a:rPr lang="en-CA" b="1" i="1" baseline="-25000" dirty="0" smtClean="0"/>
              <a:t>i</a:t>
            </a:r>
            <a:r>
              <a:rPr lang="en-CA" dirty="0" smtClean="0"/>
              <a:t>   =  bias of movie </a:t>
            </a:r>
            <a:r>
              <a:rPr lang="en-CA" b="1" i="1" dirty="0" err="1" smtClean="0"/>
              <a:t>i</a:t>
            </a:r>
            <a:endParaRPr lang="en-CA" b="1" i="1" dirty="0" smtClean="0"/>
          </a:p>
          <a:p>
            <a:endParaRPr lang="en-US" dirty="0"/>
          </a:p>
        </p:txBody>
      </p:sp>
      <p:pic>
        <p:nvPicPr>
          <p:cNvPr id="8" name="Picture 2" descr="http://www.popsci.com/files/imagecache/article_image_large/files/articles/movies.jp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334000" y="1676400"/>
            <a:ext cx="1376363" cy="1143000"/>
          </a:xfrm>
          <a:prstGeom prst="rect">
            <a:avLst/>
          </a:prstGeom>
          <a:noFill/>
          <a:ln w="9525">
            <a:noFill/>
            <a:miter lim="800000"/>
            <a:headEnd/>
            <a:tailEnd/>
          </a:ln>
        </p:spPr>
      </p:pic>
      <p:pic>
        <p:nvPicPr>
          <p:cNvPr id="9" name="Picture 4" descr="http://www.freewebs.com/yoshisisle/mario-and-luigi-superstar-saga-yoshi-in-cinema.jpg"/>
          <p:cNvPicPr>
            <a:picLocks noChangeAspect="1" noChangeArrowheads="1"/>
          </p:cNvPicPr>
          <p:nvPr/>
        </p:nvPicPr>
        <p:blipFill>
          <a:blip r:embed="rId3" cstate="print">
            <a:clrChange>
              <a:clrFrom>
                <a:srgbClr val="FFFFFF"/>
              </a:clrFrom>
              <a:clrTo>
                <a:srgbClr val="FFFFFF">
                  <a:alpha val="0"/>
                </a:srgbClr>
              </a:clrTo>
            </a:clrChange>
          </a:blip>
          <a:srcRect b="917"/>
          <a:stretch>
            <a:fillRect/>
          </a:stretch>
        </p:blipFill>
        <p:spPr bwMode="auto">
          <a:xfrm>
            <a:off x="381000" y="1524000"/>
            <a:ext cx="1333500" cy="1371600"/>
          </a:xfrm>
          <a:prstGeom prst="rect">
            <a:avLst/>
          </a:prstGeom>
          <a:noFill/>
          <a:ln w="9525">
            <a:noFill/>
            <a:miter lim="800000"/>
            <a:headEnd/>
            <a:tailEnd/>
          </a:ln>
        </p:spPr>
      </p:pic>
      <p:pic>
        <p:nvPicPr>
          <p:cNvPr id="10" name="Picture 4" descr="http://www.freewebs.com/yoshisisle/mario-and-luigi-superstar-saga-yoshi-in-cinema.jpg"/>
          <p:cNvPicPr>
            <a:picLocks noChangeAspect="1" noChangeArrowheads="1"/>
          </p:cNvPicPr>
          <p:nvPr/>
        </p:nvPicPr>
        <p:blipFill>
          <a:blip r:embed="rId3" cstate="print">
            <a:clrChange>
              <a:clrFrom>
                <a:srgbClr val="FFFFFF"/>
              </a:clrFrom>
              <a:clrTo>
                <a:srgbClr val="FFFFFF">
                  <a:alpha val="0"/>
                </a:srgbClr>
              </a:clrTo>
            </a:clrChange>
          </a:blip>
          <a:srcRect b="917"/>
          <a:stretch>
            <a:fillRect/>
          </a:stretch>
        </p:blipFill>
        <p:spPr bwMode="auto">
          <a:xfrm>
            <a:off x="7467600" y="1600200"/>
            <a:ext cx="1333500" cy="1371600"/>
          </a:xfrm>
          <a:prstGeom prst="rect">
            <a:avLst/>
          </a:prstGeom>
          <a:noFill/>
          <a:ln w="9525">
            <a:noFill/>
            <a:miter lim="800000"/>
            <a:headEnd/>
            <a:tailEnd/>
          </a:ln>
        </p:spPr>
      </p:pic>
      <p:pic>
        <p:nvPicPr>
          <p:cNvPr id="11" name="Picture 2" descr="http://www.popsci.com/files/imagecache/article_image_large/files/articles/movies.jp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819400" y="1600200"/>
            <a:ext cx="1393825" cy="1157287"/>
          </a:xfrm>
          <a:prstGeom prst="rect">
            <a:avLst/>
          </a:prstGeom>
          <a:noFill/>
          <a:ln w="9525">
            <a:noFill/>
            <a:miter lim="800000"/>
            <a:headEnd/>
            <a:tailEnd/>
          </a:ln>
        </p:spPr>
      </p:pic>
      <p:sp>
        <p:nvSpPr>
          <p:cNvPr id="12" name="Left-Right Arrow 11"/>
          <p:cNvSpPr/>
          <p:nvPr/>
        </p:nvSpPr>
        <p:spPr>
          <a:xfrm>
            <a:off x="6781800" y="1905000"/>
            <a:ext cx="533400" cy="152400"/>
          </a:xfrm>
          <a:prstGeom prst="lef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13" name="Left-Right Arrow 12"/>
          <p:cNvSpPr/>
          <p:nvPr/>
        </p:nvSpPr>
        <p:spPr>
          <a:xfrm>
            <a:off x="6781800" y="2133600"/>
            <a:ext cx="533400" cy="152400"/>
          </a:xfrm>
          <a:prstGeom prst="lef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14" name="Left-Right Arrow 13"/>
          <p:cNvSpPr/>
          <p:nvPr/>
        </p:nvSpPr>
        <p:spPr>
          <a:xfrm>
            <a:off x="6781800" y="2362200"/>
            <a:ext cx="533400" cy="152400"/>
          </a:xfrm>
          <a:prstGeom prst="lef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15" name="Rectangle 14"/>
          <p:cNvSpPr/>
          <p:nvPr/>
        </p:nvSpPr>
        <p:spPr>
          <a:xfrm>
            <a:off x="5181600" y="1447800"/>
            <a:ext cx="3810000" cy="1600200"/>
          </a:xfrm>
          <a:prstGeom prst="rect">
            <a:avLst/>
          </a:prstGeom>
          <a:noFill/>
          <a:ln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16" name="Rectangle 15"/>
          <p:cNvSpPr/>
          <p:nvPr/>
        </p:nvSpPr>
        <p:spPr>
          <a:xfrm>
            <a:off x="2743200" y="1447800"/>
            <a:ext cx="1676400" cy="1600200"/>
          </a:xfrm>
          <a:prstGeom prst="rect">
            <a:avLst/>
          </a:prstGeom>
          <a:noFill/>
          <a:ln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17" name="Rectangle 16"/>
          <p:cNvSpPr/>
          <p:nvPr/>
        </p:nvSpPr>
        <p:spPr>
          <a:xfrm>
            <a:off x="228600" y="1447800"/>
            <a:ext cx="1676400" cy="1600200"/>
          </a:xfrm>
          <a:prstGeom prst="rect">
            <a:avLst/>
          </a:prstGeom>
          <a:noFill/>
          <a:ln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18" name="Plus 17"/>
          <p:cNvSpPr/>
          <p:nvPr/>
        </p:nvSpPr>
        <p:spPr>
          <a:xfrm>
            <a:off x="2133600" y="1981200"/>
            <a:ext cx="457200" cy="381000"/>
          </a:xfrm>
          <a:prstGeom prst="mathPlus">
            <a:avLst/>
          </a:prstGeom>
          <a:ln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19" name="Plus 18"/>
          <p:cNvSpPr/>
          <p:nvPr/>
        </p:nvSpPr>
        <p:spPr>
          <a:xfrm>
            <a:off x="4572000" y="1981200"/>
            <a:ext cx="457200" cy="381000"/>
          </a:xfrm>
          <a:prstGeom prst="mathPlus">
            <a:avLst/>
          </a:prstGeom>
          <a:ln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20" name="TextBox 19"/>
          <p:cNvSpPr txBox="1">
            <a:spLocks noChangeArrowheads="1"/>
          </p:cNvSpPr>
          <p:nvPr/>
        </p:nvSpPr>
        <p:spPr bwMode="auto">
          <a:xfrm>
            <a:off x="5624512" y="1135825"/>
            <a:ext cx="3457576" cy="369332"/>
          </a:xfrm>
          <a:prstGeom prst="rect">
            <a:avLst/>
          </a:prstGeom>
          <a:noFill/>
          <a:ln w="9525">
            <a:noFill/>
            <a:miter lim="800000"/>
            <a:headEnd/>
            <a:tailEnd/>
          </a:ln>
        </p:spPr>
        <p:txBody>
          <a:bodyPr wrap="square">
            <a:spAutoFit/>
          </a:bodyPr>
          <a:lstStyle/>
          <a:p>
            <a:pPr algn="ctr" eaLnBrk="1" hangingPunct="1"/>
            <a:r>
              <a:rPr lang="en-US" sz="1800" b="1">
                <a:latin typeface="Arial" pitchFamily="34" charset="0"/>
                <a:cs typeface="Arial" pitchFamily="34" charset="0"/>
              </a:rPr>
              <a:t>user-movie interaction</a:t>
            </a:r>
          </a:p>
        </p:txBody>
      </p:sp>
      <p:sp>
        <p:nvSpPr>
          <p:cNvPr id="21" name="TextBox 20"/>
          <p:cNvSpPr txBox="1">
            <a:spLocks noChangeArrowheads="1"/>
          </p:cNvSpPr>
          <p:nvPr/>
        </p:nvSpPr>
        <p:spPr bwMode="auto">
          <a:xfrm>
            <a:off x="2743200" y="1135825"/>
            <a:ext cx="1676400" cy="369332"/>
          </a:xfrm>
          <a:prstGeom prst="rect">
            <a:avLst/>
          </a:prstGeom>
          <a:noFill/>
          <a:ln w="9525">
            <a:noFill/>
            <a:miter lim="800000"/>
            <a:headEnd/>
            <a:tailEnd/>
          </a:ln>
        </p:spPr>
        <p:txBody>
          <a:bodyPr wrap="square">
            <a:spAutoFit/>
          </a:bodyPr>
          <a:lstStyle/>
          <a:p>
            <a:pPr algn="ctr" eaLnBrk="1" hangingPunct="1"/>
            <a:r>
              <a:rPr lang="en-US" sz="1800" b="1">
                <a:latin typeface="Arial" pitchFamily="34" charset="0"/>
                <a:cs typeface="Arial" pitchFamily="34" charset="0"/>
              </a:rPr>
              <a:t>movie bias</a:t>
            </a:r>
          </a:p>
        </p:txBody>
      </p:sp>
      <p:sp>
        <p:nvSpPr>
          <p:cNvPr id="22" name="TextBox 21"/>
          <p:cNvSpPr txBox="1">
            <a:spLocks noChangeArrowheads="1"/>
          </p:cNvSpPr>
          <p:nvPr/>
        </p:nvSpPr>
        <p:spPr bwMode="auto">
          <a:xfrm>
            <a:off x="304800" y="1135825"/>
            <a:ext cx="1676400" cy="369887"/>
          </a:xfrm>
          <a:prstGeom prst="rect">
            <a:avLst/>
          </a:prstGeom>
          <a:noFill/>
          <a:ln w="9525">
            <a:noFill/>
            <a:miter lim="800000"/>
            <a:headEnd/>
            <a:tailEnd/>
          </a:ln>
        </p:spPr>
        <p:txBody>
          <a:bodyPr wrap="square">
            <a:spAutoFit/>
          </a:bodyPr>
          <a:lstStyle/>
          <a:p>
            <a:pPr algn="ctr" eaLnBrk="1" hangingPunct="1"/>
            <a:r>
              <a:rPr lang="en-US" sz="1800" b="1" dirty="0">
                <a:latin typeface="Arial" pitchFamily="34" charset="0"/>
                <a:cs typeface="Arial" pitchFamily="34" charset="0"/>
              </a:rPr>
              <a:t>user bias</a:t>
            </a:r>
          </a:p>
        </p:txBody>
      </p:sp>
      <p:sp>
        <p:nvSpPr>
          <p:cNvPr id="23" name="Left Brace 22"/>
          <p:cNvSpPr/>
          <p:nvPr/>
        </p:nvSpPr>
        <p:spPr>
          <a:xfrm rot="16200000">
            <a:off x="2286000" y="990600"/>
            <a:ext cx="152400" cy="4419600"/>
          </a:xfrm>
          <a:prstGeom prst="leftBrace">
            <a:avLst>
              <a:gd name="adj1" fmla="val 8333"/>
              <a:gd name="adj2" fmla="val 50000"/>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sz="1800">
              <a:latin typeface="Calibri" pitchFamily="34" charset="0"/>
            </a:endParaRPr>
          </a:p>
        </p:txBody>
      </p:sp>
      <p:sp>
        <p:nvSpPr>
          <p:cNvPr id="24" name="Content Placeholder 2"/>
          <p:cNvSpPr txBox="1">
            <a:spLocks/>
          </p:cNvSpPr>
          <p:nvPr/>
        </p:nvSpPr>
        <p:spPr>
          <a:xfrm>
            <a:off x="4876800" y="3429000"/>
            <a:ext cx="4114800" cy="1828800"/>
          </a:xfrm>
          <a:prstGeom prst="rect">
            <a:avLst/>
          </a:prstGeom>
          <a:solidFill>
            <a:schemeClr val="bg2"/>
          </a:solidFill>
        </p:spPr>
        <p:txBody>
          <a:bodyPr vert="horz" lIns="91440" tIns="45720" rIns="91440" bIns="45720" rtlCol="0">
            <a:normAutofit/>
          </a:bodyPr>
          <a:lstStyle/>
          <a:p>
            <a:pPr marL="438912" marR="0" lvl="0" indent="-320040" algn="ctr" defTabSz="914400" rtl="0" eaLnBrk="1" fontAlgn="auto" latinLnBrk="0" hangingPunct="1">
              <a:lnSpc>
                <a:spcPct val="100000"/>
              </a:lnSpc>
              <a:spcBef>
                <a:spcPts val="0"/>
              </a:spcBef>
              <a:spcAft>
                <a:spcPts val="0"/>
              </a:spcAft>
              <a:buClr>
                <a:schemeClr val="accent1"/>
              </a:buClr>
              <a:buSzPct val="80000"/>
              <a:buFontTx/>
              <a:buNone/>
              <a:tabLst/>
              <a:defRPr/>
            </a:pPr>
            <a:r>
              <a:rPr kumimoji="0" lang="en-US" sz="1800" b="1" i="0" u="none" strike="noStrike" kern="1200" cap="none" spc="0" normalizeH="0" baseline="0" noProof="0" dirty="0" smtClean="0">
                <a:ln>
                  <a:noFill/>
                </a:ln>
                <a:solidFill>
                  <a:srgbClr val="C00000"/>
                </a:solidFill>
                <a:effectLst/>
                <a:uLnTx/>
                <a:uFillTx/>
                <a:latin typeface="Calibri" pitchFamily="34" charset="0"/>
                <a:ea typeface="+mn-ea"/>
                <a:cs typeface="Calibri" pitchFamily="34" charset="0"/>
              </a:rPr>
              <a:t>User-Movie interaction</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1800" b="0" i="0" u="none" strike="noStrike" kern="1200" cap="none" spc="0" normalizeH="0" baseline="0" noProof="0" dirty="0" smtClean="0">
                <a:ln>
                  <a:noFill/>
                </a:ln>
                <a:solidFill>
                  <a:schemeClr val="tx1"/>
                </a:solidFill>
                <a:effectLst/>
                <a:uLnTx/>
                <a:uFillTx/>
                <a:latin typeface="Calibri" pitchFamily="34" charset="0"/>
                <a:ea typeface="+mn-ea"/>
                <a:cs typeface="Calibri" pitchFamily="34" charset="0"/>
              </a:rPr>
              <a:t>Characterizes the matching between users and movies</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1800" b="0" i="0" u="none" strike="noStrike" kern="1200" cap="none" spc="0" normalizeH="0" baseline="0" noProof="0" dirty="0" smtClean="0">
                <a:ln>
                  <a:noFill/>
                </a:ln>
                <a:solidFill>
                  <a:schemeClr val="tx1"/>
                </a:solidFill>
                <a:effectLst/>
                <a:uLnTx/>
                <a:uFillTx/>
                <a:latin typeface="Calibri" pitchFamily="34" charset="0"/>
                <a:ea typeface="+mn-ea"/>
                <a:cs typeface="Calibri" pitchFamily="34" charset="0"/>
              </a:rPr>
              <a:t>Attracts most research in the field</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1800" b="0" i="0" u="none" strike="noStrike" kern="1200" cap="none" spc="0" normalizeH="0" baseline="0" noProof="0" dirty="0" smtClean="0">
                <a:ln>
                  <a:noFill/>
                </a:ln>
                <a:solidFill>
                  <a:schemeClr val="tx1"/>
                </a:solidFill>
                <a:effectLst/>
                <a:uLnTx/>
                <a:uFillTx/>
                <a:latin typeface="Calibri" pitchFamily="34" charset="0"/>
                <a:ea typeface="+mn-ea"/>
                <a:cs typeface="Calibri" pitchFamily="34" charset="0"/>
              </a:rPr>
              <a:t>Benefits from algorithmic and mathematical innovations</a:t>
            </a:r>
          </a:p>
        </p:txBody>
      </p:sp>
      <p:sp>
        <p:nvSpPr>
          <p:cNvPr id="25" name="Content Placeholder 2"/>
          <p:cNvSpPr txBox="1">
            <a:spLocks/>
          </p:cNvSpPr>
          <p:nvPr/>
        </p:nvSpPr>
        <p:spPr bwMode="auto">
          <a:xfrm>
            <a:off x="381000" y="3417887"/>
            <a:ext cx="4038600" cy="1839913"/>
          </a:xfrm>
          <a:prstGeom prst="rect">
            <a:avLst/>
          </a:prstGeom>
          <a:solidFill>
            <a:schemeClr val="bg2"/>
          </a:solidFill>
          <a:ln w="9525">
            <a:noFill/>
            <a:miter lim="800000"/>
            <a:headEnd/>
            <a:tailEnd/>
          </a:ln>
        </p:spPr>
        <p:txBody>
          <a:bodyPr/>
          <a:lstStyle/>
          <a:p>
            <a:pPr marL="342900" indent="-342900" algn="ctr" eaLnBrk="1" hangingPunct="1">
              <a:lnSpc>
                <a:spcPct val="90000"/>
              </a:lnSpc>
              <a:spcBef>
                <a:spcPct val="20000"/>
              </a:spcBef>
            </a:pPr>
            <a:r>
              <a:rPr lang="en-US" sz="1900" b="1" dirty="0">
                <a:solidFill>
                  <a:srgbClr val="C00000"/>
                </a:solidFill>
                <a:latin typeface="Calibri" pitchFamily="34" charset="0"/>
              </a:rPr>
              <a:t>Baseline predictor</a:t>
            </a:r>
          </a:p>
          <a:p>
            <a:pPr marL="342900" indent="-342900" eaLnBrk="1" hangingPunct="1">
              <a:lnSpc>
                <a:spcPct val="90000"/>
              </a:lnSpc>
              <a:spcBef>
                <a:spcPct val="20000"/>
              </a:spcBef>
              <a:buClr>
                <a:schemeClr val="accent1"/>
              </a:buClr>
              <a:buFont typeface="Wingdings" pitchFamily="2" charset="2"/>
              <a:buChar char="§"/>
            </a:pPr>
            <a:r>
              <a:rPr lang="en-US" sz="1900" dirty="0">
                <a:latin typeface="Calibri" pitchFamily="34" charset="0"/>
              </a:rPr>
              <a:t>Separates users and movies</a:t>
            </a:r>
            <a:endParaRPr lang="en-US" sz="1900" i="1" dirty="0">
              <a:solidFill>
                <a:srgbClr val="C00000"/>
              </a:solidFill>
              <a:latin typeface="Calibri" pitchFamily="34" charset="0"/>
            </a:endParaRPr>
          </a:p>
          <a:p>
            <a:pPr marL="342900" indent="-342900" eaLnBrk="1" hangingPunct="1">
              <a:lnSpc>
                <a:spcPct val="90000"/>
              </a:lnSpc>
              <a:spcBef>
                <a:spcPct val="20000"/>
              </a:spcBef>
              <a:buClr>
                <a:schemeClr val="accent1"/>
              </a:buClr>
              <a:buFont typeface="Wingdings" pitchFamily="2" charset="2"/>
              <a:buChar char="§"/>
            </a:pPr>
            <a:r>
              <a:rPr lang="en-US" sz="1900" dirty="0" smtClean="0">
                <a:latin typeface="Calibri" pitchFamily="34" charset="0"/>
              </a:rPr>
              <a:t>Benefits </a:t>
            </a:r>
            <a:r>
              <a:rPr lang="en-US" sz="1900" dirty="0">
                <a:latin typeface="Calibri" pitchFamily="34" charset="0"/>
              </a:rPr>
              <a:t>from insights into </a:t>
            </a:r>
            <a:r>
              <a:rPr lang="en-US" sz="1900" dirty="0" smtClean="0">
                <a:latin typeface="Calibri" pitchFamily="34" charset="0"/>
              </a:rPr>
              <a:t>user’s </a:t>
            </a:r>
            <a:r>
              <a:rPr lang="en-US" sz="1900" dirty="0">
                <a:latin typeface="Calibri" pitchFamily="34" charset="0"/>
              </a:rPr>
              <a:t>behavior</a:t>
            </a:r>
          </a:p>
          <a:p>
            <a:pPr marL="342900" indent="-342900" eaLnBrk="1" hangingPunct="1">
              <a:lnSpc>
                <a:spcPct val="90000"/>
              </a:lnSpc>
              <a:spcBef>
                <a:spcPct val="20000"/>
              </a:spcBef>
              <a:buClr>
                <a:schemeClr val="accent1"/>
              </a:buClr>
              <a:buFont typeface="Wingdings" pitchFamily="2" charset="2"/>
              <a:buChar char="§"/>
            </a:pPr>
            <a:r>
              <a:rPr lang="en-US" sz="1900" dirty="0">
                <a:latin typeface="Calibri" pitchFamily="34" charset="0"/>
              </a:rPr>
              <a:t>Among the main practical contributions of the competition</a:t>
            </a:r>
          </a:p>
        </p:txBody>
      </p:sp>
      <p:sp>
        <p:nvSpPr>
          <p:cNvPr id="26" name="Left Brace 25"/>
          <p:cNvSpPr/>
          <p:nvPr/>
        </p:nvSpPr>
        <p:spPr>
          <a:xfrm rot="16200000">
            <a:off x="7017544" y="1215231"/>
            <a:ext cx="138112" cy="3962400"/>
          </a:xfrm>
          <a:prstGeom prst="leftBrace">
            <a:avLst>
              <a:gd name="adj1" fmla="val 8333"/>
              <a:gd name="adj2" fmla="val 50000"/>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sz="1800">
              <a:latin typeface="Calibri" pitchFamily="34" charset="0"/>
            </a:endParaRPr>
          </a:p>
        </p:txBody>
      </p:sp>
    </p:spTree>
    <p:extLst>
      <p:ext uri="{BB962C8B-B14F-4D97-AF65-F5344CB8AC3E}">
        <p14:creationId xmlns:p14="http://schemas.microsoft.com/office/powerpoint/2010/main" xmlns="" val="2988760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lIns="91440" tIns="45720" rIns="91440" bIns="45720"/>
          <a:lstStyle/>
          <a:p>
            <a:r>
              <a:rPr lang="en-US" dirty="0" smtClean="0"/>
              <a:t>Baseline Predictor</a:t>
            </a:r>
          </a:p>
        </p:txBody>
      </p:sp>
      <p:sp>
        <p:nvSpPr>
          <p:cNvPr id="33798" name="Content Placeholder 2"/>
          <p:cNvSpPr>
            <a:spLocks noGrp="1"/>
          </p:cNvSpPr>
          <p:nvPr>
            <p:ph idx="1"/>
          </p:nvPr>
        </p:nvSpPr>
        <p:spPr/>
        <p:txBody>
          <a:bodyPr lIns="91440" tIns="45720" rIns="91440" bIns="45720"/>
          <a:lstStyle/>
          <a:p>
            <a:r>
              <a:rPr lang="en-US" dirty="0" smtClean="0"/>
              <a:t>We have expectations on the rating by </a:t>
            </a:r>
            <a:br>
              <a:rPr lang="en-US" dirty="0" smtClean="0"/>
            </a:br>
            <a:r>
              <a:rPr lang="en-US" dirty="0" smtClean="0"/>
              <a:t>user </a:t>
            </a:r>
            <a:r>
              <a:rPr lang="en-US" b="1" i="1" dirty="0" smtClean="0">
                <a:solidFill>
                  <a:srgbClr val="00B050"/>
                </a:solidFill>
              </a:rPr>
              <a:t>x</a:t>
            </a:r>
            <a:r>
              <a:rPr lang="en-US" dirty="0" smtClean="0"/>
              <a:t> of movie </a:t>
            </a:r>
            <a:r>
              <a:rPr lang="en-US" b="1" i="1" dirty="0" err="1" smtClean="0">
                <a:solidFill>
                  <a:srgbClr val="00B050"/>
                </a:solidFill>
              </a:rPr>
              <a:t>i</a:t>
            </a:r>
            <a:r>
              <a:rPr lang="en-US" dirty="0" smtClean="0"/>
              <a:t>, even without estimating </a:t>
            </a:r>
            <a:r>
              <a:rPr lang="en-US" b="1" i="1" dirty="0" smtClean="0">
                <a:solidFill>
                  <a:srgbClr val="00B050"/>
                </a:solidFill>
              </a:rPr>
              <a:t>x</a:t>
            </a:r>
            <a:r>
              <a:rPr lang="en-US" dirty="0" smtClean="0"/>
              <a:t>’s attitude towards movies like</a:t>
            </a:r>
            <a:r>
              <a:rPr lang="en-US" dirty="0" smtClean="0">
                <a:solidFill>
                  <a:srgbClr val="00B050"/>
                </a:solidFill>
              </a:rPr>
              <a:t> </a:t>
            </a:r>
            <a:r>
              <a:rPr lang="en-US" b="1" i="1" dirty="0" err="1" smtClean="0">
                <a:solidFill>
                  <a:srgbClr val="00B050"/>
                </a:solidFill>
              </a:rPr>
              <a:t>i</a:t>
            </a:r>
            <a:endParaRPr lang="en-US" b="1" i="1" dirty="0" smtClean="0">
              <a:solidFill>
                <a:srgbClr val="00B050"/>
              </a:solidFill>
            </a:endParaRPr>
          </a:p>
          <a:p>
            <a:pPr lvl="1"/>
            <a:endParaRPr lang="en-US" dirty="0" smtClean="0"/>
          </a:p>
          <a:p>
            <a:endParaRPr lang="en-US" dirty="0" smtClean="0"/>
          </a:p>
          <a:p>
            <a:pPr>
              <a:buFontTx/>
              <a:buNone/>
            </a:pPr>
            <a:endParaRPr lang="en-US" dirty="0" smtClean="0"/>
          </a:p>
        </p:txBody>
      </p:sp>
      <p:pic>
        <p:nvPicPr>
          <p:cNvPr id="33795" name="Picture 4" descr="http://www.freewebs.com/yoshisisle/mario-and-luigi-superstar-saga-yoshi-in-cinema.jpg"/>
          <p:cNvPicPr>
            <a:picLocks noChangeAspect="1" noChangeArrowheads="1"/>
          </p:cNvPicPr>
          <p:nvPr/>
        </p:nvPicPr>
        <p:blipFill>
          <a:blip r:embed="rId2" cstate="print">
            <a:clrChange>
              <a:clrFrom>
                <a:srgbClr val="FFFFFF"/>
              </a:clrFrom>
              <a:clrTo>
                <a:srgbClr val="FFFFFF">
                  <a:alpha val="0"/>
                </a:srgbClr>
              </a:clrTo>
            </a:clrChange>
          </a:blip>
          <a:srcRect b="917"/>
          <a:stretch>
            <a:fillRect/>
          </a:stretch>
        </p:blipFill>
        <p:spPr bwMode="auto">
          <a:xfrm>
            <a:off x="1371600" y="2895600"/>
            <a:ext cx="1333500" cy="1371600"/>
          </a:xfrm>
          <a:prstGeom prst="rect">
            <a:avLst/>
          </a:prstGeom>
          <a:noFill/>
          <a:ln w="9525">
            <a:noFill/>
            <a:miter lim="800000"/>
            <a:headEnd/>
            <a:tailEnd/>
          </a:ln>
        </p:spPr>
      </p:pic>
      <p:pic>
        <p:nvPicPr>
          <p:cNvPr id="33796" name="Picture 2" descr="http://www.popsci.com/files/imagecache/article_image_large/files/articles/movies.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562600" y="3048000"/>
            <a:ext cx="1393825" cy="1157288"/>
          </a:xfrm>
          <a:prstGeom prst="rect">
            <a:avLst/>
          </a:prstGeom>
          <a:noFill/>
          <a:ln w="9525">
            <a:noFill/>
            <a:miter lim="800000"/>
            <a:headEnd/>
            <a:tailEnd/>
          </a:ln>
        </p:spPr>
      </p:pic>
      <p:sp>
        <p:nvSpPr>
          <p:cNvPr id="18" name="Plus 17"/>
          <p:cNvSpPr/>
          <p:nvPr/>
        </p:nvSpPr>
        <p:spPr>
          <a:xfrm>
            <a:off x="4114800" y="3505200"/>
            <a:ext cx="457200" cy="381000"/>
          </a:xfrm>
          <a:prstGeom prst="mathPlus">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33799" name="Content Placeholder 2"/>
          <p:cNvSpPr txBox="1">
            <a:spLocks/>
          </p:cNvSpPr>
          <p:nvPr/>
        </p:nvSpPr>
        <p:spPr bwMode="auto">
          <a:xfrm>
            <a:off x="533400" y="4419600"/>
            <a:ext cx="3429000" cy="1828800"/>
          </a:xfrm>
          <a:prstGeom prst="rect">
            <a:avLst/>
          </a:prstGeom>
          <a:solidFill>
            <a:schemeClr val="bg2"/>
          </a:solidFill>
          <a:ln w="9525">
            <a:noFill/>
            <a:miter lim="800000"/>
            <a:headEnd/>
            <a:tailEnd/>
          </a:ln>
        </p:spPr>
        <p:txBody>
          <a:bodyPr/>
          <a:lstStyle/>
          <a:p>
            <a:pPr marL="285750" lvl="1" indent="-285750" eaLnBrk="1" hangingPunct="1">
              <a:spcBef>
                <a:spcPct val="20000"/>
              </a:spcBef>
              <a:buFont typeface="Arial" charset="0"/>
              <a:buChar char="–"/>
            </a:pPr>
            <a:r>
              <a:rPr lang="en-US" sz="2000" dirty="0">
                <a:latin typeface="Calibri" pitchFamily="34" charset="0"/>
              </a:rPr>
              <a:t>Rating scale of user </a:t>
            </a:r>
            <a:r>
              <a:rPr lang="en-US" sz="2000" b="1" i="1" dirty="0" smtClean="0">
                <a:solidFill>
                  <a:srgbClr val="00B050"/>
                </a:solidFill>
                <a:latin typeface="Calibri" pitchFamily="34" charset="0"/>
              </a:rPr>
              <a:t>x</a:t>
            </a:r>
            <a:endParaRPr lang="en-US" sz="2000" b="1" i="1" dirty="0">
              <a:solidFill>
                <a:srgbClr val="00B050"/>
              </a:solidFill>
              <a:latin typeface="Calibri" pitchFamily="34" charset="0"/>
            </a:endParaRPr>
          </a:p>
          <a:p>
            <a:pPr marL="285750" lvl="1" indent="-285750" eaLnBrk="1" hangingPunct="1">
              <a:spcBef>
                <a:spcPct val="20000"/>
              </a:spcBef>
              <a:buFont typeface="Arial" charset="0"/>
              <a:buChar char="–"/>
            </a:pPr>
            <a:r>
              <a:rPr lang="en-US" sz="2000" dirty="0">
                <a:latin typeface="Calibri" pitchFamily="34" charset="0"/>
              </a:rPr>
              <a:t>Values of other ratings user gave </a:t>
            </a:r>
            <a:r>
              <a:rPr lang="en-US" sz="2000" dirty="0" smtClean="0">
                <a:latin typeface="Calibri" pitchFamily="34" charset="0"/>
              </a:rPr>
              <a:t>recently (day-specific </a:t>
            </a:r>
            <a:r>
              <a:rPr lang="en-US" sz="2000" dirty="0">
                <a:latin typeface="Calibri" pitchFamily="34" charset="0"/>
              </a:rPr>
              <a:t>mood, anchoring, multi-user accounts)</a:t>
            </a:r>
          </a:p>
          <a:p>
            <a:pPr marL="342900" indent="-342900" eaLnBrk="1" hangingPunct="1">
              <a:spcBef>
                <a:spcPct val="20000"/>
              </a:spcBef>
              <a:buFont typeface="Arial" charset="0"/>
              <a:buNone/>
            </a:pPr>
            <a:endParaRPr lang="en-US" dirty="0">
              <a:solidFill>
                <a:srgbClr val="00B050"/>
              </a:solidFill>
              <a:latin typeface="Calibri" pitchFamily="34" charset="0"/>
            </a:endParaRPr>
          </a:p>
        </p:txBody>
      </p:sp>
      <p:sp>
        <p:nvSpPr>
          <p:cNvPr id="33800" name="Content Placeholder 2"/>
          <p:cNvSpPr txBox="1">
            <a:spLocks/>
          </p:cNvSpPr>
          <p:nvPr/>
        </p:nvSpPr>
        <p:spPr bwMode="auto">
          <a:xfrm>
            <a:off x="4876800" y="4419600"/>
            <a:ext cx="3733800" cy="1828800"/>
          </a:xfrm>
          <a:prstGeom prst="rect">
            <a:avLst/>
          </a:prstGeom>
          <a:solidFill>
            <a:schemeClr val="bg2"/>
          </a:solidFill>
          <a:ln w="9525">
            <a:noFill/>
            <a:miter lim="800000"/>
            <a:headEnd/>
            <a:tailEnd/>
          </a:ln>
        </p:spPr>
        <p:txBody>
          <a:bodyPr/>
          <a:lstStyle/>
          <a:p>
            <a:pPr marL="285750" lvl="1" indent="-285750" eaLnBrk="1" hangingPunct="1">
              <a:spcBef>
                <a:spcPct val="20000"/>
              </a:spcBef>
              <a:buFont typeface="Arial" charset="0"/>
              <a:buChar char="–"/>
            </a:pPr>
            <a:r>
              <a:rPr lang="en-US" sz="2000" dirty="0">
                <a:latin typeface="Calibri" pitchFamily="34" charset="0"/>
              </a:rPr>
              <a:t>(Recent) popularity of movie </a:t>
            </a:r>
            <a:r>
              <a:rPr lang="en-US" sz="2000" b="1" i="1" dirty="0" err="1">
                <a:solidFill>
                  <a:srgbClr val="00B050"/>
                </a:solidFill>
                <a:latin typeface="Calibri" pitchFamily="34" charset="0"/>
              </a:rPr>
              <a:t>i</a:t>
            </a:r>
            <a:endParaRPr lang="en-US" sz="2000" b="1" i="1" dirty="0">
              <a:solidFill>
                <a:srgbClr val="00B050"/>
              </a:solidFill>
              <a:latin typeface="Calibri" pitchFamily="34" charset="0"/>
            </a:endParaRPr>
          </a:p>
          <a:p>
            <a:pPr marL="285750" lvl="1" indent="-285750" eaLnBrk="1" hangingPunct="1">
              <a:spcBef>
                <a:spcPct val="20000"/>
              </a:spcBef>
              <a:buFont typeface="Arial" charset="0"/>
              <a:buChar char="–"/>
            </a:pPr>
            <a:r>
              <a:rPr lang="en-US" sz="2000" dirty="0">
                <a:latin typeface="Calibri" pitchFamily="34" charset="0"/>
              </a:rPr>
              <a:t>Selection bias; related to number of ratings user gave on the same day (“frequency”)</a:t>
            </a:r>
          </a:p>
          <a:p>
            <a:pPr marL="342900" indent="-342900" eaLnBrk="1" hangingPunct="1">
              <a:spcBef>
                <a:spcPct val="20000"/>
              </a:spcBef>
              <a:buFont typeface="Arial" charset="0"/>
              <a:buChar char="•"/>
            </a:pPr>
            <a:endParaRPr lang="en-US" baseline="-25000" dirty="0">
              <a:solidFill>
                <a:srgbClr val="00B050"/>
              </a:solidFill>
              <a:latin typeface="Calibri" pitchFamily="34" charset="0"/>
            </a:endParaRPr>
          </a:p>
          <a:p>
            <a:pPr marL="342900" indent="-342900" eaLnBrk="1" hangingPunct="1">
              <a:spcBef>
                <a:spcPct val="20000"/>
              </a:spcBef>
              <a:buFont typeface="Arial" charset="0"/>
              <a:buNone/>
            </a:pPr>
            <a:endParaRPr lang="en-US" dirty="0">
              <a:solidFill>
                <a:srgbClr val="00B050"/>
              </a:solidFill>
              <a:latin typeface="Calibri" pitchFamily="34" charset="0"/>
            </a:endParaRPr>
          </a:p>
        </p:txBody>
      </p:sp>
      <p:sp>
        <p:nvSpPr>
          <p:cNvPr id="12" name="Slide Number Placeholder 11"/>
          <p:cNvSpPr>
            <a:spLocks noGrp="1"/>
          </p:cNvSpPr>
          <p:nvPr>
            <p:ph type="sldNum" sz="quarter" idx="12"/>
          </p:nvPr>
        </p:nvSpPr>
        <p:spPr/>
        <p:txBody>
          <a:bodyPr/>
          <a:lstStyle/>
          <a:p>
            <a:fld id="{19B12225-5612-419B-A8D5-4B8EEE4C217E}" type="slidenum">
              <a:rPr lang="en-US" smtClean="0"/>
              <a:pPr/>
              <a:t>42</a:t>
            </a:fld>
            <a:endParaRPr lang="en-US"/>
          </a:p>
        </p:txBody>
      </p:sp>
      <p:sp>
        <p:nvSpPr>
          <p:cNvPr id="13" name="Footer Placeholder 12"/>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xmlns="" val="2505860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3"/>
          <p:cNvSpPr>
            <a:spLocks noGrp="1"/>
          </p:cNvSpPr>
          <p:nvPr>
            <p:ph type="title"/>
          </p:nvPr>
        </p:nvSpPr>
        <p:spPr/>
        <p:txBody>
          <a:bodyPr/>
          <a:lstStyle/>
          <a:p>
            <a:r>
              <a:rPr lang="en-US" dirty="0" smtClean="0"/>
              <a:t>Putting It All Together</a:t>
            </a:r>
          </a:p>
        </p:txBody>
      </p:sp>
      <p:sp>
        <p:nvSpPr>
          <p:cNvPr id="13" name="Content Placeholder 12"/>
          <p:cNvSpPr>
            <a:spLocks noGrp="1"/>
          </p:cNvSpPr>
          <p:nvPr>
            <p:ph idx="1"/>
          </p:nvPr>
        </p:nvSpPr>
        <p:spPr>
          <a:xfrm>
            <a:off x="457200" y="2819400"/>
            <a:ext cx="7909664" cy="3733801"/>
          </a:xfrm>
        </p:spPr>
        <p:txBody>
          <a:bodyPr>
            <a:normAutofit lnSpcReduction="10000"/>
          </a:bodyPr>
          <a:lstStyle/>
          <a:p>
            <a:r>
              <a:rPr lang="en-CA" b="1" dirty="0" smtClean="0">
                <a:solidFill>
                  <a:srgbClr val="FF0066"/>
                </a:solidFill>
              </a:rPr>
              <a:t>Example:</a:t>
            </a:r>
          </a:p>
          <a:p>
            <a:pPr lvl="1"/>
            <a:r>
              <a:rPr lang="en-CA" dirty="0" smtClean="0"/>
              <a:t>Mean rating: </a:t>
            </a:r>
            <a:r>
              <a:rPr lang="en-CA" b="1" i="1" dirty="0" smtClean="0">
                <a:sym typeface="Symbol"/>
              </a:rPr>
              <a:t></a:t>
            </a:r>
            <a:r>
              <a:rPr lang="en-CA" b="1" i="1" dirty="0" smtClean="0"/>
              <a:t> = 3.7</a:t>
            </a:r>
          </a:p>
          <a:p>
            <a:pPr lvl="1"/>
            <a:r>
              <a:rPr lang="en-CA" dirty="0" smtClean="0"/>
              <a:t>You are a critical reviewer: your ratings are 1 star lower than the mean: </a:t>
            </a:r>
            <a:r>
              <a:rPr lang="en-CA" b="1" i="1" dirty="0" err="1" smtClean="0"/>
              <a:t>b</a:t>
            </a:r>
            <a:r>
              <a:rPr lang="en-CA" b="1" i="1" baseline="-25000" dirty="0" err="1" smtClean="0"/>
              <a:t>x</a:t>
            </a:r>
            <a:r>
              <a:rPr lang="en-CA" b="1" i="1" dirty="0" smtClean="0"/>
              <a:t> = -1</a:t>
            </a:r>
          </a:p>
          <a:p>
            <a:pPr lvl="1"/>
            <a:r>
              <a:rPr lang="en-CA" dirty="0" smtClean="0"/>
              <a:t>Star Wars gets a mean rating of </a:t>
            </a:r>
            <a:r>
              <a:rPr lang="en-CA" i="1" dirty="0" smtClean="0"/>
              <a:t>0.5</a:t>
            </a:r>
            <a:r>
              <a:rPr lang="en-CA" dirty="0" smtClean="0"/>
              <a:t> higher than average movie:  </a:t>
            </a:r>
            <a:r>
              <a:rPr lang="en-CA" b="1" i="1" dirty="0" smtClean="0"/>
              <a:t>b</a:t>
            </a:r>
            <a:r>
              <a:rPr lang="en-CA" b="1" i="1" baseline="-25000" dirty="0" smtClean="0"/>
              <a:t>i</a:t>
            </a:r>
            <a:r>
              <a:rPr lang="en-CA" b="1" i="1" dirty="0" smtClean="0"/>
              <a:t> = + 0.5</a:t>
            </a:r>
          </a:p>
          <a:p>
            <a:pPr lvl="1"/>
            <a:r>
              <a:rPr lang="en-CA" dirty="0" smtClean="0"/>
              <a:t>Predicted rating for you on Star Wars: </a:t>
            </a:r>
            <a:br>
              <a:rPr lang="en-CA" dirty="0" smtClean="0"/>
            </a:br>
            <a:r>
              <a:rPr lang="en-CA" dirty="0" smtClean="0"/>
              <a:t>	</a:t>
            </a:r>
            <a:r>
              <a:rPr lang="en-CA" b="1" i="1" dirty="0" smtClean="0"/>
              <a:t>= 3.7 -  1  +  0.5  = 3.2 </a:t>
            </a:r>
          </a:p>
          <a:p>
            <a:endParaRPr lang="en-US" dirty="0"/>
          </a:p>
        </p:txBody>
      </p:sp>
      <p:sp>
        <p:nvSpPr>
          <p:cNvPr id="17" name="Footer Placeholder 16"/>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6" name="Slide Number Placeholder 15"/>
          <p:cNvSpPr>
            <a:spLocks noGrp="1"/>
          </p:cNvSpPr>
          <p:nvPr>
            <p:ph type="sldNum" sz="quarter" idx="12"/>
          </p:nvPr>
        </p:nvSpPr>
        <p:spPr/>
        <p:txBody>
          <a:bodyPr/>
          <a:lstStyle/>
          <a:p>
            <a:fld id="{19B12225-5612-419B-A8D5-4B8EEE4C217E}" type="slidenum">
              <a:rPr lang="en-US" smtClean="0"/>
              <a:pPr/>
              <a:t>43</a:t>
            </a:fld>
            <a:endParaRPr lang="en-US"/>
          </a:p>
        </p:txBody>
      </p:sp>
      <p:sp>
        <p:nvSpPr>
          <p:cNvPr id="34820" name="TextBox 6"/>
          <p:cNvSpPr txBox="1">
            <a:spLocks noChangeArrowheads="1"/>
          </p:cNvSpPr>
          <p:nvPr/>
        </p:nvSpPr>
        <p:spPr bwMode="auto">
          <a:xfrm>
            <a:off x="1887538" y="2058622"/>
            <a:ext cx="1236662" cy="584775"/>
          </a:xfrm>
          <a:prstGeom prst="rect">
            <a:avLst/>
          </a:prstGeom>
          <a:noFill/>
          <a:ln w="9525">
            <a:noFill/>
            <a:miter lim="800000"/>
            <a:headEnd/>
            <a:tailEnd/>
          </a:ln>
        </p:spPr>
        <p:txBody>
          <a:bodyPr wrap="square">
            <a:spAutoFit/>
          </a:bodyPr>
          <a:lstStyle/>
          <a:p>
            <a:pPr algn="ctr" eaLnBrk="1" hangingPunct="1"/>
            <a:r>
              <a:rPr lang="en-CA" sz="1600" dirty="0" smtClean="0">
                <a:solidFill>
                  <a:srgbClr val="008000"/>
                </a:solidFill>
                <a:latin typeface="Calibri" pitchFamily="34" charset="0"/>
              </a:rPr>
              <a:t>Overall mean rating</a:t>
            </a:r>
            <a:endParaRPr lang="en-CA" sz="1600" dirty="0">
              <a:solidFill>
                <a:srgbClr val="008000"/>
              </a:solidFill>
              <a:latin typeface="Calibri" pitchFamily="34" charset="0"/>
            </a:endParaRPr>
          </a:p>
        </p:txBody>
      </p:sp>
      <p:sp>
        <p:nvSpPr>
          <p:cNvPr id="34821" name="TextBox 6"/>
          <p:cNvSpPr txBox="1">
            <a:spLocks noChangeArrowheads="1"/>
          </p:cNvSpPr>
          <p:nvPr/>
        </p:nvSpPr>
        <p:spPr bwMode="auto">
          <a:xfrm>
            <a:off x="3124200" y="2060210"/>
            <a:ext cx="1295400" cy="584775"/>
          </a:xfrm>
          <a:prstGeom prst="rect">
            <a:avLst/>
          </a:prstGeom>
          <a:noFill/>
          <a:ln w="9525">
            <a:noFill/>
            <a:miter lim="800000"/>
            <a:headEnd/>
            <a:tailEnd/>
          </a:ln>
        </p:spPr>
        <p:txBody>
          <a:bodyPr>
            <a:spAutoFit/>
          </a:bodyPr>
          <a:lstStyle/>
          <a:p>
            <a:pPr algn="ctr" eaLnBrk="1" hangingPunct="1"/>
            <a:r>
              <a:rPr lang="en-CA" sz="1600" dirty="0" smtClean="0">
                <a:solidFill>
                  <a:srgbClr val="008000"/>
                </a:solidFill>
                <a:latin typeface="Calibri" pitchFamily="34" charset="0"/>
              </a:rPr>
              <a:t>Bias for </a:t>
            </a:r>
            <a:br>
              <a:rPr lang="en-CA" sz="1600" dirty="0" smtClean="0">
                <a:solidFill>
                  <a:srgbClr val="008000"/>
                </a:solidFill>
                <a:latin typeface="Calibri" pitchFamily="34" charset="0"/>
              </a:rPr>
            </a:br>
            <a:r>
              <a:rPr lang="en-CA" sz="1600" dirty="0" smtClean="0">
                <a:solidFill>
                  <a:srgbClr val="008000"/>
                </a:solidFill>
                <a:latin typeface="Calibri" pitchFamily="34" charset="0"/>
              </a:rPr>
              <a:t>user </a:t>
            </a:r>
            <a:r>
              <a:rPr lang="en-CA" sz="1600" b="1" i="1" dirty="0" smtClean="0">
                <a:solidFill>
                  <a:srgbClr val="008000"/>
                </a:solidFill>
                <a:latin typeface="Calibri" pitchFamily="34" charset="0"/>
              </a:rPr>
              <a:t>x</a:t>
            </a:r>
            <a:endParaRPr lang="en-CA" sz="1600" b="1" i="1" dirty="0">
              <a:solidFill>
                <a:srgbClr val="008000"/>
              </a:solidFill>
              <a:latin typeface="Calibri" pitchFamily="34" charset="0"/>
            </a:endParaRPr>
          </a:p>
        </p:txBody>
      </p:sp>
      <p:sp>
        <p:nvSpPr>
          <p:cNvPr id="34822" name="TextBox 6"/>
          <p:cNvSpPr txBox="1">
            <a:spLocks noChangeArrowheads="1"/>
          </p:cNvSpPr>
          <p:nvPr/>
        </p:nvSpPr>
        <p:spPr bwMode="auto">
          <a:xfrm>
            <a:off x="4419600" y="2061797"/>
            <a:ext cx="1430337" cy="584775"/>
          </a:xfrm>
          <a:prstGeom prst="rect">
            <a:avLst/>
          </a:prstGeom>
          <a:noFill/>
          <a:ln w="9525">
            <a:noFill/>
            <a:miter lim="800000"/>
            <a:headEnd/>
            <a:tailEnd/>
          </a:ln>
        </p:spPr>
        <p:txBody>
          <a:bodyPr>
            <a:spAutoFit/>
          </a:bodyPr>
          <a:lstStyle/>
          <a:p>
            <a:pPr algn="ctr" eaLnBrk="1" hangingPunct="1"/>
            <a:r>
              <a:rPr lang="en-CA" sz="1600" dirty="0" smtClean="0">
                <a:solidFill>
                  <a:srgbClr val="008000"/>
                </a:solidFill>
                <a:latin typeface="Calibri" pitchFamily="34" charset="0"/>
              </a:rPr>
              <a:t>Bias for</a:t>
            </a:r>
            <a:br>
              <a:rPr lang="en-CA" sz="1600" dirty="0" smtClean="0">
                <a:solidFill>
                  <a:srgbClr val="008000"/>
                </a:solidFill>
                <a:latin typeface="Calibri" pitchFamily="34" charset="0"/>
              </a:rPr>
            </a:br>
            <a:r>
              <a:rPr lang="en-CA" sz="1600" dirty="0" smtClean="0">
                <a:solidFill>
                  <a:srgbClr val="008000"/>
                </a:solidFill>
                <a:latin typeface="Calibri" pitchFamily="34" charset="0"/>
              </a:rPr>
              <a:t>movie </a:t>
            </a:r>
            <a:r>
              <a:rPr lang="en-CA" sz="1600" b="1" i="1" dirty="0" err="1">
                <a:solidFill>
                  <a:srgbClr val="008000"/>
                </a:solidFill>
                <a:latin typeface="Calibri" pitchFamily="34" charset="0"/>
              </a:rPr>
              <a:t>i</a:t>
            </a:r>
            <a:endParaRPr lang="en-CA" sz="1600" b="1" i="1" dirty="0">
              <a:solidFill>
                <a:srgbClr val="008000"/>
              </a:solidFill>
              <a:latin typeface="Calibri" pitchFamily="34" charset="0"/>
            </a:endParaRPr>
          </a:p>
        </p:txBody>
      </p:sp>
      <mc:AlternateContent xmlns:mc="http://schemas.openxmlformats.org/markup-compatibility/2006">
        <mc:Choice xmlns:a14="http://schemas.microsoft.com/office/drawing/2010/main" xmlns="" Requires="a14">
          <p:sp>
            <p:nvSpPr>
              <p:cNvPr id="4" name="TextBox 3"/>
              <p:cNvSpPr txBox="1"/>
              <p:nvPr/>
            </p:nvSpPr>
            <p:spPr>
              <a:xfrm>
                <a:off x="769049" y="1371600"/>
                <a:ext cx="7001725"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cs typeface="Arial" pitchFamily="34" charset="0"/>
                            </a:rPr>
                          </m:ctrlPr>
                        </m:sSubPr>
                        <m:e>
                          <m:r>
                            <a:rPr lang="en-US" sz="4400" b="0" i="1" smtClean="0">
                              <a:latin typeface="Cambria Math"/>
                              <a:cs typeface="Arial" pitchFamily="34" charset="0"/>
                            </a:rPr>
                            <m:t>𝑟</m:t>
                          </m:r>
                        </m:e>
                        <m:sub>
                          <m:r>
                            <a:rPr lang="en-US" sz="4400" b="0" i="1" smtClean="0">
                              <a:latin typeface="Cambria Math"/>
                              <a:cs typeface="Arial" pitchFamily="34" charset="0"/>
                            </a:rPr>
                            <m:t>𝑥𝑖</m:t>
                          </m:r>
                        </m:sub>
                      </m:sSub>
                      <m:r>
                        <a:rPr lang="en-US" sz="4400" b="0" i="1" smtClean="0">
                          <a:latin typeface="Cambria Math"/>
                          <a:cs typeface="Arial" pitchFamily="34" charset="0"/>
                        </a:rPr>
                        <m:t>=</m:t>
                      </m:r>
                      <m:r>
                        <a:rPr lang="en-US" sz="4400" b="0" i="1" smtClean="0">
                          <a:latin typeface="Cambria Math"/>
                          <a:cs typeface="Arial" pitchFamily="34" charset="0"/>
                        </a:rPr>
                        <m:t>𝜇</m:t>
                      </m:r>
                      <m:r>
                        <a:rPr lang="en-US" sz="4400" b="0" i="1" smtClean="0">
                          <a:latin typeface="Cambria Math"/>
                          <a:cs typeface="Arial" pitchFamily="34" charset="0"/>
                        </a:rPr>
                        <m:t> +</m:t>
                      </m:r>
                      <m:sSub>
                        <m:sSubPr>
                          <m:ctrlPr>
                            <a:rPr lang="en-US" sz="4400" b="0" i="1" smtClean="0">
                              <a:latin typeface="Cambria Math" panose="02040503050406030204" pitchFamily="18" charset="0"/>
                              <a:cs typeface="Arial" pitchFamily="34" charset="0"/>
                            </a:rPr>
                          </m:ctrlPr>
                        </m:sSubPr>
                        <m:e>
                          <m:r>
                            <a:rPr lang="en-US" sz="4400" b="0" i="1" smtClean="0">
                              <a:latin typeface="Cambria Math"/>
                              <a:cs typeface="Arial" pitchFamily="34" charset="0"/>
                            </a:rPr>
                            <m:t> </m:t>
                          </m:r>
                          <m:r>
                            <a:rPr lang="en-US" sz="4400" b="0" i="1" smtClean="0">
                              <a:latin typeface="Cambria Math"/>
                              <a:cs typeface="Arial" pitchFamily="34" charset="0"/>
                            </a:rPr>
                            <m:t>𝑏</m:t>
                          </m:r>
                        </m:e>
                        <m:sub>
                          <m:r>
                            <a:rPr lang="en-US" sz="4400" b="0" i="1" smtClean="0">
                              <a:latin typeface="Cambria Math"/>
                              <a:cs typeface="Arial" pitchFamily="34" charset="0"/>
                            </a:rPr>
                            <m:t>𝑥</m:t>
                          </m:r>
                        </m:sub>
                      </m:sSub>
                      <m:r>
                        <a:rPr lang="en-US" sz="4400" b="0" i="1" smtClean="0">
                          <a:latin typeface="Cambria Math"/>
                          <a:cs typeface="Arial" pitchFamily="34" charset="0"/>
                        </a:rPr>
                        <m:t> +</m:t>
                      </m:r>
                      <m:sSub>
                        <m:sSubPr>
                          <m:ctrlPr>
                            <a:rPr lang="en-US" sz="4400" b="0" i="1" smtClean="0">
                              <a:latin typeface="Cambria Math" panose="02040503050406030204" pitchFamily="18" charset="0"/>
                              <a:cs typeface="Arial" pitchFamily="34" charset="0"/>
                            </a:rPr>
                          </m:ctrlPr>
                        </m:sSubPr>
                        <m:e>
                          <m:r>
                            <a:rPr lang="en-US" sz="4400" b="0" i="1" smtClean="0">
                              <a:latin typeface="Cambria Math"/>
                              <a:cs typeface="Arial" pitchFamily="34" charset="0"/>
                            </a:rPr>
                            <m:t> </m:t>
                          </m:r>
                          <m:r>
                            <a:rPr lang="en-US" sz="4400" b="0" i="1" smtClean="0">
                              <a:latin typeface="Cambria Math"/>
                              <a:cs typeface="Arial" pitchFamily="34" charset="0"/>
                            </a:rPr>
                            <m:t>𝑏</m:t>
                          </m:r>
                        </m:e>
                        <m:sub>
                          <m:r>
                            <a:rPr lang="en-US" sz="4400" b="0" i="1" smtClean="0">
                              <a:latin typeface="Cambria Math"/>
                              <a:cs typeface="Arial" pitchFamily="34" charset="0"/>
                            </a:rPr>
                            <m:t>𝑖</m:t>
                          </m:r>
                        </m:sub>
                      </m:sSub>
                      <m:r>
                        <a:rPr lang="en-US" sz="4400" b="0" i="1" smtClean="0">
                          <a:latin typeface="Cambria Math"/>
                          <a:cs typeface="Arial" pitchFamily="34" charset="0"/>
                        </a:rPr>
                        <m:t> + </m:t>
                      </m:r>
                      <m:sSub>
                        <m:sSubPr>
                          <m:ctrlPr>
                            <a:rPr lang="en-US" sz="4400" b="0" i="1" smtClean="0">
                              <a:latin typeface="Cambria Math" panose="02040503050406030204" pitchFamily="18" charset="0"/>
                              <a:cs typeface="Arial" pitchFamily="34" charset="0"/>
                            </a:rPr>
                          </m:ctrlPr>
                        </m:sSubPr>
                        <m:e>
                          <m:r>
                            <a:rPr lang="en-US" sz="4400" b="0" i="1" smtClean="0">
                              <a:latin typeface="Cambria Math"/>
                              <a:cs typeface="Arial" pitchFamily="34" charset="0"/>
                            </a:rPr>
                            <m:t> </m:t>
                          </m:r>
                          <m:r>
                            <a:rPr lang="en-US" sz="4400" b="0" i="1" smtClean="0">
                              <a:latin typeface="Cambria Math"/>
                              <a:cs typeface="Arial" pitchFamily="34" charset="0"/>
                            </a:rPr>
                            <m:t>𝑞</m:t>
                          </m:r>
                        </m:e>
                        <m:sub>
                          <m:r>
                            <a:rPr lang="en-US" sz="4400" b="0" i="1" smtClean="0">
                              <a:latin typeface="Cambria Math"/>
                              <a:cs typeface="Arial" pitchFamily="34" charset="0"/>
                            </a:rPr>
                            <m:t>𝑖</m:t>
                          </m:r>
                        </m:sub>
                      </m:sSub>
                      <m:r>
                        <a:rPr lang="en-US" sz="4400" b="0" i="1" smtClean="0">
                          <a:latin typeface="Cambria Math"/>
                          <a:cs typeface="Arial" pitchFamily="34" charset="0"/>
                        </a:rPr>
                        <m:t>⋅</m:t>
                      </m:r>
                      <m:sSubSup>
                        <m:sSubSupPr>
                          <m:ctrlPr>
                            <a:rPr lang="en-US" sz="4400" b="0" i="1" smtClean="0">
                              <a:latin typeface="Cambria Math" panose="02040503050406030204" pitchFamily="18" charset="0"/>
                              <a:cs typeface="Arial" pitchFamily="34" charset="0"/>
                            </a:rPr>
                          </m:ctrlPr>
                        </m:sSubSupPr>
                        <m:e>
                          <m:r>
                            <a:rPr lang="en-US" sz="4400" b="0" i="1" smtClean="0">
                              <a:latin typeface="Cambria Math"/>
                              <a:cs typeface="Arial" pitchFamily="34" charset="0"/>
                            </a:rPr>
                            <m:t>𝑝</m:t>
                          </m:r>
                        </m:e>
                        <m:sub>
                          <m:r>
                            <a:rPr lang="en-US" sz="4400" b="0" i="1" smtClean="0">
                              <a:latin typeface="Cambria Math"/>
                              <a:cs typeface="Arial" pitchFamily="34" charset="0"/>
                            </a:rPr>
                            <m:t>𝑥</m:t>
                          </m:r>
                        </m:sub>
                        <m:sup/>
                      </m:sSubSup>
                    </m:oMath>
                  </m:oMathPara>
                </a14:m>
                <a:endParaRPr lang="en-US" sz="4400" dirty="0" smtClean="0">
                  <a:latin typeface="Arial" pitchFamily="34" charset="0"/>
                  <a:cs typeface="Arial" pitchFamily="34"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769049" y="1371600"/>
                <a:ext cx="7001725" cy="769441"/>
              </a:xfrm>
              <a:prstGeom prst="rect">
                <a:avLst/>
              </a:prstGeom>
              <a:blipFill rotWithShape="1">
                <a:blip r:embed="rId2" cstate="print"/>
                <a:stretch>
                  <a:fillRect/>
                </a:stretch>
              </a:blipFill>
            </p:spPr>
            <p:txBody>
              <a:bodyPr/>
              <a:lstStyle/>
              <a:p>
                <a:r>
                  <a:rPr lang="en-US">
                    <a:noFill/>
                  </a:rPr>
                  <a:t> </a:t>
                </a:r>
              </a:p>
            </p:txBody>
          </p:sp>
        </mc:Fallback>
      </mc:AlternateContent>
      <p:sp>
        <p:nvSpPr>
          <p:cNvPr id="19" name="TextBox 6"/>
          <p:cNvSpPr txBox="1">
            <a:spLocks noChangeArrowheads="1"/>
          </p:cNvSpPr>
          <p:nvPr/>
        </p:nvSpPr>
        <p:spPr bwMode="auto">
          <a:xfrm>
            <a:off x="6172200" y="2072910"/>
            <a:ext cx="1430337" cy="584775"/>
          </a:xfrm>
          <a:prstGeom prst="rect">
            <a:avLst/>
          </a:prstGeom>
          <a:noFill/>
          <a:ln w="9525">
            <a:noFill/>
            <a:miter lim="800000"/>
            <a:headEnd/>
            <a:tailEnd/>
          </a:ln>
        </p:spPr>
        <p:txBody>
          <a:bodyPr>
            <a:spAutoFit/>
          </a:bodyPr>
          <a:lstStyle/>
          <a:p>
            <a:pPr algn="ctr" eaLnBrk="1" hangingPunct="1"/>
            <a:r>
              <a:rPr lang="en-CA" sz="1600" dirty="0" smtClean="0">
                <a:solidFill>
                  <a:srgbClr val="008000"/>
                </a:solidFill>
                <a:latin typeface="Calibri" pitchFamily="34" charset="0"/>
              </a:rPr>
              <a:t>User-Movie</a:t>
            </a:r>
            <a:br>
              <a:rPr lang="en-CA" sz="1600" dirty="0" smtClean="0">
                <a:solidFill>
                  <a:srgbClr val="008000"/>
                </a:solidFill>
                <a:latin typeface="Calibri" pitchFamily="34" charset="0"/>
              </a:rPr>
            </a:br>
            <a:r>
              <a:rPr lang="en-CA" sz="1600" dirty="0" smtClean="0">
                <a:solidFill>
                  <a:srgbClr val="008000"/>
                </a:solidFill>
                <a:latin typeface="Calibri" pitchFamily="34" charset="0"/>
              </a:rPr>
              <a:t>interaction</a:t>
            </a:r>
            <a:endParaRPr lang="en-CA" sz="1600" i="1" dirty="0">
              <a:solidFill>
                <a:srgbClr val="008000"/>
              </a:solidFill>
              <a:latin typeface="Calibri" pitchFamily="34" charset="0"/>
            </a:endParaRPr>
          </a:p>
        </p:txBody>
      </p:sp>
    </p:spTree>
    <p:extLst>
      <p:ext uri="{BB962C8B-B14F-4D97-AF65-F5344CB8AC3E}">
        <p14:creationId xmlns:p14="http://schemas.microsoft.com/office/powerpoint/2010/main" xmlns="" val="30543995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3"/>
          <p:cNvSpPr>
            <a:spLocks noGrp="1"/>
          </p:cNvSpPr>
          <p:nvPr>
            <p:ph type="title"/>
          </p:nvPr>
        </p:nvSpPr>
        <p:spPr/>
        <p:txBody>
          <a:bodyPr/>
          <a:lstStyle/>
          <a:p>
            <a:r>
              <a:rPr lang="en-US" dirty="0" smtClean="0"/>
              <a:t>Fitting the New Model</a:t>
            </a:r>
          </a:p>
        </p:txBody>
      </p:sp>
      <p:sp>
        <p:nvSpPr>
          <p:cNvPr id="9" name="Content Placeholder 8"/>
          <p:cNvSpPr>
            <a:spLocks noGrp="1"/>
          </p:cNvSpPr>
          <p:nvPr>
            <p:ph idx="1"/>
          </p:nvPr>
        </p:nvSpPr>
        <p:spPr>
          <a:xfrm>
            <a:off x="457200" y="1295400"/>
            <a:ext cx="8458200" cy="5257801"/>
          </a:xfrm>
        </p:spPr>
        <p:txBody>
          <a:bodyPr>
            <a:normAutofit/>
          </a:bodyPr>
          <a:lstStyle/>
          <a:p>
            <a:r>
              <a:rPr lang="en-US" b="1" dirty="0" smtClean="0">
                <a:solidFill>
                  <a:srgbClr val="D60093"/>
                </a:solidFill>
              </a:rPr>
              <a:t>Solve:</a:t>
            </a:r>
          </a:p>
          <a:p>
            <a:endParaRPr lang="en-US" dirty="0" smtClean="0">
              <a:solidFill>
                <a:schemeClr val="accent3"/>
              </a:solidFill>
            </a:endParaRPr>
          </a:p>
          <a:p>
            <a:endParaRPr lang="en-US" dirty="0" smtClean="0">
              <a:solidFill>
                <a:schemeClr val="accent3"/>
              </a:solidFill>
            </a:endParaRPr>
          </a:p>
          <a:p>
            <a:endParaRPr lang="en-US" dirty="0" smtClean="0">
              <a:solidFill>
                <a:schemeClr val="accent3"/>
              </a:solidFill>
            </a:endParaRPr>
          </a:p>
          <a:p>
            <a:endParaRPr lang="en-US" dirty="0" smtClean="0">
              <a:solidFill>
                <a:schemeClr val="accent3"/>
              </a:solidFill>
            </a:endParaRPr>
          </a:p>
          <a:p>
            <a:pPr lvl="8"/>
            <a:endParaRPr lang="en-US" dirty="0" smtClean="0">
              <a:solidFill>
                <a:schemeClr val="accent3"/>
              </a:solidFill>
            </a:endParaRPr>
          </a:p>
          <a:p>
            <a:pPr lvl="8"/>
            <a:endParaRPr lang="en-US" dirty="0">
              <a:solidFill>
                <a:schemeClr val="accent3"/>
              </a:solidFill>
            </a:endParaRPr>
          </a:p>
          <a:p>
            <a:pPr lvl="8"/>
            <a:endParaRPr lang="en-US" dirty="0" smtClean="0">
              <a:solidFill>
                <a:schemeClr val="accent3"/>
              </a:solidFill>
            </a:endParaRPr>
          </a:p>
          <a:p>
            <a:r>
              <a:rPr lang="en-US" b="1" dirty="0" smtClean="0">
                <a:solidFill>
                  <a:srgbClr val="0000FF"/>
                </a:solidFill>
              </a:rPr>
              <a:t>Stochastic gradient decent to find parameters</a:t>
            </a:r>
          </a:p>
          <a:p>
            <a:pPr lvl="1"/>
            <a:r>
              <a:rPr lang="en-US" b="1" dirty="0"/>
              <a:t>Note</a:t>
            </a:r>
            <a:r>
              <a:rPr lang="en-US" b="1" dirty="0" smtClean="0"/>
              <a:t>:</a:t>
            </a:r>
            <a:r>
              <a:rPr lang="en-US" dirty="0" smtClean="0"/>
              <a:t> Both biases </a:t>
            </a:r>
            <a:r>
              <a:rPr lang="en-US" b="1" i="1" dirty="0" err="1" smtClean="0"/>
              <a:t>b</a:t>
            </a:r>
            <a:r>
              <a:rPr lang="en-US" b="1" i="1" baseline="-25000" dirty="0" err="1" smtClean="0"/>
              <a:t>x</a:t>
            </a:r>
            <a:r>
              <a:rPr lang="en-US" dirty="0" smtClean="0"/>
              <a:t>, </a:t>
            </a:r>
            <a:r>
              <a:rPr lang="en-US" b="1" i="1" dirty="0" smtClean="0"/>
              <a:t>b</a:t>
            </a:r>
            <a:r>
              <a:rPr lang="en-US" b="1" i="1" baseline="-25000" dirty="0" smtClean="0"/>
              <a:t>i</a:t>
            </a:r>
            <a:r>
              <a:rPr lang="en-US" dirty="0" smtClean="0"/>
              <a:t> as well as interactions </a:t>
            </a:r>
            <a:r>
              <a:rPr lang="en-US" b="1" i="1" dirty="0" smtClean="0"/>
              <a:t>q</a:t>
            </a:r>
            <a:r>
              <a:rPr lang="en-US" b="1" i="1" baseline="-25000" dirty="0" smtClean="0"/>
              <a:t>i</a:t>
            </a:r>
            <a:r>
              <a:rPr lang="en-US" dirty="0" smtClean="0"/>
              <a:t>, </a:t>
            </a:r>
            <a:r>
              <a:rPr lang="en-US" b="1" i="1" dirty="0" err="1" smtClean="0"/>
              <a:t>p</a:t>
            </a:r>
            <a:r>
              <a:rPr lang="en-US" b="1" i="1" baseline="-25000" dirty="0" err="1" smtClean="0"/>
              <a:t>x</a:t>
            </a:r>
            <a:r>
              <a:rPr lang="en-US" dirty="0" smtClean="0"/>
              <a:t> are treated as parameters (we estimate them)</a:t>
            </a:r>
            <a:endParaRPr lang="en-US" dirty="0"/>
          </a:p>
        </p:txBody>
      </p:sp>
      <p:sp>
        <p:nvSpPr>
          <p:cNvPr id="13" name="Footer Placeholder 1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2" name="Slide Number Placeholder 11"/>
          <p:cNvSpPr>
            <a:spLocks noGrp="1"/>
          </p:cNvSpPr>
          <p:nvPr>
            <p:ph type="sldNum" sz="quarter" idx="12"/>
          </p:nvPr>
        </p:nvSpPr>
        <p:spPr/>
        <p:txBody>
          <a:bodyPr/>
          <a:lstStyle/>
          <a:p>
            <a:fld id="{19B12225-5612-419B-A8D5-4B8EEE4C217E}" type="slidenum">
              <a:rPr lang="en-US" smtClean="0"/>
              <a:pPr/>
              <a:t>44</a:t>
            </a:fld>
            <a:endParaRPr lang="en-US"/>
          </a:p>
        </p:txBody>
      </p:sp>
      <p:sp>
        <p:nvSpPr>
          <p:cNvPr id="35844" name="TextBox 6"/>
          <p:cNvSpPr txBox="1">
            <a:spLocks noChangeArrowheads="1"/>
          </p:cNvSpPr>
          <p:nvPr/>
        </p:nvSpPr>
        <p:spPr bwMode="auto">
          <a:xfrm>
            <a:off x="4343400" y="3878747"/>
            <a:ext cx="1569660" cy="369332"/>
          </a:xfrm>
          <a:prstGeom prst="rect">
            <a:avLst/>
          </a:prstGeom>
          <a:noFill/>
          <a:ln w="9525">
            <a:noFill/>
            <a:miter lim="800000"/>
            <a:headEnd/>
            <a:tailEnd/>
          </a:ln>
        </p:spPr>
        <p:txBody>
          <a:bodyPr wrap="none">
            <a:spAutoFit/>
          </a:bodyPr>
          <a:lstStyle/>
          <a:p>
            <a:pPr eaLnBrk="1" hangingPunct="1"/>
            <a:r>
              <a:rPr lang="en-CA" sz="1800" dirty="0">
                <a:solidFill>
                  <a:srgbClr val="008000"/>
                </a:solidFill>
                <a:latin typeface="Arial" pitchFamily="34" charset="0"/>
                <a:cs typeface="Arial" pitchFamily="34" charset="0"/>
              </a:rPr>
              <a:t>regularization</a:t>
            </a:r>
          </a:p>
        </p:txBody>
      </p:sp>
      <p:sp>
        <p:nvSpPr>
          <p:cNvPr id="35845" name="TextBox 6"/>
          <p:cNvSpPr txBox="1">
            <a:spLocks noChangeArrowheads="1"/>
          </p:cNvSpPr>
          <p:nvPr/>
        </p:nvSpPr>
        <p:spPr bwMode="auto">
          <a:xfrm>
            <a:off x="4114800" y="2474881"/>
            <a:ext cx="1685077" cy="369332"/>
          </a:xfrm>
          <a:prstGeom prst="rect">
            <a:avLst/>
          </a:prstGeom>
          <a:noFill/>
          <a:ln w="9525">
            <a:noFill/>
            <a:miter lim="800000"/>
            <a:headEnd/>
            <a:tailEnd/>
          </a:ln>
        </p:spPr>
        <p:txBody>
          <a:bodyPr wrap="none">
            <a:spAutoFit/>
          </a:bodyPr>
          <a:lstStyle/>
          <a:p>
            <a:pPr eaLnBrk="1" hangingPunct="1"/>
            <a:r>
              <a:rPr lang="en-CA" sz="1800">
                <a:solidFill>
                  <a:srgbClr val="008000"/>
                </a:solidFill>
                <a:latin typeface="Arial" pitchFamily="34" charset="0"/>
                <a:cs typeface="Arial" pitchFamily="34" charset="0"/>
              </a:rPr>
              <a:t>goodness of fit</a:t>
            </a:r>
          </a:p>
        </p:txBody>
      </p:sp>
      <p:sp>
        <p:nvSpPr>
          <p:cNvPr id="35846" name="TextBox 6"/>
          <p:cNvSpPr txBox="1">
            <a:spLocks noChangeArrowheads="1"/>
          </p:cNvSpPr>
          <p:nvPr/>
        </p:nvSpPr>
        <p:spPr bwMode="auto">
          <a:xfrm>
            <a:off x="258734" y="4119133"/>
            <a:ext cx="2865466" cy="646331"/>
          </a:xfrm>
          <a:prstGeom prst="rect">
            <a:avLst/>
          </a:prstGeom>
          <a:noFill/>
          <a:ln w="9525">
            <a:noFill/>
            <a:miter lim="800000"/>
            <a:headEnd/>
            <a:tailEnd/>
          </a:ln>
        </p:spPr>
        <p:txBody>
          <a:bodyPr wrap="square">
            <a:spAutoFit/>
          </a:bodyPr>
          <a:lstStyle/>
          <a:p>
            <a:pPr algn="ctr" eaLnBrk="1" hangingPunct="1"/>
            <a:r>
              <a:rPr lang="en-CA" dirty="0" smtClean="0">
                <a:solidFill>
                  <a:srgbClr val="008000"/>
                </a:solidFill>
                <a:latin typeface="Arial" pitchFamily="34" charset="0"/>
                <a:cs typeface="Arial" pitchFamily="34" charset="0"/>
                <a:sym typeface="Symbol"/>
              </a:rPr>
              <a:t> </a:t>
            </a:r>
            <a:r>
              <a:rPr lang="en-CA" dirty="0">
                <a:solidFill>
                  <a:srgbClr val="008000"/>
                </a:solidFill>
                <a:latin typeface="Arial" pitchFamily="34" charset="0"/>
                <a:cs typeface="Arial" pitchFamily="34" charset="0"/>
                <a:sym typeface="Symbol"/>
              </a:rPr>
              <a:t>i</a:t>
            </a:r>
            <a:r>
              <a:rPr lang="en-CA" dirty="0" smtClean="0">
                <a:solidFill>
                  <a:srgbClr val="008000"/>
                </a:solidFill>
                <a:latin typeface="Arial" pitchFamily="34" charset="0"/>
                <a:cs typeface="Arial" pitchFamily="34" charset="0"/>
                <a:sym typeface="Symbol"/>
              </a:rPr>
              <a:t>s </a:t>
            </a:r>
            <a:r>
              <a:rPr lang="en-CA" dirty="0" smtClean="0">
                <a:solidFill>
                  <a:srgbClr val="008000"/>
                </a:solidFill>
                <a:latin typeface="Arial" pitchFamily="34" charset="0"/>
                <a:cs typeface="Arial" pitchFamily="34" charset="0"/>
              </a:rPr>
              <a:t>selected </a:t>
            </a:r>
            <a:r>
              <a:rPr lang="en-CA" dirty="0">
                <a:solidFill>
                  <a:srgbClr val="008000"/>
                </a:solidFill>
                <a:latin typeface="Arial" pitchFamily="34" charset="0"/>
                <a:cs typeface="Arial" pitchFamily="34" charset="0"/>
              </a:rPr>
              <a:t>via grid-search on a validation set</a:t>
            </a:r>
          </a:p>
        </p:txBody>
      </p:sp>
      <p:cxnSp>
        <p:nvCxnSpPr>
          <p:cNvPr id="35847" name="Straight Arrow Connector 13"/>
          <p:cNvCxnSpPr>
            <a:cxnSpLocks noChangeShapeType="1"/>
            <a:stCxn id="35846" idx="0"/>
          </p:cNvCxnSpPr>
          <p:nvPr/>
        </p:nvCxnSpPr>
        <p:spPr bwMode="auto">
          <a:xfrm flipV="1">
            <a:off x="1691467" y="3733800"/>
            <a:ext cx="61133" cy="385333"/>
          </a:xfrm>
          <a:prstGeom prst="straightConnector1">
            <a:avLst/>
          </a:prstGeom>
          <a:ln w="38100">
            <a:solidFill>
              <a:srgbClr val="008000"/>
            </a:solidFill>
            <a:headEnd/>
            <a:tailEnd type="arrow" w="med" len="med"/>
          </a:ln>
        </p:spPr>
        <p:style>
          <a:lnRef idx="1">
            <a:schemeClr val="dk1"/>
          </a:lnRef>
          <a:fillRef idx="0">
            <a:schemeClr val="dk1"/>
          </a:fillRef>
          <a:effectRef idx="0">
            <a:schemeClr val="dk1"/>
          </a:effectRef>
          <a:fontRef idx="minor">
            <a:schemeClr val="tx1"/>
          </a:fontRef>
        </p:style>
      </p:cxnSp>
      <p:graphicFrame>
        <p:nvGraphicFramePr>
          <p:cNvPr id="8" name="Object 7"/>
          <p:cNvGraphicFramePr>
            <a:graphicFrameLocks noChangeAspect="1"/>
          </p:cNvGraphicFramePr>
          <p:nvPr>
            <p:extLst>
              <p:ext uri="{D42A27DB-BD31-4B8C-83A1-F6EECF244321}">
                <p14:modId xmlns:p14="http://schemas.microsoft.com/office/powerpoint/2010/main" xmlns="" val="1609511325"/>
              </p:ext>
            </p:extLst>
          </p:nvPr>
        </p:nvGraphicFramePr>
        <p:xfrm>
          <a:off x="80840" y="1828800"/>
          <a:ext cx="9053636" cy="2246313"/>
        </p:xfrm>
        <a:graphic>
          <a:graphicData uri="http://schemas.openxmlformats.org/presentationml/2006/ole">
            <p:oleObj spid="_x0000_s41103" name="Equation" r:id="rId3" imgW="3479760" imgH="863280" progId="Equation.3">
              <p:embed/>
            </p:oleObj>
          </a:graphicData>
        </a:graphic>
      </p:graphicFrame>
    </p:spTree>
    <p:extLst>
      <p:ext uri="{BB962C8B-B14F-4D97-AF65-F5344CB8AC3E}">
        <p14:creationId xmlns:p14="http://schemas.microsoft.com/office/powerpoint/2010/main" xmlns="" val="2544843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of Various Methods</a:t>
            </a:r>
          </a:p>
        </p:txBody>
      </p:sp>
      <p:sp>
        <p:nvSpPr>
          <p:cNvPr id="7171"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12B867F-BFB9-41FD-A198-03B6E8DFFCFE}" type="slidenum">
              <a:rPr lang="en-US" smtClean="0"/>
              <a:pPr eaLnBrk="1" hangingPunct="1"/>
              <a:t>45</a:t>
            </a:fld>
            <a:endParaRPr lang="en-US" smtClean="0"/>
          </a:p>
        </p:txBody>
      </p:sp>
      <p:graphicFrame>
        <p:nvGraphicFramePr>
          <p:cNvPr id="5" name="Chart 4"/>
          <p:cNvGraphicFramePr>
            <a:graphicFrameLocks/>
          </p:cNvGraphicFramePr>
          <p:nvPr>
            <p:extLst>
              <p:ext uri="{D42A27DB-BD31-4B8C-83A1-F6EECF244321}">
                <p14:modId xmlns:p14="http://schemas.microsoft.com/office/powerpoint/2010/main" xmlns="" val="1657456073"/>
              </p:ext>
            </p:extLst>
          </p:nvPr>
        </p:nvGraphicFramePr>
        <p:xfrm>
          <a:off x="304800" y="1219200"/>
          <a:ext cx="86106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xmlns="" val="5212914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9144000" cy="6858000"/>
          </a:xfrm>
          <a:prstGeom prst="rect">
            <a:avLst/>
          </a:prstGeom>
          <a:solidFill>
            <a:schemeClr val="tx1"/>
          </a:solidFill>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4886" name="AutoShape 22"/>
          <p:cNvSpPr>
            <a:spLocks noChangeArrowheads="1"/>
          </p:cNvSpPr>
          <p:nvPr/>
        </p:nvSpPr>
        <p:spPr bwMode="auto">
          <a:xfrm>
            <a:off x="3905250" y="1219200"/>
            <a:ext cx="585787" cy="5257800"/>
          </a:xfrm>
          <a:prstGeom prst="downArrow">
            <a:avLst>
              <a:gd name="adj1" fmla="val 50000"/>
              <a:gd name="adj2" fmla="val 29201"/>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4867" name="Line 3"/>
          <p:cNvSpPr>
            <a:spLocks noChangeShapeType="1"/>
          </p:cNvSpPr>
          <p:nvPr/>
        </p:nvSpPr>
        <p:spPr bwMode="auto">
          <a:xfrm>
            <a:off x="4048506" y="1676400"/>
            <a:ext cx="936625"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4877" name="Line 13"/>
          <p:cNvSpPr>
            <a:spLocks noChangeShapeType="1"/>
          </p:cNvSpPr>
          <p:nvPr/>
        </p:nvSpPr>
        <p:spPr bwMode="auto">
          <a:xfrm>
            <a:off x="4057650" y="6129337"/>
            <a:ext cx="936625" cy="0"/>
          </a:xfrm>
          <a:prstGeom prst="line">
            <a:avLst/>
          </a:prstGeom>
          <a:noFill/>
          <a:ln w="381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4878" name="Text Box 14"/>
          <p:cNvSpPr txBox="1">
            <a:spLocks noChangeArrowheads="1"/>
          </p:cNvSpPr>
          <p:nvPr/>
        </p:nvSpPr>
        <p:spPr bwMode="auto">
          <a:xfrm>
            <a:off x="4310062" y="5805487"/>
            <a:ext cx="226853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dirty="0">
                <a:solidFill>
                  <a:srgbClr val="FF0000"/>
                </a:solidFill>
                <a:latin typeface="Arial" pitchFamily="34" charset="0"/>
                <a:cs typeface="Arial" pitchFamily="34" charset="0"/>
              </a:rPr>
              <a:t>Grand Prize: 0.8563 </a:t>
            </a:r>
          </a:p>
        </p:txBody>
      </p:sp>
      <p:sp>
        <p:nvSpPr>
          <p:cNvPr id="164880" name="Text Box 16"/>
          <p:cNvSpPr txBox="1">
            <a:spLocks noChangeArrowheads="1"/>
          </p:cNvSpPr>
          <p:nvPr/>
        </p:nvSpPr>
        <p:spPr bwMode="auto">
          <a:xfrm>
            <a:off x="4300537" y="2855976"/>
            <a:ext cx="2700338"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spcBef>
                <a:spcPct val="50000"/>
              </a:spcBef>
            </a:pPr>
            <a:r>
              <a:rPr lang="en-US" dirty="0" smtClean="0">
                <a:solidFill>
                  <a:schemeClr val="bg1"/>
                </a:solidFill>
                <a:latin typeface="Arial" pitchFamily="34" charset="0"/>
                <a:cs typeface="Arial" pitchFamily="34" charset="0"/>
              </a:rPr>
              <a:t>Netflix: </a:t>
            </a:r>
            <a:r>
              <a:rPr lang="en-US" dirty="0">
                <a:solidFill>
                  <a:schemeClr val="bg1"/>
                </a:solidFill>
                <a:latin typeface="Arial" pitchFamily="34" charset="0"/>
                <a:cs typeface="Arial" pitchFamily="34" charset="0"/>
              </a:rPr>
              <a:t>0.9514 </a:t>
            </a:r>
          </a:p>
        </p:txBody>
      </p:sp>
      <p:sp>
        <p:nvSpPr>
          <p:cNvPr id="164881" name="Text Box 17"/>
          <p:cNvSpPr txBox="1">
            <a:spLocks noChangeArrowheads="1"/>
          </p:cNvSpPr>
          <p:nvPr/>
        </p:nvSpPr>
        <p:spPr bwMode="auto">
          <a:xfrm>
            <a:off x="4310062" y="2300287"/>
            <a:ext cx="270033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Movie average: 1.0533</a:t>
            </a:r>
          </a:p>
        </p:txBody>
      </p:sp>
      <p:sp>
        <p:nvSpPr>
          <p:cNvPr id="164882" name="Text Box 18"/>
          <p:cNvSpPr txBox="1">
            <a:spLocks noChangeArrowheads="1"/>
          </p:cNvSpPr>
          <p:nvPr/>
        </p:nvSpPr>
        <p:spPr bwMode="auto">
          <a:xfrm>
            <a:off x="4310062" y="1937575"/>
            <a:ext cx="2700338"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User average: 1.0651 </a:t>
            </a:r>
          </a:p>
        </p:txBody>
      </p:sp>
      <p:sp>
        <p:nvSpPr>
          <p:cNvPr id="164883" name="Text Box 19"/>
          <p:cNvSpPr txBox="1">
            <a:spLocks noChangeArrowheads="1"/>
          </p:cNvSpPr>
          <p:nvPr/>
        </p:nvSpPr>
        <p:spPr bwMode="auto">
          <a:xfrm>
            <a:off x="4310062" y="1313688"/>
            <a:ext cx="2700338"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Global average: 1.1296 </a:t>
            </a:r>
          </a:p>
        </p:txBody>
      </p:sp>
      <p:sp>
        <p:nvSpPr>
          <p:cNvPr id="164892" name="Rectangle 28"/>
          <p:cNvSpPr>
            <a:spLocks noGrp="1" noChangeArrowheads="1"/>
          </p:cNvSpPr>
          <p:nvPr>
            <p:ph type="title"/>
          </p:nvPr>
        </p:nvSpPr>
        <p:spPr>
          <a:noFill/>
          <a:ln/>
        </p:spPr>
        <p:txBody>
          <a:bodyPr/>
          <a:lstStyle/>
          <a:p>
            <a:r>
              <a:rPr lang="en-US" dirty="0" smtClean="0"/>
              <a:t>Performance of Various Methods</a:t>
            </a:r>
            <a:endParaRPr lang="en-US" dirty="0"/>
          </a:p>
        </p:txBody>
      </p:sp>
      <p:sp>
        <p:nvSpPr>
          <p:cNvPr id="33" name="Line 3"/>
          <p:cNvSpPr>
            <a:spLocks noChangeShapeType="1"/>
          </p:cNvSpPr>
          <p:nvPr/>
        </p:nvSpPr>
        <p:spPr bwMode="auto">
          <a:xfrm>
            <a:off x="4049712" y="2242375"/>
            <a:ext cx="936625"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34" name="Line 3"/>
          <p:cNvSpPr>
            <a:spLocks noChangeShapeType="1"/>
          </p:cNvSpPr>
          <p:nvPr/>
        </p:nvSpPr>
        <p:spPr bwMode="auto">
          <a:xfrm>
            <a:off x="4049712" y="2623375"/>
            <a:ext cx="936625"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5" name="Line 3"/>
          <p:cNvSpPr>
            <a:spLocks noChangeShapeType="1"/>
          </p:cNvSpPr>
          <p:nvPr/>
        </p:nvSpPr>
        <p:spPr bwMode="auto">
          <a:xfrm>
            <a:off x="4050918" y="3202924"/>
            <a:ext cx="936625"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6" name="Line 3"/>
          <p:cNvSpPr>
            <a:spLocks noChangeShapeType="1"/>
          </p:cNvSpPr>
          <p:nvPr/>
        </p:nvSpPr>
        <p:spPr bwMode="auto">
          <a:xfrm>
            <a:off x="3449256" y="3669792"/>
            <a:ext cx="936625" cy="0"/>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7" name="Text Box 16"/>
          <p:cNvSpPr txBox="1">
            <a:spLocks noChangeArrowheads="1"/>
          </p:cNvSpPr>
          <p:nvPr/>
        </p:nvSpPr>
        <p:spPr bwMode="auto">
          <a:xfrm>
            <a:off x="533400" y="3352800"/>
            <a:ext cx="351631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r">
              <a:spcBef>
                <a:spcPct val="50000"/>
              </a:spcBef>
            </a:pPr>
            <a:r>
              <a:rPr lang="en-US" dirty="0" smtClean="0">
                <a:solidFill>
                  <a:srgbClr val="FFFF00"/>
                </a:solidFill>
                <a:latin typeface="Arial" pitchFamily="34" charset="0"/>
                <a:cs typeface="Arial" pitchFamily="34" charset="0"/>
              </a:rPr>
              <a:t>Basic Collaborative filtering: 0.94</a:t>
            </a:r>
            <a:endParaRPr lang="en-US" dirty="0">
              <a:solidFill>
                <a:srgbClr val="FFFF00"/>
              </a:solidFill>
              <a:latin typeface="Arial" pitchFamily="34" charset="0"/>
              <a:cs typeface="Arial" pitchFamily="34" charset="0"/>
            </a:endParaRPr>
          </a:p>
        </p:txBody>
      </p:sp>
      <p:sp>
        <p:nvSpPr>
          <p:cNvPr id="38" name="Line 3"/>
          <p:cNvSpPr>
            <a:spLocks noChangeShapeType="1"/>
          </p:cNvSpPr>
          <p:nvPr/>
        </p:nvSpPr>
        <p:spPr bwMode="auto">
          <a:xfrm>
            <a:off x="3449256" y="4376928"/>
            <a:ext cx="936625" cy="0"/>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9" name="Text Box 16"/>
          <p:cNvSpPr txBox="1">
            <a:spLocks noChangeArrowheads="1"/>
          </p:cNvSpPr>
          <p:nvPr/>
        </p:nvSpPr>
        <p:spPr bwMode="auto">
          <a:xfrm>
            <a:off x="1001712" y="4059936"/>
            <a:ext cx="3048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r">
              <a:spcBef>
                <a:spcPct val="50000"/>
              </a:spcBef>
            </a:pPr>
            <a:r>
              <a:rPr lang="en-US" dirty="0" smtClean="0">
                <a:solidFill>
                  <a:srgbClr val="FFFF00"/>
                </a:solidFill>
                <a:latin typeface="Arial" pitchFamily="34" charset="0"/>
                <a:cs typeface="Arial" pitchFamily="34" charset="0"/>
              </a:rPr>
              <a:t>Latent factors: 0.90</a:t>
            </a:r>
            <a:endParaRPr lang="en-US" dirty="0">
              <a:solidFill>
                <a:srgbClr val="FFFF00"/>
              </a:solidFill>
              <a:latin typeface="Arial" pitchFamily="34" charset="0"/>
              <a:cs typeface="Arial" pitchFamily="34" charset="0"/>
            </a:endParaRPr>
          </a:p>
        </p:txBody>
      </p:sp>
      <p:sp>
        <p:nvSpPr>
          <p:cNvPr id="41" name="Line 3"/>
          <p:cNvSpPr>
            <a:spLocks noChangeShapeType="1"/>
          </p:cNvSpPr>
          <p:nvPr/>
        </p:nvSpPr>
        <p:spPr bwMode="auto">
          <a:xfrm>
            <a:off x="3449256" y="4845796"/>
            <a:ext cx="936625" cy="0"/>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42" name="Text Box 16"/>
          <p:cNvSpPr txBox="1">
            <a:spLocks noChangeArrowheads="1"/>
          </p:cNvSpPr>
          <p:nvPr/>
        </p:nvSpPr>
        <p:spPr bwMode="auto">
          <a:xfrm>
            <a:off x="762000" y="4519660"/>
            <a:ext cx="32766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r">
              <a:spcBef>
                <a:spcPct val="50000"/>
              </a:spcBef>
            </a:pPr>
            <a:r>
              <a:rPr lang="en-US" b="1" dirty="0" smtClean="0">
                <a:solidFill>
                  <a:srgbClr val="FFFF00"/>
                </a:solidFill>
                <a:latin typeface="Arial" pitchFamily="34" charset="0"/>
                <a:cs typeface="Arial" pitchFamily="34" charset="0"/>
              </a:rPr>
              <a:t>Latent </a:t>
            </a:r>
            <a:r>
              <a:rPr lang="en-US" b="1" dirty="0" err="1" smtClean="0">
                <a:solidFill>
                  <a:srgbClr val="FFFF00"/>
                </a:solidFill>
                <a:latin typeface="Arial" pitchFamily="34" charset="0"/>
                <a:cs typeface="Arial" pitchFamily="34" charset="0"/>
              </a:rPr>
              <a:t>factors+Biases</a:t>
            </a:r>
            <a:r>
              <a:rPr lang="en-US" b="1" dirty="0" smtClean="0">
                <a:solidFill>
                  <a:srgbClr val="FFFF00"/>
                </a:solidFill>
                <a:latin typeface="Arial" pitchFamily="34" charset="0"/>
                <a:cs typeface="Arial" pitchFamily="34" charset="0"/>
              </a:rPr>
              <a:t>: 0.89</a:t>
            </a:r>
            <a:endParaRPr lang="en-US" b="1" dirty="0">
              <a:solidFill>
                <a:srgbClr val="FFFF00"/>
              </a:solidFill>
              <a:latin typeface="Arial" pitchFamily="34" charset="0"/>
              <a:cs typeface="Arial" pitchFamily="34" charset="0"/>
            </a:endParaRPr>
          </a:p>
        </p:txBody>
      </p:sp>
      <p:sp>
        <p:nvSpPr>
          <p:cNvPr id="43" name="Line 3"/>
          <p:cNvSpPr>
            <a:spLocks noChangeShapeType="1"/>
          </p:cNvSpPr>
          <p:nvPr/>
        </p:nvSpPr>
        <p:spPr bwMode="auto">
          <a:xfrm>
            <a:off x="3449256" y="4062460"/>
            <a:ext cx="936625" cy="0"/>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44" name="Text Box 16"/>
          <p:cNvSpPr txBox="1">
            <a:spLocks noChangeArrowheads="1"/>
          </p:cNvSpPr>
          <p:nvPr/>
        </p:nvSpPr>
        <p:spPr bwMode="auto">
          <a:xfrm>
            <a:off x="533400" y="3745468"/>
            <a:ext cx="351631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r">
              <a:spcBef>
                <a:spcPct val="50000"/>
              </a:spcBef>
            </a:pPr>
            <a:r>
              <a:rPr lang="en-US" dirty="0" smtClean="0">
                <a:solidFill>
                  <a:srgbClr val="FFFF00"/>
                </a:solidFill>
                <a:latin typeface="Arial" pitchFamily="34" charset="0"/>
                <a:cs typeface="Arial" pitchFamily="34" charset="0"/>
              </a:rPr>
              <a:t>Collaborative filtering++: 0.91</a:t>
            </a:r>
            <a:endParaRPr lang="en-US" dirty="0">
              <a:solidFill>
                <a:srgbClr val="FFFF00"/>
              </a:solidFill>
              <a:latin typeface="Arial" pitchFamily="34" charset="0"/>
              <a:cs typeface="Arial" pitchFamily="34" charset="0"/>
            </a:endParaRP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46</a:t>
            </a:fld>
            <a:endParaRPr lang="en-US"/>
          </a:p>
        </p:txBody>
      </p:sp>
    </p:spTree>
    <p:extLst>
      <p:ext uri="{BB962C8B-B14F-4D97-AF65-F5344CB8AC3E}">
        <p14:creationId xmlns:p14="http://schemas.microsoft.com/office/powerpoint/2010/main" xmlns="" val="3413266306"/>
      </p:ext>
    </p:extLst>
  </p:cSld>
  <p:clrMapOvr>
    <a:masterClrMapping/>
  </p:clrMapOvr>
  <p:transition advTm="32094"/>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
            </a:r>
            <a:br>
              <a:rPr lang="en-US" dirty="0" smtClean="0"/>
            </a:br>
            <a:r>
              <a:rPr lang="en-US" dirty="0" smtClean="0"/>
              <a:t>The Netflix Challenge: 2006-09</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25908323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Biases Of Users</a:t>
            </a:r>
            <a:endParaRPr lang="en-US" dirty="0"/>
          </a:p>
        </p:txBody>
      </p:sp>
      <p:sp>
        <p:nvSpPr>
          <p:cNvPr id="3" name="Content Placeholder 2"/>
          <p:cNvSpPr>
            <a:spLocks noGrp="1"/>
          </p:cNvSpPr>
          <p:nvPr>
            <p:ph idx="1"/>
          </p:nvPr>
        </p:nvSpPr>
        <p:spPr>
          <a:xfrm>
            <a:off x="457200" y="1295401"/>
            <a:ext cx="8229600" cy="5029200"/>
          </a:xfrm>
        </p:spPr>
        <p:txBody>
          <a:bodyPr>
            <a:normAutofit fontScale="92500" lnSpcReduction="20000"/>
          </a:bodyPr>
          <a:lstStyle/>
          <a:p>
            <a:r>
              <a:rPr lang="en-US" altLang="ko-KR" b="1" dirty="0" smtClean="0">
                <a:solidFill>
                  <a:srgbClr val="FF0066"/>
                </a:solidFill>
              </a:rPr>
              <a:t>Sudden </a:t>
            </a:r>
            <a:r>
              <a:rPr lang="en-US" altLang="ko-KR" b="1" dirty="0">
                <a:solidFill>
                  <a:srgbClr val="FF0066"/>
                </a:solidFill>
              </a:rPr>
              <a:t>rise in the </a:t>
            </a:r>
            <a:r>
              <a:rPr lang="en-US" altLang="ko-KR" b="1" dirty="0" smtClean="0">
                <a:solidFill>
                  <a:srgbClr val="FF0066"/>
                </a:solidFill>
              </a:rPr>
              <a:t/>
            </a:r>
            <a:br>
              <a:rPr lang="en-US" altLang="ko-KR" b="1" dirty="0" smtClean="0">
                <a:solidFill>
                  <a:srgbClr val="FF0066"/>
                </a:solidFill>
              </a:rPr>
            </a:br>
            <a:r>
              <a:rPr lang="en-US" altLang="ko-KR" b="1" dirty="0" smtClean="0">
                <a:solidFill>
                  <a:srgbClr val="FF0066"/>
                </a:solidFill>
              </a:rPr>
              <a:t>average </a:t>
            </a:r>
            <a:r>
              <a:rPr lang="en-US" altLang="ko-KR" b="1" dirty="0">
                <a:solidFill>
                  <a:srgbClr val="FF0066"/>
                </a:solidFill>
              </a:rPr>
              <a:t>movie rating</a:t>
            </a:r>
            <a:r>
              <a:rPr lang="en-US" altLang="ko-KR" dirty="0">
                <a:solidFill>
                  <a:srgbClr val="FF0066"/>
                </a:solidFill>
              </a:rPr>
              <a:t> </a:t>
            </a:r>
            <a:r>
              <a:rPr lang="en-US" altLang="ko-KR" dirty="0" smtClean="0">
                <a:solidFill>
                  <a:srgbClr val="FF0066"/>
                </a:solidFill>
              </a:rPr>
              <a:t/>
            </a:r>
            <a:br>
              <a:rPr lang="en-US" altLang="ko-KR" dirty="0" smtClean="0">
                <a:solidFill>
                  <a:srgbClr val="FF0066"/>
                </a:solidFill>
              </a:rPr>
            </a:br>
            <a:r>
              <a:rPr lang="en-US" altLang="ko-KR" dirty="0" smtClean="0"/>
              <a:t>(</a:t>
            </a:r>
            <a:r>
              <a:rPr lang="en-US" altLang="ko-KR" dirty="0"/>
              <a:t>early 2004</a:t>
            </a:r>
            <a:r>
              <a:rPr lang="en-US" altLang="ko-KR" dirty="0" smtClean="0"/>
              <a:t>)</a:t>
            </a:r>
          </a:p>
          <a:p>
            <a:pPr lvl="1"/>
            <a:r>
              <a:rPr lang="en-US" altLang="ko-KR" dirty="0"/>
              <a:t>I</a:t>
            </a:r>
            <a:r>
              <a:rPr lang="en-US" altLang="ko-KR" dirty="0" smtClean="0"/>
              <a:t>mprovements </a:t>
            </a:r>
            <a:r>
              <a:rPr lang="en-US" altLang="ko-KR" dirty="0"/>
              <a:t>in </a:t>
            </a:r>
            <a:r>
              <a:rPr lang="en-US" altLang="ko-KR" dirty="0" smtClean="0"/>
              <a:t>Netflix</a:t>
            </a:r>
            <a:endParaRPr lang="en-US" altLang="ko-KR" dirty="0"/>
          </a:p>
          <a:p>
            <a:pPr lvl="1"/>
            <a:r>
              <a:rPr lang="en-US" altLang="ko-KR" dirty="0"/>
              <a:t>GUI improvements</a:t>
            </a:r>
          </a:p>
          <a:p>
            <a:pPr lvl="1"/>
            <a:r>
              <a:rPr lang="en-US" altLang="ko-KR" dirty="0"/>
              <a:t>Meaning of rating </a:t>
            </a:r>
            <a:r>
              <a:rPr lang="en-US" altLang="ko-KR" dirty="0" smtClean="0"/>
              <a:t>changed</a:t>
            </a:r>
          </a:p>
          <a:p>
            <a:r>
              <a:rPr lang="en-US" altLang="ko-KR" b="1" dirty="0" smtClean="0">
                <a:solidFill>
                  <a:srgbClr val="0000FF"/>
                </a:solidFill>
              </a:rPr>
              <a:t>Movie </a:t>
            </a:r>
            <a:r>
              <a:rPr lang="en-US" altLang="ko-KR" b="1" dirty="0">
                <a:solidFill>
                  <a:srgbClr val="0000FF"/>
                </a:solidFill>
              </a:rPr>
              <a:t>age</a:t>
            </a:r>
          </a:p>
          <a:p>
            <a:pPr lvl="1"/>
            <a:r>
              <a:rPr lang="en-US" altLang="ko-KR" dirty="0"/>
              <a:t>Users prefer new movies </a:t>
            </a:r>
            <a:r>
              <a:rPr lang="en-US" altLang="ko-KR" dirty="0" smtClean="0"/>
              <a:t/>
            </a:r>
            <a:br>
              <a:rPr lang="en-US" altLang="ko-KR" dirty="0" smtClean="0"/>
            </a:br>
            <a:r>
              <a:rPr lang="en-US" altLang="ko-KR" dirty="0" smtClean="0"/>
              <a:t>without </a:t>
            </a:r>
            <a:r>
              <a:rPr lang="en-US" altLang="ko-KR" dirty="0"/>
              <a:t>any reasons</a:t>
            </a:r>
          </a:p>
          <a:p>
            <a:pPr lvl="1"/>
            <a:r>
              <a:rPr lang="en-US" altLang="ko-KR" dirty="0"/>
              <a:t>Older movies are just </a:t>
            </a:r>
            <a:r>
              <a:rPr lang="en-US" altLang="ko-KR" dirty="0" smtClean="0"/>
              <a:t/>
            </a:r>
            <a:br>
              <a:rPr lang="en-US" altLang="ko-KR" dirty="0" smtClean="0"/>
            </a:br>
            <a:r>
              <a:rPr lang="en-US" altLang="ko-KR" dirty="0" smtClean="0"/>
              <a:t>inherently </a:t>
            </a:r>
            <a:r>
              <a:rPr lang="en-US" altLang="ko-KR" dirty="0"/>
              <a:t>better than </a:t>
            </a:r>
            <a:r>
              <a:rPr lang="en-US" altLang="ko-KR" dirty="0" smtClean="0"/>
              <a:t/>
            </a:r>
            <a:br>
              <a:rPr lang="en-US" altLang="ko-KR" dirty="0" smtClean="0"/>
            </a:br>
            <a:r>
              <a:rPr lang="en-US" altLang="ko-KR" dirty="0" smtClean="0"/>
              <a:t>newer ones</a:t>
            </a:r>
            <a:endParaRPr lang="en-US" altLang="ko-KR" dirty="0"/>
          </a:p>
          <a:p>
            <a:endParaRPr lang="en-US" altLang="ko-KR" dirty="0"/>
          </a:p>
          <a:p>
            <a:pPr marL="768096" lvl="2" indent="0">
              <a:buNone/>
              <a:defRPr/>
            </a:pPr>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48</a:t>
            </a:fld>
            <a:endParaRPr lang="en-US"/>
          </a:p>
        </p:txBody>
      </p:sp>
      <p:sp>
        <p:nvSpPr>
          <p:cNvPr id="8" name="Rectangle 7"/>
          <p:cNvSpPr/>
          <p:nvPr/>
        </p:nvSpPr>
        <p:spPr>
          <a:xfrm>
            <a:off x="457200" y="6096000"/>
            <a:ext cx="4648200" cy="584775"/>
          </a:xfrm>
          <a:prstGeom prst="rect">
            <a:avLst/>
          </a:prstGeom>
        </p:spPr>
        <p:txBody>
          <a:bodyPr wrap="square">
            <a:spAutoFit/>
          </a:bodyPr>
          <a:lstStyle/>
          <a:p>
            <a:pPr lvl="1">
              <a:defRPr/>
            </a:pPr>
            <a:r>
              <a:rPr lang="en-US" sz="1600" dirty="0" smtClean="0">
                <a:latin typeface="Arial" pitchFamily="34" charset="0"/>
                <a:cs typeface="Arial" pitchFamily="34" charset="0"/>
              </a:rPr>
              <a:t>Y</a:t>
            </a:r>
            <a:r>
              <a:rPr lang="en-US" sz="1600" dirty="0">
                <a:latin typeface="Arial" pitchFamily="34" charset="0"/>
                <a:cs typeface="Arial" pitchFamily="34" charset="0"/>
              </a:rPr>
              <a:t>. </a:t>
            </a:r>
            <a:r>
              <a:rPr lang="en-US" sz="1600" dirty="0" err="1">
                <a:latin typeface="Arial" pitchFamily="34" charset="0"/>
                <a:cs typeface="Arial" pitchFamily="34" charset="0"/>
              </a:rPr>
              <a:t>Koren</a:t>
            </a:r>
            <a:r>
              <a:rPr lang="en-US" sz="1600" dirty="0">
                <a:latin typeface="Arial" pitchFamily="34" charset="0"/>
                <a:cs typeface="Arial" pitchFamily="34" charset="0"/>
              </a:rPr>
              <a:t>, Collaborative filtering with temporal dynamics, KDD ’09</a:t>
            </a:r>
          </a:p>
        </p:txBody>
      </p:sp>
      <p:pic>
        <p:nvPicPr>
          <p:cNvPr id="10" name="그림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105400" y="1143000"/>
            <a:ext cx="3901818" cy="2743200"/>
          </a:xfrm>
          <a:prstGeom prst="rect">
            <a:avLst/>
          </a:prstGeom>
        </p:spPr>
      </p:pic>
      <p:pic>
        <p:nvPicPr>
          <p:cNvPr id="9" name="그림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177286" y="3962400"/>
            <a:ext cx="3890514" cy="2743200"/>
          </a:xfrm>
          <a:prstGeom prst="rect">
            <a:avLst/>
          </a:prstGeom>
        </p:spPr>
      </p:pic>
    </p:spTree>
    <p:extLst>
      <p:ext uri="{BB962C8B-B14F-4D97-AF65-F5344CB8AC3E}">
        <p14:creationId xmlns:p14="http://schemas.microsoft.com/office/powerpoint/2010/main" xmlns="" val="23040790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Biases &amp; Factors</a:t>
            </a:r>
            <a:endParaRPr lang="en-US" dirty="0"/>
          </a:p>
        </p:txBody>
      </p:sp>
      <p:sp>
        <p:nvSpPr>
          <p:cNvPr id="3" name="Content Placeholder 2"/>
          <p:cNvSpPr>
            <a:spLocks noGrp="1"/>
          </p:cNvSpPr>
          <p:nvPr>
            <p:ph idx="1"/>
          </p:nvPr>
        </p:nvSpPr>
        <p:spPr>
          <a:xfrm>
            <a:off x="457200" y="1295400"/>
            <a:ext cx="8458200" cy="5257801"/>
          </a:xfrm>
        </p:spPr>
        <p:txBody>
          <a:bodyPr>
            <a:normAutofit/>
          </a:bodyPr>
          <a:lstStyle/>
          <a:p>
            <a:r>
              <a:rPr lang="en-CA" b="1" dirty="0" smtClean="0">
                <a:solidFill>
                  <a:srgbClr val="0000FF"/>
                </a:solidFill>
              </a:rPr>
              <a:t>Original model:</a:t>
            </a:r>
            <a:br>
              <a:rPr lang="en-CA" b="1" dirty="0" smtClean="0">
                <a:solidFill>
                  <a:srgbClr val="0000FF"/>
                </a:solidFill>
              </a:rPr>
            </a:br>
            <a:r>
              <a:rPr lang="en-CA" b="1" i="1" dirty="0" err="1" smtClean="0">
                <a:latin typeface="Times New Roman" pitchFamily="18" charset="0"/>
                <a:cs typeface="Times New Roman" pitchFamily="18" charset="0"/>
              </a:rPr>
              <a:t>r</a:t>
            </a:r>
            <a:r>
              <a:rPr lang="en-CA" b="1" i="1" baseline="-25000" dirty="0" err="1" smtClean="0">
                <a:latin typeface="Times New Roman" pitchFamily="18" charset="0"/>
                <a:cs typeface="Times New Roman" pitchFamily="18" charset="0"/>
              </a:rPr>
              <a:t>xi</a:t>
            </a:r>
            <a:r>
              <a:rPr lang="en-CA" b="1" i="1" dirty="0" smtClean="0">
                <a:latin typeface="Times New Roman" pitchFamily="18" charset="0"/>
                <a:cs typeface="Times New Roman" pitchFamily="18" charset="0"/>
              </a:rPr>
              <a:t> = </a:t>
            </a:r>
            <a:r>
              <a:rPr lang="en-CA" b="1" i="1" dirty="0" smtClean="0">
                <a:latin typeface="Symbol" pitchFamily="18" charset="2"/>
              </a:rPr>
              <a:t>m</a:t>
            </a:r>
            <a:r>
              <a:rPr lang="en-CA" b="1" i="1" dirty="0" smtClean="0">
                <a:latin typeface="Times New Roman" pitchFamily="18" charset="0"/>
                <a:cs typeface="Times New Roman" pitchFamily="18" charset="0"/>
              </a:rPr>
              <a:t> +</a:t>
            </a:r>
            <a:r>
              <a:rPr lang="en-CA" b="1" i="1" dirty="0" err="1" smtClean="0">
                <a:latin typeface="Times New Roman" pitchFamily="18" charset="0"/>
                <a:cs typeface="Times New Roman" pitchFamily="18" charset="0"/>
              </a:rPr>
              <a:t>b</a:t>
            </a:r>
            <a:r>
              <a:rPr lang="en-CA" b="1" i="1" baseline="-25000" dirty="0" err="1" smtClean="0">
                <a:latin typeface="Times New Roman" pitchFamily="18" charset="0"/>
                <a:cs typeface="Times New Roman" pitchFamily="18" charset="0"/>
              </a:rPr>
              <a:t>x</a:t>
            </a:r>
            <a:r>
              <a:rPr lang="en-CA" b="1" i="1" baseline="-25000" dirty="0" smtClean="0">
                <a:latin typeface="Times New Roman" pitchFamily="18" charset="0"/>
                <a:cs typeface="Times New Roman" pitchFamily="18" charset="0"/>
              </a:rPr>
              <a:t> </a:t>
            </a:r>
            <a:r>
              <a:rPr lang="en-CA" b="1" i="1" dirty="0" smtClean="0">
                <a:latin typeface="Times New Roman" pitchFamily="18" charset="0"/>
                <a:cs typeface="Times New Roman" pitchFamily="18" charset="0"/>
              </a:rPr>
              <a:t>+ b</a:t>
            </a:r>
            <a:r>
              <a:rPr lang="en-CA" b="1" i="1" baseline="-25000" dirty="0" smtClean="0">
                <a:latin typeface="Times New Roman" pitchFamily="18" charset="0"/>
                <a:cs typeface="Times New Roman" pitchFamily="18" charset="0"/>
              </a:rPr>
              <a:t>i </a:t>
            </a:r>
            <a:r>
              <a:rPr lang="en-CA" b="1" i="1" dirty="0" smtClean="0">
                <a:latin typeface="Times New Roman" pitchFamily="18" charset="0"/>
                <a:cs typeface="Times New Roman" pitchFamily="18" charset="0"/>
              </a:rPr>
              <a:t>+ q</a:t>
            </a:r>
            <a:r>
              <a:rPr lang="en-CA" b="1" i="1" baseline="-25000" dirty="0" smtClean="0">
                <a:latin typeface="Times New Roman" pitchFamily="18" charset="0"/>
                <a:cs typeface="Times New Roman" pitchFamily="18" charset="0"/>
              </a:rPr>
              <a:t>i </a:t>
            </a:r>
            <a:r>
              <a:rPr lang="en-CA" b="1" dirty="0" smtClean="0"/>
              <a:t>·</a:t>
            </a:r>
            <a:r>
              <a:rPr lang="en-CA" b="1" i="1" dirty="0" err="1" smtClean="0">
                <a:latin typeface="Times New Roman" pitchFamily="18" charset="0"/>
                <a:cs typeface="Times New Roman" pitchFamily="18" charset="0"/>
              </a:rPr>
              <a:t>p</a:t>
            </a:r>
            <a:r>
              <a:rPr lang="en-CA" b="1" i="1" baseline="-25000" dirty="0" err="1" smtClean="0">
                <a:latin typeface="Times New Roman" pitchFamily="18" charset="0"/>
                <a:cs typeface="Times New Roman" pitchFamily="18" charset="0"/>
              </a:rPr>
              <a:t>x</a:t>
            </a:r>
            <a:endParaRPr lang="en-CA" b="1" i="1" baseline="-25000" dirty="0" smtClean="0">
              <a:latin typeface="Times New Roman" pitchFamily="18" charset="0"/>
              <a:cs typeface="Times New Roman" pitchFamily="18" charset="0"/>
            </a:endParaRPr>
          </a:p>
          <a:p>
            <a:pPr lvl="8"/>
            <a:endParaRPr lang="en-CA" sz="800" dirty="0" smtClean="0"/>
          </a:p>
          <a:p>
            <a:r>
              <a:rPr lang="en-CA" b="1" dirty="0" smtClean="0">
                <a:solidFill>
                  <a:srgbClr val="008000"/>
                </a:solidFill>
              </a:rPr>
              <a:t>Add time dependence to biases:</a:t>
            </a:r>
            <a:br>
              <a:rPr lang="en-CA" b="1" dirty="0" smtClean="0">
                <a:solidFill>
                  <a:srgbClr val="008000"/>
                </a:solidFill>
              </a:rPr>
            </a:br>
            <a:r>
              <a:rPr lang="en-CA" b="1" i="1" dirty="0" err="1" smtClean="0">
                <a:latin typeface="Times New Roman" pitchFamily="18" charset="0"/>
                <a:cs typeface="Times New Roman" pitchFamily="18" charset="0"/>
              </a:rPr>
              <a:t>r</a:t>
            </a:r>
            <a:r>
              <a:rPr lang="en-CA" b="1" i="1" baseline="-25000" dirty="0" err="1" smtClean="0">
                <a:latin typeface="Times New Roman" pitchFamily="18" charset="0"/>
                <a:cs typeface="Times New Roman" pitchFamily="18" charset="0"/>
              </a:rPr>
              <a:t>xi</a:t>
            </a:r>
            <a:r>
              <a:rPr lang="en-CA" b="1" i="1" dirty="0" smtClean="0">
                <a:latin typeface="Times New Roman" pitchFamily="18" charset="0"/>
                <a:cs typeface="Times New Roman" pitchFamily="18" charset="0"/>
              </a:rPr>
              <a:t> = </a:t>
            </a:r>
            <a:r>
              <a:rPr lang="en-CA" b="1" i="1" dirty="0" smtClean="0">
                <a:latin typeface="Symbol" pitchFamily="18" charset="2"/>
              </a:rPr>
              <a:t>m</a:t>
            </a:r>
            <a:r>
              <a:rPr lang="en-CA" b="1" i="1" dirty="0" smtClean="0">
                <a:latin typeface="Times New Roman" pitchFamily="18" charset="0"/>
                <a:cs typeface="Times New Roman" pitchFamily="18" charset="0"/>
              </a:rPr>
              <a:t> +</a:t>
            </a:r>
            <a:r>
              <a:rPr lang="en-CA" b="1" i="1" dirty="0" err="1" smtClean="0">
                <a:latin typeface="Times New Roman" pitchFamily="18" charset="0"/>
                <a:cs typeface="Times New Roman" pitchFamily="18" charset="0"/>
              </a:rPr>
              <a:t>b</a:t>
            </a:r>
            <a:r>
              <a:rPr lang="en-CA" b="1" i="1" baseline="-25000" dirty="0" err="1" smtClean="0">
                <a:latin typeface="Times New Roman" pitchFamily="18" charset="0"/>
                <a:cs typeface="Times New Roman" pitchFamily="18" charset="0"/>
              </a:rPr>
              <a:t>x</a:t>
            </a:r>
            <a:r>
              <a:rPr lang="en-CA" b="1" i="1" dirty="0" smtClean="0">
                <a:solidFill>
                  <a:srgbClr val="FF0000"/>
                </a:solidFill>
                <a:latin typeface="Times New Roman" pitchFamily="18" charset="0"/>
                <a:cs typeface="Times New Roman" pitchFamily="18" charset="0"/>
              </a:rPr>
              <a:t>(t)</a:t>
            </a:r>
            <a:r>
              <a:rPr lang="en-CA" b="1" i="1" dirty="0" smtClean="0">
                <a:latin typeface="Times New Roman" pitchFamily="18" charset="0"/>
                <a:cs typeface="Times New Roman" pitchFamily="18" charset="0"/>
              </a:rPr>
              <a:t>+ b</a:t>
            </a:r>
            <a:r>
              <a:rPr lang="en-CA" b="1" i="1" baseline="-25000" dirty="0" smtClean="0">
                <a:latin typeface="Times New Roman" pitchFamily="18" charset="0"/>
                <a:cs typeface="Times New Roman" pitchFamily="18" charset="0"/>
              </a:rPr>
              <a:t>i</a:t>
            </a:r>
            <a:r>
              <a:rPr lang="en-CA" b="1" i="1" dirty="0" smtClean="0">
                <a:solidFill>
                  <a:srgbClr val="FF0000"/>
                </a:solidFill>
                <a:latin typeface="Times New Roman" pitchFamily="18" charset="0"/>
                <a:cs typeface="Times New Roman" pitchFamily="18" charset="0"/>
              </a:rPr>
              <a:t>(t)</a:t>
            </a:r>
            <a:r>
              <a:rPr lang="en-CA" b="1" i="1" baseline="-25000" dirty="0" smtClean="0">
                <a:latin typeface="Times New Roman" pitchFamily="18" charset="0"/>
                <a:cs typeface="Times New Roman" pitchFamily="18" charset="0"/>
              </a:rPr>
              <a:t> </a:t>
            </a:r>
            <a:r>
              <a:rPr lang="en-CA" b="1" i="1" dirty="0" smtClean="0">
                <a:latin typeface="Times New Roman" pitchFamily="18" charset="0"/>
                <a:cs typeface="Times New Roman" pitchFamily="18" charset="0"/>
              </a:rPr>
              <a:t>+q</a:t>
            </a:r>
            <a:r>
              <a:rPr lang="en-CA" b="1" i="1" baseline="-25000" dirty="0" smtClean="0">
                <a:latin typeface="Times New Roman" pitchFamily="18" charset="0"/>
                <a:cs typeface="Times New Roman" pitchFamily="18" charset="0"/>
              </a:rPr>
              <a:t>i </a:t>
            </a:r>
            <a:r>
              <a:rPr lang="en-CA" b="1" dirty="0"/>
              <a:t>· </a:t>
            </a:r>
            <a:r>
              <a:rPr lang="en-CA" b="1" i="1" dirty="0" err="1" smtClean="0">
                <a:latin typeface="Times New Roman" pitchFamily="18" charset="0"/>
                <a:cs typeface="Times New Roman" pitchFamily="18" charset="0"/>
              </a:rPr>
              <a:t>p</a:t>
            </a:r>
            <a:r>
              <a:rPr lang="en-CA" b="1" i="1" baseline="-25000" dirty="0" err="1" smtClean="0">
                <a:latin typeface="Times New Roman" pitchFamily="18" charset="0"/>
                <a:cs typeface="Times New Roman" pitchFamily="18" charset="0"/>
              </a:rPr>
              <a:t>x</a:t>
            </a:r>
            <a:endParaRPr lang="en-CA" b="1" i="1" baseline="-25000" dirty="0" smtClean="0">
              <a:latin typeface="Times New Roman" pitchFamily="18" charset="0"/>
              <a:cs typeface="Times New Roman" pitchFamily="18" charset="0"/>
            </a:endParaRPr>
          </a:p>
          <a:p>
            <a:pPr lvl="1">
              <a:defRPr/>
            </a:pPr>
            <a:r>
              <a:rPr lang="en-US" dirty="0" smtClean="0"/>
              <a:t>Make parameters </a:t>
            </a:r>
            <a:r>
              <a:rPr lang="en-US" b="1" i="1" dirty="0" err="1" smtClean="0"/>
              <a:t>b</a:t>
            </a:r>
            <a:r>
              <a:rPr lang="en-US" b="1" i="1" baseline="-25000" dirty="0" err="1" smtClean="0"/>
              <a:t>x</a:t>
            </a:r>
            <a:r>
              <a:rPr lang="en-US" dirty="0" smtClean="0"/>
              <a:t> and </a:t>
            </a:r>
            <a:r>
              <a:rPr lang="en-US" b="1" i="1" dirty="0" smtClean="0"/>
              <a:t>b</a:t>
            </a:r>
            <a:r>
              <a:rPr lang="en-US" b="1" i="1" baseline="-25000" dirty="0" smtClean="0"/>
              <a:t>i</a:t>
            </a:r>
            <a:r>
              <a:rPr lang="en-US" dirty="0" smtClean="0"/>
              <a:t> to depend on time</a:t>
            </a:r>
          </a:p>
          <a:p>
            <a:pPr lvl="1">
              <a:defRPr/>
            </a:pPr>
            <a:r>
              <a:rPr lang="en-US" b="1" dirty="0" smtClean="0"/>
              <a:t>(1)</a:t>
            </a:r>
            <a:r>
              <a:rPr lang="en-US" dirty="0"/>
              <a:t> Parameterize </a:t>
            </a:r>
            <a:r>
              <a:rPr lang="en-US" dirty="0" smtClean="0"/>
              <a:t>time-dependence by linear trends</a:t>
            </a:r>
            <a:br>
              <a:rPr lang="en-US" dirty="0" smtClean="0"/>
            </a:br>
            <a:r>
              <a:rPr lang="en-US" altLang="ko-KR" b="1" dirty="0" smtClean="0"/>
              <a:t>(2)</a:t>
            </a:r>
            <a:r>
              <a:rPr lang="en-US" altLang="ko-KR" dirty="0" smtClean="0"/>
              <a:t> Each </a:t>
            </a:r>
            <a:r>
              <a:rPr lang="en-US" altLang="ko-KR" dirty="0"/>
              <a:t>bin corresponds to </a:t>
            </a:r>
            <a:r>
              <a:rPr lang="en-US" altLang="ko-KR" dirty="0" smtClean="0"/>
              <a:t>10 consecutive </a:t>
            </a:r>
            <a:r>
              <a:rPr lang="en-US" altLang="ko-KR" dirty="0"/>
              <a:t>weeks</a:t>
            </a:r>
          </a:p>
          <a:p>
            <a:pPr marL="457200" lvl="1" indent="0">
              <a:buNone/>
              <a:defRPr/>
            </a:pPr>
            <a:endParaRPr lang="en-US" dirty="0" smtClean="0"/>
          </a:p>
          <a:p>
            <a:r>
              <a:rPr lang="en-US" b="1" dirty="0">
                <a:solidFill>
                  <a:srgbClr val="D60093"/>
                </a:solidFill>
              </a:rPr>
              <a:t>Add temporal dependence to factors</a:t>
            </a:r>
          </a:p>
          <a:p>
            <a:pPr lvl="1"/>
            <a:r>
              <a:rPr lang="en-US" b="1" i="1" dirty="0" err="1" smtClean="0"/>
              <a:t>p</a:t>
            </a:r>
            <a:r>
              <a:rPr lang="en-US" b="1" i="1" baseline="-25000" dirty="0" err="1" smtClean="0"/>
              <a:t>x</a:t>
            </a:r>
            <a:r>
              <a:rPr lang="en-US" b="1" i="1" dirty="0" smtClean="0"/>
              <a:t>(t</a:t>
            </a:r>
            <a:r>
              <a:rPr lang="en-US" b="1" i="1" dirty="0"/>
              <a:t>)</a:t>
            </a:r>
            <a:r>
              <a:rPr lang="en-US" dirty="0"/>
              <a:t>… user preference vector on day </a:t>
            </a:r>
            <a:r>
              <a:rPr lang="en-US" b="1" i="1" dirty="0" smtClean="0"/>
              <a:t>t</a:t>
            </a:r>
            <a:endParaRPr lang="en-US" b="1" i="1"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49</a:t>
            </a:fld>
            <a:endParaRPr lang="en-US"/>
          </a:p>
        </p:txBody>
      </p:sp>
      <p:sp>
        <p:nvSpPr>
          <p:cNvPr id="8" name="Rectangle 7"/>
          <p:cNvSpPr/>
          <p:nvPr/>
        </p:nvSpPr>
        <p:spPr>
          <a:xfrm>
            <a:off x="1219200" y="6443246"/>
            <a:ext cx="7315200" cy="338554"/>
          </a:xfrm>
          <a:prstGeom prst="rect">
            <a:avLst/>
          </a:prstGeom>
        </p:spPr>
        <p:txBody>
          <a:bodyPr wrap="square">
            <a:spAutoFit/>
          </a:bodyPr>
          <a:lstStyle/>
          <a:p>
            <a:pPr lvl="1" algn="r">
              <a:defRPr/>
            </a:pPr>
            <a:r>
              <a:rPr lang="en-US" sz="1600" dirty="0">
                <a:solidFill>
                  <a:schemeClr val="bg1">
                    <a:lumMod val="50000"/>
                  </a:schemeClr>
                </a:solidFill>
                <a:latin typeface="Arial" pitchFamily="34" charset="0"/>
                <a:cs typeface="Arial" pitchFamily="34" charset="0"/>
              </a:rPr>
              <a:t>Y. </a:t>
            </a:r>
            <a:r>
              <a:rPr lang="en-US" sz="1600" dirty="0" err="1">
                <a:solidFill>
                  <a:schemeClr val="bg1">
                    <a:lumMod val="50000"/>
                  </a:schemeClr>
                </a:solidFill>
                <a:latin typeface="Arial" pitchFamily="34" charset="0"/>
                <a:cs typeface="Arial" pitchFamily="34" charset="0"/>
              </a:rPr>
              <a:t>Koren</a:t>
            </a:r>
            <a:r>
              <a:rPr lang="en-US" sz="1600" dirty="0">
                <a:solidFill>
                  <a:schemeClr val="bg1">
                    <a:lumMod val="50000"/>
                  </a:schemeClr>
                </a:solidFill>
                <a:latin typeface="Arial" pitchFamily="34" charset="0"/>
                <a:cs typeface="Arial" pitchFamily="34" charset="0"/>
              </a:rPr>
              <a:t>, Collaborative filtering with temporal dynamics, KDD ’09</a:t>
            </a:r>
            <a:endParaRPr lang="en-US" sz="1200" dirty="0">
              <a:solidFill>
                <a:schemeClr val="bg1">
                  <a:lumMod val="50000"/>
                </a:schemeClr>
              </a:solidFill>
              <a:latin typeface="Arial" pitchFamily="34" charset="0"/>
              <a:cs typeface="Arial" pitchFamily="34" charset="0"/>
            </a:endParaRPr>
          </a:p>
        </p:txBody>
      </p:sp>
      <p:pic>
        <p:nvPicPr>
          <p:cNvPr id="12" name="내용 개체 틀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bwMode="auto">
          <a:xfrm>
            <a:off x="1676400" y="4917832"/>
            <a:ext cx="3073016" cy="596825"/>
          </a:xfrm>
          <a:prstGeom prst="rect">
            <a:avLst/>
          </a:prstGeom>
          <a:noFill/>
          <a:ln w="9525">
            <a:noFill/>
            <a:miter lim="800000"/>
            <a:headEnd/>
            <a:tailEnd/>
          </a:ln>
          <a:effectLst/>
        </p:spPr>
      </p:pic>
    </p:spTree>
    <p:extLst>
      <p:ext uri="{BB962C8B-B14F-4D97-AF65-F5344CB8AC3E}">
        <p14:creationId xmlns:p14="http://schemas.microsoft.com/office/powerpoint/2010/main" xmlns="" val="30738744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a:grpSpLocks/>
          </p:cNvGrpSpPr>
          <p:nvPr/>
        </p:nvGrpSpPr>
        <p:grpSpPr bwMode="auto">
          <a:xfrm>
            <a:off x="5461000" y="2686050"/>
            <a:ext cx="2844800" cy="3563937"/>
            <a:chOff x="3379" y="1162"/>
            <a:chExt cx="1792" cy="2245"/>
          </a:xfrm>
        </p:grpSpPr>
        <p:pic>
          <p:nvPicPr>
            <p:cNvPr id="8" name="Picture 7"/>
            <p:cNvPicPr>
              <a:picLocks noChangeAspect="1" noChangeArrowheads="1"/>
            </p:cNvPicPr>
            <p:nvPr/>
          </p:nvPicPr>
          <p:blipFill>
            <a:blip r:embed="rId2" cstate="print">
              <a:extLst>
                <a:ext uri="{28A0092B-C50C-407E-A947-70E740481C1C}">
                  <a14:useLocalDpi xmlns:a14="http://schemas.microsoft.com/office/drawing/2010/main" xmlns="" val="0"/>
                </a:ext>
              </a:extLst>
            </a:blip>
            <a:srcRect l="10287" r="15967" b="-313"/>
            <a:stretch>
              <a:fillRect/>
            </a:stretch>
          </p:blipFill>
          <p:spPr bwMode="auto">
            <a:xfrm>
              <a:off x="3379" y="1162"/>
              <a:ext cx="1792" cy="2245"/>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8"/>
            <p:cNvSpPr>
              <a:spLocks noChangeArrowheads="1"/>
            </p:cNvSpPr>
            <p:nvPr/>
          </p:nvSpPr>
          <p:spPr bwMode="auto">
            <a:xfrm>
              <a:off x="3424" y="2840"/>
              <a:ext cx="227" cy="182"/>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0" name="Rectangle 9"/>
            <p:cNvSpPr>
              <a:spLocks noChangeArrowheads="1"/>
            </p:cNvSpPr>
            <p:nvPr/>
          </p:nvSpPr>
          <p:spPr bwMode="auto">
            <a:xfrm>
              <a:off x="3424" y="2115"/>
              <a:ext cx="227" cy="182"/>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1" name="Rectangle 10"/>
            <p:cNvSpPr>
              <a:spLocks noChangeArrowheads="1"/>
            </p:cNvSpPr>
            <p:nvPr/>
          </p:nvSpPr>
          <p:spPr bwMode="auto">
            <a:xfrm>
              <a:off x="3470" y="1366"/>
              <a:ext cx="158" cy="182"/>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grpSp>
      <p:sp>
        <p:nvSpPr>
          <p:cNvPr id="19" name="Title 18"/>
          <p:cNvSpPr>
            <a:spLocks noGrp="1"/>
          </p:cNvSpPr>
          <p:nvPr>
            <p:ph type="title"/>
          </p:nvPr>
        </p:nvSpPr>
        <p:spPr/>
        <p:txBody>
          <a:bodyPr/>
          <a:lstStyle/>
          <a:p>
            <a:r>
              <a:rPr lang="en-US" dirty="0" err="1" smtClean="0"/>
              <a:t>BellKor</a:t>
            </a:r>
            <a:r>
              <a:rPr lang="en-US" dirty="0" smtClean="0"/>
              <a:t> Recommender System</a:t>
            </a:r>
            <a:endParaRPr lang="en-US" dirty="0"/>
          </a:p>
        </p:txBody>
      </p:sp>
      <p:sp>
        <p:nvSpPr>
          <p:cNvPr id="3" name="Content Placeholder 2"/>
          <p:cNvSpPr>
            <a:spLocks noGrp="1"/>
          </p:cNvSpPr>
          <p:nvPr>
            <p:ph idx="1"/>
          </p:nvPr>
        </p:nvSpPr>
        <p:spPr/>
        <p:txBody>
          <a:bodyPr>
            <a:normAutofit lnSpcReduction="10000"/>
          </a:bodyPr>
          <a:lstStyle/>
          <a:p>
            <a:r>
              <a:rPr lang="en-US" b="1" dirty="0" smtClean="0">
                <a:solidFill>
                  <a:srgbClr val="008000"/>
                </a:solidFill>
              </a:rPr>
              <a:t>The winner of the Netflix Challenge!</a:t>
            </a:r>
          </a:p>
          <a:p>
            <a:r>
              <a:rPr lang="en-US" b="1" dirty="0" smtClean="0">
                <a:solidFill>
                  <a:srgbClr val="0000FF"/>
                </a:solidFill>
              </a:rPr>
              <a:t>Multi-scale modeling of the data:</a:t>
            </a:r>
            <a:r>
              <a:rPr lang="en-US" b="1" dirty="0">
                <a:solidFill>
                  <a:srgbClr val="0000FF"/>
                </a:solidFill>
              </a:rPr>
              <a:t/>
            </a:r>
            <a:br>
              <a:rPr lang="en-US" b="1" dirty="0">
                <a:solidFill>
                  <a:srgbClr val="0000FF"/>
                </a:solidFill>
              </a:rPr>
            </a:br>
            <a:r>
              <a:rPr lang="en-US" dirty="0" smtClean="0"/>
              <a:t>Combine top level, “regional”</a:t>
            </a:r>
            <a:br>
              <a:rPr lang="en-US" dirty="0" smtClean="0"/>
            </a:br>
            <a:r>
              <a:rPr lang="en-US" dirty="0" smtClean="0"/>
              <a:t>modeling of the data, with </a:t>
            </a:r>
            <a:br>
              <a:rPr lang="en-US" dirty="0" smtClean="0"/>
            </a:br>
            <a:r>
              <a:rPr lang="en-US" dirty="0" smtClean="0"/>
              <a:t>a refined, local view:</a:t>
            </a:r>
          </a:p>
          <a:p>
            <a:pPr lvl="1"/>
            <a:r>
              <a:rPr lang="en-US" b="1" dirty="0" smtClean="0">
                <a:solidFill>
                  <a:srgbClr val="D60093"/>
                </a:solidFill>
              </a:rPr>
              <a:t>Global:</a:t>
            </a:r>
          </a:p>
          <a:p>
            <a:pPr lvl="2"/>
            <a:r>
              <a:rPr lang="en-US" dirty="0" smtClean="0"/>
              <a:t>Overall deviations of users/movies</a:t>
            </a:r>
          </a:p>
          <a:p>
            <a:pPr lvl="1"/>
            <a:r>
              <a:rPr lang="en-US" b="1" dirty="0">
                <a:solidFill>
                  <a:srgbClr val="D60093"/>
                </a:solidFill>
              </a:rPr>
              <a:t>Factorization:</a:t>
            </a:r>
            <a:r>
              <a:rPr lang="en-US" dirty="0">
                <a:solidFill>
                  <a:srgbClr val="D60093"/>
                </a:solidFill>
              </a:rPr>
              <a:t> </a:t>
            </a:r>
          </a:p>
          <a:p>
            <a:pPr lvl="2"/>
            <a:r>
              <a:rPr lang="en-US" dirty="0"/>
              <a:t>Addressing </a:t>
            </a:r>
            <a:r>
              <a:rPr lang="en-US" dirty="0" smtClean="0"/>
              <a:t>“regional” </a:t>
            </a:r>
            <a:r>
              <a:rPr lang="en-US" dirty="0"/>
              <a:t>effects</a:t>
            </a:r>
          </a:p>
          <a:p>
            <a:pPr lvl="1"/>
            <a:r>
              <a:rPr lang="en-US" b="1" dirty="0" smtClean="0">
                <a:solidFill>
                  <a:srgbClr val="D60093"/>
                </a:solidFill>
              </a:rPr>
              <a:t>Collaborative filtering:</a:t>
            </a:r>
            <a:r>
              <a:rPr lang="en-US" dirty="0" smtClean="0"/>
              <a:t> </a:t>
            </a:r>
          </a:p>
          <a:p>
            <a:pPr lvl="2"/>
            <a:r>
              <a:rPr lang="en-US" dirty="0" smtClean="0"/>
              <a:t>Extract local patterns</a:t>
            </a: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5</a:t>
            </a:fld>
            <a:endParaRPr lang="en-US"/>
          </a:p>
        </p:txBody>
      </p:sp>
      <p:sp>
        <p:nvSpPr>
          <p:cNvPr id="12" name="Text Box 12"/>
          <p:cNvSpPr txBox="1">
            <a:spLocks noChangeArrowheads="1"/>
          </p:cNvSpPr>
          <p:nvPr/>
        </p:nvSpPr>
        <p:spPr bwMode="auto">
          <a:xfrm>
            <a:off x="7391401" y="2362200"/>
            <a:ext cx="184784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spcBef>
                <a:spcPct val="50000"/>
              </a:spcBef>
            </a:pPr>
            <a:r>
              <a:rPr lang="en-US" b="1" dirty="0" smtClean="0">
                <a:solidFill>
                  <a:srgbClr val="D60093"/>
                </a:solidFill>
              </a:rPr>
              <a:t>Global </a:t>
            </a:r>
            <a:r>
              <a:rPr lang="en-US" b="1" dirty="0">
                <a:solidFill>
                  <a:srgbClr val="D60093"/>
                </a:solidFill>
              </a:rPr>
              <a:t>effects</a:t>
            </a:r>
          </a:p>
        </p:txBody>
      </p:sp>
      <p:sp>
        <p:nvSpPr>
          <p:cNvPr id="13" name="Text Box 13"/>
          <p:cNvSpPr txBox="1">
            <a:spLocks noChangeArrowheads="1"/>
          </p:cNvSpPr>
          <p:nvPr/>
        </p:nvSpPr>
        <p:spPr bwMode="auto">
          <a:xfrm>
            <a:off x="7467463" y="3586162"/>
            <a:ext cx="180526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spcBef>
                <a:spcPct val="50000"/>
              </a:spcBef>
            </a:pPr>
            <a:r>
              <a:rPr lang="en-US" b="1" dirty="0">
                <a:solidFill>
                  <a:srgbClr val="D60093"/>
                </a:solidFill>
              </a:rPr>
              <a:t>Factorization</a:t>
            </a:r>
          </a:p>
        </p:txBody>
      </p:sp>
      <p:sp>
        <p:nvSpPr>
          <p:cNvPr id="14" name="Text Box 14"/>
          <p:cNvSpPr txBox="1">
            <a:spLocks noChangeArrowheads="1"/>
          </p:cNvSpPr>
          <p:nvPr/>
        </p:nvSpPr>
        <p:spPr bwMode="auto">
          <a:xfrm>
            <a:off x="7543801" y="4535269"/>
            <a:ext cx="1752599"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spcBef>
                <a:spcPct val="50000"/>
              </a:spcBef>
            </a:pPr>
            <a:r>
              <a:rPr lang="en-US" b="1" dirty="0" smtClean="0">
                <a:solidFill>
                  <a:srgbClr val="D60093"/>
                </a:solidFill>
              </a:rPr>
              <a:t>Collaborative filtering</a:t>
            </a:r>
            <a:endParaRPr lang="en-US" b="1" dirty="0">
              <a:solidFill>
                <a:srgbClr val="D60093"/>
              </a:solidFill>
            </a:endParaRPr>
          </a:p>
        </p:txBody>
      </p:sp>
    </p:spTree>
    <p:extLst>
      <p:ext uri="{BB962C8B-B14F-4D97-AF65-F5344CB8AC3E}">
        <p14:creationId xmlns:p14="http://schemas.microsoft.com/office/powerpoint/2010/main" xmlns="" val="30152250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Temporal Effects</a:t>
            </a: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50</a:t>
            </a:fld>
            <a:endParaRPr lang="en-US"/>
          </a:p>
        </p:txBody>
      </p:sp>
      <p:graphicFrame>
        <p:nvGraphicFramePr>
          <p:cNvPr id="7" name="Chart 6"/>
          <p:cNvGraphicFramePr>
            <a:graphicFrameLocks/>
          </p:cNvGraphicFramePr>
          <p:nvPr>
            <p:extLst>
              <p:ext uri="{D42A27DB-BD31-4B8C-83A1-F6EECF244321}">
                <p14:modId xmlns:p14="http://schemas.microsoft.com/office/powerpoint/2010/main" xmlns="" val="1029117118"/>
              </p:ext>
            </p:extLst>
          </p:nvPr>
        </p:nvGraphicFramePr>
        <p:xfrm>
          <a:off x="228600" y="1219200"/>
          <a:ext cx="8686800" cy="533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33209986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9144000" cy="6858000"/>
          </a:xfrm>
          <a:prstGeom prst="rect">
            <a:avLst/>
          </a:prstGeom>
          <a:solidFill>
            <a:schemeClr val="tx1"/>
          </a:solidFill>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64886" name="AutoShape 22"/>
          <p:cNvSpPr>
            <a:spLocks noChangeArrowheads="1"/>
          </p:cNvSpPr>
          <p:nvPr/>
        </p:nvSpPr>
        <p:spPr bwMode="auto">
          <a:xfrm>
            <a:off x="3905250" y="1219200"/>
            <a:ext cx="585787" cy="5257800"/>
          </a:xfrm>
          <a:prstGeom prst="downArrow">
            <a:avLst>
              <a:gd name="adj1" fmla="val 50000"/>
              <a:gd name="adj2" fmla="val 29201"/>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4867" name="Line 3"/>
          <p:cNvSpPr>
            <a:spLocks noChangeShapeType="1"/>
          </p:cNvSpPr>
          <p:nvPr/>
        </p:nvSpPr>
        <p:spPr bwMode="auto">
          <a:xfrm>
            <a:off x="4048506" y="1676400"/>
            <a:ext cx="936625"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4877" name="Line 13"/>
          <p:cNvSpPr>
            <a:spLocks noChangeShapeType="1"/>
          </p:cNvSpPr>
          <p:nvPr/>
        </p:nvSpPr>
        <p:spPr bwMode="auto">
          <a:xfrm>
            <a:off x="4057650" y="6129337"/>
            <a:ext cx="936625" cy="0"/>
          </a:xfrm>
          <a:prstGeom prst="line">
            <a:avLst/>
          </a:prstGeom>
          <a:noFill/>
          <a:ln w="381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4878" name="Text Box 14"/>
          <p:cNvSpPr txBox="1">
            <a:spLocks noChangeArrowheads="1"/>
          </p:cNvSpPr>
          <p:nvPr/>
        </p:nvSpPr>
        <p:spPr bwMode="auto">
          <a:xfrm>
            <a:off x="4310062" y="5805487"/>
            <a:ext cx="226853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dirty="0">
                <a:solidFill>
                  <a:srgbClr val="FF0000"/>
                </a:solidFill>
                <a:latin typeface="Arial" pitchFamily="34" charset="0"/>
                <a:cs typeface="Arial" pitchFamily="34" charset="0"/>
              </a:rPr>
              <a:t>Grand Prize: 0.8563 </a:t>
            </a:r>
          </a:p>
        </p:txBody>
      </p:sp>
      <p:sp>
        <p:nvSpPr>
          <p:cNvPr id="164880" name="Text Box 16"/>
          <p:cNvSpPr txBox="1">
            <a:spLocks noChangeArrowheads="1"/>
          </p:cNvSpPr>
          <p:nvPr/>
        </p:nvSpPr>
        <p:spPr bwMode="auto">
          <a:xfrm>
            <a:off x="4300537" y="2855976"/>
            <a:ext cx="2700338"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spcBef>
                <a:spcPct val="50000"/>
              </a:spcBef>
            </a:pPr>
            <a:r>
              <a:rPr lang="en-US" dirty="0" smtClean="0">
                <a:solidFill>
                  <a:schemeClr val="bg1"/>
                </a:solidFill>
                <a:latin typeface="Arial" pitchFamily="34" charset="0"/>
                <a:cs typeface="Arial" pitchFamily="34" charset="0"/>
              </a:rPr>
              <a:t>Netflix: </a:t>
            </a:r>
            <a:r>
              <a:rPr lang="en-US" dirty="0">
                <a:solidFill>
                  <a:schemeClr val="bg1"/>
                </a:solidFill>
                <a:latin typeface="Arial" pitchFamily="34" charset="0"/>
                <a:cs typeface="Arial" pitchFamily="34" charset="0"/>
              </a:rPr>
              <a:t>0.9514 </a:t>
            </a:r>
          </a:p>
        </p:txBody>
      </p:sp>
      <p:sp>
        <p:nvSpPr>
          <p:cNvPr id="164881" name="Text Box 17"/>
          <p:cNvSpPr txBox="1">
            <a:spLocks noChangeArrowheads="1"/>
          </p:cNvSpPr>
          <p:nvPr/>
        </p:nvSpPr>
        <p:spPr bwMode="auto">
          <a:xfrm>
            <a:off x="4310062" y="2300287"/>
            <a:ext cx="270033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Movie average: 1.0533</a:t>
            </a:r>
          </a:p>
        </p:txBody>
      </p:sp>
      <p:sp>
        <p:nvSpPr>
          <p:cNvPr id="164882" name="Text Box 18"/>
          <p:cNvSpPr txBox="1">
            <a:spLocks noChangeArrowheads="1"/>
          </p:cNvSpPr>
          <p:nvPr/>
        </p:nvSpPr>
        <p:spPr bwMode="auto">
          <a:xfrm>
            <a:off x="4310062" y="1937575"/>
            <a:ext cx="2700338"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User average: 1.0651 </a:t>
            </a:r>
          </a:p>
        </p:txBody>
      </p:sp>
      <p:sp>
        <p:nvSpPr>
          <p:cNvPr id="164883" name="Text Box 19"/>
          <p:cNvSpPr txBox="1">
            <a:spLocks noChangeArrowheads="1"/>
          </p:cNvSpPr>
          <p:nvPr/>
        </p:nvSpPr>
        <p:spPr bwMode="auto">
          <a:xfrm>
            <a:off x="4310062" y="1313688"/>
            <a:ext cx="2700338"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Global average: 1.1296 </a:t>
            </a:r>
          </a:p>
        </p:txBody>
      </p:sp>
      <p:sp>
        <p:nvSpPr>
          <p:cNvPr id="164892" name="Rectangle 28"/>
          <p:cNvSpPr>
            <a:spLocks noGrp="1" noChangeArrowheads="1"/>
          </p:cNvSpPr>
          <p:nvPr>
            <p:ph type="title"/>
          </p:nvPr>
        </p:nvSpPr>
        <p:spPr>
          <a:noFill/>
          <a:ln/>
        </p:spPr>
        <p:txBody>
          <a:bodyPr/>
          <a:lstStyle/>
          <a:p>
            <a:r>
              <a:rPr lang="en-US" dirty="0" smtClean="0"/>
              <a:t>Performance of Various Methods</a:t>
            </a:r>
            <a:endParaRPr lang="en-US" dirty="0"/>
          </a:p>
        </p:txBody>
      </p:sp>
      <p:sp>
        <p:nvSpPr>
          <p:cNvPr id="33" name="Line 3"/>
          <p:cNvSpPr>
            <a:spLocks noChangeShapeType="1"/>
          </p:cNvSpPr>
          <p:nvPr/>
        </p:nvSpPr>
        <p:spPr bwMode="auto">
          <a:xfrm>
            <a:off x="4049712" y="2242375"/>
            <a:ext cx="936625"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34" name="Line 3"/>
          <p:cNvSpPr>
            <a:spLocks noChangeShapeType="1"/>
          </p:cNvSpPr>
          <p:nvPr/>
        </p:nvSpPr>
        <p:spPr bwMode="auto">
          <a:xfrm>
            <a:off x="4049712" y="2623375"/>
            <a:ext cx="936625"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5" name="Line 3"/>
          <p:cNvSpPr>
            <a:spLocks noChangeShapeType="1"/>
          </p:cNvSpPr>
          <p:nvPr/>
        </p:nvSpPr>
        <p:spPr bwMode="auto">
          <a:xfrm>
            <a:off x="4050918" y="3202924"/>
            <a:ext cx="936625"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6" name="Line 3"/>
          <p:cNvSpPr>
            <a:spLocks noChangeShapeType="1"/>
          </p:cNvSpPr>
          <p:nvPr/>
        </p:nvSpPr>
        <p:spPr bwMode="auto">
          <a:xfrm>
            <a:off x="3449256" y="3669792"/>
            <a:ext cx="936625" cy="0"/>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7" name="Text Box 16"/>
          <p:cNvSpPr txBox="1">
            <a:spLocks noChangeArrowheads="1"/>
          </p:cNvSpPr>
          <p:nvPr/>
        </p:nvSpPr>
        <p:spPr bwMode="auto">
          <a:xfrm>
            <a:off x="533400" y="3352800"/>
            <a:ext cx="351631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r">
              <a:spcBef>
                <a:spcPct val="50000"/>
              </a:spcBef>
            </a:pPr>
            <a:r>
              <a:rPr lang="en-US" dirty="0" smtClean="0">
                <a:solidFill>
                  <a:srgbClr val="FFFF00"/>
                </a:solidFill>
                <a:latin typeface="Arial" pitchFamily="34" charset="0"/>
                <a:cs typeface="Arial" pitchFamily="34" charset="0"/>
              </a:rPr>
              <a:t>Basic Collaborative filtering: 0.94</a:t>
            </a:r>
            <a:endParaRPr lang="en-US" dirty="0">
              <a:solidFill>
                <a:srgbClr val="FFFF00"/>
              </a:solidFill>
              <a:latin typeface="Arial" pitchFamily="34" charset="0"/>
              <a:cs typeface="Arial" pitchFamily="34" charset="0"/>
            </a:endParaRPr>
          </a:p>
        </p:txBody>
      </p:sp>
      <p:sp>
        <p:nvSpPr>
          <p:cNvPr id="38" name="Line 3"/>
          <p:cNvSpPr>
            <a:spLocks noChangeShapeType="1"/>
          </p:cNvSpPr>
          <p:nvPr/>
        </p:nvSpPr>
        <p:spPr bwMode="auto">
          <a:xfrm>
            <a:off x="3449256" y="4376928"/>
            <a:ext cx="936625" cy="0"/>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9" name="Text Box 16"/>
          <p:cNvSpPr txBox="1">
            <a:spLocks noChangeArrowheads="1"/>
          </p:cNvSpPr>
          <p:nvPr/>
        </p:nvSpPr>
        <p:spPr bwMode="auto">
          <a:xfrm>
            <a:off x="1001712" y="4059936"/>
            <a:ext cx="3048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r">
              <a:spcBef>
                <a:spcPct val="50000"/>
              </a:spcBef>
            </a:pPr>
            <a:r>
              <a:rPr lang="en-US" dirty="0" smtClean="0">
                <a:solidFill>
                  <a:srgbClr val="FFFF00"/>
                </a:solidFill>
                <a:latin typeface="Arial" pitchFamily="34" charset="0"/>
                <a:cs typeface="Arial" pitchFamily="34" charset="0"/>
              </a:rPr>
              <a:t>Latent factors: 0.90</a:t>
            </a:r>
            <a:endParaRPr lang="en-US" dirty="0">
              <a:solidFill>
                <a:srgbClr val="FFFF00"/>
              </a:solidFill>
              <a:latin typeface="Arial" pitchFamily="34" charset="0"/>
              <a:cs typeface="Arial" pitchFamily="34" charset="0"/>
            </a:endParaRPr>
          </a:p>
        </p:txBody>
      </p:sp>
      <p:sp>
        <p:nvSpPr>
          <p:cNvPr id="41" name="Line 3"/>
          <p:cNvSpPr>
            <a:spLocks noChangeShapeType="1"/>
          </p:cNvSpPr>
          <p:nvPr/>
        </p:nvSpPr>
        <p:spPr bwMode="auto">
          <a:xfrm>
            <a:off x="3449256" y="4845796"/>
            <a:ext cx="936625" cy="0"/>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42" name="Text Box 16"/>
          <p:cNvSpPr txBox="1">
            <a:spLocks noChangeArrowheads="1"/>
          </p:cNvSpPr>
          <p:nvPr/>
        </p:nvSpPr>
        <p:spPr bwMode="auto">
          <a:xfrm>
            <a:off x="762000" y="4519660"/>
            <a:ext cx="32766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r">
              <a:spcBef>
                <a:spcPct val="50000"/>
              </a:spcBef>
            </a:pPr>
            <a:r>
              <a:rPr lang="en-US" dirty="0" smtClean="0">
                <a:solidFill>
                  <a:srgbClr val="FFFF00"/>
                </a:solidFill>
                <a:latin typeface="Arial" pitchFamily="34" charset="0"/>
                <a:cs typeface="Arial" pitchFamily="34" charset="0"/>
              </a:rPr>
              <a:t>Latent </a:t>
            </a:r>
            <a:r>
              <a:rPr lang="en-US" dirty="0" err="1" smtClean="0">
                <a:solidFill>
                  <a:srgbClr val="FFFF00"/>
                </a:solidFill>
                <a:latin typeface="Arial" pitchFamily="34" charset="0"/>
                <a:cs typeface="Arial" pitchFamily="34" charset="0"/>
              </a:rPr>
              <a:t>factors+Biases</a:t>
            </a:r>
            <a:r>
              <a:rPr lang="en-US" dirty="0" smtClean="0">
                <a:solidFill>
                  <a:srgbClr val="FFFF00"/>
                </a:solidFill>
                <a:latin typeface="Arial" pitchFamily="34" charset="0"/>
                <a:cs typeface="Arial" pitchFamily="34" charset="0"/>
              </a:rPr>
              <a:t>: 0.89</a:t>
            </a:r>
            <a:endParaRPr lang="en-US" dirty="0">
              <a:solidFill>
                <a:srgbClr val="FFFF00"/>
              </a:solidFill>
              <a:latin typeface="Arial" pitchFamily="34" charset="0"/>
              <a:cs typeface="Arial" pitchFamily="34" charset="0"/>
            </a:endParaRPr>
          </a:p>
        </p:txBody>
      </p:sp>
      <p:sp>
        <p:nvSpPr>
          <p:cNvPr id="43" name="Line 3"/>
          <p:cNvSpPr>
            <a:spLocks noChangeShapeType="1"/>
          </p:cNvSpPr>
          <p:nvPr/>
        </p:nvSpPr>
        <p:spPr bwMode="auto">
          <a:xfrm>
            <a:off x="3449256" y="4062460"/>
            <a:ext cx="936625" cy="0"/>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44" name="Text Box 16"/>
          <p:cNvSpPr txBox="1">
            <a:spLocks noChangeArrowheads="1"/>
          </p:cNvSpPr>
          <p:nvPr/>
        </p:nvSpPr>
        <p:spPr bwMode="auto">
          <a:xfrm>
            <a:off x="533400" y="3745468"/>
            <a:ext cx="351631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r">
              <a:spcBef>
                <a:spcPct val="50000"/>
              </a:spcBef>
            </a:pPr>
            <a:r>
              <a:rPr lang="en-US" dirty="0" smtClean="0">
                <a:solidFill>
                  <a:srgbClr val="FFFF00"/>
                </a:solidFill>
                <a:latin typeface="Arial" pitchFamily="34" charset="0"/>
                <a:cs typeface="Arial" pitchFamily="34" charset="0"/>
              </a:rPr>
              <a:t>Collaborative filtering++: 0.91</a:t>
            </a:r>
            <a:endParaRPr lang="en-US" dirty="0">
              <a:solidFill>
                <a:srgbClr val="FFFF00"/>
              </a:solidFill>
              <a:latin typeface="Arial" pitchFamily="34" charset="0"/>
              <a:cs typeface="Arial" pitchFamily="34" charset="0"/>
            </a:endParaRP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51</a:t>
            </a:fld>
            <a:endParaRPr lang="en-US"/>
          </a:p>
        </p:txBody>
      </p:sp>
      <p:sp>
        <p:nvSpPr>
          <p:cNvPr id="30" name="Line 3"/>
          <p:cNvSpPr>
            <a:spLocks noChangeShapeType="1"/>
          </p:cNvSpPr>
          <p:nvPr/>
        </p:nvSpPr>
        <p:spPr bwMode="auto">
          <a:xfrm>
            <a:off x="3449256" y="5595604"/>
            <a:ext cx="936625" cy="0"/>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1" name="Text Box 16"/>
          <p:cNvSpPr txBox="1">
            <a:spLocks noChangeArrowheads="1"/>
          </p:cNvSpPr>
          <p:nvPr/>
        </p:nvSpPr>
        <p:spPr bwMode="auto">
          <a:xfrm>
            <a:off x="0" y="5269468"/>
            <a:ext cx="40386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r">
              <a:spcBef>
                <a:spcPct val="50000"/>
              </a:spcBef>
            </a:pPr>
            <a:r>
              <a:rPr lang="en-US" b="1" dirty="0" smtClean="0">
                <a:solidFill>
                  <a:srgbClr val="FFFF00"/>
                </a:solidFill>
                <a:latin typeface="Arial" pitchFamily="34" charset="0"/>
                <a:cs typeface="Arial" pitchFamily="34" charset="0"/>
              </a:rPr>
              <a:t>Latent </a:t>
            </a:r>
            <a:r>
              <a:rPr lang="en-US" b="1" dirty="0" err="1" smtClean="0">
                <a:solidFill>
                  <a:srgbClr val="FFFF00"/>
                </a:solidFill>
                <a:latin typeface="Arial" pitchFamily="34" charset="0"/>
                <a:cs typeface="Arial" pitchFamily="34" charset="0"/>
              </a:rPr>
              <a:t>factors+Biases+Time</a:t>
            </a:r>
            <a:r>
              <a:rPr lang="en-US" b="1" dirty="0" smtClean="0">
                <a:solidFill>
                  <a:srgbClr val="FFFF00"/>
                </a:solidFill>
                <a:latin typeface="Arial" pitchFamily="34" charset="0"/>
                <a:cs typeface="Arial" pitchFamily="34" charset="0"/>
              </a:rPr>
              <a:t>: 0.876</a:t>
            </a:r>
            <a:endParaRPr lang="en-US" b="1" dirty="0">
              <a:solidFill>
                <a:srgbClr val="FFFF00"/>
              </a:solidFill>
              <a:latin typeface="Arial" pitchFamily="34" charset="0"/>
              <a:cs typeface="Arial" pitchFamily="34" charset="0"/>
            </a:endParaRPr>
          </a:p>
        </p:txBody>
      </p:sp>
      <p:sp>
        <p:nvSpPr>
          <p:cNvPr id="5" name="TextBox 4"/>
          <p:cNvSpPr txBox="1"/>
          <p:nvPr/>
        </p:nvSpPr>
        <p:spPr>
          <a:xfrm>
            <a:off x="5415023" y="3500497"/>
            <a:ext cx="3554178" cy="2062103"/>
          </a:xfrm>
          <a:prstGeom prst="rect">
            <a:avLst/>
          </a:prstGeom>
          <a:noFill/>
        </p:spPr>
        <p:txBody>
          <a:bodyPr wrap="none" rtlCol="0">
            <a:spAutoFit/>
          </a:bodyPr>
          <a:lstStyle/>
          <a:p>
            <a:r>
              <a:rPr lang="en-US" sz="3200" dirty="0" smtClean="0">
                <a:solidFill>
                  <a:srgbClr val="D60093"/>
                </a:solidFill>
                <a:latin typeface="Arial" pitchFamily="34" charset="0"/>
                <a:cs typeface="Arial" pitchFamily="34" charset="0"/>
              </a:rPr>
              <a:t>Still no prize! </a:t>
            </a:r>
            <a:r>
              <a:rPr lang="en-US" sz="3200" dirty="0" smtClean="0">
                <a:solidFill>
                  <a:srgbClr val="D60093"/>
                </a:solidFill>
                <a:latin typeface="Arial" pitchFamily="34" charset="0"/>
                <a:cs typeface="Arial" pitchFamily="34" charset="0"/>
                <a:sym typeface="Wingdings" pitchFamily="2" charset="2"/>
              </a:rPr>
              <a:t></a:t>
            </a:r>
            <a:endParaRPr lang="en-US" sz="3200" dirty="0" smtClean="0">
              <a:solidFill>
                <a:srgbClr val="D60093"/>
              </a:solidFill>
              <a:latin typeface="Arial" pitchFamily="34" charset="0"/>
              <a:cs typeface="Arial" pitchFamily="34" charset="0"/>
            </a:endParaRPr>
          </a:p>
          <a:p>
            <a:r>
              <a:rPr lang="en-US" sz="3200" dirty="0" smtClean="0">
                <a:solidFill>
                  <a:srgbClr val="D60093"/>
                </a:solidFill>
                <a:latin typeface="Arial" pitchFamily="34" charset="0"/>
                <a:cs typeface="Arial" pitchFamily="34" charset="0"/>
              </a:rPr>
              <a:t>Getting desperate.</a:t>
            </a:r>
          </a:p>
          <a:p>
            <a:r>
              <a:rPr lang="en-US" sz="3200" b="1" dirty="0" smtClean="0">
                <a:solidFill>
                  <a:srgbClr val="D60093"/>
                </a:solidFill>
                <a:latin typeface="Arial" pitchFamily="34" charset="0"/>
                <a:cs typeface="Arial" pitchFamily="34" charset="0"/>
              </a:rPr>
              <a:t>Try a “kitchen </a:t>
            </a:r>
            <a:br>
              <a:rPr lang="en-US" sz="3200" b="1" dirty="0" smtClean="0">
                <a:solidFill>
                  <a:srgbClr val="D60093"/>
                </a:solidFill>
                <a:latin typeface="Arial" pitchFamily="34" charset="0"/>
                <a:cs typeface="Arial" pitchFamily="34" charset="0"/>
              </a:rPr>
            </a:br>
            <a:r>
              <a:rPr lang="en-US" sz="3200" b="1" dirty="0" smtClean="0">
                <a:solidFill>
                  <a:srgbClr val="D60093"/>
                </a:solidFill>
                <a:latin typeface="Arial" pitchFamily="34" charset="0"/>
                <a:cs typeface="Arial" pitchFamily="34" charset="0"/>
              </a:rPr>
              <a:t>sink”</a:t>
            </a:r>
            <a:r>
              <a:rPr lang="en-US" sz="3200" b="1" dirty="0">
                <a:solidFill>
                  <a:srgbClr val="D60093"/>
                </a:solidFill>
                <a:latin typeface="Arial" pitchFamily="34" charset="0"/>
                <a:cs typeface="Arial" pitchFamily="34" charset="0"/>
              </a:rPr>
              <a:t> </a:t>
            </a:r>
            <a:r>
              <a:rPr lang="en-US" sz="3200" b="1" dirty="0" smtClean="0">
                <a:solidFill>
                  <a:srgbClr val="D60093"/>
                </a:solidFill>
                <a:latin typeface="Arial" pitchFamily="34" charset="0"/>
                <a:cs typeface="Arial" pitchFamily="34" charset="0"/>
              </a:rPr>
              <a:t>approach!</a:t>
            </a:r>
          </a:p>
        </p:txBody>
      </p:sp>
    </p:spTree>
    <p:extLst>
      <p:ext uri="{BB962C8B-B14F-4D97-AF65-F5344CB8AC3E}">
        <p14:creationId xmlns:p14="http://schemas.microsoft.com/office/powerpoint/2010/main" xmlns="" val="261878406"/>
      </p:ext>
    </p:extLst>
  </p:cSld>
  <p:clrMapOvr>
    <a:masterClrMapping/>
  </p:clrMapOvr>
  <p:transition advTm="32094"/>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endParaRPr lang="en-US" smtClean="0"/>
          </a:p>
        </p:txBody>
      </p:sp>
      <p:graphicFrame>
        <p:nvGraphicFramePr>
          <p:cNvPr id="2050" name="Object 2"/>
          <p:cNvGraphicFramePr>
            <a:graphicFrameLocks noGrp="1" noChangeAspect="1"/>
          </p:cNvGraphicFramePr>
          <p:nvPr>
            <p:ph idx="1"/>
          </p:nvPr>
        </p:nvGraphicFramePr>
        <p:xfrm>
          <a:off x="0" y="0"/>
          <a:ext cx="9144000" cy="6851650"/>
        </p:xfrm>
        <a:graphic>
          <a:graphicData uri="http://schemas.openxmlformats.org/presentationml/2006/ole">
            <p:oleObj spid="_x0000_s42124" name="Acrobat Document" r:id="rId4" imgW="8485560" imgH="6275160" progId="AcroExch.Document.11">
              <p:embed/>
            </p:oleObj>
          </a:graphicData>
        </a:graphic>
      </p:graphicFrame>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52</a:t>
            </a:fld>
            <a:endParaRPr lang="en-US"/>
          </a:p>
        </p:txBody>
      </p:sp>
    </p:spTree>
    <p:extLst>
      <p:ext uri="{BB962C8B-B14F-4D97-AF65-F5344CB8AC3E}">
        <p14:creationId xmlns:p14="http://schemas.microsoft.com/office/powerpoint/2010/main" xmlns="" val="7640892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oAutofit/>
          </a:bodyPr>
          <a:lstStyle/>
          <a:p>
            <a:r>
              <a:rPr lang="en-US" sz="4000" dirty="0" smtClean="0"/>
              <a:t>Standing on June 26</a:t>
            </a:r>
            <a:r>
              <a:rPr lang="en-US" sz="4000" baseline="30000" dirty="0" smtClean="0"/>
              <a:t>th</a:t>
            </a:r>
            <a:r>
              <a:rPr lang="en-US" sz="4000" dirty="0" smtClean="0"/>
              <a:t> 2009</a:t>
            </a:r>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53</a:t>
            </a:fld>
            <a:endParaRPr lang="en-US"/>
          </a:p>
        </p:txBody>
      </p:sp>
      <p:pic>
        <p:nvPicPr>
          <p:cNvPr id="62468" name="Picture 3" descr="netflix_leaderboard_june26_2009"/>
          <p:cNvPicPr>
            <a:picLocks noChangeAspect="1" noChangeArrowheads="1"/>
          </p:cNvPicPr>
          <p:nvPr/>
        </p:nvPicPr>
        <p:blipFill>
          <a:blip r:embed="rId2" cstate="print"/>
          <a:srcRect l="1801" t="15079" r="4500" b="4712"/>
          <a:stretch>
            <a:fillRect/>
          </a:stretch>
        </p:blipFill>
        <p:spPr bwMode="auto">
          <a:xfrm>
            <a:off x="1182688" y="1133475"/>
            <a:ext cx="6818312" cy="5572125"/>
          </a:xfrm>
          <a:prstGeom prst="rect">
            <a:avLst/>
          </a:prstGeom>
          <a:noFill/>
          <a:ln w="9525">
            <a:noFill/>
            <a:miter lim="800000"/>
            <a:headEnd/>
            <a:tailEnd/>
          </a:ln>
        </p:spPr>
      </p:pic>
      <p:sp>
        <p:nvSpPr>
          <p:cNvPr id="2" name="Rectangle 1"/>
          <p:cNvSpPr/>
          <p:nvPr/>
        </p:nvSpPr>
        <p:spPr>
          <a:xfrm>
            <a:off x="762000" y="6336268"/>
            <a:ext cx="7659688" cy="369332"/>
          </a:xfrm>
          <a:prstGeom prst="rect">
            <a:avLst/>
          </a:prstGeom>
          <a:solidFill>
            <a:schemeClr val="bg1"/>
          </a:solidFill>
        </p:spPr>
        <p:txBody>
          <a:bodyPr wrap="square">
            <a:spAutoFit/>
          </a:bodyPr>
          <a:lstStyle/>
          <a:p>
            <a:pPr algn="ctr"/>
            <a:r>
              <a:rPr lang="en-US" b="1" dirty="0">
                <a:latin typeface="Arial" pitchFamily="34" charset="0"/>
                <a:cs typeface="Arial" pitchFamily="34" charset="0"/>
              </a:rPr>
              <a:t>June 26</a:t>
            </a:r>
            <a:r>
              <a:rPr lang="en-US" b="1" baseline="30000" dirty="0">
                <a:latin typeface="Arial" pitchFamily="34" charset="0"/>
                <a:cs typeface="Arial" pitchFamily="34" charset="0"/>
              </a:rPr>
              <a:t>th</a:t>
            </a:r>
            <a:r>
              <a:rPr lang="en-US" b="1" dirty="0">
                <a:latin typeface="Arial" pitchFamily="34" charset="0"/>
                <a:cs typeface="Arial" pitchFamily="34" charset="0"/>
              </a:rPr>
              <a:t> submission triggers 30-day “last call”</a:t>
            </a:r>
          </a:p>
        </p:txBody>
      </p:sp>
    </p:spTree>
    <p:extLst>
      <p:ext uri="{BB962C8B-B14F-4D97-AF65-F5344CB8AC3E}">
        <p14:creationId xmlns:p14="http://schemas.microsoft.com/office/powerpoint/2010/main" xmlns="" val="31337501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3"/>
          <p:cNvSpPr>
            <a:spLocks noGrp="1"/>
          </p:cNvSpPr>
          <p:nvPr>
            <p:ph type="title"/>
          </p:nvPr>
        </p:nvSpPr>
        <p:spPr/>
        <p:txBody>
          <a:bodyPr/>
          <a:lstStyle/>
          <a:p>
            <a:r>
              <a:rPr lang="en-US" smtClean="0"/>
              <a:t>The Last 30 Days</a:t>
            </a:r>
          </a:p>
        </p:txBody>
      </p:sp>
      <p:sp>
        <p:nvSpPr>
          <p:cNvPr id="64515" name="Content Placeholder 4"/>
          <p:cNvSpPr>
            <a:spLocks noGrp="1"/>
          </p:cNvSpPr>
          <p:nvPr>
            <p:ph idx="1"/>
          </p:nvPr>
        </p:nvSpPr>
        <p:spPr>
          <a:xfrm>
            <a:off x="457200" y="1371600"/>
            <a:ext cx="8229600" cy="5257800"/>
          </a:xfrm>
        </p:spPr>
        <p:txBody>
          <a:bodyPr>
            <a:normAutofit fontScale="85000" lnSpcReduction="10000"/>
          </a:bodyPr>
          <a:lstStyle/>
          <a:p>
            <a:r>
              <a:rPr lang="en-US" b="1" dirty="0" smtClean="0">
                <a:solidFill>
                  <a:srgbClr val="0000FF"/>
                </a:solidFill>
              </a:rPr>
              <a:t>Ensemble team formed</a:t>
            </a:r>
          </a:p>
          <a:p>
            <a:pPr lvl="1"/>
            <a:r>
              <a:rPr lang="en-US" dirty="0" smtClean="0"/>
              <a:t>Group of other teams on </a:t>
            </a:r>
            <a:r>
              <a:rPr lang="en-US" dirty="0" err="1" smtClean="0"/>
              <a:t>leaderboard</a:t>
            </a:r>
            <a:r>
              <a:rPr lang="en-US" dirty="0" smtClean="0"/>
              <a:t> forms a new team</a:t>
            </a:r>
          </a:p>
          <a:p>
            <a:pPr lvl="1"/>
            <a:r>
              <a:rPr lang="en-US" dirty="0" smtClean="0"/>
              <a:t>Relies on combining their models</a:t>
            </a:r>
          </a:p>
          <a:p>
            <a:pPr lvl="1"/>
            <a:r>
              <a:rPr lang="en-US" dirty="0" smtClean="0"/>
              <a:t>Quickly also get a qualifying score over 10%</a:t>
            </a:r>
          </a:p>
          <a:p>
            <a:pPr lvl="8"/>
            <a:endParaRPr lang="en-US" dirty="0" smtClean="0"/>
          </a:p>
          <a:p>
            <a:r>
              <a:rPr lang="en-US" b="1" dirty="0" err="1" smtClean="0">
                <a:solidFill>
                  <a:srgbClr val="D60093"/>
                </a:solidFill>
              </a:rPr>
              <a:t>BellKor</a:t>
            </a:r>
            <a:endParaRPr lang="en-US" b="1" dirty="0" smtClean="0">
              <a:solidFill>
                <a:srgbClr val="D60093"/>
              </a:solidFill>
            </a:endParaRPr>
          </a:p>
          <a:p>
            <a:pPr lvl="1"/>
            <a:r>
              <a:rPr lang="en-US" dirty="0" smtClean="0"/>
              <a:t>Continue to get small improvements in their scores</a:t>
            </a:r>
          </a:p>
          <a:p>
            <a:pPr lvl="1"/>
            <a:r>
              <a:rPr lang="en-US" dirty="0" smtClean="0"/>
              <a:t>Realize that they are in direct competition with </a:t>
            </a:r>
            <a:r>
              <a:rPr lang="en-US" dirty="0" smtClean="0">
                <a:solidFill>
                  <a:schemeClr val="accent3"/>
                </a:solidFill>
              </a:rPr>
              <a:t>Ensemble</a:t>
            </a:r>
          </a:p>
          <a:p>
            <a:pPr lvl="8"/>
            <a:endParaRPr lang="en-US" dirty="0" smtClean="0"/>
          </a:p>
          <a:p>
            <a:r>
              <a:rPr lang="en-US" b="1" dirty="0" smtClean="0">
                <a:solidFill>
                  <a:srgbClr val="008000"/>
                </a:solidFill>
              </a:rPr>
              <a:t>Strategy</a:t>
            </a:r>
          </a:p>
          <a:p>
            <a:pPr lvl="1"/>
            <a:r>
              <a:rPr lang="en-US" dirty="0" smtClean="0"/>
              <a:t>Both teams carefully monitoring the </a:t>
            </a:r>
            <a:r>
              <a:rPr lang="en-US" dirty="0" err="1" smtClean="0"/>
              <a:t>leaderboard</a:t>
            </a:r>
            <a:endParaRPr lang="en-US" dirty="0" smtClean="0"/>
          </a:p>
          <a:p>
            <a:pPr lvl="1"/>
            <a:r>
              <a:rPr lang="en-US" dirty="0" smtClean="0"/>
              <a:t>Only sure way to check for improvement is to submit a set of predictions</a:t>
            </a:r>
          </a:p>
          <a:p>
            <a:pPr lvl="2"/>
            <a:r>
              <a:rPr lang="en-US" dirty="0" smtClean="0"/>
              <a:t>This alerts the other team of your latest score</a:t>
            </a:r>
          </a:p>
        </p:txBody>
      </p:sp>
      <p:sp>
        <p:nvSpPr>
          <p:cNvPr id="5" name="Slide Number Placeholder 4"/>
          <p:cNvSpPr>
            <a:spLocks noGrp="1"/>
          </p:cNvSpPr>
          <p:nvPr>
            <p:ph type="sldNum" sz="quarter" idx="12"/>
          </p:nvPr>
        </p:nvSpPr>
        <p:spPr/>
        <p:txBody>
          <a:bodyPr/>
          <a:lstStyle/>
          <a:p>
            <a:fld id="{19B12225-5612-419B-A8D5-4B8EEE4C217E}" type="slidenum">
              <a:rPr lang="en-US" smtClean="0"/>
              <a:pPr/>
              <a:t>54</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xmlns="" val="31704752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3"/>
          <p:cNvSpPr>
            <a:spLocks noGrp="1"/>
          </p:cNvSpPr>
          <p:nvPr>
            <p:ph type="title"/>
          </p:nvPr>
        </p:nvSpPr>
        <p:spPr/>
        <p:txBody>
          <a:bodyPr/>
          <a:lstStyle/>
          <a:p>
            <a:r>
              <a:rPr lang="en-US" smtClean="0"/>
              <a:t>24 Hours from the Deadline</a:t>
            </a:r>
          </a:p>
        </p:txBody>
      </p:sp>
      <p:sp>
        <p:nvSpPr>
          <p:cNvPr id="65539" name="Content Placeholder 4"/>
          <p:cNvSpPr>
            <a:spLocks noGrp="1"/>
          </p:cNvSpPr>
          <p:nvPr>
            <p:ph idx="1"/>
          </p:nvPr>
        </p:nvSpPr>
        <p:spPr>
          <a:xfrm>
            <a:off x="457200" y="1295400"/>
            <a:ext cx="8534400" cy="5410200"/>
          </a:xfrm>
        </p:spPr>
        <p:txBody>
          <a:bodyPr>
            <a:normAutofit fontScale="85000" lnSpcReduction="20000"/>
          </a:bodyPr>
          <a:lstStyle/>
          <a:p>
            <a:r>
              <a:rPr lang="en-US" b="1" dirty="0" smtClean="0">
                <a:solidFill>
                  <a:srgbClr val="0000FF"/>
                </a:solidFill>
              </a:rPr>
              <a:t>Submissions limited to 1 a day</a:t>
            </a:r>
          </a:p>
          <a:p>
            <a:pPr lvl="1"/>
            <a:r>
              <a:rPr lang="en-US" dirty="0" smtClean="0"/>
              <a:t>Only 1 final submission could be made in the last 24h</a:t>
            </a:r>
          </a:p>
          <a:p>
            <a:pPr lvl="8"/>
            <a:endParaRPr lang="en-US" dirty="0" smtClean="0">
              <a:solidFill>
                <a:schemeClr val="accent3"/>
              </a:solidFill>
            </a:endParaRPr>
          </a:p>
          <a:p>
            <a:r>
              <a:rPr lang="en-US" b="1" dirty="0" smtClean="0">
                <a:solidFill>
                  <a:srgbClr val="008000"/>
                </a:solidFill>
              </a:rPr>
              <a:t>24 hours before deadline…</a:t>
            </a:r>
          </a:p>
          <a:p>
            <a:pPr lvl="1"/>
            <a:r>
              <a:rPr lang="en-US" b="1" dirty="0" err="1" smtClean="0">
                <a:solidFill>
                  <a:srgbClr val="0000FF"/>
                </a:solidFill>
              </a:rPr>
              <a:t>BellKor</a:t>
            </a:r>
            <a:r>
              <a:rPr lang="en-US" dirty="0" smtClean="0">
                <a:solidFill>
                  <a:srgbClr val="0000FF"/>
                </a:solidFill>
              </a:rPr>
              <a:t> </a:t>
            </a:r>
            <a:r>
              <a:rPr lang="en-US" dirty="0" smtClean="0"/>
              <a:t>team member in Austria notices (by chance) that </a:t>
            </a:r>
            <a:r>
              <a:rPr lang="en-US" b="1" dirty="0" smtClean="0">
                <a:solidFill>
                  <a:srgbClr val="D60093"/>
                </a:solidFill>
              </a:rPr>
              <a:t>Ensemble</a:t>
            </a:r>
            <a:r>
              <a:rPr lang="en-US" dirty="0" smtClean="0">
                <a:solidFill>
                  <a:schemeClr val="accent3"/>
                </a:solidFill>
              </a:rPr>
              <a:t> </a:t>
            </a:r>
            <a:r>
              <a:rPr lang="en-US" dirty="0" smtClean="0"/>
              <a:t>posts a score that is slightly better than </a:t>
            </a:r>
            <a:r>
              <a:rPr lang="en-US" dirty="0" err="1" smtClean="0"/>
              <a:t>BellKor’s</a:t>
            </a:r>
            <a:endParaRPr lang="en-US" dirty="0" smtClean="0"/>
          </a:p>
          <a:p>
            <a:pPr lvl="8"/>
            <a:endParaRPr lang="en-US" dirty="0" smtClean="0"/>
          </a:p>
          <a:p>
            <a:r>
              <a:rPr lang="en-US" b="1" dirty="0" smtClean="0">
                <a:solidFill>
                  <a:srgbClr val="008000"/>
                </a:solidFill>
              </a:rPr>
              <a:t>Frantic last 24 hours for both teams</a:t>
            </a:r>
          </a:p>
          <a:p>
            <a:pPr lvl="1"/>
            <a:r>
              <a:rPr lang="en-US" dirty="0" smtClean="0"/>
              <a:t>Much computer time on final optimization</a:t>
            </a:r>
          </a:p>
          <a:p>
            <a:pPr lvl="1"/>
            <a:r>
              <a:rPr lang="en-US" dirty="0" smtClean="0"/>
              <a:t>Carefully calibrated to end about an hour before deadline</a:t>
            </a:r>
          </a:p>
          <a:p>
            <a:r>
              <a:rPr lang="en-US" b="1" dirty="0" smtClean="0">
                <a:solidFill>
                  <a:srgbClr val="008000"/>
                </a:solidFill>
              </a:rPr>
              <a:t>Final submissions</a:t>
            </a:r>
          </a:p>
          <a:p>
            <a:pPr lvl="1"/>
            <a:r>
              <a:rPr lang="en-US" b="1" dirty="0" err="1" smtClean="0"/>
              <a:t>BellKor</a:t>
            </a:r>
            <a:r>
              <a:rPr lang="en-US" dirty="0" smtClean="0"/>
              <a:t> submits a little early (on purpose), 40 </a:t>
            </a:r>
            <a:r>
              <a:rPr lang="en-US" dirty="0" err="1" smtClean="0"/>
              <a:t>mins</a:t>
            </a:r>
            <a:r>
              <a:rPr lang="en-US" dirty="0" smtClean="0"/>
              <a:t> before deadline</a:t>
            </a:r>
          </a:p>
          <a:p>
            <a:pPr lvl="1"/>
            <a:r>
              <a:rPr lang="en-US" b="1" dirty="0" smtClean="0"/>
              <a:t>Ensemble</a:t>
            </a:r>
            <a:r>
              <a:rPr lang="en-US" dirty="0" smtClean="0"/>
              <a:t> submits their final entry 20 </a:t>
            </a:r>
            <a:r>
              <a:rPr lang="en-US" dirty="0" err="1" smtClean="0"/>
              <a:t>mins</a:t>
            </a:r>
            <a:r>
              <a:rPr lang="en-US" dirty="0" smtClean="0"/>
              <a:t> later</a:t>
            </a:r>
          </a:p>
          <a:p>
            <a:pPr lvl="1"/>
            <a:r>
              <a:rPr lang="en-US" b="1" dirty="0" smtClean="0"/>
              <a:t>….and everyone waits….</a:t>
            </a:r>
          </a:p>
          <a:p>
            <a:pPr lvl="1"/>
            <a:endParaRPr lang="en-US" dirty="0" smtClean="0"/>
          </a:p>
          <a:p>
            <a:pPr lvl="1"/>
            <a:endParaRPr lang="en-US" dirty="0" smtClean="0"/>
          </a:p>
          <a:p>
            <a:pPr lvl="1"/>
            <a:endParaRPr lang="en-US" dirty="0" smtClean="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55</a:t>
            </a:fld>
            <a:endParaRPr lang="en-US"/>
          </a:p>
        </p:txBody>
      </p:sp>
    </p:spTree>
    <p:extLst>
      <p:ext uri="{BB962C8B-B14F-4D97-AF65-F5344CB8AC3E}">
        <p14:creationId xmlns:p14="http://schemas.microsoft.com/office/powerpoint/2010/main" xmlns="" val="73539011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1"/>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5631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Rectangle 2"/>
          <p:cNvSpPr/>
          <p:nvPr/>
        </p:nvSpPr>
        <p:spPr bwMode="auto">
          <a:xfrm>
            <a:off x="4097338" y="2827338"/>
            <a:ext cx="3433762" cy="474662"/>
          </a:xfrm>
          <a:prstGeom prst="rect">
            <a:avLst/>
          </a:prstGeom>
          <a:noFill/>
          <a:ln w="95250" cap="flat" cmpd="sng" algn="ctr">
            <a:solidFill>
              <a:srgbClr val="D60093"/>
            </a:solidFill>
            <a:prstDash val="sysDash"/>
            <a:round/>
            <a:headEnd type="none" w="med" len="med"/>
            <a:tailEnd type="none" w="med" len="med"/>
          </a:ln>
          <a:effectLst/>
        </p:spPr>
        <p:txBody>
          <a:bodyPr/>
          <a:lstStyle/>
          <a:p>
            <a:pPr>
              <a:defRPr/>
            </a:pPr>
            <a:endParaRPr lang="en-US">
              <a:cs typeface="Arial" pitchFamily="34" charset="0"/>
            </a:endParaRPr>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56</a:t>
            </a:fld>
            <a:endParaRPr lang="en-US"/>
          </a:p>
        </p:txBody>
      </p:sp>
    </p:spTree>
    <p:extLst>
      <p:ext uri="{BB962C8B-B14F-4D97-AF65-F5344CB8AC3E}">
        <p14:creationId xmlns:p14="http://schemas.microsoft.com/office/powerpoint/2010/main" xmlns="" val="37427279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152400"/>
            <a:ext cx="8686800" cy="838200"/>
          </a:xfrm>
        </p:spPr>
        <p:txBody>
          <a:bodyPr>
            <a:normAutofit/>
          </a:bodyPr>
          <a:lstStyle/>
          <a:p>
            <a:r>
              <a:rPr lang="en-US" dirty="0" smtClean="0"/>
              <a:t>Million $ Awarded Sept 21</a:t>
            </a:r>
            <a:r>
              <a:rPr lang="en-US" baseline="30000" dirty="0" smtClean="0"/>
              <a:t>st</a:t>
            </a:r>
            <a:r>
              <a:rPr lang="en-US" dirty="0" smtClean="0"/>
              <a:t> 2009</a:t>
            </a:r>
          </a:p>
        </p:txBody>
      </p:sp>
      <p:pic>
        <p:nvPicPr>
          <p:cNvPr id="72707" name="Picture 3" descr="netflixawards_bigcheque_480"/>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3700" y="1506538"/>
            <a:ext cx="8191500" cy="418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57</a:t>
            </a:fld>
            <a:endParaRPr lang="en-US"/>
          </a:p>
        </p:txBody>
      </p:sp>
    </p:spTree>
    <p:extLst>
      <p:ext uri="{BB962C8B-B14F-4D97-AF65-F5344CB8AC3E}">
        <p14:creationId xmlns:p14="http://schemas.microsoft.com/office/powerpoint/2010/main" xmlns="" val="8736259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Acknowledgments</a:t>
            </a:r>
            <a:endParaRPr lang="en-US" dirty="0"/>
          </a:p>
        </p:txBody>
      </p:sp>
      <p:sp>
        <p:nvSpPr>
          <p:cNvPr id="3" name="Content Placeholder 2"/>
          <p:cNvSpPr>
            <a:spLocks noGrp="1"/>
          </p:cNvSpPr>
          <p:nvPr>
            <p:ph idx="1"/>
          </p:nvPr>
        </p:nvSpPr>
        <p:spPr/>
        <p:txBody>
          <a:bodyPr/>
          <a:lstStyle/>
          <a:p>
            <a:r>
              <a:rPr lang="en-US" dirty="0" smtClean="0"/>
              <a:t>Some slides and plots borrowed from </a:t>
            </a:r>
            <a:br>
              <a:rPr lang="en-US" dirty="0" smtClean="0"/>
            </a:br>
            <a:r>
              <a:rPr lang="en-US" dirty="0" smtClean="0"/>
              <a:t>Yehuda </a:t>
            </a:r>
            <a:r>
              <a:rPr lang="en-US" dirty="0" err="1" smtClean="0"/>
              <a:t>Koren</a:t>
            </a:r>
            <a:r>
              <a:rPr lang="en-US" dirty="0" smtClean="0"/>
              <a:t>, Robert Bell and </a:t>
            </a:r>
            <a:r>
              <a:rPr lang="en-US" dirty="0" err="1" smtClean="0"/>
              <a:t>Padhraic</a:t>
            </a:r>
            <a:r>
              <a:rPr lang="en-US" dirty="0" smtClean="0"/>
              <a:t> Smyth</a:t>
            </a:r>
          </a:p>
          <a:p>
            <a:r>
              <a:rPr lang="en-US" b="1" dirty="0" smtClean="0"/>
              <a:t>Further reading:</a:t>
            </a:r>
          </a:p>
          <a:p>
            <a:pPr lvl="1"/>
            <a:r>
              <a:rPr lang="en-US" dirty="0"/>
              <a:t>Y. </a:t>
            </a:r>
            <a:r>
              <a:rPr lang="en-US" dirty="0" err="1"/>
              <a:t>Koren</a:t>
            </a:r>
            <a:r>
              <a:rPr lang="en-US" dirty="0"/>
              <a:t>, Collaborative filtering with temporal dynamics, KDD </a:t>
            </a:r>
            <a:r>
              <a:rPr lang="en-US" dirty="0" smtClean="0"/>
              <a:t>’09</a:t>
            </a:r>
          </a:p>
          <a:p>
            <a:pPr lvl="1"/>
            <a:r>
              <a:rPr lang="en-US" sz="2400" dirty="0">
                <a:hlinkClick r:id="rId2"/>
              </a:rPr>
              <a:t>http://www2.research.att.com/~</a:t>
            </a:r>
            <a:r>
              <a:rPr lang="en-US" sz="2400" dirty="0" smtClean="0">
                <a:hlinkClick r:id="rId2"/>
              </a:rPr>
              <a:t>volinsky/netflix/bpc.html</a:t>
            </a:r>
            <a:endParaRPr lang="en-US" sz="2400" dirty="0" smtClean="0"/>
          </a:p>
          <a:p>
            <a:pPr lvl="1"/>
            <a:r>
              <a:rPr lang="en-US" sz="2400" dirty="0">
                <a:hlinkClick r:id="rId3"/>
              </a:rPr>
              <a:t>http://www.the-ensemble.com/</a:t>
            </a:r>
            <a:endParaRPr lang="en-US" sz="2400" dirty="0"/>
          </a:p>
          <a:p>
            <a:pPr lvl="1"/>
            <a:endParaRPr lang="en-US" dirty="0" smtClean="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58</a:t>
            </a:fld>
            <a:endParaRPr lang="en-US"/>
          </a:p>
        </p:txBody>
      </p:sp>
    </p:spTree>
    <p:extLst>
      <p:ext uri="{BB962C8B-B14F-4D97-AF65-F5344CB8AC3E}">
        <p14:creationId xmlns:p14="http://schemas.microsoft.com/office/powerpoint/2010/main" xmlns="" val="37820768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987552"/>
          </a:xfrm>
        </p:spPr>
        <p:txBody>
          <a:bodyPr>
            <a:normAutofit/>
          </a:bodyPr>
          <a:lstStyle/>
          <a:p>
            <a:pPr marL="118872" indent="0"/>
            <a:r>
              <a:rPr lang="en-US" dirty="0"/>
              <a:t>Modeling </a:t>
            </a:r>
            <a:r>
              <a:rPr lang="en-US" dirty="0" smtClean="0"/>
              <a:t>Local &amp; Global Effects</a:t>
            </a:r>
            <a:endParaRPr lang="en-US" dirty="0"/>
          </a:p>
        </p:txBody>
      </p:sp>
      <p:sp>
        <p:nvSpPr>
          <p:cNvPr id="3" name="Content Placeholder 2"/>
          <p:cNvSpPr>
            <a:spLocks noGrp="1"/>
          </p:cNvSpPr>
          <p:nvPr>
            <p:ph idx="1"/>
          </p:nvPr>
        </p:nvSpPr>
        <p:spPr/>
        <p:txBody>
          <a:bodyPr/>
          <a:lstStyle/>
          <a:p>
            <a:r>
              <a:rPr lang="en-US" b="1" dirty="0" smtClean="0">
                <a:solidFill>
                  <a:srgbClr val="D60093"/>
                </a:solidFill>
              </a:rPr>
              <a:t>Global:</a:t>
            </a:r>
          </a:p>
          <a:p>
            <a:pPr lvl="1"/>
            <a:r>
              <a:rPr lang="en-US" dirty="0" smtClean="0"/>
              <a:t>Mean movie rating: </a:t>
            </a:r>
            <a:r>
              <a:rPr lang="en-US" b="1" dirty="0" smtClean="0"/>
              <a:t>3.7 stars</a:t>
            </a:r>
          </a:p>
          <a:p>
            <a:pPr lvl="1"/>
            <a:r>
              <a:rPr lang="en-US" i="1" dirty="0" smtClean="0"/>
              <a:t>The Sixth Sense</a:t>
            </a:r>
            <a:r>
              <a:rPr lang="en-US" dirty="0" smtClean="0"/>
              <a:t> is </a:t>
            </a:r>
            <a:r>
              <a:rPr lang="en-US" b="1" dirty="0" smtClean="0"/>
              <a:t>0.5</a:t>
            </a:r>
            <a:r>
              <a:rPr lang="en-US" dirty="0" smtClean="0"/>
              <a:t> stars above avg.</a:t>
            </a:r>
          </a:p>
          <a:p>
            <a:pPr lvl="1"/>
            <a:r>
              <a:rPr lang="en-US" dirty="0" smtClean="0"/>
              <a:t>Joe rates </a:t>
            </a:r>
            <a:r>
              <a:rPr lang="en-US" b="1" dirty="0" smtClean="0"/>
              <a:t>0.2</a:t>
            </a:r>
            <a:r>
              <a:rPr lang="en-US" dirty="0" smtClean="0"/>
              <a:t> stars below avg. </a:t>
            </a:r>
            <a:br>
              <a:rPr lang="en-US" dirty="0" smtClean="0"/>
            </a:br>
            <a:r>
              <a:rPr lang="en-US" b="1" dirty="0" smtClean="0">
                <a:solidFill>
                  <a:srgbClr val="0000FF"/>
                </a:solidFill>
                <a:sym typeface="Symbol"/>
              </a:rPr>
              <a:t> </a:t>
            </a:r>
            <a:r>
              <a:rPr lang="en-US" b="1" dirty="0" smtClean="0">
                <a:solidFill>
                  <a:srgbClr val="0000FF"/>
                </a:solidFill>
                <a:sym typeface="Wingdings" pitchFamily="2" charset="2"/>
              </a:rPr>
              <a:t>Baseline estimation: </a:t>
            </a:r>
            <a:r>
              <a:rPr lang="en-US" b="1" dirty="0">
                <a:solidFill>
                  <a:srgbClr val="0000FF"/>
                </a:solidFill>
                <a:sym typeface="Wingdings" pitchFamily="2" charset="2"/>
              </a:rPr>
              <a:t/>
            </a:r>
            <a:br>
              <a:rPr lang="en-US" b="1" dirty="0">
                <a:solidFill>
                  <a:srgbClr val="0000FF"/>
                </a:solidFill>
                <a:sym typeface="Wingdings" pitchFamily="2" charset="2"/>
              </a:rPr>
            </a:br>
            <a:r>
              <a:rPr lang="en-US" b="1" i="1" dirty="0" smtClean="0">
                <a:solidFill>
                  <a:srgbClr val="008000"/>
                </a:solidFill>
                <a:sym typeface="Wingdings" pitchFamily="2" charset="2"/>
              </a:rPr>
              <a:t>Joe</a:t>
            </a:r>
            <a:r>
              <a:rPr lang="en-US" b="1" dirty="0" smtClean="0">
                <a:solidFill>
                  <a:srgbClr val="008000"/>
                </a:solidFill>
                <a:sym typeface="Wingdings" pitchFamily="2" charset="2"/>
              </a:rPr>
              <a:t> will rate </a:t>
            </a:r>
            <a:r>
              <a:rPr lang="en-US" b="1" i="1" dirty="0" smtClean="0">
                <a:solidFill>
                  <a:srgbClr val="008000"/>
                </a:solidFill>
              </a:rPr>
              <a:t>The Sixth Sense</a:t>
            </a:r>
            <a:r>
              <a:rPr lang="en-US" b="1" dirty="0" smtClean="0">
                <a:solidFill>
                  <a:srgbClr val="008000"/>
                </a:solidFill>
                <a:sym typeface="Wingdings" pitchFamily="2" charset="2"/>
              </a:rPr>
              <a:t> 4 stars</a:t>
            </a:r>
          </a:p>
          <a:p>
            <a:r>
              <a:rPr lang="en-US" b="1" dirty="0" smtClean="0">
                <a:solidFill>
                  <a:srgbClr val="D60093"/>
                </a:solidFill>
                <a:sym typeface="Wingdings" pitchFamily="2" charset="2"/>
              </a:rPr>
              <a:t>Local neighborhood (CF/NN):</a:t>
            </a:r>
          </a:p>
          <a:p>
            <a:pPr lvl="1"/>
            <a:r>
              <a:rPr lang="en-US" i="1" dirty="0" smtClean="0"/>
              <a:t>Joe</a:t>
            </a:r>
            <a:r>
              <a:rPr lang="en-US" dirty="0" smtClean="0"/>
              <a:t> </a:t>
            </a:r>
            <a:r>
              <a:rPr lang="en-US" dirty="0"/>
              <a:t>didn’t like related movie </a:t>
            </a:r>
            <a:r>
              <a:rPr lang="en-US" i="1" dirty="0"/>
              <a:t>Signs</a:t>
            </a:r>
          </a:p>
          <a:p>
            <a:pPr lvl="1"/>
            <a:r>
              <a:rPr lang="en-US" b="1" dirty="0">
                <a:solidFill>
                  <a:srgbClr val="0000FF"/>
                </a:solidFill>
                <a:sym typeface="Symbol"/>
              </a:rPr>
              <a:t> </a:t>
            </a:r>
            <a:r>
              <a:rPr lang="en-US" b="1" dirty="0" smtClean="0">
                <a:solidFill>
                  <a:srgbClr val="0000FF"/>
                </a:solidFill>
                <a:sym typeface="Wingdings" pitchFamily="2" charset="2"/>
              </a:rPr>
              <a:t>Final </a:t>
            </a:r>
            <a:r>
              <a:rPr lang="en-US" b="1" dirty="0">
                <a:solidFill>
                  <a:srgbClr val="0000FF"/>
                </a:solidFill>
                <a:sym typeface="Wingdings" pitchFamily="2" charset="2"/>
              </a:rPr>
              <a:t>estimate:</a:t>
            </a:r>
            <a:br>
              <a:rPr lang="en-US" b="1" dirty="0">
                <a:solidFill>
                  <a:srgbClr val="0000FF"/>
                </a:solidFill>
                <a:sym typeface="Wingdings" pitchFamily="2" charset="2"/>
              </a:rPr>
            </a:br>
            <a:r>
              <a:rPr lang="en-US" b="1" i="1" dirty="0">
                <a:solidFill>
                  <a:srgbClr val="008000"/>
                </a:solidFill>
                <a:sym typeface="Wingdings" pitchFamily="2" charset="2"/>
              </a:rPr>
              <a:t>Joe</a:t>
            </a:r>
            <a:r>
              <a:rPr lang="en-US" b="1" dirty="0">
                <a:solidFill>
                  <a:srgbClr val="008000"/>
                </a:solidFill>
                <a:sym typeface="Wingdings" pitchFamily="2" charset="2"/>
              </a:rPr>
              <a:t> will rate </a:t>
            </a:r>
            <a:r>
              <a:rPr lang="en-US" b="1" i="1" dirty="0">
                <a:solidFill>
                  <a:srgbClr val="008000"/>
                </a:solidFill>
              </a:rPr>
              <a:t>The Sixth Sense</a:t>
            </a:r>
            <a:r>
              <a:rPr lang="en-US" b="1" dirty="0">
                <a:solidFill>
                  <a:srgbClr val="008000"/>
                </a:solidFill>
                <a:sym typeface="Wingdings" pitchFamily="2" charset="2"/>
              </a:rPr>
              <a:t> </a:t>
            </a:r>
            <a:r>
              <a:rPr lang="en-US" b="1" dirty="0" smtClean="0">
                <a:solidFill>
                  <a:srgbClr val="008000"/>
                </a:solidFill>
                <a:sym typeface="Wingdings" pitchFamily="2" charset="2"/>
              </a:rPr>
              <a:t>3.8 </a:t>
            </a:r>
            <a:r>
              <a:rPr lang="en-US" b="1" dirty="0">
                <a:solidFill>
                  <a:srgbClr val="008000"/>
                </a:solidFill>
                <a:sym typeface="Wingdings" pitchFamily="2" charset="2"/>
              </a:rPr>
              <a:t>stars</a:t>
            </a:r>
          </a:p>
          <a:p>
            <a:pPr lvl="1"/>
            <a:endParaRPr lang="en-US" b="1" dirty="0" smtClean="0">
              <a:solidFill>
                <a:schemeClr val="accent2"/>
              </a:solidFill>
            </a:endParaRPr>
          </a:p>
          <a:p>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6</a:t>
            </a:fld>
            <a:endParaRPr lang="en-US"/>
          </a:p>
        </p:txBody>
      </p:sp>
      <p:pic>
        <p:nvPicPr>
          <p:cNvPr id="12" name="Picture 11"/>
          <p:cNvPicPr>
            <a:picLocks noChangeAspect="1" noChangeArrowheads="1"/>
          </p:cNvPicPr>
          <p:nvPr/>
        </p:nvPicPr>
        <p:blipFill>
          <a:blip r:embed="rId2" cstate="print">
            <a:extLst>
              <a:ext uri="{28A0092B-C50C-407E-A947-70E740481C1C}">
                <a14:useLocalDpi xmlns:a14="http://schemas.microsoft.com/office/drawing/2010/main" xmlns="" val="0"/>
              </a:ext>
            </a:extLst>
          </a:blip>
          <a:srcRect l="17400" t="6799" r="18333" b="2499"/>
          <a:stretch>
            <a:fillRect/>
          </a:stretch>
        </p:blipFill>
        <p:spPr bwMode="auto">
          <a:xfrm>
            <a:off x="6781800" y="1219200"/>
            <a:ext cx="972018" cy="1371600"/>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1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40547" b="1324"/>
          <a:stretch>
            <a:fillRect/>
          </a:stretch>
        </p:blipFill>
        <p:spPr bwMode="auto">
          <a:xfrm>
            <a:off x="7938564" y="1237407"/>
            <a:ext cx="983718" cy="1371600"/>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13"/>
          <p:cNvPicPr>
            <a:picLocks noChangeAspect="1" noChangeArrowheads="1"/>
          </p:cNvPicPr>
          <p:nvPr/>
        </p:nvPicPr>
        <p:blipFill>
          <a:blip r:embed="rId4" cstate="print">
            <a:extLst>
              <a:ext uri="{28A0092B-C50C-407E-A947-70E740481C1C}">
                <a14:useLocalDpi xmlns:a14="http://schemas.microsoft.com/office/drawing/2010/main" xmlns="" val="0"/>
              </a:ext>
            </a:extLst>
          </a:blip>
          <a:srcRect l="14366" t="5299" r="15334" b="200"/>
          <a:stretch>
            <a:fillRect/>
          </a:stretch>
        </p:blipFill>
        <p:spPr bwMode="auto">
          <a:xfrm>
            <a:off x="7769058" y="4419600"/>
            <a:ext cx="1020744" cy="1371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440004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5"/>
          <p:cNvSpPr>
            <a:spLocks noGrp="1" noChangeArrowheads="1"/>
          </p:cNvSpPr>
          <p:nvPr>
            <p:ph type="title"/>
          </p:nvPr>
        </p:nvSpPr>
        <p:spPr>
          <a:xfrm>
            <a:off x="457200" y="76200"/>
            <a:ext cx="8610600" cy="987552"/>
          </a:xfrm>
        </p:spPr>
        <p:txBody>
          <a:bodyPr>
            <a:normAutofit/>
          </a:bodyPr>
          <a:lstStyle/>
          <a:p>
            <a:r>
              <a:rPr lang="en-US" dirty="0" smtClean="0"/>
              <a:t>Recap: Collaborative Filtering (CF)</a:t>
            </a:r>
            <a:endParaRPr lang="en-US" dirty="0"/>
          </a:p>
        </p:txBody>
      </p:sp>
      <p:sp>
        <p:nvSpPr>
          <p:cNvPr id="37891" name="Rectangle 3"/>
          <p:cNvSpPr>
            <a:spLocks noGrp="1" noChangeArrowheads="1"/>
          </p:cNvSpPr>
          <p:nvPr>
            <p:ph idx="1"/>
          </p:nvPr>
        </p:nvSpPr>
        <p:spPr>
          <a:xfrm>
            <a:off x="457200" y="1295400"/>
            <a:ext cx="8458200" cy="5257801"/>
          </a:xfrm>
        </p:spPr>
        <p:txBody>
          <a:bodyPr/>
          <a:lstStyle/>
          <a:p>
            <a:r>
              <a:rPr lang="en-US" b="1" dirty="0"/>
              <a:t>Earliest and most popular</a:t>
            </a:r>
            <a:r>
              <a:rPr lang="en-US" b="1" dirty="0" smtClean="0">
                <a:solidFill>
                  <a:schemeClr val="accent3"/>
                </a:solidFill>
              </a:rPr>
              <a:t> </a:t>
            </a:r>
            <a:r>
              <a:rPr lang="en-US" b="1" dirty="0" smtClean="0">
                <a:solidFill>
                  <a:srgbClr val="0000FF"/>
                </a:solidFill>
              </a:rPr>
              <a:t>collaborative filtering method</a:t>
            </a:r>
          </a:p>
          <a:p>
            <a:r>
              <a:rPr lang="en-US" dirty="0" smtClean="0"/>
              <a:t>Derive unknown ratings from those of “</a:t>
            </a:r>
            <a:r>
              <a:rPr lang="en-US" b="1" dirty="0" smtClean="0"/>
              <a:t>similar</a:t>
            </a:r>
            <a:r>
              <a:rPr lang="en-US" dirty="0" smtClean="0"/>
              <a:t>” movies (item-item variant)</a:t>
            </a:r>
          </a:p>
          <a:p>
            <a:r>
              <a:rPr lang="en-US" dirty="0"/>
              <a:t>Define </a:t>
            </a:r>
            <a:r>
              <a:rPr lang="en-US" b="1" dirty="0">
                <a:solidFill>
                  <a:srgbClr val="FF0066"/>
                </a:solidFill>
              </a:rPr>
              <a:t>similarity measure</a:t>
            </a:r>
            <a:r>
              <a:rPr lang="en-US" dirty="0"/>
              <a:t> </a:t>
            </a:r>
            <a:r>
              <a:rPr lang="en-US" b="1" i="1" dirty="0" err="1">
                <a:solidFill>
                  <a:srgbClr val="0000FF"/>
                </a:solidFill>
              </a:rPr>
              <a:t>s</a:t>
            </a:r>
            <a:r>
              <a:rPr lang="en-US" b="1" i="1" baseline="-25000" dirty="0" err="1">
                <a:solidFill>
                  <a:srgbClr val="0000FF"/>
                </a:solidFill>
              </a:rPr>
              <a:t>ij</a:t>
            </a:r>
            <a:r>
              <a:rPr lang="en-US" dirty="0"/>
              <a:t> </a:t>
            </a:r>
            <a:r>
              <a:rPr lang="en-US" dirty="0" smtClean="0"/>
              <a:t>of </a:t>
            </a:r>
            <a:r>
              <a:rPr lang="en-US" dirty="0"/>
              <a:t>items </a:t>
            </a:r>
            <a:r>
              <a:rPr lang="en-US" b="1" i="1" dirty="0" err="1"/>
              <a:t>i</a:t>
            </a:r>
            <a:r>
              <a:rPr lang="en-US" dirty="0"/>
              <a:t> and </a:t>
            </a:r>
            <a:r>
              <a:rPr lang="en-US" b="1" i="1" dirty="0"/>
              <a:t>j</a:t>
            </a:r>
          </a:p>
          <a:p>
            <a:r>
              <a:rPr lang="en-US" dirty="0"/>
              <a:t>Select </a:t>
            </a:r>
            <a:r>
              <a:rPr lang="en-US" b="1" i="1" dirty="0" smtClean="0"/>
              <a:t>k</a:t>
            </a:r>
            <a:r>
              <a:rPr lang="en-US" i="1" dirty="0" smtClean="0"/>
              <a:t>-</a:t>
            </a:r>
            <a:r>
              <a:rPr lang="en-US" dirty="0" smtClean="0"/>
              <a:t>nearest neighbors, compute the rating </a:t>
            </a:r>
          </a:p>
          <a:p>
            <a:pPr lvl="1"/>
            <a:r>
              <a:rPr lang="en-US" b="1" i="1" dirty="0" smtClean="0">
                <a:solidFill>
                  <a:srgbClr val="0000FF"/>
                </a:solidFill>
              </a:rPr>
              <a:t>N(</a:t>
            </a:r>
            <a:r>
              <a:rPr lang="en-US" b="1" i="1" dirty="0" err="1" smtClean="0">
                <a:solidFill>
                  <a:srgbClr val="0000FF"/>
                </a:solidFill>
              </a:rPr>
              <a:t>i</a:t>
            </a:r>
            <a:r>
              <a:rPr lang="en-US" b="1" i="1" dirty="0">
                <a:solidFill>
                  <a:srgbClr val="0000FF"/>
                </a:solidFill>
              </a:rPr>
              <a:t>; </a:t>
            </a:r>
            <a:r>
              <a:rPr lang="en-US" b="1" i="1" dirty="0" smtClean="0">
                <a:solidFill>
                  <a:srgbClr val="0000FF"/>
                </a:solidFill>
              </a:rPr>
              <a:t>x):</a:t>
            </a:r>
            <a:r>
              <a:rPr lang="en-US" b="1" i="1" dirty="0" smtClean="0">
                <a:solidFill>
                  <a:srgbClr val="33CC33"/>
                </a:solidFill>
              </a:rPr>
              <a:t> </a:t>
            </a:r>
            <a:r>
              <a:rPr lang="en-US" dirty="0" smtClean="0"/>
              <a:t>items </a:t>
            </a:r>
            <a:r>
              <a:rPr lang="en-US" u="sng" dirty="0"/>
              <a:t>most similar to </a:t>
            </a:r>
            <a:r>
              <a:rPr lang="en-US" b="1" i="1" u="sng" dirty="0" err="1" smtClean="0"/>
              <a:t>i</a:t>
            </a:r>
            <a:r>
              <a:rPr lang="en-US" u="sng" dirty="0" smtClean="0"/>
              <a:t> </a:t>
            </a:r>
            <a:r>
              <a:rPr lang="en-US" dirty="0"/>
              <a:t>that </a:t>
            </a:r>
            <a:r>
              <a:rPr lang="en-US" u="sng" dirty="0"/>
              <a:t>were rated by </a:t>
            </a:r>
            <a:r>
              <a:rPr lang="en-US" b="1" i="1" u="sng" dirty="0" smtClean="0"/>
              <a:t>x</a:t>
            </a:r>
            <a:endParaRPr lang="en-US" b="1" i="1" u="sng" dirty="0"/>
          </a:p>
        </p:txBody>
      </p:sp>
      <p:sp>
        <p:nvSpPr>
          <p:cNvPr id="9" name="Slide Number Placeholder 8"/>
          <p:cNvSpPr>
            <a:spLocks noGrp="1"/>
          </p:cNvSpPr>
          <p:nvPr>
            <p:ph type="sldNum" sz="quarter" idx="12"/>
          </p:nvPr>
        </p:nvSpPr>
        <p:spPr/>
        <p:txBody>
          <a:bodyPr/>
          <a:lstStyle/>
          <a:p>
            <a:fld id="{19B12225-5612-419B-A8D5-4B8EEE4C217E}" type="slidenum">
              <a:rPr lang="en-US" smtClean="0"/>
              <a:pPr/>
              <a:t>7</a:t>
            </a:fld>
            <a:endParaRPr lang="en-US"/>
          </a:p>
        </p:txBody>
      </p:sp>
      <p:sp>
        <p:nvSpPr>
          <p:cNvPr id="10" name="Footer Placeholder 9"/>
          <p:cNvSpPr>
            <a:spLocks noGrp="1"/>
          </p:cNvSpPr>
          <p:nvPr>
            <p:ph type="ftr" sz="quarter" idx="11"/>
          </p:nvPr>
        </p:nvSpPr>
        <p:spPr/>
        <p:txBody>
          <a:bodyPr/>
          <a:lstStyle/>
          <a:p>
            <a:r>
              <a:rPr lang="en-US" smtClean="0"/>
              <a:t>J. Leskovec, A. Rajaraman, J. Ullman: Mining of Massive Datasets, http://www.mmds.org</a:t>
            </a:r>
            <a:endParaRPr lang="en-US"/>
          </a:p>
        </p:txBody>
      </p:sp>
      <p:graphicFrame>
        <p:nvGraphicFramePr>
          <p:cNvPr id="9217" name="Object 4"/>
          <p:cNvGraphicFramePr>
            <a:graphicFrameLocks noChangeAspect="1"/>
          </p:cNvGraphicFramePr>
          <p:nvPr>
            <p:extLst>
              <p:ext uri="{D42A27DB-BD31-4B8C-83A1-F6EECF244321}">
                <p14:modId xmlns:p14="http://schemas.microsoft.com/office/powerpoint/2010/main" xmlns="" val="2128143541"/>
              </p:ext>
            </p:extLst>
          </p:nvPr>
        </p:nvGraphicFramePr>
        <p:xfrm>
          <a:off x="1154113" y="4876800"/>
          <a:ext cx="3990975" cy="1752600"/>
        </p:xfrm>
        <a:graphic>
          <a:graphicData uri="http://schemas.openxmlformats.org/presentationml/2006/ole">
            <p:oleObj spid="_x0000_s34961" name="Equation" r:id="rId3" imgW="1244520" imgH="545760" progId="Equation.3">
              <p:embed/>
            </p:oleObj>
          </a:graphicData>
        </a:graphic>
      </p:graphicFrame>
      <p:sp>
        <p:nvSpPr>
          <p:cNvPr id="2" name="TextBox 1"/>
          <p:cNvSpPr txBox="1"/>
          <p:nvPr/>
        </p:nvSpPr>
        <p:spPr>
          <a:xfrm>
            <a:off x="5855920" y="5486400"/>
            <a:ext cx="3288080" cy="1200329"/>
          </a:xfrm>
          <a:prstGeom prst="rect">
            <a:avLst/>
          </a:prstGeom>
          <a:noFill/>
        </p:spPr>
        <p:txBody>
          <a:bodyPr wrap="none" rtlCol="0">
            <a:spAutoFit/>
          </a:bodyPr>
          <a:lstStyle/>
          <a:p>
            <a:pPr algn="just"/>
            <a:r>
              <a:rPr lang="en-US" b="1" i="1" dirty="0" err="1" smtClean="0">
                <a:solidFill>
                  <a:srgbClr val="008000"/>
                </a:solidFill>
                <a:latin typeface="Arial" pitchFamily="34" charset="0"/>
                <a:cs typeface="Arial" pitchFamily="34" charset="0"/>
              </a:rPr>
              <a:t>s</a:t>
            </a:r>
            <a:r>
              <a:rPr lang="en-US" b="1" i="1" baseline="-25000" dirty="0" err="1" smtClean="0">
                <a:solidFill>
                  <a:srgbClr val="008000"/>
                </a:solidFill>
                <a:latin typeface="Arial" pitchFamily="34" charset="0"/>
                <a:cs typeface="Arial" pitchFamily="34" charset="0"/>
              </a:rPr>
              <a:t>ij</a:t>
            </a:r>
            <a:r>
              <a:rPr lang="en-US" dirty="0" smtClean="0">
                <a:solidFill>
                  <a:srgbClr val="008000"/>
                </a:solidFill>
                <a:latin typeface="Arial" pitchFamily="34" charset="0"/>
                <a:cs typeface="Arial" pitchFamily="34" charset="0"/>
              </a:rPr>
              <a:t>… similarity of items </a:t>
            </a:r>
            <a:r>
              <a:rPr lang="en-US" b="1" i="1" dirty="0" err="1" smtClean="0">
                <a:solidFill>
                  <a:srgbClr val="008000"/>
                </a:solidFill>
                <a:latin typeface="Arial" pitchFamily="34" charset="0"/>
                <a:cs typeface="Arial" pitchFamily="34" charset="0"/>
              </a:rPr>
              <a:t>i</a:t>
            </a:r>
            <a:r>
              <a:rPr lang="en-US" i="1" dirty="0" smtClean="0">
                <a:solidFill>
                  <a:srgbClr val="008000"/>
                </a:solidFill>
                <a:latin typeface="Arial" pitchFamily="34" charset="0"/>
                <a:cs typeface="Arial" pitchFamily="34" charset="0"/>
              </a:rPr>
              <a:t> </a:t>
            </a:r>
            <a:r>
              <a:rPr lang="en-US" dirty="0" smtClean="0">
                <a:solidFill>
                  <a:srgbClr val="008000"/>
                </a:solidFill>
                <a:latin typeface="Arial" pitchFamily="34" charset="0"/>
                <a:cs typeface="Arial" pitchFamily="34" charset="0"/>
              </a:rPr>
              <a:t>and </a:t>
            </a:r>
            <a:r>
              <a:rPr lang="en-US" b="1" i="1" dirty="0" smtClean="0">
                <a:solidFill>
                  <a:srgbClr val="008000"/>
                </a:solidFill>
                <a:latin typeface="Arial" pitchFamily="34" charset="0"/>
                <a:cs typeface="Arial" pitchFamily="34" charset="0"/>
              </a:rPr>
              <a:t>j</a:t>
            </a:r>
          </a:p>
          <a:p>
            <a:pPr algn="just"/>
            <a:r>
              <a:rPr lang="en-US" b="1" i="1" dirty="0" err="1" smtClean="0">
                <a:solidFill>
                  <a:srgbClr val="008000"/>
                </a:solidFill>
                <a:latin typeface="Arial" pitchFamily="34" charset="0"/>
                <a:cs typeface="Arial" pitchFamily="34" charset="0"/>
              </a:rPr>
              <a:t>r</a:t>
            </a:r>
            <a:r>
              <a:rPr lang="en-US" b="1" i="1" baseline="-25000" dirty="0" err="1" smtClean="0">
                <a:solidFill>
                  <a:srgbClr val="008000"/>
                </a:solidFill>
                <a:latin typeface="Arial" pitchFamily="34" charset="0"/>
                <a:cs typeface="Arial" pitchFamily="34" charset="0"/>
              </a:rPr>
              <a:t>xj</a:t>
            </a:r>
            <a:r>
              <a:rPr lang="en-US" i="1" dirty="0" smtClean="0">
                <a:solidFill>
                  <a:srgbClr val="008000"/>
                </a:solidFill>
                <a:latin typeface="Arial" pitchFamily="34" charset="0"/>
                <a:cs typeface="Arial" pitchFamily="34" charset="0"/>
              </a:rPr>
              <a:t>…</a:t>
            </a:r>
            <a:r>
              <a:rPr lang="en-US" dirty="0" smtClean="0">
                <a:solidFill>
                  <a:srgbClr val="008000"/>
                </a:solidFill>
                <a:latin typeface="Arial" pitchFamily="34" charset="0"/>
                <a:cs typeface="Arial" pitchFamily="34" charset="0"/>
              </a:rPr>
              <a:t>rating of user </a:t>
            </a:r>
            <a:r>
              <a:rPr lang="en-US" b="1" i="1" dirty="0" smtClean="0">
                <a:solidFill>
                  <a:srgbClr val="008000"/>
                </a:solidFill>
                <a:latin typeface="Arial" pitchFamily="34" charset="0"/>
                <a:cs typeface="Arial" pitchFamily="34" charset="0"/>
              </a:rPr>
              <a:t>x</a:t>
            </a:r>
            <a:r>
              <a:rPr lang="en-US" dirty="0" smtClean="0">
                <a:solidFill>
                  <a:srgbClr val="008000"/>
                </a:solidFill>
                <a:latin typeface="Arial" pitchFamily="34" charset="0"/>
                <a:cs typeface="Arial" pitchFamily="34" charset="0"/>
              </a:rPr>
              <a:t> on item </a:t>
            </a:r>
            <a:r>
              <a:rPr lang="en-US" b="1" i="1" dirty="0" smtClean="0">
                <a:solidFill>
                  <a:srgbClr val="008000"/>
                </a:solidFill>
                <a:latin typeface="Arial" pitchFamily="34" charset="0"/>
                <a:cs typeface="Arial" pitchFamily="34" charset="0"/>
              </a:rPr>
              <a:t>j</a:t>
            </a:r>
          </a:p>
          <a:p>
            <a:pPr algn="just"/>
            <a:r>
              <a:rPr lang="en-US" b="1" i="1" dirty="0" smtClean="0">
                <a:solidFill>
                  <a:srgbClr val="008000"/>
                </a:solidFill>
                <a:latin typeface="Arial" pitchFamily="34" charset="0"/>
                <a:cs typeface="Arial" pitchFamily="34" charset="0"/>
              </a:rPr>
              <a:t>N(</a:t>
            </a:r>
            <a:r>
              <a:rPr lang="en-US" b="1" i="1" dirty="0" err="1" smtClean="0">
                <a:solidFill>
                  <a:srgbClr val="008000"/>
                </a:solidFill>
                <a:latin typeface="Arial" pitchFamily="34" charset="0"/>
                <a:cs typeface="Arial" pitchFamily="34" charset="0"/>
              </a:rPr>
              <a:t>i;x</a:t>
            </a:r>
            <a:r>
              <a:rPr lang="en-US" b="1" i="1" dirty="0" smtClean="0">
                <a:solidFill>
                  <a:srgbClr val="008000"/>
                </a:solidFill>
                <a:latin typeface="Arial" pitchFamily="34" charset="0"/>
                <a:cs typeface="Arial" pitchFamily="34" charset="0"/>
              </a:rPr>
              <a:t>)</a:t>
            </a:r>
            <a:r>
              <a:rPr lang="en-US" i="1" dirty="0" smtClean="0">
                <a:solidFill>
                  <a:srgbClr val="008000"/>
                </a:solidFill>
                <a:latin typeface="Arial" pitchFamily="34" charset="0"/>
                <a:cs typeface="Arial" pitchFamily="34" charset="0"/>
              </a:rPr>
              <a:t>… </a:t>
            </a:r>
            <a:r>
              <a:rPr lang="en-US" dirty="0" smtClean="0">
                <a:solidFill>
                  <a:srgbClr val="008000"/>
                </a:solidFill>
                <a:latin typeface="Arial" pitchFamily="34" charset="0"/>
                <a:cs typeface="Arial" pitchFamily="34" charset="0"/>
              </a:rPr>
              <a:t>set of </a:t>
            </a:r>
            <a:r>
              <a:rPr lang="en-US" dirty="0">
                <a:solidFill>
                  <a:srgbClr val="008000"/>
                </a:solidFill>
                <a:latin typeface="Arial" pitchFamily="34" charset="0"/>
                <a:cs typeface="Arial" pitchFamily="34" charset="0"/>
              </a:rPr>
              <a:t>items similar </a:t>
            </a:r>
            <a:r>
              <a:rPr lang="en-US" dirty="0" smtClean="0">
                <a:solidFill>
                  <a:srgbClr val="008000"/>
                </a:solidFill>
                <a:latin typeface="Arial" pitchFamily="34" charset="0"/>
                <a:cs typeface="Arial" pitchFamily="34" charset="0"/>
              </a:rPr>
              <a:t>to</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     item </a:t>
            </a:r>
            <a:r>
              <a:rPr lang="en-US" b="1" i="1" dirty="0" err="1" smtClean="0">
                <a:solidFill>
                  <a:srgbClr val="008000"/>
                </a:solidFill>
                <a:latin typeface="Arial" pitchFamily="34" charset="0"/>
                <a:cs typeface="Arial" pitchFamily="34" charset="0"/>
              </a:rPr>
              <a:t>i</a:t>
            </a:r>
            <a:r>
              <a:rPr lang="en-US" dirty="0" smtClean="0">
                <a:solidFill>
                  <a:srgbClr val="008000"/>
                </a:solidFill>
                <a:latin typeface="Arial" pitchFamily="34" charset="0"/>
                <a:cs typeface="Arial" pitchFamily="34" charset="0"/>
              </a:rPr>
              <a:t> that were rated by </a:t>
            </a:r>
            <a:r>
              <a:rPr lang="en-US" b="1" i="1" dirty="0" smtClean="0">
                <a:solidFill>
                  <a:srgbClr val="008000"/>
                </a:solidFill>
                <a:latin typeface="Arial" pitchFamily="34" charset="0"/>
                <a:cs typeface="Arial" pitchFamily="34" charset="0"/>
              </a:rPr>
              <a:t>x</a:t>
            </a:r>
          </a:p>
        </p:txBody>
      </p:sp>
    </p:spTree>
    <p:extLst>
      <p:ext uri="{BB962C8B-B14F-4D97-AF65-F5344CB8AC3E}">
        <p14:creationId xmlns:p14="http://schemas.microsoft.com/office/powerpoint/2010/main" xmlns="" val="1224663720"/>
      </p:ext>
    </p:extLst>
  </p:cSld>
  <p:clrMapOvr>
    <a:masterClrMapping/>
  </p:clrMapOvr>
  <p:transition advTm="64797"/>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smtClean="0"/>
              <a:t>Modeling Local &amp; Global Effects</a:t>
            </a:r>
            <a:endParaRPr lang="en-US" dirty="0"/>
          </a:p>
        </p:txBody>
      </p:sp>
      <p:sp>
        <p:nvSpPr>
          <p:cNvPr id="124931" name="Rectangle 3"/>
          <p:cNvSpPr>
            <a:spLocks noGrp="1" noChangeArrowheads="1"/>
          </p:cNvSpPr>
          <p:nvPr>
            <p:ph idx="1"/>
          </p:nvPr>
        </p:nvSpPr>
        <p:spPr/>
        <p:txBody>
          <a:bodyPr/>
          <a:lstStyle/>
          <a:p>
            <a:r>
              <a:rPr lang="en-US" b="1" dirty="0" smtClean="0">
                <a:solidFill>
                  <a:srgbClr val="0000FF"/>
                </a:solidFill>
              </a:rPr>
              <a:t>In practice we get better estimates if we model deviations:</a:t>
            </a:r>
          </a:p>
        </p:txBody>
      </p:sp>
      <p:sp>
        <p:nvSpPr>
          <p:cNvPr id="11" name="Footer Placeholder 10"/>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10" name="Slide Number Placeholder 9"/>
          <p:cNvSpPr>
            <a:spLocks noGrp="1"/>
          </p:cNvSpPr>
          <p:nvPr>
            <p:ph type="sldNum" sz="quarter" idx="12"/>
          </p:nvPr>
        </p:nvSpPr>
        <p:spPr/>
        <p:txBody>
          <a:bodyPr/>
          <a:lstStyle/>
          <a:p>
            <a:fld id="{19B12225-5612-419B-A8D5-4B8EEE4C217E}" type="slidenum">
              <a:rPr lang="en-US" smtClean="0"/>
              <a:pPr/>
              <a:t>8</a:t>
            </a:fld>
            <a:endParaRPr lang="en-US"/>
          </a:p>
        </p:txBody>
      </p:sp>
      <p:sp>
        <p:nvSpPr>
          <p:cNvPr id="14" name="Content Placeholder 3"/>
          <p:cNvSpPr txBox="1">
            <a:spLocks/>
          </p:cNvSpPr>
          <p:nvPr/>
        </p:nvSpPr>
        <p:spPr>
          <a:xfrm>
            <a:off x="381000" y="5246649"/>
            <a:ext cx="4114800" cy="1306551"/>
          </a:xfrm>
          <a:prstGeom prst="rect">
            <a:avLst/>
          </a:prstGeom>
        </p:spPr>
        <p:txBody>
          <a:bodyPr vert="horz" lIns="54864" tIns="91440" rtlCol="0">
            <a:noAutofit/>
          </a:bodyPr>
          <a:lstStyle/>
          <a:p>
            <a:pPr marL="118872" marR="0" lvl="0" algn="l" defTabSz="914400" rtl="0" eaLnBrk="1" fontAlgn="auto" latinLnBrk="0" hangingPunct="1">
              <a:lnSpc>
                <a:spcPct val="100000"/>
              </a:lnSpc>
              <a:spcBef>
                <a:spcPts val="0"/>
              </a:spcBef>
              <a:spcAft>
                <a:spcPts val="0"/>
              </a:spcAft>
              <a:buClr>
                <a:schemeClr val="accent1"/>
              </a:buClr>
              <a:buSzPct val="80000"/>
              <a:tabLst/>
              <a:defRPr/>
            </a:pPr>
            <a:r>
              <a:rPr kumimoji="0" lang="el-GR" b="1" i="1" u="none" strike="noStrike" kern="1200" cap="none" spc="0" normalizeH="0" baseline="0" noProof="0" dirty="0" smtClean="0">
                <a:ln>
                  <a:noFill/>
                </a:ln>
                <a:solidFill>
                  <a:srgbClr val="008000"/>
                </a:solidFill>
                <a:effectLst/>
                <a:uLnTx/>
                <a:uFillTx/>
                <a:latin typeface="Arial" pitchFamily="34" charset="0"/>
                <a:cs typeface="Arial" pitchFamily="34" charset="0"/>
              </a:rPr>
              <a:t>μ</a:t>
            </a:r>
            <a:r>
              <a:rPr kumimoji="0" lang="en-US" b="0" i="0" u="none" strike="noStrike" kern="1200" cap="none" spc="0" normalizeH="0" baseline="0" noProof="0" dirty="0" smtClean="0">
                <a:ln>
                  <a:noFill/>
                </a:ln>
                <a:solidFill>
                  <a:srgbClr val="008000"/>
                </a:solidFill>
                <a:effectLst/>
                <a:uLnTx/>
                <a:uFillTx/>
                <a:latin typeface="Arial" pitchFamily="34" charset="0"/>
                <a:cs typeface="Arial" pitchFamily="34" charset="0"/>
              </a:rPr>
              <a:t> </a:t>
            </a:r>
            <a:r>
              <a:rPr kumimoji="0" lang="en-CA" b="0" i="0" u="none" strike="noStrike" kern="1200" cap="none" spc="0" normalizeH="0" baseline="0" noProof="0" dirty="0" smtClean="0">
                <a:ln>
                  <a:noFill/>
                </a:ln>
                <a:solidFill>
                  <a:srgbClr val="008000"/>
                </a:solidFill>
                <a:effectLst/>
                <a:uLnTx/>
                <a:uFillTx/>
                <a:latin typeface="Arial" pitchFamily="34" charset="0"/>
                <a:cs typeface="Arial" pitchFamily="34" charset="0"/>
              </a:rPr>
              <a:t>  =  overall mean rating</a:t>
            </a:r>
          </a:p>
          <a:p>
            <a:pPr marL="118872" marR="0" lvl="0" algn="l" defTabSz="914400" rtl="0" eaLnBrk="1" fontAlgn="auto" latinLnBrk="0" hangingPunct="1">
              <a:lnSpc>
                <a:spcPct val="100000"/>
              </a:lnSpc>
              <a:spcBef>
                <a:spcPts val="0"/>
              </a:spcBef>
              <a:spcAft>
                <a:spcPts val="0"/>
              </a:spcAft>
              <a:buClr>
                <a:schemeClr val="accent1"/>
              </a:buClr>
              <a:buSzPct val="80000"/>
              <a:tabLst/>
              <a:defRPr/>
            </a:pPr>
            <a:r>
              <a:rPr kumimoji="0" lang="en-CA" b="1" i="1" u="none" strike="noStrike" kern="1200" cap="none" spc="0" normalizeH="0" baseline="0" noProof="0" dirty="0" err="1" smtClean="0">
                <a:ln>
                  <a:noFill/>
                </a:ln>
                <a:solidFill>
                  <a:srgbClr val="008000"/>
                </a:solidFill>
                <a:effectLst/>
                <a:uLnTx/>
                <a:uFillTx/>
                <a:latin typeface="Arial" pitchFamily="34" charset="0"/>
                <a:cs typeface="Arial" pitchFamily="34" charset="0"/>
              </a:rPr>
              <a:t>b</a:t>
            </a:r>
            <a:r>
              <a:rPr kumimoji="0" lang="en-CA" b="1" i="1" u="none" strike="noStrike" kern="1200" cap="none" spc="0" normalizeH="0" baseline="-25000" noProof="0" dirty="0" err="1" smtClean="0">
                <a:ln>
                  <a:noFill/>
                </a:ln>
                <a:solidFill>
                  <a:srgbClr val="008000"/>
                </a:solidFill>
                <a:effectLst/>
                <a:uLnTx/>
                <a:uFillTx/>
                <a:latin typeface="Arial" pitchFamily="34" charset="0"/>
                <a:cs typeface="Arial" pitchFamily="34" charset="0"/>
              </a:rPr>
              <a:t>x</a:t>
            </a:r>
            <a:r>
              <a:rPr kumimoji="0" lang="en-CA" b="0" i="0" u="none" strike="noStrike" kern="1200" cap="none" spc="0" normalizeH="0" baseline="0" noProof="0" dirty="0" smtClean="0">
                <a:ln>
                  <a:noFill/>
                </a:ln>
                <a:solidFill>
                  <a:srgbClr val="008000"/>
                </a:solidFill>
                <a:effectLst/>
                <a:uLnTx/>
                <a:uFillTx/>
                <a:latin typeface="Arial" pitchFamily="34" charset="0"/>
                <a:cs typeface="Arial" pitchFamily="34" charset="0"/>
              </a:rPr>
              <a:t>  =  rating deviation of user </a:t>
            </a:r>
            <a:r>
              <a:rPr kumimoji="0" lang="en-CA" b="1" i="1" u="none" strike="noStrike" kern="1200" cap="none" spc="0" normalizeH="0" baseline="0" noProof="0" dirty="0" smtClean="0">
                <a:ln>
                  <a:noFill/>
                </a:ln>
                <a:solidFill>
                  <a:srgbClr val="008000"/>
                </a:solidFill>
                <a:effectLst/>
                <a:uLnTx/>
                <a:uFillTx/>
                <a:latin typeface="Arial" pitchFamily="34" charset="0"/>
                <a:cs typeface="Arial" pitchFamily="34" charset="0"/>
              </a:rPr>
              <a:t>x</a:t>
            </a:r>
          </a:p>
          <a:p>
            <a:pPr marL="118872" lvl="0">
              <a:buClr>
                <a:schemeClr val="accent1"/>
              </a:buClr>
              <a:buSzPct val="80000"/>
              <a:defRPr/>
            </a:pPr>
            <a:r>
              <a:rPr lang="en-CA" i="1" dirty="0" smtClean="0">
                <a:solidFill>
                  <a:srgbClr val="008000"/>
                </a:solidFill>
                <a:latin typeface="Arial" pitchFamily="34" charset="0"/>
                <a:cs typeface="Arial" pitchFamily="34" charset="0"/>
              </a:rPr>
              <a:t>      </a:t>
            </a:r>
            <a:r>
              <a:rPr lang="en-US" dirty="0" smtClean="0">
                <a:solidFill>
                  <a:srgbClr val="008000"/>
                </a:solidFill>
                <a:latin typeface="Arial" pitchFamily="34" charset="0"/>
                <a:cs typeface="Arial" pitchFamily="34" charset="0"/>
              </a:rPr>
              <a:t>= (</a:t>
            </a:r>
            <a:r>
              <a:rPr lang="en-US" i="1" dirty="0" smtClean="0">
                <a:solidFill>
                  <a:srgbClr val="008000"/>
                </a:solidFill>
                <a:latin typeface="Arial" pitchFamily="34" charset="0"/>
                <a:cs typeface="Arial" pitchFamily="34" charset="0"/>
              </a:rPr>
              <a:t>avg</a:t>
            </a:r>
            <a:r>
              <a:rPr lang="en-US" i="1" dirty="0">
                <a:solidFill>
                  <a:srgbClr val="008000"/>
                </a:solidFill>
                <a:latin typeface="Arial" pitchFamily="34" charset="0"/>
                <a:cs typeface="Arial" pitchFamily="34" charset="0"/>
              </a:rPr>
              <a:t>. rating of </a:t>
            </a:r>
            <a:r>
              <a:rPr lang="en-US" dirty="0">
                <a:solidFill>
                  <a:srgbClr val="008000"/>
                </a:solidFill>
                <a:latin typeface="Arial" pitchFamily="34" charset="0"/>
                <a:cs typeface="Arial" pitchFamily="34" charset="0"/>
              </a:rPr>
              <a:t>user</a:t>
            </a:r>
            <a:r>
              <a:rPr lang="en-US" i="1" dirty="0">
                <a:solidFill>
                  <a:srgbClr val="008000"/>
                </a:solidFill>
                <a:latin typeface="Arial" pitchFamily="34" charset="0"/>
                <a:cs typeface="Arial" pitchFamily="34" charset="0"/>
              </a:rPr>
              <a:t> </a:t>
            </a:r>
            <a:r>
              <a:rPr lang="en-US" b="1" i="1" dirty="0" smtClean="0">
                <a:solidFill>
                  <a:srgbClr val="008000"/>
                </a:solidFill>
                <a:latin typeface="Arial" pitchFamily="34" charset="0"/>
                <a:cs typeface="Arial" pitchFamily="34" charset="0"/>
              </a:rPr>
              <a:t>x</a:t>
            </a:r>
            <a:r>
              <a:rPr lang="en-US" i="1" dirty="0" smtClean="0">
                <a:solidFill>
                  <a:srgbClr val="008000"/>
                </a:solidFill>
                <a:latin typeface="Arial" pitchFamily="34" charset="0"/>
                <a:cs typeface="Arial" pitchFamily="34" charset="0"/>
              </a:rPr>
              <a:t>)</a:t>
            </a:r>
            <a:r>
              <a:rPr lang="en-US" b="1" i="1" dirty="0" smtClean="0">
                <a:solidFill>
                  <a:srgbClr val="008000"/>
                </a:solidFill>
                <a:latin typeface="Arial" pitchFamily="34" charset="0"/>
                <a:cs typeface="Arial" pitchFamily="34" charset="0"/>
              </a:rPr>
              <a:t> </a:t>
            </a:r>
            <a:r>
              <a:rPr lang="en-US" b="1" i="1" dirty="0">
                <a:solidFill>
                  <a:srgbClr val="008000"/>
                </a:solidFill>
                <a:latin typeface="Arial" pitchFamily="34" charset="0"/>
                <a:cs typeface="Arial" pitchFamily="34" charset="0"/>
              </a:rPr>
              <a:t>– </a:t>
            </a:r>
            <a:r>
              <a:rPr lang="el-GR" b="1" i="1" dirty="0" smtClean="0">
                <a:solidFill>
                  <a:srgbClr val="008000"/>
                </a:solidFill>
                <a:latin typeface="Arial" pitchFamily="34" charset="0"/>
                <a:cs typeface="Arial" pitchFamily="34" charset="0"/>
              </a:rPr>
              <a:t>μ</a:t>
            </a:r>
            <a:endParaRPr kumimoji="0" lang="en-CA" b="1" i="1" u="none" strike="noStrike" kern="1200" cap="none" spc="0" normalizeH="0" baseline="0" noProof="0" dirty="0" smtClean="0">
              <a:ln>
                <a:noFill/>
              </a:ln>
              <a:solidFill>
                <a:srgbClr val="008000"/>
              </a:solidFill>
              <a:effectLst/>
              <a:uLnTx/>
              <a:uFillTx/>
              <a:latin typeface="Arial" pitchFamily="34" charset="0"/>
              <a:cs typeface="Arial" pitchFamily="34" charset="0"/>
            </a:endParaRPr>
          </a:p>
          <a:p>
            <a:pPr marL="118872">
              <a:buClr>
                <a:schemeClr val="accent1"/>
              </a:buClr>
              <a:buSzPct val="80000"/>
              <a:defRPr/>
            </a:pPr>
            <a:r>
              <a:rPr kumimoji="0" lang="en-CA" b="1" i="1" u="none" strike="noStrike" kern="1200" cap="none" spc="0" normalizeH="0" baseline="0" noProof="0" dirty="0" smtClean="0">
                <a:ln>
                  <a:noFill/>
                </a:ln>
                <a:solidFill>
                  <a:srgbClr val="008000"/>
                </a:solidFill>
                <a:effectLst/>
                <a:uLnTx/>
                <a:uFillTx/>
                <a:latin typeface="Arial" pitchFamily="34" charset="0"/>
                <a:cs typeface="Arial" pitchFamily="34" charset="0"/>
              </a:rPr>
              <a:t>b</a:t>
            </a:r>
            <a:r>
              <a:rPr kumimoji="0" lang="en-CA" b="1" i="1" u="none" strike="noStrike" kern="1200" cap="none" spc="0" normalizeH="0" baseline="-25000" noProof="0" dirty="0" smtClean="0">
                <a:ln>
                  <a:noFill/>
                </a:ln>
                <a:solidFill>
                  <a:srgbClr val="008000"/>
                </a:solidFill>
                <a:effectLst/>
                <a:uLnTx/>
                <a:uFillTx/>
                <a:latin typeface="Arial" pitchFamily="34" charset="0"/>
                <a:cs typeface="Arial" pitchFamily="34" charset="0"/>
              </a:rPr>
              <a:t>i</a:t>
            </a:r>
            <a:r>
              <a:rPr kumimoji="0" lang="en-CA" b="0" i="0" u="none" strike="noStrike" kern="1200" cap="none" spc="0" normalizeH="0" baseline="0" noProof="0" dirty="0" smtClean="0">
                <a:ln>
                  <a:noFill/>
                </a:ln>
                <a:solidFill>
                  <a:srgbClr val="008000"/>
                </a:solidFill>
                <a:effectLst/>
                <a:uLnTx/>
                <a:uFillTx/>
                <a:latin typeface="Arial" pitchFamily="34" charset="0"/>
                <a:cs typeface="Arial" pitchFamily="34" charset="0"/>
              </a:rPr>
              <a:t>   = (</a:t>
            </a:r>
            <a:r>
              <a:rPr lang="en-US" i="1" dirty="0" smtClean="0">
                <a:solidFill>
                  <a:srgbClr val="008000"/>
                </a:solidFill>
                <a:latin typeface="Arial" pitchFamily="34" charset="0"/>
                <a:cs typeface="Arial" pitchFamily="34" charset="0"/>
              </a:rPr>
              <a:t>avg</a:t>
            </a:r>
            <a:r>
              <a:rPr lang="en-US" i="1" dirty="0">
                <a:solidFill>
                  <a:srgbClr val="008000"/>
                </a:solidFill>
                <a:latin typeface="Arial" pitchFamily="34" charset="0"/>
                <a:cs typeface="Arial" pitchFamily="34" charset="0"/>
              </a:rPr>
              <a:t>. rating of </a:t>
            </a:r>
            <a:r>
              <a:rPr lang="en-US" dirty="0" smtClean="0">
                <a:solidFill>
                  <a:srgbClr val="008000"/>
                </a:solidFill>
                <a:latin typeface="Arial" pitchFamily="34" charset="0"/>
                <a:cs typeface="Arial" pitchFamily="34" charset="0"/>
              </a:rPr>
              <a:t>movie</a:t>
            </a:r>
            <a:r>
              <a:rPr lang="en-US" i="1" dirty="0" smtClean="0">
                <a:solidFill>
                  <a:srgbClr val="008000"/>
                </a:solidFill>
                <a:latin typeface="Arial" pitchFamily="34" charset="0"/>
                <a:cs typeface="Arial" pitchFamily="34" charset="0"/>
              </a:rPr>
              <a:t> </a:t>
            </a:r>
            <a:r>
              <a:rPr lang="en-US" b="1" i="1" dirty="0" err="1" smtClean="0">
                <a:solidFill>
                  <a:srgbClr val="008000"/>
                </a:solidFill>
                <a:latin typeface="Arial" pitchFamily="34" charset="0"/>
                <a:cs typeface="Arial" pitchFamily="34" charset="0"/>
              </a:rPr>
              <a:t>i</a:t>
            </a:r>
            <a:r>
              <a:rPr lang="en-US" i="1" dirty="0" smtClean="0">
                <a:solidFill>
                  <a:srgbClr val="008000"/>
                </a:solidFill>
                <a:latin typeface="Arial" pitchFamily="34" charset="0"/>
                <a:cs typeface="Arial" pitchFamily="34" charset="0"/>
              </a:rPr>
              <a:t>)</a:t>
            </a:r>
            <a:r>
              <a:rPr lang="en-US" b="1" i="1" dirty="0" smtClean="0">
                <a:solidFill>
                  <a:srgbClr val="008000"/>
                </a:solidFill>
                <a:latin typeface="Arial" pitchFamily="34" charset="0"/>
                <a:cs typeface="Arial" pitchFamily="34" charset="0"/>
              </a:rPr>
              <a:t> </a:t>
            </a:r>
            <a:r>
              <a:rPr lang="en-US" b="1" i="1" dirty="0">
                <a:solidFill>
                  <a:srgbClr val="008000"/>
                </a:solidFill>
                <a:latin typeface="Arial" pitchFamily="34" charset="0"/>
                <a:cs typeface="Arial" pitchFamily="34" charset="0"/>
              </a:rPr>
              <a:t>– </a:t>
            </a:r>
            <a:r>
              <a:rPr lang="el-GR" b="1" i="1" dirty="0">
                <a:solidFill>
                  <a:srgbClr val="008000"/>
                </a:solidFill>
                <a:latin typeface="Arial" pitchFamily="34" charset="0"/>
                <a:cs typeface="Arial" pitchFamily="34" charset="0"/>
              </a:rPr>
              <a:t>μ</a:t>
            </a:r>
            <a:endParaRPr lang="en-CA" b="1" i="1" dirty="0">
              <a:solidFill>
                <a:srgbClr val="008000"/>
              </a:solidFill>
              <a:latin typeface="Arial" pitchFamily="34" charset="0"/>
              <a:cs typeface="Arial" pitchFamily="34" charset="0"/>
            </a:endParaRPr>
          </a:p>
          <a:p>
            <a:pPr marL="118872" lvl="0">
              <a:buClr>
                <a:schemeClr val="accent1"/>
              </a:buClr>
              <a:buSzPct val="80000"/>
              <a:defRPr/>
            </a:pPr>
            <a:endParaRPr kumimoji="0" lang="en-US" b="0" i="0" u="none" strike="noStrike" kern="1200" cap="none" spc="0" normalizeH="0" baseline="0" noProof="0" dirty="0">
              <a:ln>
                <a:noFill/>
              </a:ln>
              <a:solidFill>
                <a:srgbClr val="008000"/>
              </a:solidFill>
              <a:effectLst/>
              <a:uLnTx/>
              <a:uFillTx/>
              <a:latin typeface="Arial" pitchFamily="34" charset="0"/>
              <a:cs typeface="Arial" pitchFamily="34" charset="0"/>
            </a:endParaRPr>
          </a:p>
        </p:txBody>
      </p:sp>
      <p:sp>
        <p:nvSpPr>
          <p:cNvPr id="17" name="Content Placeholder 3"/>
          <p:cNvSpPr txBox="1">
            <a:spLocks/>
          </p:cNvSpPr>
          <p:nvPr/>
        </p:nvSpPr>
        <p:spPr>
          <a:xfrm>
            <a:off x="4648200" y="3962400"/>
            <a:ext cx="4495800" cy="2743200"/>
          </a:xfrm>
          <a:prstGeom prst="rect">
            <a:avLst/>
          </a:prstGeom>
        </p:spPr>
        <p:txBody>
          <a:bodyPr vert="horz" lIns="54864" tIns="91440" rtlCol="0">
            <a:noAutofit/>
          </a:bodyPr>
          <a:lstStyle/>
          <a:p>
            <a:pPr marL="118872" marR="0" lvl="0" algn="l" defTabSz="914400" rtl="0" eaLnBrk="1" fontAlgn="auto" latinLnBrk="0" hangingPunct="1">
              <a:lnSpc>
                <a:spcPct val="100000"/>
              </a:lnSpc>
              <a:spcBef>
                <a:spcPts val="0"/>
              </a:spcBef>
              <a:spcAft>
                <a:spcPts val="0"/>
              </a:spcAft>
              <a:buClr>
                <a:schemeClr val="accent1"/>
              </a:buClr>
              <a:buSzPct val="80000"/>
              <a:tabLst/>
              <a:defRPr/>
            </a:pPr>
            <a:r>
              <a:rPr lang="en-US" sz="2200" b="1" dirty="0" smtClean="0">
                <a:solidFill>
                  <a:srgbClr val="FF0066"/>
                </a:solidFill>
                <a:latin typeface="Calibri" pitchFamily="34" charset="0"/>
                <a:cs typeface="Calibri" pitchFamily="34" charset="0"/>
              </a:rPr>
              <a:t>Problems/Issues:</a:t>
            </a:r>
          </a:p>
          <a:p>
            <a:pPr marL="118872" marR="0" lvl="0" algn="l" defTabSz="914400" rtl="0" eaLnBrk="1" fontAlgn="auto" latinLnBrk="0" hangingPunct="1">
              <a:lnSpc>
                <a:spcPct val="100000"/>
              </a:lnSpc>
              <a:spcBef>
                <a:spcPts val="0"/>
              </a:spcBef>
              <a:spcAft>
                <a:spcPts val="0"/>
              </a:spcAft>
              <a:buClr>
                <a:schemeClr val="accent1"/>
              </a:buClr>
              <a:buSzPct val="80000"/>
              <a:tabLst/>
              <a:defRPr/>
            </a:pPr>
            <a:r>
              <a:rPr lang="en-US" sz="2200" b="1" dirty="0" smtClean="0">
                <a:solidFill>
                  <a:srgbClr val="008000"/>
                </a:solidFill>
                <a:latin typeface="Calibri" pitchFamily="34" charset="0"/>
                <a:cs typeface="Calibri" pitchFamily="34" charset="0"/>
              </a:rPr>
              <a:t>1)</a:t>
            </a:r>
            <a:r>
              <a:rPr lang="en-US" sz="2200" dirty="0" smtClean="0">
                <a:solidFill>
                  <a:srgbClr val="008000"/>
                </a:solidFill>
                <a:latin typeface="Calibri" pitchFamily="34" charset="0"/>
                <a:cs typeface="Calibri" pitchFamily="34" charset="0"/>
              </a:rPr>
              <a:t> </a:t>
            </a:r>
            <a:r>
              <a:rPr lang="en-US" sz="2200" dirty="0" smtClean="0">
                <a:latin typeface="Calibri" pitchFamily="34" charset="0"/>
                <a:cs typeface="Calibri" pitchFamily="34" charset="0"/>
              </a:rPr>
              <a:t>Similarity </a:t>
            </a:r>
            <a:r>
              <a:rPr lang="en-US" sz="2200" dirty="0">
                <a:latin typeface="Calibri" pitchFamily="34" charset="0"/>
                <a:cs typeface="Calibri" pitchFamily="34" charset="0"/>
              </a:rPr>
              <a:t>measures are </a:t>
            </a:r>
            <a:r>
              <a:rPr lang="en-US" sz="2200" dirty="0" smtClean="0">
                <a:latin typeface="Calibri" pitchFamily="34" charset="0"/>
                <a:cs typeface="Calibri" pitchFamily="34" charset="0"/>
              </a:rPr>
              <a:t>“arbitrary”</a:t>
            </a:r>
            <a:br>
              <a:rPr lang="en-US" sz="2200" dirty="0" smtClean="0">
                <a:latin typeface="Calibri" pitchFamily="34" charset="0"/>
                <a:cs typeface="Calibri" pitchFamily="34" charset="0"/>
              </a:rPr>
            </a:br>
            <a:r>
              <a:rPr lang="en-US" sz="2200" b="1" dirty="0" smtClean="0">
                <a:solidFill>
                  <a:srgbClr val="008000"/>
                </a:solidFill>
                <a:latin typeface="Calibri" pitchFamily="34" charset="0"/>
                <a:cs typeface="Calibri" pitchFamily="34" charset="0"/>
              </a:rPr>
              <a:t>2)</a:t>
            </a:r>
            <a:r>
              <a:rPr lang="en-US" sz="2200" dirty="0" smtClean="0">
                <a:latin typeface="Calibri" pitchFamily="34" charset="0"/>
                <a:cs typeface="Calibri" pitchFamily="34" charset="0"/>
              </a:rPr>
              <a:t> Pairwise </a:t>
            </a:r>
            <a:r>
              <a:rPr lang="en-US" sz="2200" dirty="0">
                <a:latin typeface="Calibri" pitchFamily="34" charset="0"/>
                <a:cs typeface="Calibri" pitchFamily="34" charset="0"/>
              </a:rPr>
              <a:t>similarities </a:t>
            </a:r>
            <a:r>
              <a:rPr lang="en-US" sz="2200" dirty="0" smtClean="0">
                <a:latin typeface="Calibri" pitchFamily="34" charset="0"/>
                <a:cs typeface="Calibri" pitchFamily="34" charset="0"/>
              </a:rPr>
              <a:t>neglect </a:t>
            </a:r>
            <a:r>
              <a:rPr lang="en-US" sz="2200" dirty="0">
                <a:latin typeface="Calibri" pitchFamily="34" charset="0"/>
                <a:cs typeface="Calibri" pitchFamily="34" charset="0"/>
              </a:rPr>
              <a:t>interdependencies among </a:t>
            </a:r>
            <a:r>
              <a:rPr lang="en-US" sz="2200" dirty="0" smtClean="0">
                <a:latin typeface="Calibri" pitchFamily="34" charset="0"/>
                <a:cs typeface="Calibri" pitchFamily="34" charset="0"/>
              </a:rPr>
              <a:t>users </a:t>
            </a:r>
          </a:p>
          <a:p>
            <a:pPr marL="118872" marR="0" lvl="0" algn="l" defTabSz="914400" rtl="0" eaLnBrk="1" fontAlgn="auto" latinLnBrk="0" hangingPunct="1">
              <a:lnSpc>
                <a:spcPct val="100000"/>
              </a:lnSpc>
              <a:spcBef>
                <a:spcPts val="0"/>
              </a:spcBef>
              <a:spcAft>
                <a:spcPts val="0"/>
              </a:spcAft>
              <a:buClr>
                <a:schemeClr val="accent1"/>
              </a:buClr>
              <a:buSzPct val="80000"/>
              <a:tabLst/>
              <a:defRPr/>
            </a:pPr>
            <a:r>
              <a:rPr lang="en-US" sz="2200" b="1" dirty="0" smtClean="0">
                <a:solidFill>
                  <a:srgbClr val="008000"/>
                </a:solidFill>
                <a:latin typeface="Calibri" pitchFamily="34" charset="0"/>
                <a:cs typeface="Calibri" pitchFamily="34" charset="0"/>
              </a:rPr>
              <a:t>3)</a:t>
            </a:r>
            <a:r>
              <a:rPr lang="en-US" sz="2200" dirty="0" smtClean="0">
                <a:latin typeface="Calibri" pitchFamily="34" charset="0"/>
                <a:cs typeface="Calibri" pitchFamily="34" charset="0"/>
              </a:rPr>
              <a:t> Taking </a:t>
            </a:r>
            <a:r>
              <a:rPr lang="en-US" sz="2200" dirty="0">
                <a:latin typeface="Calibri" pitchFamily="34" charset="0"/>
                <a:cs typeface="Calibri" pitchFamily="34" charset="0"/>
              </a:rPr>
              <a:t>a weighted average </a:t>
            </a:r>
            <a:r>
              <a:rPr lang="en-US" sz="2200" dirty="0" smtClean="0">
                <a:latin typeface="Calibri" pitchFamily="34" charset="0"/>
                <a:cs typeface="Calibri" pitchFamily="34" charset="0"/>
              </a:rPr>
              <a:t>can be restricting</a:t>
            </a:r>
          </a:p>
          <a:p>
            <a:pPr marL="118872" marR="0" lvl="0" algn="l" defTabSz="914400" rtl="0" eaLnBrk="1" fontAlgn="auto" latinLnBrk="0" hangingPunct="1">
              <a:lnSpc>
                <a:spcPct val="100000"/>
              </a:lnSpc>
              <a:spcBef>
                <a:spcPts val="0"/>
              </a:spcBef>
              <a:spcAft>
                <a:spcPts val="0"/>
              </a:spcAft>
              <a:buClr>
                <a:schemeClr val="accent1"/>
              </a:buClr>
              <a:buSzPct val="80000"/>
              <a:tabLst/>
              <a:defRPr/>
            </a:pPr>
            <a:r>
              <a:rPr lang="en-US" sz="2200" b="1" dirty="0" smtClean="0">
                <a:solidFill>
                  <a:srgbClr val="FF0000"/>
                </a:solidFill>
                <a:latin typeface="Calibri" pitchFamily="34" charset="0"/>
                <a:cs typeface="Calibri" pitchFamily="34" charset="0"/>
              </a:rPr>
              <a:t>Solution:</a:t>
            </a:r>
            <a:r>
              <a:rPr lang="en-US" sz="2200" b="1" dirty="0" smtClean="0">
                <a:latin typeface="Calibri" pitchFamily="34" charset="0"/>
                <a:cs typeface="Calibri" pitchFamily="34" charset="0"/>
              </a:rPr>
              <a:t> Instead of </a:t>
            </a:r>
            <a:r>
              <a:rPr lang="en-US" sz="2200" b="1" i="1" dirty="0" err="1" smtClean="0">
                <a:latin typeface="Calibri" pitchFamily="34" charset="0"/>
                <a:cs typeface="Calibri" pitchFamily="34" charset="0"/>
              </a:rPr>
              <a:t>s</a:t>
            </a:r>
            <a:r>
              <a:rPr lang="en-US" sz="2200" b="1" i="1" baseline="-25000" dirty="0" err="1" smtClean="0">
                <a:latin typeface="Calibri" pitchFamily="34" charset="0"/>
                <a:cs typeface="Calibri" pitchFamily="34" charset="0"/>
              </a:rPr>
              <a:t>ij</a:t>
            </a:r>
            <a:r>
              <a:rPr lang="en-US" sz="2200" b="1" dirty="0" smtClean="0">
                <a:latin typeface="Calibri" pitchFamily="34" charset="0"/>
                <a:cs typeface="Calibri" pitchFamily="34" charset="0"/>
              </a:rPr>
              <a:t> use </a:t>
            </a:r>
            <a:r>
              <a:rPr lang="en-US" sz="2200" b="1" i="1" dirty="0" err="1" smtClean="0">
                <a:latin typeface="Calibri" pitchFamily="34" charset="0"/>
                <a:cs typeface="Calibri" pitchFamily="34" charset="0"/>
              </a:rPr>
              <a:t>w</a:t>
            </a:r>
            <a:r>
              <a:rPr lang="en-US" sz="2200" b="1" i="1" baseline="-25000" dirty="0" err="1" smtClean="0">
                <a:latin typeface="Calibri" pitchFamily="34" charset="0"/>
                <a:cs typeface="Calibri" pitchFamily="34" charset="0"/>
              </a:rPr>
              <a:t>ij</a:t>
            </a:r>
            <a:r>
              <a:rPr lang="en-US" sz="2200" b="1" dirty="0" smtClean="0">
                <a:latin typeface="Calibri" pitchFamily="34" charset="0"/>
                <a:cs typeface="Calibri" pitchFamily="34" charset="0"/>
              </a:rPr>
              <a:t> that we estimate directly from data</a:t>
            </a:r>
            <a:endParaRPr lang="en-US" sz="2200" b="1" dirty="0">
              <a:latin typeface="Calibri" pitchFamily="34" charset="0"/>
              <a:cs typeface="Calibri" pitchFamily="34" charset="0"/>
            </a:endParaRPr>
          </a:p>
        </p:txBody>
      </p:sp>
      <p:sp>
        <p:nvSpPr>
          <p:cNvPr id="28" name="Rectangle 27"/>
          <p:cNvSpPr/>
          <p:nvPr/>
        </p:nvSpPr>
        <p:spPr>
          <a:xfrm>
            <a:off x="932688" y="2694369"/>
            <a:ext cx="609600" cy="523220"/>
          </a:xfrm>
          <a:prstGeom prst="rect">
            <a:avLst/>
          </a:prstGeom>
        </p:spPr>
        <p:txBody>
          <a:bodyPr wrap="square">
            <a:spAutoFit/>
          </a:bodyPr>
          <a:lstStyle/>
          <a:p>
            <a:r>
              <a:rPr lang="en-CA" sz="2800" b="1" dirty="0" smtClean="0">
                <a:latin typeface="Verdana" pitchFamily="34" charset="0"/>
              </a:rPr>
              <a:t>^</a:t>
            </a:r>
            <a:endParaRPr lang="en-US" sz="2800" b="1" dirty="0"/>
          </a:p>
        </p:txBody>
      </p:sp>
      <p:graphicFrame>
        <p:nvGraphicFramePr>
          <p:cNvPr id="2" name="Object 1"/>
          <p:cNvGraphicFramePr>
            <a:graphicFrameLocks noChangeAspect="1"/>
          </p:cNvGraphicFramePr>
          <p:nvPr>
            <p:extLst>
              <p:ext uri="{D42A27DB-BD31-4B8C-83A1-F6EECF244321}">
                <p14:modId xmlns:p14="http://schemas.microsoft.com/office/powerpoint/2010/main" xmlns="" val="570329235"/>
              </p:ext>
            </p:extLst>
          </p:nvPr>
        </p:nvGraphicFramePr>
        <p:xfrm>
          <a:off x="976313" y="2286000"/>
          <a:ext cx="5881687" cy="1789113"/>
        </p:xfrm>
        <a:graphic>
          <a:graphicData uri="http://schemas.openxmlformats.org/presentationml/2006/ole">
            <p:oleObj spid="_x0000_s36089" name="Equation" r:id="rId3" imgW="1930400" imgH="546100" progId="Equation.3">
              <p:embed/>
            </p:oleObj>
          </a:graphicData>
        </a:graphic>
      </p:graphicFrame>
      <p:sp>
        <p:nvSpPr>
          <p:cNvPr id="16" name="Text Box 14"/>
          <p:cNvSpPr txBox="1">
            <a:spLocks noChangeArrowheads="1"/>
          </p:cNvSpPr>
          <p:nvPr/>
        </p:nvSpPr>
        <p:spPr bwMode="auto">
          <a:xfrm>
            <a:off x="817563" y="3993254"/>
            <a:ext cx="2840037" cy="400110"/>
          </a:xfrm>
          <a:prstGeom prst="rect">
            <a:avLst/>
          </a:prstGeom>
          <a:solidFill>
            <a:srgbClr val="FFCC99"/>
          </a:solidFill>
          <a:ln w="9525" algn="ctr">
            <a:noFill/>
            <a:miter lim="800000"/>
            <a:headEnd/>
            <a:tailEnd/>
          </a:ln>
          <a:effectLst/>
        </p:spPr>
        <p:txBody>
          <a:bodyPr wrap="square">
            <a:spAutoFit/>
          </a:bodyPr>
          <a:lstStyle/>
          <a:p>
            <a:pPr algn="ctr"/>
            <a:r>
              <a:rPr lang="en-US" sz="2000" b="1" dirty="0"/>
              <a:t>baseline estimate for </a:t>
            </a:r>
            <a:r>
              <a:rPr lang="en-US" sz="2000" b="1" i="1" dirty="0" err="1" smtClean="0"/>
              <a:t>r</a:t>
            </a:r>
            <a:r>
              <a:rPr lang="en-US" sz="2000" b="1" i="1" baseline="-25000" dirty="0" err="1" smtClean="0"/>
              <a:t>xi</a:t>
            </a:r>
            <a:endParaRPr lang="en-US" sz="2000" b="1" i="1" dirty="0"/>
          </a:p>
        </p:txBody>
      </p:sp>
      <p:sp>
        <p:nvSpPr>
          <p:cNvPr id="18" name="Line 15"/>
          <p:cNvSpPr>
            <a:spLocks noChangeShapeType="1"/>
          </p:cNvSpPr>
          <p:nvPr/>
        </p:nvSpPr>
        <p:spPr bwMode="auto">
          <a:xfrm flipV="1">
            <a:off x="2162176" y="3505199"/>
            <a:ext cx="0" cy="488053"/>
          </a:xfrm>
          <a:prstGeom prst="line">
            <a:avLst/>
          </a:prstGeom>
          <a:noFill/>
          <a:ln w="38100">
            <a:solidFill>
              <a:srgbClr val="FF9900"/>
            </a:solidFill>
            <a:round/>
            <a:headEnd/>
            <a:tailEnd type="triangle" w="med" len="med"/>
          </a:ln>
          <a:effectLst/>
        </p:spPr>
        <p:txBody>
          <a:bodyPr wrap="none" anchor="ctr"/>
          <a:lstStyle/>
          <a:p>
            <a:endParaRPr lang="en-US"/>
          </a:p>
        </p:txBody>
      </p:sp>
      <mc:AlternateContent xmlns:mc="http://schemas.openxmlformats.org/markup-compatibility/2006">
        <mc:Choice xmlns:a14="http://schemas.microsoft.com/office/drawing/2010/main" xmlns="" Requires="a14">
          <p:sp>
            <p:nvSpPr>
              <p:cNvPr id="19" name="TextBox 18"/>
              <p:cNvSpPr txBox="1"/>
              <p:nvPr/>
            </p:nvSpPr>
            <p:spPr>
              <a:xfrm>
                <a:off x="838201" y="4415135"/>
                <a:ext cx="262482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𝒙𝒊</m:t>
                          </m:r>
                        </m:sub>
                      </m:sSub>
                      <m:r>
                        <a:rPr lang="en-US" sz="2400" b="1" i="1" smtClean="0">
                          <a:latin typeface="Cambria Math"/>
                          <a:cs typeface="Arial" pitchFamily="34" charset="0"/>
                        </a:rPr>
                        <m:t>=</m:t>
                      </m:r>
                      <m:r>
                        <a:rPr lang="en-US" sz="2400" b="1" i="1" smtClean="0">
                          <a:latin typeface="Cambria Math"/>
                          <a:cs typeface="Arial" pitchFamily="34" charset="0"/>
                        </a:rPr>
                        <m:t>𝝁</m:t>
                      </m:r>
                      <m:r>
                        <a:rPr lang="en-US" sz="2400" b="1" i="1" smtClean="0">
                          <a:latin typeface="Cambria Math"/>
                          <a:cs typeface="Arial" pitchFamily="34" charset="0"/>
                        </a:rPr>
                        <m:t>+</m:t>
                      </m:r>
                      <m:sSub>
                        <m:sSubPr>
                          <m:ctrlPr>
                            <a:rPr lang="en-US" sz="2400" b="1" i="1" smtClean="0">
                              <a:latin typeface="Cambria Math" panose="02040503050406030204" pitchFamily="18" charset="0"/>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𝒙</m:t>
                          </m:r>
                        </m:sub>
                      </m:sSub>
                      <m:r>
                        <a:rPr lang="en-US" sz="2400" b="1" i="1" smtClean="0">
                          <a:latin typeface="Cambria Math"/>
                          <a:cs typeface="Arial" pitchFamily="34" charset="0"/>
                        </a:rPr>
                        <m:t>+</m:t>
                      </m:r>
                      <m:sSub>
                        <m:sSubPr>
                          <m:ctrlPr>
                            <a:rPr lang="en-US" sz="2400" b="1" i="1" smtClean="0">
                              <a:latin typeface="Cambria Math" panose="02040503050406030204" pitchFamily="18" charset="0"/>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𝒊</m:t>
                          </m:r>
                        </m:sub>
                      </m:sSub>
                    </m:oMath>
                  </m:oMathPara>
                </a14:m>
                <a:endParaRPr lang="en-US" sz="2400" b="1" dirty="0" smtClean="0">
                  <a:latin typeface="Arial" pitchFamily="34" charset="0"/>
                  <a:cs typeface="Arial" pitchFamily="34" charset="0"/>
                </a:endParaRPr>
              </a:p>
            </p:txBody>
          </p:sp>
        </mc:Choice>
        <mc:Fallback>
          <p:sp>
            <p:nvSpPr>
              <p:cNvPr id="19" name="TextBox 18"/>
              <p:cNvSpPr txBox="1">
                <a:spLocks noRot="1" noChangeAspect="1" noMove="1" noResize="1" noEditPoints="1" noAdjustHandles="1" noChangeArrowheads="1" noChangeShapeType="1" noTextEdit="1"/>
              </p:cNvSpPr>
              <p:nvPr/>
            </p:nvSpPr>
            <p:spPr>
              <a:xfrm>
                <a:off x="838201" y="4415135"/>
                <a:ext cx="2624821" cy="461665"/>
              </a:xfrm>
              <a:prstGeom prst="rect">
                <a:avLst/>
              </a:prstGeom>
              <a:blipFill rotWithShape="1">
                <a:blip r:embed="rId4" cstate="print"/>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xmlns="" val="3935262665"/>
      </p:ext>
    </p:extLst>
  </p:cSld>
  <p:clrMapOvr>
    <a:masterClrMapping/>
  </p:clrMapOvr>
  <p:transition advTm="9690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3"/>
          <p:cNvSpPr>
            <a:spLocks noGrp="1" noChangeArrowheads="1"/>
          </p:cNvSpPr>
          <p:nvPr>
            <p:ph type="title"/>
          </p:nvPr>
        </p:nvSpPr>
        <p:spPr/>
        <p:txBody>
          <a:bodyPr>
            <a:normAutofit/>
          </a:bodyPr>
          <a:lstStyle/>
          <a:p>
            <a:r>
              <a:rPr lang="en-US" dirty="0" smtClean="0"/>
              <a:t>Idea: Interpolation Weights </a:t>
            </a:r>
            <a:r>
              <a:rPr lang="en-US" i="1" dirty="0" err="1" smtClean="0"/>
              <a:t>w</a:t>
            </a:r>
            <a:r>
              <a:rPr lang="en-US" i="1" baseline="-25000" dirty="0" err="1" smtClean="0"/>
              <a:t>ij</a:t>
            </a:r>
            <a:endParaRPr lang="en-US" i="1" baseline="-25000" dirty="0"/>
          </a:p>
        </p:txBody>
      </p:sp>
      <mc:AlternateContent xmlns:mc="http://schemas.openxmlformats.org/markup-compatibility/2006">
        <mc:Choice xmlns:a14="http://schemas.microsoft.com/office/drawing/2010/main" xmlns="" Requires="a14">
          <p:sp>
            <p:nvSpPr>
              <p:cNvPr id="198660" name="Rectangle 4"/>
              <p:cNvSpPr>
                <a:spLocks noGrp="1" noChangeArrowheads="1"/>
              </p:cNvSpPr>
              <p:nvPr>
                <p:ph idx="1"/>
              </p:nvPr>
            </p:nvSpPr>
            <p:spPr>
              <a:xfrm>
                <a:off x="457200" y="1295400"/>
                <a:ext cx="8534400" cy="5562600"/>
              </a:xfrm>
            </p:spPr>
            <p:txBody>
              <a:bodyPr>
                <a:normAutofit/>
              </a:bodyPr>
              <a:lstStyle/>
              <a:p>
                <a:r>
                  <a:rPr lang="en-US" dirty="0" smtClean="0"/>
                  <a:t>Use a </a:t>
                </a:r>
                <a:r>
                  <a:rPr lang="en-US" b="1" dirty="0" smtClean="0">
                    <a:solidFill>
                      <a:srgbClr val="0000FF"/>
                    </a:solidFill>
                  </a:rPr>
                  <a:t>weighted sum</a:t>
                </a:r>
                <a:r>
                  <a:rPr lang="en-US" dirty="0" smtClean="0">
                    <a:solidFill>
                      <a:srgbClr val="0000FF"/>
                    </a:solidFill>
                  </a:rPr>
                  <a:t> </a:t>
                </a:r>
                <a:r>
                  <a:rPr lang="en-US" dirty="0" smtClean="0"/>
                  <a:t>rather than </a:t>
                </a:r>
                <a:r>
                  <a:rPr lang="en-US" b="1" dirty="0" smtClean="0">
                    <a:solidFill>
                      <a:srgbClr val="008000"/>
                    </a:solidFill>
                  </a:rPr>
                  <a:t>weighted avg.</a:t>
                </a:r>
                <a:r>
                  <a:rPr lang="en-US" dirty="0" smtClean="0"/>
                  <a:t>: </a:t>
                </a:r>
                <a:endParaRPr lang="en-US" b="0" i="1" dirty="0" smtClean="0">
                  <a:solidFill>
                    <a:srgbClr val="0000FF"/>
                  </a:solidFill>
                  <a:latin typeface="Cambria Math"/>
                </a:endParaRPr>
              </a:p>
              <a:p>
                <a:pPr marL="118872" indent="0">
                  <a:buNone/>
                </a:pPr>
                <a14:m>
                  <m:oMathPara xmlns:m="http://schemas.openxmlformats.org/officeDocument/2006/math">
                    <m:oMathParaPr>
                      <m:jc m:val="centerGroup"/>
                    </m:oMathParaPr>
                    <m:oMath xmlns:m="http://schemas.openxmlformats.org/officeDocument/2006/math">
                      <m:r>
                        <a:rPr lang="en-US" b="0" i="1" smtClean="0">
                          <a:solidFill>
                            <a:srgbClr val="0000FF"/>
                          </a:solidFill>
                          <a:latin typeface="Cambria Math"/>
                        </a:rPr>
                        <m:t> </m:t>
                      </m:r>
                      <m:acc>
                        <m:accPr>
                          <m:chr m:val="̂"/>
                          <m:ctrlPr>
                            <a:rPr lang="en-US" b="0" i="1" smtClean="0">
                              <a:solidFill>
                                <a:srgbClr val="0000FF"/>
                              </a:solidFill>
                              <a:latin typeface="Cambria Math" panose="02040503050406030204" pitchFamily="18" charset="0"/>
                            </a:rPr>
                          </m:ctrlPr>
                        </m:accPr>
                        <m:e>
                          <m:sSub>
                            <m:sSubPr>
                              <m:ctrlPr>
                                <a:rPr lang="en-US" b="0" i="1" smtClean="0">
                                  <a:solidFill>
                                    <a:srgbClr val="0000FF"/>
                                  </a:solidFill>
                                  <a:latin typeface="Cambria Math" panose="02040503050406030204" pitchFamily="18" charset="0"/>
                                </a:rPr>
                              </m:ctrlPr>
                            </m:sSubPr>
                            <m:e>
                              <m:r>
                                <a:rPr lang="en-US" b="0" i="1" smtClean="0">
                                  <a:solidFill>
                                    <a:srgbClr val="0000FF"/>
                                  </a:solidFill>
                                  <a:latin typeface="Cambria Math"/>
                                </a:rPr>
                                <m:t>𝑟</m:t>
                              </m:r>
                            </m:e>
                            <m:sub>
                              <m:r>
                                <a:rPr lang="en-US" b="0" i="1" smtClean="0">
                                  <a:solidFill>
                                    <a:srgbClr val="0000FF"/>
                                  </a:solidFill>
                                  <a:latin typeface="Cambria Math"/>
                                </a:rPr>
                                <m:t>𝑥𝑖</m:t>
                              </m:r>
                            </m:sub>
                          </m:sSub>
                        </m:e>
                      </m:acc>
                      <m:r>
                        <a:rPr lang="en-US" b="0" i="1" dirty="0" smtClean="0">
                          <a:solidFill>
                            <a:srgbClr val="0000FF"/>
                          </a:solidFill>
                          <a:latin typeface="Cambria Math"/>
                        </a:rPr>
                        <m:t>=</m:t>
                      </m:r>
                      <m:sSub>
                        <m:sSubPr>
                          <m:ctrlPr>
                            <a:rPr lang="en-US" b="0" i="1" dirty="0" smtClean="0">
                              <a:solidFill>
                                <a:srgbClr val="0000FF"/>
                              </a:solidFill>
                              <a:latin typeface="Cambria Math" panose="02040503050406030204" pitchFamily="18" charset="0"/>
                            </a:rPr>
                          </m:ctrlPr>
                        </m:sSubPr>
                        <m:e>
                          <m:r>
                            <a:rPr lang="en-US" b="0" i="1" dirty="0" smtClean="0">
                              <a:solidFill>
                                <a:srgbClr val="0000FF"/>
                              </a:solidFill>
                              <a:latin typeface="Cambria Math"/>
                            </a:rPr>
                            <m:t>𝑏</m:t>
                          </m:r>
                        </m:e>
                        <m:sub>
                          <m:r>
                            <a:rPr lang="en-US" b="0" i="1" dirty="0" smtClean="0">
                              <a:solidFill>
                                <a:srgbClr val="0000FF"/>
                              </a:solidFill>
                              <a:latin typeface="Cambria Math"/>
                            </a:rPr>
                            <m:t>𝑥𝑖</m:t>
                          </m:r>
                        </m:sub>
                      </m:sSub>
                      <m:r>
                        <a:rPr lang="en-US" b="0" i="1" dirty="0" smtClean="0">
                          <a:solidFill>
                            <a:srgbClr val="0000FF"/>
                          </a:solidFill>
                          <a:latin typeface="Cambria Math"/>
                        </a:rPr>
                        <m:t>+</m:t>
                      </m:r>
                      <m:nary>
                        <m:naryPr>
                          <m:chr m:val="∑"/>
                          <m:supHide m:val="on"/>
                          <m:ctrlPr>
                            <a:rPr lang="en-US" b="0" i="1" dirty="0" smtClean="0">
                              <a:solidFill>
                                <a:srgbClr val="0000FF"/>
                              </a:solidFill>
                              <a:latin typeface="Cambria Math" panose="02040503050406030204" pitchFamily="18" charset="0"/>
                            </a:rPr>
                          </m:ctrlPr>
                        </m:naryPr>
                        <m:sub>
                          <m:r>
                            <a:rPr lang="en-US" b="0" i="1" dirty="0" smtClean="0">
                              <a:solidFill>
                                <a:srgbClr val="0000FF"/>
                              </a:solidFill>
                              <a:latin typeface="Cambria Math"/>
                            </a:rPr>
                            <m:t>𝑗</m:t>
                          </m:r>
                          <m:r>
                            <a:rPr lang="en-US" b="0" i="1" dirty="0" smtClean="0">
                              <a:solidFill>
                                <a:srgbClr val="0000FF"/>
                              </a:solidFill>
                              <a:latin typeface="Cambria Math"/>
                            </a:rPr>
                            <m:t>∈</m:t>
                          </m:r>
                          <m:r>
                            <a:rPr lang="en-US" b="0" i="1" dirty="0" smtClean="0">
                              <a:solidFill>
                                <a:srgbClr val="0000FF"/>
                              </a:solidFill>
                              <a:latin typeface="Cambria Math"/>
                            </a:rPr>
                            <m:t>𝑁</m:t>
                          </m:r>
                          <m:r>
                            <a:rPr lang="en-US" b="0" i="1" dirty="0" smtClean="0">
                              <a:solidFill>
                                <a:srgbClr val="0000FF"/>
                              </a:solidFill>
                              <a:latin typeface="Cambria Math"/>
                            </a:rPr>
                            <m:t>(</m:t>
                          </m:r>
                          <m:r>
                            <a:rPr lang="en-US" b="0" i="1" dirty="0" smtClean="0">
                              <a:solidFill>
                                <a:srgbClr val="0000FF"/>
                              </a:solidFill>
                              <a:latin typeface="Cambria Math"/>
                            </a:rPr>
                            <m:t>𝑖</m:t>
                          </m:r>
                          <m:r>
                            <a:rPr lang="en-US" b="0" i="1" dirty="0" smtClean="0">
                              <a:solidFill>
                                <a:srgbClr val="0000FF"/>
                              </a:solidFill>
                              <a:latin typeface="Cambria Math"/>
                            </a:rPr>
                            <m:t>;</m:t>
                          </m:r>
                          <m:r>
                            <a:rPr lang="en-US" b="0" i="1" dirty="0" smtClean="0">
                              <a:solidFill>
                                <a:srgbClr val="0000FF"/>
                              </a:solidFill>
                              <a:latin typeface="Cambria Math"/>
                            </a:rPr>
                            <m:t>𝑥</m:t>
                          </m:r>
                          <m:r>
                            <a:rPr lang="en-US" b="0" i="1" dirty="0" smtClean="0">
                              <a:solidFill>
                                <a:srgbClr val="0000FF"/>
                              </a:solidFill>
                              <a:latin typeface="Cambria Math"/>
                            </a:rPr>
                            <m:t>)</m:t>
                          </m:r>
                        </m:sub>
                        <m:sup/>
                        <m:e>
                          <m:sSub>
                            <m:sSubPr>
                              <m:ctrlPr>
                                <a:rPr lang="en-US" b="0" i="1" dirty="0" smtClean="0">
                                  <a:solidFill>
                                    <a:srgbClr val="0000FF"/>
                                  </a:solidFill>
                                  <a:latin typeface="Cambria Math" panose="02040503050406030204" pitchFamily="18" charset="0"/>
                                </a:rPr>
                              </m:ctrlPr>
                            </m:sSubPr>
                            <m:e>
                              <m:r>
                                <a:rPr lang="en-US" b="0" i="1" dirty="0" smtClean="0">
                                  <a:solidFill>
                                    <a:srgbClr val="0000FF"/>
                                  </a:solidFill>
                                  <a:latin typeface="Cambria Math"/>
                                </a:rPr>
                                <m:t>𝑤</m:t>
                              </m:r>
                            </m:e>
                            <m:sub>
                              <m:r>
                                <a:rPr lang="en-US" b="0" i="1" dirty="0" smtClean="0">
                                  <a:solidFill>
                                    <a:srgbClr val="0000FF"/>
                                  </a:solidFill>
                                  <a:latin typeface="Cambria Math"/>
                                </a:rPr>
                                <m:t>𝑖𝑗</m:t>
                              </m:r>
                            </m:sub>
                          </m:sSub>
                          <m:d>
                            <m:dPr>
                              <m:ctrlPr>
                                <a:rPr lang="en-US" b="0" i="1" dirty="0" smtClean="0">
                                  <a:solidFill>
                                    <a:srgbClr val="0000FF"/>
                                  </a:solidFill>
                                  <a:latin typeface="Cambria Math" panose="02040503050406030204" pitchFamily="18" charset="0"/>
                                </a:rPr>
                              </m:ctrlPr>
                            </m:dPr>
                            <m:e>
                              <m:sSub>
                                <m:sSubPr>
                                  <m:ctrlPr>
                                    <a:rPr lang="en-US" b="0" i="1" dirty="0" smtClean="0">
                                      <a:solidFill>
                                        <a:srgbClr val="0000FF"/>
                                      </a:solidFill>
                                      <a:latin typeface="Cambria Math" panose="02040503050406030204" pitchFamily="18" charset="0"/>
                                    </a:rPr>
                                  </m:ctrlPr>
                                </m:sSubPr>
                                <m:e>
                                  <m:r>
                                    <a:rPr lang="en-US" b="0" i="1" dirty="0" smtClean="0">
                                      <a:solidFill>
                                        <a:srgbClr val="0000FF"/>
                                      </a:solidFill>
                                      <a:latin typeface="Cambria Math"/>
                                    </a:rPr>
                                    <m:t>𝑟</m:t>
                                  </m:r>
                                </m:e>
                                <m:sub>
                                  <m:r>
                                    <a:rPr lang="en-US" b="0" i="1" dirty="0" smtClean="0">
                                      <a:solidFill>
                                        <a:srgbClr val="0000FF"/>
                                      </a:solidFill>
                                      <a:latin typeface="Cambria Math"/>
                                    </a:rPr>
                                    <m:t>𝑥𝑗</m:t>
                                  </m:r>
                                </m:sub>
                              </m:sSub>
                              <m:r>
                                <a:rPr lang="en-US" b="0" i="1" dirty="0" smtClean="0">
                                  <a:solidFill>
                                    <a:srgbClr val="0000FF"/>
                                  </a:solidFill>
                                  <a:latin typeface="Cambria Math"/>
                                </a:rPr>
                                <m:t>−</m:t>
                              </m:r>
                              <m:sSub>
                                <m:sSubPr>
                                  <m:ctrlPr>
                                    <a:rPr lang="en-US" b="0" i="1" dirty="0" smtClean="0">
                                      <a:solidFill>
                                        <a:srgbClr val="0000FF"/>
                                      </a:solidFill>
                                      <a:latin typeface="Cambria Math" panose="02040503050406030204" pitchFamily="18" charset="0"/>
                                    </a:rPr>
                                  </m:ctrlPr>
                                </m:sSubPr>
                                <m:e>
                                  <m:r>
                                    <a:rPr lang="en-US" b="0" i="1" dirty="0" smtClean="0">
                                      <a:solidFill>
                                        <a:srgbClr val="0000FF"/>
                                      </a:solidFill>
                                      <a:latin typeface="Cambria Math"/>
                                    </a:rPr>
                                    <m:t>𝑏</m:t>
                                  </m:r>
                                </m:e>
                                <m:sub>
                                  <m:r>
                                    <a:rPr lang="en-US" b="0" i="1" dirty="0" smtClean="0">
                                      <a:solidFill>
                                        <a:srgbClr val="0000FF"/>
                                      </a:solidFill>
                                      <a:latin typeface="Cambria Math"/>
                                    </a:rPr>
                                    <m:t>𝑥𝑗</m:t>
                                  </m:r>
                                </m:sub>
                              </m:sSub>
                            </m:e>
                          </m:d>
                        </m:e>
                      </m:nary>
                    </m:oMath>
                  </m:oMathPara>
                </a14:m>
                <a:endParaRPr lang="en-US" dirty="0" smtClean="0">
                  <a:solidFill>
                    <a:srgbClr val="008000"/>
                  </a:solidFill>
                </a:endParaRPr>
              </a:p>
              <a:p>
                <a:r>
                  <a:rPr lang="en-US" b="1" dirty="0" smtClean="0">
                    <a:solidFill>
                      <a:srgbClr val="D60093"/>
                    </a:solidFill>
                  </a:rPr>
                  <a:t>A few notes:</a:t>
                </a:r>
              </a:p>
              <a:p>
                <a:pPr lvl="1"/>
                <a14:m>
                  <m:oMath xmlns:m="http://schemas.openxmlformats.org/officeDocument/2006/math">
                    <m:r>
                      <a:rPr lang="en-US" b="1" i="1" dirty="0">
                        <a:latin typeface="Cambria Math"/>
                      </a:rPr>
                      <m:t>𝑵</m:t>
                    </m:r>
                    <m:r>
                      <a:rPr lang="en-US" b="1" i="1" dirty="0">
                        <a:latin typeface="Cambria Math"/>
                      </a:rPr>
                      <m:t>(</m:t>
                    </m:r>
                    <m:r>
                      <a:rPr lang="en-US" b="1" i="1" dirty="0" err="1">
                        <a:latin typeface="Cambria Math"/>
                      </a:rPr>
                      <m:t>𝒊</m:t>
                    </m:r>
                    <m:r>
                      <a:rPr lang="en-US" b="1" i="1" dirty="0" err="1">
                        <a:latin typeface="Cambria Math"/>
                      </a:rPr>
                      <m:t>;</m:t>
                    </m:r>
                    <m:r>
                      <a:rPr lang="en-US" b="1" i="1" dirty="0" err="1">
                        <a:latin typeface="Cambria Math"/>
                      </a:rPr>
                      <m:t>𝒙</m:t>
                    </m:r>
                    <m:r>
                      <a:rPr lang="en-US" b="1" i="1" dirty="0">
                        <a:latin typeface="Cambria Math"/>
                      </a:rPr>
                      <m:t>)</m:t>
                    </m:r>
                    <m:r>
                      <m:rPr>
                        <m:nor/>
                      </m:rPr>
                      <a:rPr lang="en-US" dirty="0"/>
                      <m:t> … </m:t>
                    </m:r>
                    <m:r>
                      <m:rPr>
                        <m:nor/>
                      </m:rPr>
                      <a:rPr lang="en-US" dirty="0"/>
                      <m:t>set</m:t>
                    </m:r>
                    <m:r>
                      <m:rPr>
                        <m:nor/>
                      </m:rPr>
                      <a:rPr lang="en-US" dirty="0"/>
                      <m:t> </m:t>
                    </m:r>
                    <m:r>
                      <m:rPr>
                        <m:nor/>
                      </m:rPr>
                      <a:rPr lang="en-US" dirty="0"/>
                      <m:t>of</m:t>
                    </m:r>
                    <m:r>
                      <m:rPr>
                        <m:nor/>
                      </m:rPr>
                      <a:rPr lang="en-US" dirty="0"/>
                      <m:t> </m:t>
                    </m:r>
                    <m:r>
                      <m:rPr>
                        <m:nor/>
                      </m:rPr>
                      <a:rPr lang="en-US" dirty="0"/>
                      <m:t>movies</m:t>
                    </m:r>
                    <m:r>
                      <m:rPr>
                        <m:nor/>
                      </m:rPr>
                      <a:rPr lang="en-US" dirty="0"/>
                      <m:t> </m:t>
                    </m:r>
                    <m:r>
                      <m:rPr>
                        <m:nor/>
                      </m:rPr>
                      <a:rPr lang="en-US" dirty="0"/>
                      <m:t>rated</m:t>
                    </m:r>
                    <m:r>
                      <m:rPr>
                        <m:nor/>
                      </m:rPr>
                      <a:rPr lang="en-US" dirty="0"/>
                      <m:t> </m:t>
                    </m:r>
                    <m:r>
                      <m:rPr>
                        <m:nor/>
                      </m:rPr>
                      <a:rPr lang="en-US" dirty="0"/>
                      <m:t>by</m:t>
                    </m:r>
                    <m:r>
                      <m:rPr>
                        <m:nor/>
                      </m:rPr>
                      <a:rPr lang="en-US" dirty="0"/>
                      <m:t> </m:t>
                    </m:r>
                    <m:r>
                      <m:rPr>
                        <m:nor/>
                      </m:rPr>
                      <a:rPr lang="en-US" dirty="0"/>
                      <m:t>user</m:t>
                    </m:r>
                    <m:r>
                      <m:rPr>
                        <m:nor/>
                      </m:rPr>
                      <a:rPr lang="en-US" dirty="0"/>
                      <m:t> </m:t>
                    </m:r>
                    <m:r>
                      <m:rPr>
                        <m:nor/>
                      </m:rPr>
                      <a:rPr lang="en-US" b="1" i="1" dirty="0"/>
                      <m:t>x</m:t>
                    </m:r>
                    <m:r>
                      <m:rPr>
                        <m:nor/>
                      </m:rPr>
                      <a:rPr lang="en-US" dirty="0"/>
                      <m:t> </m:t>
                    </m:r>
                    <m:r>
                      <m:rPr>
                        <m:nor/>
                      </m:rPr>
                      <a:rPr lang="en-US" dirty="0"/>
                      <m:t>that</m:t>
                    </m:r>
                    <m:r>
                      <m:rPr>
                        <m:nor/>
                      </m:rPr>
                      <a:rPr lang="en-US" dirty="0"/>
                      <m:t> </m:t>
                    </m:r>
                    <m:r>
                      <m:rPr>
                        <m:nor/>
                      </m:rPr>
                      <a:rPr lang="en-US" dirty="0"/>
                      <m:t>are</m:t>
                    </m:r>
                    <m:r>
                      <m:rPr>
                        <m:nor/>
                      </m:rPr>
                      <a:rPr lang="en-US" dirty="0" smtClean="0"/>
                      <m:t> </m:t>
                    </m:r>
                    <m:r>
                      <m:rPr>
                        <m:nor/>
                      </m:rPr>
                      <a:rPr lang="en-US" dirty="0"/>
                      <m:t>similar</m:t>
                    </m:r>
                    <m:r>
                      <m:rPr>
                        <m:nor/>
                      </m:rPr>
                      <a:rPr lang="en-US" dirty="0"/>
                      <m:t> </m:t>
                    </m:r>
                    <m:r>
                      <m:rPr>
                        <m:nor/>
                      </m:rPr>
                      <a:rPr lang="en-US" dirty="0"/>
                      <m:t>to</m:t>
                    </m:r>
                    <m:r>
                      <m:rPr>
                        <m:nor/>
                      </m:rPr>
                      <a:rPr lang="en-US" dirty="0"/>
                      <m:t> </m:t>
                    </m:r>
                    <m:r>
                      <m:rPr>
                        <m:nor/>
                      </m:rPr>
                      <a:rPr lang="en-US" dirty="0"/>
                      <m:t>movie</m:t>
                    </m:r>
                    <m:r>
                      <m:rPr>
                        <m:nor/>
                      </m:rPr>
                      <a:rPr lang="en-US" dirty="0"/>
                      <m:t> </m:t>
                    </m:r>
                    <m:r>
                      <m:rPr>
                        <m:nor/>
                      </m:rPr>
                      <a:rPr lang="en-US" b="1" i="1" dirty="0" err="1"/>
                      <m:t>i</m:t>
                    </m:r>
                  </m:oMath>
                </a14:m>
                <a:endParaRPr lang="en-US" b="1" i="1" dirty="0"/>
              </a:p>
              <a:p>
                <a:pPr lvl="1"/>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a:rPr>
                          <m:t>𝒘</m:t>
                        </m:r>
                      </m:e>
                      <m:sub>
                        <m:r>
                          <a:rPr lang="en-US" b="1" i="1" dirty="0" smtClean="0">
                            <a:latin typeface="Cambria Math"/>
                          </a:rPr>
                          <m:t>𝒊𝒋</m:t>
                        </m:r>
                      </m:sub>
                    </m:sSub>
                  </m:oMath>
                </a14:m>
                <a:r>
                  <a:rPr lang="en-US" dirty="0" smtClean="0"/>
                  <a:t> is the interpolation weight (some real number)</a:t>
                </a:r>
              </a:p>
              <a:p>
                <a:pPr lvl="2"/>
                <a:r>
                  <a:rPr lang="en-US" dirty="0"/>
                  <a:t>We allow: </a:t>
                </a:r>
                <a14:m>
                  <m:oMath xmlns:m="http://schemas.openxmlformats.org/officeDocument/2006/math">
                    <m:nary>
                      <m:naryPr>
                        <m:chr m:val="∑"/>
                        <m:supHide m:val="on"/>
                        <m:ctrlPr>
                          <a:rPr lang="en-US" b="1" i="1" dirty="0">
                            <a:solidFill>
                              <a:srgbClr val="008000"/>
                            </a:solidFill>
                            <a:latin typeface="Cambria Math" panose="02040503050406030204" pitchFamily="18" charset="0"/>
                          </a:rPr>
                        </m:ctrlPr>
                      </m:naryPr>
                      <m:sub>
                        <m:r>
                          <a:rPr lang="en-US" b="1" i="1" dirty="0">
                            <a:solidFill>
                              <a:srgbClr val="008000"/>
                            </a:solidFill>
                            <a:latin typeface="Cambria Math"/>
                          </a:rPr>
                          <m:t>𝒋</m:t>
                        </m:r>
                        <m:r>
                          <a:rPr lang="en-US" b="1" i="1" dirty="0">
                            <a:solidFill>
                              <a:srgbClr val="008000"/>
                            </a:solidFill>
                            <a:latin typeface="Cambria Math"/>
                          </a:rPr>
                          <m:t>∈</m:t>
                        </m:r>
                        <m:r>
                          <a:rPr lang="en-US" b="1" i="1" dirty="0">
                            <a:solidFill>
                              <a:srgbClr val="008000"/>
                            </a:solidFill>
                            <a:latin typeface="Cambria Math"/>
                          </a:rPr>
                          <m:t>𝑵</m:t>
                        </m:r>
                        <m:r>
                          <a:rPr lang="en-US" b="1" i="1" dirty="0">
                            <a:solidFill>
                              <a:srgbClr val="008000"/>
                            </a:solidFill>
                            <a:latin typeface="Cambria Math"/>
                          </a:rPr>
                          <m:t>(</m:t>
                        </m:r>
                        <m:r>
                          <a:rPr lang="en-US" b="1" i="1" dirty="0">
                            <a:solidFill>
                              <a:srgbClr val="008000"/>
                            </a:solidFill>
                            <a:latin typeface="Cambria Math"/>
                          </a:rPr>
                          <m:t>𝒊</m:t>
                        </m:r>
                        <m:r>
                          <a:rPr lang="en-US" b="1" i="1" dirty="0">
                            <a:solidFill>
                              <a:srgbClr val="008000"/>
                            </a:solidFill>
                            <a:latin typeface="Cambria Math"/>
                          </a:rPr>
                          <m:t>,</m:t>
                        </m:r>
                        <m:r>
                          <a:rPr lang="en-US" b="1" i="1" dirty="0">
                            <a:solidFill>
                              <a:srgbClr val="008000"/>
                            </a:solidFill>
                            <a:latin typeface="Cambria Math"/>
                          </a:rPr>
                          <m:t>𝒙</m:t>
                        </m:r>
                        <m:r>
                          <a:rPr lang="en-US" b="1" i="1" dirty="0">
                            <a:solidFill>
                              <a:srgbClr val="008000"/>
                            </a:solidFill>
                            <a:latin typeface="Cambria Math"/>
                          </a:rPr>
                          <m:t>)</m:t>
                        </m:r>
                      </m:sub>
                      <m:sup/>
                      <m:e>
                        <m:sSub>
                          <m:sSubPr>
                            <m:ctrlPr>
                              <a:rPr lang="en-US" b="1" i="1" dirty="0">
                                <a:solidFill>
                                  <a:srgbClr val="008000"/>
                                </a:solidFill>
                                <a:latin typeface="Cambria Math" panose="02040503050406030204" pitchFamily="18" charset="0"/>
                              </a:rPr>
                            </m:ctrlPr>
                          </m:sSubPr>
                          <m:e>
                            <m:r>
                              <a:rPr lang="en-US" b="1" i="1" dirty="0">
                                <a:solidFill>
                                  <a:srgbClr val="008000"/>
                                </a:solidFill>
                                <a:latin typeface="Cambria Math"/>
                              </a:rPr>
                              <m:t>𝒘</m:t>
                            </m:r>
                          </m:e>
                          <m:sub>
                            <m:r>
                              <a:rPr lang="en-US" b="1" i="1" dirty="0">
                                <a:solidFill>
                                  <a:srgbClr val="008000"/>
                                </a:solidFill>
                                <a:latin typeface="Cambria Math"/>
                              </a:rPr>
                              <m:t>𝒊𝒋</m:t>
                            </m:r>
                          </m:sub>
                        </m:sSub>
                        <m:r>
                          <a:rPr lang="en-US" b="1" i="1" dirty="0">
                            <a:solidFill>
                              <a:srgbClr val="008000"/>
                            </a:solidFill>
                            <a:latin typeface="Cambria Math"/>
                          </a:rPr>
                          <m:t>≠</m:t>
                        </m:r>
                        <m:r>
                          <a:rPr lang="en-US" b="1" i="1" dirty="0">
                            <a:solidFill>
                              <a:srgbClr val="008000"/>
                            </a:solidFill>
                            <a:latin typeface="Cambria Math"/>
                          </a:rPr>
                          <m:t>𝟏</m:t>
                        </m:r>
                      </m:e>
                    </m:nary>
                  </m:oMath>
                </a14:m>
                <a:endParaRPr lang="en-US" b="1" dirty="0">
                  <a:solidFill>
                    <a:srgbClr val="008000"/>
                  </a:solidFill>
                </a:endParaRPr>
              </a:p>
              <a:p>
                <a:pPr lvl="1"/>
                <a14:m>
                  <m:oMath xmlns:m="http://schemas.openxmlformats.org/officeDocument/2006/math">
                    <m:sSub>
                      <m:sSubPr>
                        <m:ctrlPr>
                          <a:rPr lang="en-US" b="1" i="1" dirty="0">
                            <a:latin typeface="Cambria Math" panose="02040503050406030204" pitchFamily="18" charset="0"/>
                          </a:rPr>
                        </m:ctrlPr>
                      </m:sSubPr>
                      <m:e>
                        <m:r>
                          <a:rPr lang="en-US" b="1" i="1" dirty="0">
                            <a:latin typeface="Cambria Math"/>
                          </a:rPr>
                          <m:t>𝒘</m:t>
                        </m:r>
                      </m:e>
                      <m:sub>
                        <m:r>
                          <a:rPr lang="en-US" b="1" i="1" dirty="0">
                            <a:latin typeface="Cambria Math"/>
                          </a:rPr>
                          <m:t>𝒊𝒋</m:t>
                        </m:r>
                      </m:sub>
                    </m:sSub>
                  </m:oMath>
                </a14:m>
                <a:r>
                  <a:rPr lang="en-US" dirty="0"/>
                  <a:t> </a:t>
                </a:r>
                <a:r>
                  <a:rPr lang="en-US" dirty="0" smtClean="0"/>
                  <a:t>models interaction between pairs of movies </a:t>
                </a:r>
                <a:br>
                  <a:rPr lang="en-US" dirty="0" smtClean="0"/>
                </a:br>
                <a:r>
                  <a:rPr lang="en-US" dirty="0" smtClean="0"/>
                  <a:t>(it does not depend on user </a:t>
                </a:r>
                <a:r>
                  <a:rPr lang="en-US" b="1" i="1" dirty="0" smtClean="0"/>
                  <a:t>x</a:t>
                </a:r>
                <a:r>
                  <a:rPr lang="en-US" dirty="0" smtClean="0"/>
                  <a:t>)</a:t>
                </a:r>
              </a:p>
            </p:txBody>
          </p:sp>
        </mc:Choice>
        <mc:Fallback>
          <p:sp>
            <p:nvSpPr>
              <p:cNvPr id="198660" name="Rectangle 4"/>
              <p:cNvSpPr>
                <a:spLocks noGrp="1" noRot="1" noChangeAspect="1" noMove="1" noResize="1" noEditPoints="1" noAdjustHandles="1" noChangeArrowheads="1" noChangeShapeType="1" noTextEdit="1"/>
              </p:cNvSpPr>
              <p:nvPr>
                <p:ph idx="1"/>
              </p:nvPr>
            </p:nvSpPr>
            <p:spPr>
              <a:xfrm>
                <a:off x="457200" y="1295400"/>
                <a:ext cx="8534400" cy="5562600"/>
              </a:xfrm>
              <a:blipFill rotWithShape="1">
                <a:blip r:embed="rId2" cstate="print"/>
                <a:stretch>
                  <a:fillRect t="-548" r="-2071"/>
                </a:stretch>
              </a:blipFill>
            </p:spPr>
            <p:txBody>
              <a:bodyPr/>
              <a:lstStyle/>
              <a:p>
                <a:r>
                  <a:rPr lang="en-US">
                    <a:noFill/>
                  </a:rPr>
                  <a:t> </a:t>
                </a:r>
              </a:p>
            </p:txBody>
          </p:sp>
        </mc:Fallback>
      </mc:AlternateContent>
      <p:sp>
        <p:nvSpPr>
          <p:cNvPr id="15" name="Footer Placeholder 1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4" name="Slide Number Placeholder 13"/>
          <p:cNvSpPr>
            <a:spLocks noGrp="1"/>
          </p:cNvSpPr>
          <p:nvPr>
            <p:ph type="sldNum" sz="quarter" idx="12"/>
          </p:nvPr>
        </p:nvSpPr>
        <p:spPr/>
        <p:txBody>
          <a:bodyPr/>
          <a:lstStyle/>
          <a:p>
            <a:fld id="{19B12225-5612-419B-A8D5-4B8EEE4C217E}" type="slidenum">
              <a:rPr lang="en-US" smtClean="0"/>
              <a:pPr/>
              <a:t>9</a:t>
            </a:fld>
            <a:endParaRPr lang="en-US"/>
          </a:p>
        </p:txBody>
      </p:sp>
    </p:spTree>
    <p:extLst>
      <p:ext uri="{BB962C8B-B14F-4D97-AF65-F5344CB8AC3E}">
        <p14:creationId xmlns:p14="http://schemas.microsoft.com/office/powerpoint/2010/main" xmlns="" val="3714044134"/>
      </p:ext>
    </p:extLst>
  </p:cSld>
  <p:clrMapOvr>
    <a:masterClrMapping/>
  </p:clrMapOvr>
  <p:transition advTm="65641"/>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28301</TotalTime>
  <Words>4366</Words>
  <Application>Microsoft Office PowerPoint</Application>
  <PresentationFormat>On-screen Show (4:3)</PresentationFormat>
  <Paragraphs>1356</Paragraphs>
  <Slides>58</Slides>
  <Notes>15</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58</vt:i4>
      </vt:variant>
    </vt:vector>
  </HeadingPairs>
  <TitlesOfParts>
    <vt:vector size="61" baseType="lpstr">
      <vt:lpstr>Module</vt:lpstr>
      <vt:lpstr>Equation</vt:lpstr>
      <vt:lpstr>Acrobat Document</vt:lpstr>
      <vt:lpstr>Recommender Systems: Latent Factor Models</vt:lpstr>
      <vt:lpstr>The Netflix Prize</vt:lpstr>
      <vt:lpstr>The Netflix Utility Matrix R</vt:lpstr>
      <vt:lpstr>Utility Matrix R: Evaluation</vt:lpstr>
      <vt:lpstr>BellKor Recommender System</vt:lpstr>
      <vt:lpstr>Modeling Local &amp; Global Effects</vt:lpstr>
      <vt:lpstr>Recap: Collaborative Filtering (CF)</vt:lpstr>
      <vt:lpstr>Modeling Local &amp; Global Effects</vt:lpstr>
      <vt:lpstr>Idea: Interpolation Weights wij</vt:lpstr>
      <vt:lpstr>Idea: Interpolation Weights wij</vt:lpstr>
      <vt:lpstr>Recommendations via Optimization</vt:lpstr>
      <vt:lpstr>Recommendations via Optimization</vt:lpstr>
      <vt:lpstr>Detour: Minimizing a function</vt:lpstr>
      <vt:lpstr>Interpolation Weights</vt:lpstr>
      <vt:lpstr>Interpolation Weights</vt:lpstr>
      <vt:lpstr>Performance of Various Methods</vt:lpstr>
      <vt:lpstr>Latent Factor Models (e.g., SVD)</vt:lpstr>
      <vt:lpstr>Latent Factor Models</vt:lpstr>
      <vt:lpstr>Ratings as Products of Factors</vt:lpstr>
      <vt:lpstr>Ratings as Products of Factors</vt:lpstr>
      <vt:lpstr>Ratings as Products of Factors</vt:lpstr>
      <vt:lpstr>Latent Factor Models</vt:lpstr>
      <vt:lpstr>Latent Factor Models</vt:lpstr>
      <vt:lpstr>Recap: SVD</vt:lpstr>
      <vt:lpstr>SVD: More good stuff</vt:lpstr>
      <vt:lpstr>Latent Factor Models</vt:lpstr>
      <vt:lpstr> Finding the Latent Factors</vt:lpstr>
      <vt:lpstr>Latent Factor Models</vt:lpstr>
      <vt:lpstr>Back to Our Problem</vt:lpstr>
      <vt:lpstr>Dealing with Missing Entries</vt:lpstr>
      <vt:lpstr>The Effect of Regularization</vt:lpstr>
      <vt:lpstr>The Effect of Regularization</vt:lpstr>
      <vt:lpstr>The Effect of Regularization</vt:lpstr>
      <vt:lpstr>The Effect of Regularization</vt:lpstr>
      <vt:lpstr>Stochastic Gradient Descent</vt:lpstr>
      <vt:lpstr>Stochastic Gradient Descent</vt:lpstr>
      <vt:lpstr>SGD vs. GD</vt:lpstr>
      <vt:lpstr>Stochastic Gradient Descent</vt:lpstr>
      <vt:lpstr>Slide 39</vt:lpstr>
      <vt:lpstr>Extending Latent Factor Model to Include Biases</vt:lpstr>
      <vt:lpstr>Modeling Biases and Interactions</vt:lpstr>
      <vt:lpstr>Baseline Predictor</vt:lpstr>
      <vt:lpstr>Putting It All Together</vt:lpstr>
      <vt:lpstr>Fitting the New Model</vt:lpstr>
      <vt:lpstr>Performance of Various Methods</vt:lpstr>
      <vt:lpstr>Performance of Various Methods</vt:lpstr>
      <vt:lpstr> The Netflix Challenge: 2006-09</vt:lpstr>
      <vt:lpstr>Temporal Biases Of Users</vt:lpstr>
      <vt:lpstr>Temporal Biases &amp; Factors</vt:lpstr>
      <vt:lpstr>Adding Temporal Effects</vt:lpstr>
      <vt:lpstr>Performance of Various Methods</vt:lpstr>
      <vt:lpstr>Slide 52</vt:lpstr>
      <vt:lpstr>Standing on June 26th 2009</vt:lpstr>
      <vt:lpstr>The Last 30 Days</vt:lpstr>
      <vt:lpstr>24 Hours from the Deadline</vt:lpstr>
      <vt:lpstr>Slide 56</vt:lpstr>
      <vt:lpstr>Million $ Awarded Sept 21st 2009</vt:lpstr>
      <vt:lpstr>Acknowledgments</vt:lpstr>
    </vt:vector>
  </TitlesOfParts>
  <Company>Carnegie Mellon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mxs121731</cp:lastModifiedBy>
  <cp:revision>1592</cp:revision>
  <cp:lastPrinted>2012-01-25T16:54:23Z</cp:lastPrinted>
  <dcterms:created xsi:type="dcterms:W3CDTF">2009-06-12T17:14:38Z</dcterms:created>
  <dcterms:modified xsi:type="dcterms:W3CDTF">2016-10-17T17:56:41Z</dcterms:modified>
</cp:coreProperties>
</file>