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3"/>
  </p:notesMasterIdLst>
  <p:handoutMasterIdLst>
    <p:handoutMasterId r:id="rId24"/>
  </p:handoutMasterIdLst>
  <p:sldIdLst>
    <p:sldId id="306" r:id="rId2"/>
    <p:sldId id="416" r:id="rId3"/>
    <p:sldId id="385" r:id="rId4"/>
    <p:sldId id="386" r:id="rId5"/>
    <p:sldId id="423" r:id="rId6"/>
    <p:sldId id="424" r:id="rId7"/>
    <p:sldId id="426" r:id="rId8"/>
    <p:sldId id="418" r:id="rId9"/>
    <p:sldId id="420" r:id="rId10"/>
    <p:sldId id="396" r:id="rId11"/>
    <p:sldId id="397" r:id="rId12"/>
    <p:sldId id="427" r:id="rId13"/>
    <p:sldId id="428" r:id="rId14"/>
    <p:sldId id="429" r:id="rId15"/>
    <p:sldId id="434" r:id="rId16"/>
    <p:sldId id="435" r:id="rId17"/>
    <p:sldId id="436" r:id="rId18"/>
    <p:sldId id="437" r:id="rId19"/>
    <p:sldId id="438" r:id="rId20"/>
    <p:sldId id="439" r:id="rId21"/>
    <p:sldId id="440" r:id="rId22"/>
  </p:sldIdLst>
  <p:sldSz cx="9144000" cy="6858000" type="screen4x3"/>
  <p:notesSz cx="7027863" cy="93138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khan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CC99"/>
    <a:srgbClr val="FF9933"/>
    <a:srgbClr val="000066"/>
    <a:srgbClr val="996600"/>
    <a:srgbClr val="4D6997"/>
    <a:srgbClr val="663300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45" autoAdjust="0"/>
    <p:restoredTop sz="81701" autoAdjust="0"/>
  </p:normalViewPr>
  <p:slideViewPr>
    <p:cSldViewPr>
      <p:cViewPr varScale="1">
        <p:scale>
          <a:sx n="85" d="100"/>
          <a:sy n="85" d="100"/>
        </p:scale>
        <p:origin x="-13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50" y="-90"/>
      </p:cViewPr>
      <p:guideLst>
        <p:guide orient="horz" pos="2933"/>
        <p:guide pos="2213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1-12T19:09:26.844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48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2" tIns="46666" rIns="93332" bIns="46666" numCol="1" anchor="t" anchorCtr="0" compatLnSpc="1">
            <a:prstTxWarp prst="textNoShape">
              <a:avLst/>
            </a:prstTxWarp>
          </a:bodyPr>
          <a:lstStyle>
            <a:lvl1pPr defTabSz="931863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0"/>
            <a:ext cx="30448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2" tIns="46666" rIns="93332" bIns="4666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8725"/>
            <a:ext cx="30448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2" tIns="46666" rIns="93332" bIns="46666" numCol="1" anchor="b" anchorCtr="0" compatLnSpc="1">
            <a:prstTxWarp prst="textNoShape">
              <a:avLst/>
            </a:prstTxWarp>
          </a:bodyPr>
          <a:lstStyle>
            <a:lvl1pPr defTabSz="931863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848725"/>
            <a:ext cx="30448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2" tIns="46666" rIns="93332" bIns="4666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0"/>
            </a:lvl1pPr>
          </a:lstStyle>
          <a:p>
            <a:pPr>
              <a:defRPr/>
            </a:pPr>
            <a:fld id="{B7EFC4B0-348C-481A-A372-A12F7136B9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48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2" tIns="46666" rIns="93332" bIns="46666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1450" y="0"/>
            <a:ext cx="30448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2" tIns="46666" rIns="93332" bIns="46666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5863" y="698500"/>
            <a:ext cx="4657725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3263" y="4422775"/>
            <a:ext cx="5622925" cy="419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2" tIns="46666" rIns="93332" bIns="46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7138"/>
            <a:ext cx="30448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2" tIns="46666" rIns="93332" bIns="46666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1450" y="8847138"/>
            <a:ext cx="30448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2" tIns="46666" rIns="93332" bIns="46666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b="0"/>
            </a:lvl1pPr>
          </a:lstStyle>
          <a:p>
            <a:pPr>
              <a:defRPr/>
            </a:pPr>
            <a:fld id="{56B539EC-781E-4C67-AF83-C5DA4761FC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Array_processor" TargetMode="External"/><Relationship Id="rId13" Type="http://schemas.openxmlformats.org/officeDocument/2006/relationships/hyperlink" Target="http://en.wikipedia.org/wiki/MIMD" TargetMode="External"/><Relationship Id="rId3" Type="http://schemas.openxmlformats.org/officeDocument/2006/relationships/hyperlink" Target="http://en.wikipedia.org/wiki/SISD" TargetMode="External"/><Relationship Id="rId7" Type="http://schemas.openxmlformats.org/officeDocument/2006/relationships/hyperlink" Target="http://en.wikipedia.org/wiki/SIMD" TargetMode="External"/><Relationship Id="rId12" Type="http://schemas.openxmlformats.org/officeDocument/2006/relationships/hyperlink" Target="http://en.wikipedia.org/wiki/Wikipedia:Citation_needed" TargetMode="External"/><Relationship Id="rId2" Type="http://schemas.openxmlformats.org/officeDocument/2006/relationships/slide" Target="../slides/slide4.xml"/><Relationship Id="rId16" Type="http://schemas.openxmlformats.org/officeDocument/2006/relationships/hyperlink" Target="http://en.wikipedia.org/wiki/Superscalar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Mainframe_computer" TargetMode="External"/><Relationship Id="rId11" Type="http://schemas.openxmlformats.org/officeDocument/2006/relationships/hyperlink" Target="http://en.wikipedia.org/wiki/Space_Shuttle" TargetMode="External"/><Relationship Id="rId5" Type="http://schemas.openxmlformats.org/officeDocument/2006/relationships/hyperlink" Target="http://en.wikipedia.org/wiki/Personal_Computer" TargetMode="External"/><Relationship Id="rId15" Type="http://schemas.openxmlformats.org/officeDocument/2006/relationships/hyperlink" Target="http://en.wikipedia.org/wiki/Multi-core" TargetMode="External"/><Relationship Id="rId10" Type="http://schemas.openxmlformats.org/officeDocument/2006/relationships/hyperlink" Target="http://en.wikipedia.org/wiki/MISD" TargetMode="External"/><Relationship Id="rId4" Type="http://schemas.openxmlformats.org/officeDocument/2006/relationships/hyperlink" Target="http://en.wikipedia.org/wiki/Uniprocessor" TargetMode="External"/><Relationship Id="rId9" Type="http://schemas.openxmlformats.org/officeDocument/2006/relationships/hyperlink" Target="http://en.wikipedia.org/wiki/GPU" TargetMode="External"/><Relationship Id="rId14" Type="http://schemas.openxmlformats.org/officeDocument/2006/relationships/hyperlink" Target="http://en.wikipedia.org/wiki/Distributed_system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B539EC-781E-4C67-AF83-C5DA4761FC3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D2563E-36C0-416E-9915-2A23E9F0949D}" type="slidenum">
              <a:rPr lang="en-GB" smtClean="0"/>
              <a:pPr/>
              <a:t>16</a:t>
            </a:fld>
            <a:endParaRPr lang="en-GB" smtClean="0"/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171575" y="698500"/>
            <a:ext cx="4684713" cy="34925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3379" tIns="46689" rIns="93379" bIns="46689" anchor="ctr"/>
          <a:lstStyle/>
          <a:p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body"/>
          </p:nvPr>
        </p:nvSpPr>
        <p:spPr>
          <a:xfrm>
            <a:off x="703263" y="4424363"/>
            <a:ext cx="5618162" cy="41910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1610E0-6D1F-42BB-89F4-26234F544580}" type="slidenum">
              <a:rPr lang="en-GB" smtClean="0"/>
              <a:pPr/>
              <a:t>17</a:t>
            </a:fld>
            <a:endParaRPr lang="en-GB" smtClean="0"/>
          </a:p>
        </p:txBody>
      </p:sp>
      <p:sp>
        <p:nvSpPr>
          <p:cNvPr id="41987" name="Text Box 1"/>
          <p:cNvSpPr txBox="1">
            <a:spLocks noChangeArrowheads="1"/>
          </p:cNvSpPr>
          <p:nvPr/>
        </p:nvSpPr>
        <p:spPr bwMode="auto">
          <a:xfrm>
            <a:off x="1171575" y="698500"/>
            <a:ext cx="4684713" cy="34925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3379" tIns="46689" rIns="93379" bIns="46689" anchor="ctr"/>
          <a:lstStyle/>
          <a:p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body"/>
          </p:nvPr>
        </p:nvSpPr>
        <p:spPr>
          <a:xfrm>
            <a:off x="703263" y="4424363"/>
            <a:ext cx="5618162" cy="41910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F06A11-5216-43E4-A4DD-D86E7B145DCB}" type="slidenum">
              <a:rPr lang="en-GB" smtClean="0"/>
              <a:pPr/>
              <a:t>19</a:t>
            </a:fld>
            <a:endParaRPr lang="en-GB" smtClean="0"/>
          </a:p>
        </p:txBody>
      </p:sp>
      <p:sp>
        <p:nvSpPr>
          <p:cNvPr id="43011" name="Text Box 1"/>
          <p:cNvSpPr txBox="1">
            <a:spLocks noChangeArrowheads="1"/>
          </p:cNvSpPr>
          <p:nvPr/>
        </p:nvSpPr>
        <p:spPr bwMode="auto">
          <a:xfrm>
            <a:off x="1171575" y="698500"/>
            <a:ext cx="4684713" cy="34925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3379" tIns="46689" rIns="93379" bIns="46689" anchor="ctr"/>
          <a:lstStyle/>
          <a:p>
            <a:endParaRPr 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body"/>
          </p:nvPr>
        </p:nvSpPr>
        <p:spPr>
          <a:xfrm>
            <a:off x="703263" y="4424363"/>
            <a:ext cx="5618162" cy="41910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46D7DF-60BA-4EC0-8376-DE37DD4F526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1171575" y="698500"/>
            <a:ext cx="4684713" cy="34925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/>
          </p:nvPr>
        </p:nvSpPr>
        <p:spPr>
          <a:xfrm>
            <a:off x="703263" y="4424363"/>
            <a:ext cx="5614987" cy="4191000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B07ABD-5E80-41E7-80FE-D2D89D9B0A3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1171575" y="698500"/>
            <a:ext cx="4681538" cy="34925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/>
          </p:nvPr>
        </p:nvSpPr>
        <p:spPr>
          <a:xfrm>
            <a:off x="703263" y="3971131"/>
            <a:ext cx="5614987" cy="4644232"/>
          </a:xfrm>
          <a:noFill/>
          <a:ln/>
        </p:spPr>
        <p:txBody>
          <a:bodyPr wrap="none" anchor="ctr"/>
          <a:lstStyle/>
          <a:p>
            <a:r>
              <a:rPr lang="en-US" dirty="0" smtClean="0">
                <a:hlinkClick r:id="rId3" tooltip="SISD"/>
              </a:rPr>
              <a:t>Single Instruction, Single Data stream</a:t>
            </a:r>
            <a:r>
              <a:rPr lang="en-US" dirty="0" smtClean="0"/>
              <a:t> (SISD) A sequential computer which exploits </a:t>
            </a:r>
          </a:p>
          <a:p>
            <a:r>
              <a:rPr lang="en-US" dirty="0" smtClean="0"/>
              <a:t>no parallelism in either the instruction or data streams. </a:t>
            </a:r>
          </a:p>
          <a:p>
            <a:r>
              <a:rPr lang="en-US" dirty="0" smtClean="0"/>
              <a:t>Single control unit (CU) fetches single Instruction Stream (IS) from memory. </a:t>
            </a:r>
          </a:p>
          <a:p>
            <a:r>
              <a:rPr lang="en-US" dirty="0" smtClean="0"/>
              <a:t>The CU then generates appropriate control signals to direct single processing </a:t>
            </a:r>
          </a:p>
          <a:p>
            <a:r>
              <a:rPr lang="en-US" dirty="0" smtClean="0"/>
              <a:t>element (PE) to operate on single Data Stream (DS) i.e. one operation at a time </a:t>
            </a:r>
          </a:p>
          <a:p>
            <a:r>
              <a:rPr lang="en-US" dirty="0" smtClean="0"/>
              <a:t>Examples of SISD architecture are the traditional </a:t>
            </a:r>
            <a:r>
              <a:rPr lang="en-US" dirty="0" err="1" smtClean="0">
                <a:hlinkClick r:id="rId4" tooltip="Uniprocessor"/>
              </a:rPr>
              <a:t>uniprocessor</a:t>
            </a:r>
            <a:r>
              <a:rPr lang="en-US" dirty="0" smtClean="0"/>
              <a:t> machines like </a:t>
            </a:r>
          </a:p>
          <a:p>
            <a:r>
              <a:rPr lang="en-US" dirty="0" smtClean="0"/>
              <a:t>a </a:t>
            </a:r>
            <a:r>
              <a:rPr lang="en-US" dirty="0" smtClean="0">
                <a:hlinkClick r:id="rId5" tooltip="Personal Computer"/>
              </a:rPr>
              <a:t>PC</a:t>
            </a:r>
            <a:r>
              <a:rPr lang="en-US" dirty="0" smtClean="0"/>
              <a:t> (currently manufactured PCs have multiple processors) or old </a:t>
            </a:r>
            <a:r>
              <a:rPr lang="en-US" dirty="0" smtClean="0">
                <a:hlinkClick r:id="rId6" tooltip="Mainframe computer"/>
              </a:rPr>
              <a:t>mainframes</a:t>
            </a:r>
            <a:r>
              <a:rPr lang="en-US" dirty="0" smtClean="0"/>
              <a:t>.</a:t>
            </a:r>
          </a:p>
          <a:p>
            <a:r>
              <a:rPr lang="en-US" dirty="0" smtClean="0">
                <a:hlinkClick r:id="rId7" tooltip="SIMD"/>
              </a:rPr>
              <a:t>Single Instruction, Multiple Data streams</a:t>
            </a:r>
            <a:r>
              <a:rPr lang="en-US" dirty="0" smtClean="0"/>
              <a:t> (SIMD) A computer which exploits multiple </a:t>
            </a:r>
          </a:p>
          <a:p>
            <a:r>
              <a:rPr lang="en-US" dirty="0" smtClean="0"/>
              <a:t>data streams against a single instruction stream to perform operations </a:t>
            </a:r>
          </a:p>
          <a:p>
            <a:r>
              <a:rPr lang="en-US" dirty="0" smtClean="0"/>
              <a:t>which may be naturally parallelized. For example, an </a:t>
            </a:r>
            <a:r>
              <a:rPr lang="en-US" dirty="0" smtClean="0">
                <a:hlinkClick r:id="rId8" tooltip="Array processor"/>
              </a:rPr>
              <a:t>array processor</a:t>
            </a:r>
            <a:r>
              <a:rPr lang="en-US" dirty="0" smtClean="0"/>
              <a:t> or </a:t>
            </a:r>
            <a:r>
              <a:rPr lang="en-US" dirty="0" smtClean="0">
                <a:hlinkClick r:id="rId9" tooltip="GPU"/>
              </a:rPr>
              <a:t>GPU</a:t>
            </a:r>
            <a:r>
              <a:rPr lang="en-US" dirty="0" smtClean="0"/>
              <a:t>. </a:t>
            </a:r>
          </a:p>
          <a:p>
            <a:r>
              <a:rPr lang="en-US" dirty="0" smtClean="0">
                <a:hlinkClick r:id="rId10" tooltip="MISD"/>
              </a:rPr>
              <a:t>Multiple Instruction, Single Data stream</a:t>
            </a:r>
            <a:r>
              <a:rPr lang="en-US" dirty="0" smtClean="0"/>
              <a:t> (MISD) Multiple instructions operate on </a:t>
            </a:r>
          </a:p>
          <a:p>
            <a:r>
              <a:rPr lang="en-US" dirty="0" smtClean="0"/>
              <a:t>a single data stream. Uncommon architecture which is generally used for </a:t>
            </a:r>
          </a:p>
          <a:p>
            <a:r>
              <a:rPr lang="en-US" dirty="0" smtClean="0"/>
              <a:t>fault tolerance. Heterogeneous systems operate on the same data stream </a:t>
            </a:r>
          </a:p>
          <a:p>
            <a:r>
              <a:rPr lang="en-US" dirty="0" smtClean="0"/>
              <a:t>and must agree on the result. Examples include the </a:t>
            </a:r>
            <a:r>
              <a:rPr lang="en-US" dirty="0" smtClean="0">
                <a:hlinkClick r:id="rId11" tooltip="Space Shuttle"/>
              </a:rPr>
              <a:t>Space Shuttle</a:t>
            </a:r>
            <a:r>
              <a:rPr lang="en-US" dirty="0" smtClean="0"/>
              <a:t> flight control </a:t>
            </a:r>
          </a:p>
          <a:p>
            <a:r>
              <a:rPr lang="en-US" dirty="0" smtClean="0"/>
              <a:t>computer.</a:t>
            </a:r>
            <a:r>
              <a:rPr lang="en-US" baseline="30000" dirty="0" smtClean="0"/>
              <a:t>[</a:t>
            </a:r>
            <a:r>
              <a:rPr lang="en-US" i="1" baseline="30000" dirty="0" smtClean="0">
                <a:hlinkClick r:id="rId12" tooltip="Wikipedia:Citation needed"/>
              </a:rPr>
              <a:t>citation needed</a:t>
            </a:r>
            <a:r>
              <a:rPr lang="en-US" baseline="30000" dirty="0" smtClean="0"/>
              <a:t>]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13" tooltip="MIMD"/>
              </a:rPr>
              <a:t>Multiple Instruction, Multiple Data streams</a:t>
            </a:r>
            <a:r>
              <a:rPr lang="en-US" dirty="0" smtClean="0"/>
              <a:t> (MIMD) Multiple autonomous processors </a:t>
            </a:r>
          </a:p>
          <a:p>
            <a:r>
              <a:rPr lang="en-US" dirty="0" smtClean="0"/>
              <a:t>simultaneously executing different instructions on different data. </a:t>
            </a:r>
            <a:r>
              <a:rPr lang="en-US" dirty="0" smtClean="0">
                <a:hlinkClick r:id="rId14" tooltip="Distributed system"/>
              </a:rPr>
              <a:t>Distributed systems</a:t>
            </a:r>
            <a:r>
              <a:rPr lang="en-US" dirty="0" smtClean="0"/>
              <a:t> </a:t>
            </a:r>
          </a:p>
          <a:p>
            <a:r>
              <a:rPr lang="en-US" dirty="0" smtClean="0"/>
              <a:t>are generally recognized to be MIMD architectures; either exploiting a single shared </a:t>
            </a:r>
          </a:p>
          <a:p>
            <a:r>
              <a:rPr lang="en-US" dirty="0" smtClean="0"/>
              <a:t>memory space or a distributed memory space. </a:t>
            </a:r>
          </a:p>
          <a:p>
            <a:r>
              <a:rPr lang="en-US" dirty="0" smtClean="0"/>
              <a:t>A </a:t>
            </a:r>
            <a:r>
              <a:rPr lang="en-US" dirty="0" smtClean="0">
                <a:hlinkClick r:id="rId15" tooltip="Multi-core"/>
              </a:rPr>
              <a:t>multi-core</a:t>
            </a:r>
            <a:r>
              <a:rPr lang="en-US" dirty="0" smtClean="0"/>
              <a:t> </a:t>
            </a:r>
            <a:r>
              <a:rPr lang="en-US" dirty="0" smtClean="0">
                <a:hlinkClick r:id="rId16" tooltip="Superscalar"/>
              </a:rPr>
              <a:t>superscalar</a:t>
            </a:r>
            <a:r>
              <a:rPr lang="en-US" dirty="0" smtClean="0"/>
              <a:t> processor is an MIMD processor.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1F5E6C-796E-4A4D-A05D-91D5F69C514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1171575" y="698500"/>
            <a:ext cx="4683125" cy="34925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/>
          </p:nvPr>
        </p:nvSpPr>
        <p:spPr>
          <a:xfrm>
            <a:off x="703263" y="4424363"/>
            <a:ext cx="5614987" cy="4191000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512210-DEDB-4955-B135-40AEE422404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1171575" y="698500"/>
            <a:ext cx="4683125" cy="34925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/>
          </p:nvPr>
        </p:nvSpPr>
        <p:spPr>
          <a:xfrm>
            <a:off x="703263" y="4424363"/>
            <a:ext cx="5614987" cy="4191000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70248F-EFFA-41E3-836A-8560AE49ABD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1171575" y="698500"/>
            <a:ext cx="4683125" cy="34925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/>
          </p:nvPr>
        </p:nvSpPr>
        <p:spPr>
          <a:xfrm>
            <a:off x="703263" y="4424363"/>
            <a:ext cx="5614987" cy="4191000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FA016F-8630-46D8-8FDD-2FA3A5196AF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171575" y="698500"/>
            <a:ext cx="4683125" cy="34925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/>
          </p:nvPr>
        </p:nvSpPr>
        <p:spPr>
          <a:xfrm>
            <a:off x="703263" y="4424363"/>
            <a:ext cx="5614987" cy="4191000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950A89-C5CD-433A-8CCE-D301DED8A26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171575" y="698500"/>
            <a:ext cx="4684713" cy="34925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/>
          </p:nvPr>
        </p:nvSpPr>
        <p:spPr>
          <a:xfrm>
            <a:off x="703263" y="4424363"/>
            <a:ext cx="5614987" cy="4191000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C5A1E5-6B35-4B22-8B0A-EC0CCBF0855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171575" y="698500"/>
            <a:ext cx="4684713" cy="34925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/>
          </p:nvPr>
        </p:nvSpPr>
        <p:spPr>
          <a:xfrm>
            <a:off x="703263" y="4424363"/>
            <a:ext cx="5614987" cy="4191000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086600" y="6248400"/>
            <a:ext cx="1524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810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2209800" y="6248400"/>
            <a:ext cx="12192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/>
            </a:lvl1pPr>
          </a:lstStyle>
          <a:p>
            <a:pPr>
              <a:defRPr/>
            </a:pPr>
            <a:fld id="{F41CA6D8-261D-4585-92A7-689FB5366C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0400" y="190500"/>
            <a:ext cx="1828800" cy="6134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334000" cy="6134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066800"/>
            <a:ext cx="3543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900" y="1066800"/>
            <a:ext cx="3543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FFFF9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3152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1066800"/>
            <a:ext cx="7239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0" y="0"/>
            <a:ext cx="1143000" cy="6858000"/>
          </a:xfrm>
          <a:prstGeom prst="rect">
            <a:avLst/>
          </a:prstGeom>
          <a:solidFill>
            <a:srgbClr val="5675A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rgbClr val="FFFF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b="0">
              <a:latin typeface="Times New Roman" pitchFamily="18" charset="0"/>
            </a:endParaRPr>
          </a:p>
        </p:txBody>
      </p:sp>
      <p:sp>
        <p:nvSpPr>
          <p:cNvPr id="47113" name="Oval 9"/>
          <p:cNvSpPr>
            <a:spLocks noChangeArrowheads="1"/>
          </p:cNvSpPr>
          <p:nvPr/>
        </p:nvSpPr>
        <p:spPr bwMode="auto">
          <a:xfrm>
            <a:off x="457200" y="838200"/>
            <a:ext cx="228600" cy="228600"/>
          </a:xfrm>
          <a:prstGeom prst="ellipse">
            <a:avLst/>
          </a:prstGeom>
          <a:solidFill>
            <a:srgbClr val="FFFF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b="0">
              <a:latin typeface="Times New Roman" pitchFamily="18" charset="0"/>
            </a:endParaRPr>
          </a:p>
        </p:txBody>
      </p:sp>
      <p:sp>
        <p:nvSpPr>
          <p:cNvPr id="47120" name="Rectangle 16"/>
          <p:cNvSpPr>
            <a:spLocks noChangeArrowheads="1"/>
          </p:cNvSpPr>
          <p:nvPr/>
        </p:nvSpPr>
        <p:spPr bwMode="auto">
          <a:xfrm>
            <a:off x="1143000" y="0"/>
            <a:ext cx="152400" cy="6858000"/>
          </a:xfrm>
          <a:prstGeom prst="rect">
            <a:avLst/>
          </a:prstGeom>
          <a:solidFill>
            <a:srgbClr val="4D699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auto">
          <a:xfrm>
            <a:off x="762000" y="838200"/>
            <a:ext cx="228600" cy="228600"/>
          </a:xfrm>
          <a:prstGeom prst="ellipse">
            <a:avLst/>
          </a:prstGeom>
          <a:solidFill>
            <a:srgbClr val="FFFFCC"/>
          </a:solidFill>
          <a:ln w="9525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b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pitchFamily="2" charset="2"/>
        <a:buChar char="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10000"/>
        </a:spcAft>
        <a:buClr>
          <a:schemeClr val="accent1"/>
        </a:buClr>
        <a:buSzPct val="75000"/>
        <a:buFont typeface="Wingdings" pitchFamily="2" charset="2"/>
        <a:buChar char="l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reativecommons.org/licenses/by-nc-sa/3.0/u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reativecommons.org/licenses/by-nc-sa/3.0/us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ChangeArrowheads="1"/>
          </p:cNvSpPr>
          <p:nvPr/>
        </p:nvSpPr>
        <p:spPr bwMode="auto">
          <a:xfrm>
            <a:off x="533400" y="1371600"/>
            <a:ext cx="8153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000" b="0" dirty="0" smtClean="0">
                <a:solidFill>
                  <a:srgbClr val="663300"/>
                </a:solidFill>
                <a:latin typeface="Arial Black" pitchFamily="34" charset="0"/>
              </a:rPr>
              <a:t>Big Data Mining and Analytics </a:t>
            </a:r>
            <a:r>
              <a:rPr lang="en-US" sz="2000" b="0" dirty="0">
                <a:solidFill>
                  <a:srgbClr val="663300"/>
                </a:solidFill>
                <a:latin typeface="Arial Black" pitchFamily="34" charset="0"/>
              </a:rPr>
              <a:t>Lecture </a:t>
            </a:r>
            <a:br>
              <a:rPr lang="en-US" sz="2000" b="0" dirty="0">
                <a:solidFill>
                  <a:srgbClr val="663300"/>
                </a:solidFill>
                <a:latin typeface="Arial Black" pitchFamily="34" charset="0"/>
              </a:rPr>
            </a:br>
            <a:r>
              <a:rPr lang="en-US" sz="3000" b="0" dirty="0">
                <a:solidFill>
                  <a:srgbClr val="663300"/>
                </a:solidFill>
                <a:latin typeface="Arial Black" pitchFamily="34" charset="0"/>
              </a:rPr>
              <a:t>Parallel and Distributed Computing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581400"/>
            <a:ext cx="5638800" cy="19812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/>
              <a:t>Dr. </a:t>
            </a:r>
            <a:r>
              <a:rPr lang="en-US" sz="2000" b="1" dirty="0" err="1" smtClean="0"/>
              <a:t>Latifur</a:t>
            </a:r>
            <a:r>
              <a:rPr lang="en-US" sz="2000" b="1" dirty="0" smtClean="0"/>
              <a:t> Khan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Department of Computer Science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University of Texas at Dallas</a:t>
            </a:r>
          </a:p>
        </p:txBody>
      </p:sp>
      <p:sp>
        <p:nvSpPr>
          <p:cNvPr id="3077" name="Text Box 11"/>
          <p:cNvSpPr txBox="1">
            <a:spLocks noChangeArrowheads="1"/>
          </p:cNvSpPr>
          <p:nvPr/>
        </p:nvSpPr>
        <p:spPr bwMode="auto">
          <a:xfrm>
            <a:off x="1219200" y="6324600"/>
            <a:ext cx="7354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This work is licensed under a Creative Commons Attribution-Noncommercial-Share Alike 3.0 United States</a:t>
            </a:r>
            <a:br>
              <a:rPr lang="en-US" sz="1200" b="0"/>
            </a:br>
            <a:r>
              <a:rPr lang="en-US" sz="1200" b="0"/>
              <a:t>See </a:t>
            </a:r>
            <a:r>
              <a:rPr lang="en-US" sz="1200" b="0">
                <a:hlinkClick r:id="rId2"/>
              </a:rPr>
              <a:t>http://creativecommons.org/licenses/by-nc-sa/3.0/us/</a:t>
            </a:r>
            <a:r>
              <a:rPr lang="en-US" sz="1200" b="0"/>
              <a:t> for details</a:t>
            </a:r>
          </a:p>
        </p:txBody>
      </p:sp>
      <p:pic>
        <p:nvPicPr>
          <p:cNvPr id="3078" name="Picture 13" descr="creative-comm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00" y="6324600"/>
            <a:ext cx="1117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Text Box 16"/>
          <p:cNvSpPr txBox="1">
            <a:spLocks noChangeArrowheads="1"/>
          </p:cNvSpPr>
          <p:nvPr/>
        </p:nvSpPr>
        <p:spPr bwMode="auto">
          <a:xfrm>
            <a:off x="1219200" y="5867400"/>
            <a:ext cx="7483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0"/>
              <a:t>Material adapted from slides by Christophe Bisciglia, Aaron Kimball, &amp; Sierra Michels-Slettvet, Google Distributed Computing Seminar, 2007 (licensed under Creation Commons Attribution 3.0 License)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Parallelization Problems</a:t>
            </a:r>
          </a:p>
        </p:txBody>
      </p:sp>
      <p:sp>
        <p:nvSpPr>
          <p:cNvPr id="2048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How do we assign work units to workers?</a:t>
            </a:r>
          </a:p>
          <a:p>
            <a:pPr eaLnBrk="1" hangingPunct="1"/>
            <a:r>
              <a:rPr lang="en-GB" smtClean="0"/>
              <a:t>What if we have more work units than workers?</a:t>
            </a:r>
          </a:p>
          <a:p>
            <a:pPr eaLnBrk="1" hangingPunct="1"/>
            <a:r>
              <a:rPr lang="en-GB" smtClean="0"/>
              <a:t>What if workers need to share partial results?</a:t>
            </a:r>
          </a:p>
          <a:p>
            <a:pPr eaLnBrk="1" hangingPunct="1"/>
            <a:r>
              <a:rPr lang="en-GB" smtClean="0"/>
              <a:t>How do we aggregate partial results?</a:t>
            </a:r>
          </a:p>
          <a:p>
            <a:pPr eaLnBrk="1" hangingPunct="1"/>
            <a:r>
              <a:rPr lang="en-GB" smtClean="0"/>
              <a:t>How do we know all the workers have finished?</a:t>
            </a:r>
          </a:p>
          <a:p>
            <a:pPr eaLnBrk="1" hangingPunct="1"/>
            <a:r>
              <a:rPr lang="en-GB" smtClean="0"/>
              <a:t>What if workers die?</a:t>
            </a:r>
          </a:p>
        </p:txBody>
      </p:sp>
      <p:sp>
        <p:nvSpPr>
          <p:cNvPr id="20484" name="Text Box 10"/>
          <p:cNvSpPr txBox="1">
            <a:spLocks noChangeArrowheads="1"/>
          </p:cNvSpPr>
          <p:nvPr/>
        </p:nvSpPr>
        <p:spPr bwMode="auto">
          <a:xfrm>
            <a:off x="1981200" y="5029200"/>
            <a:ext cx="655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What is the common theme of all of these problems?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General Theme?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Parallelization problems arise from:</a:t>
            </a:r>
          </a:p>
          <a:p>
            <a:pPr lvl="1" eaLnBrk="1" hangingPunct="1"/>
            <a:r>
              <a:rPr lang="en-GB" smtClean="0"/>
              <a:t>Communication between workers</a:t>
            </a:r>
          </a:p>
          <a:p>
            <a:pPr lvl="1" eaLnBrk="1" hangingPunct="1"/>
            <a:r>
              <a:rPr lang="en-GB" smtClean="0"/>
              <a:t>Access to shared resources (e.g., data)</a:t>
            </a:r>
          </a:p>
          <a:p>
            <a:pPr eaLnBrk="1" hangingPunct="1"/>
            <a:r>
              <a:rPr lang="en-GB" smtClean="0"/>
              <a:t>Thus, we need a synchronization system!</a:t>
            </a:r>
          </a:p>
          <a:p>
            <a:pPr eaLnBrk="1" hangingPunct="1"/>
            <a:r>
              <a:rPr lang="en-GB" smtClean="0"/>
              <a:t>This is tricky:</a:t>
            </a:r>
          </a:p>
          <a:p>
            <a:pPr lvl="1" eaLnBrk="1" hangingPunct="1"/>
            <a:r>
              <a:rPr lang="en-GB" smtClean="0"/>
              <a:t>Finding bugs is hard</a:t>
            </a:r>
          </a:p>
          <a:p>
            <a:pPr lvl="1" eaLnBrk="1" hangingPunct="1"/>
            <a:r>
              <a:rPr lang="en-GB" smtClean="0"/>
              <a:t>Solving bugs is even harder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ChangeArrowheads="1"/>
          </p:cNvSpPr>
          <p:nvPr/>
        </p:nvSpPr>
        <p:spPr bwMode="auto">
          <a:xfrm>
            <a:off x="533400" y="1371600"/>
            <a:ext cx="8153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000" b="0">
                <a:solidFill>
                  <a:srgbClr val="663300"/>
                </a:solidFill>
                <a:latin typeface="Arial Black" pitchFamily="34" charset="0"/>
              </a:rPr>
              <a:t>Cloud Computing Lecture #2</a:t>
            </a:r>
            <a:br>
              <a:rPr lang="en-US" sz="2000" b="0">
                <a:solidFill>
                  <a:srgbClr val="663300"/>
                </a:solidFill>
                <a:latin typeface="Arial Black" pitchFamily="34" charset="0"/>
              </a:rPr>
            </a:br>
            <a:r>
              <a:rPr lang="en-US" sz="3000" b="0">
                <a:solidFill>
                  <a:srgbClr val="663300"/>
                </a:solidFill>
                <a:latin typeface="Arial Black" pitchFamily="34" charset="0"/>
              </a:rPr>
              <a:t>From Lisp to MapReduce and GFS</a:t>
            </a:r>
          </a:p>
        </p:txBody>
      </p:sp>
      <p:sp>
        <p:nvSpPr>
          <p:cNvPr id="3077" name="Text Box 11"/>
          <p:cNvSpPr txBox="1">
            <a:spLocks noChangeArrowheads="1"/>
          </p:cNvSpPr>
          <p:nvPr/>
        </p:nvSpPr>
        <p:spPr bwMode="auto">
          <a:xfrm>
            <a:off x="1219200" y="6324600"/>
            <a:ext cx="7354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This work is licensed under a Creative Commons Attribution-Noncommercial-Share Alike 3.0 United States</a:t>
            </a:r>
            <a:br>
              <a:rPr lang="en-US" sz="1200" b="0"/>
            </a:br>
            <a:r>
              <a:rPr lang="en-US" sz="1200" b="0"/>
              <a:t>See </a:t>
            </a:r>
            <a:r>
              <a:rPr lang="en-US" sz="1200" b="0">
                <a:hlinkClick r:id="rId2"/>
              </a:rPr>
              <a:t>http://creativecommons.org/licenses/by-nc-sa/3.0/us/</a:t>
            </a:r>
            <a:r>
              <a:rPr lang="en-US" sz="1200" b="0"/>
              <a:t> for details</a:t>
            </a:r>
          </a:p>
        </p:txBody>
      </p:sp>
      <p:pic>
        <p:nvPicPr>
          <p:cNvPr id="3078" name="Picture 13" descr="creative-comm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00" y="6324600"/>
            <a:ext cx="1117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Text Box 16"/>
          <p:cNvSpPr txBox="1">
            <a:spLocks noChangeArrowheads="1"/>
          </p:cNvSpPr>
          <p:nvPr/>
        </p:nvSpPr>
        <p:spPr bwMode="auto">
          <a:xfrm>
            <a:off x="1219200" y="5867400"/>
            <a:ext cx="7483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0"/>
              <a:t>Material adapted from slides by Christophe Bisciglia, Aaron Kimball, &amp; Sierra Michels-Slettvet, Google Distributed Computing Seminar, 2007 (licensed under Creation Commons Attribution 3.0 License)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Today’s Topics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Functional Programming</a:t>
            </a:r>
          </a:p>
          <a:p>
            <a:r>
              <a:rPr lang="en-US" smtClean="0"/>
              <a:t>MapReduce</a:t>
            </a:r>
          </a:p>
          <a:p>
            <a:r>
              <a:rPr lang="en-US" smtClean="0"/>
              <a:t>Google File System (GFS)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52400" y="5105400"/>
            <a:ext cx="80645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b="0">
                <a:solidFill>
                  <a:schemeClr val="bg1"/>
                </a:solidFill>
              </a:rPr>
              <a:t>Lisp</a:t>
            </a:r>
          </a:p>
          <a:p>
            <a:endParaRPr lang="en-US" sz="900" b="0">
              <a:solidFill>
                <a:schemeClr val="bg1"/>
              </a:solidFill>
            </a:endParaRPr>
          </a:p>
          <a:p>
            <a:r>
              <a:rPr lang="en-US" sz="900" b="0">
                <a:solidFill>
                  <a:schemeClr val="bg1"/>
                </a:solidFill>
              </a:rPr>
              <a:t>MapReduce</a:t>
            </a:r>
          </a:p>
          <a:p>
            <a:endParaRPr lang="en-US" sz="900" b="0">
              <a:solidFill>
                <a:schemeClr val="bg1"/>
              </a:solidFill>
            </a:endParaRPr>
          </a:p>
          <a:p>
            <a:r>
              <a:rPr lang="en-US" sz="900" b="0">
                <a:solidFill>
                  <a:schemeClr val="bg1"/>
                </a:solidFill>
              </a:rPr>
              <a:t>GFS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Programming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MapReduce = functional programming meets distributed processing on steroids </a:t>
            </a:r>
          </a:p>
          <a:p>
            <a:pPr lvl="1"/>
            <a:r>
              <a:rPr lang="en-US" smtClean="0"/>
              <a:t>Not a new idea… dates back to the 50’s (or even 30’s)</a:t>
            </a:r>
          </a:p>
          <a:p>
            <a:r>
              <a:rPr lang="en-US" smtClean="0"/>
              <a:t>What is functional programming?</a:t>
            </a:r>
          </a:p>
          <a:p>
            <a:pPr lvl="1"/>
            <a:r>
              <a:rPr lang="en-US" smtClean="0"/>
              <a:t>Computation as application of functions</a:t>
            </a:r>
          </a:p>
          <a:p>
            <a:pPr lvl="1"/>
            <a:r>
              <a:rPr lang="en-US" smtClean="0"/>
              <a:t>Theoretical foundation provided by lambda calculus</a:t>
            </a:r>
          </a:p>
          <a:p>
            <a:r>
              <a:rPr lang="en-US" smtClean="0"/>
              <a:t>How is it different?</a:t>
            </a:r>
          </a:p>
          <a:p>
            <a:pPr lvl="1"/>
            <a:r>
              <a:rPr lang="en-US" smtClean="0"/>
              <a:t>Traditional notions of “data” and “instructions” are not applicable</a:t>
            </a:r>
          </a:p>
          <a:p>
            <a:pPr lvl="1"/>
            <a:r>
              <a:rPr lang="en-GB" smtClean="0"/>
              <a:t>Data flows are implicit in program</a:t>
            </a:r>
          </a:p>
          <a:p>
            <a:pPr lvl="1"/>
            <a:r>
              <a:rPr lang="en-GB" smtClean="0"/>
              <a:t>Different orders of execution are possible</a:t>
            </a:r>
          </a:p>
          <a:p>
            <a:r>
              <a:rPr lang="en-US" smtClean="0"/>
              <a:t>Exemplified by LISP and ML</a:t>
            </a:r>
          </a:p>
          <a:p>
            <a:endParaRPr lang="en-US" smtClean="0"/>
          </a:p>
          <a:p>
            <a:pPr lvl="1"/>
            <a:endParaRPr lang="en-US" smtClean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2400" y="5105400"/>
            <a:ext cx="80645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b="0" dirty="0">
                <a:solidFill>
                  <a:schemeClr val="bg1"/>
                </a:solidFill>
              </a:rPr>
              <a:t>Lisp</a:t>
            </a:r>
          </a:p>
          <a:p>
            <a:pPr>
              <a:defRPr/>
            </a:pPr>
            <a:endParaRPr lang="en-US" sz="900" b="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900" b="0" dirty="0">
                <a:solidFill>
                  <a:schemeClr val="bg1">
                    <a:lumMod val="65000"/>
                  </a:schemeClr>
                </a:solidFill>
              </a:rPr>
              <a:t>MapReduce</a:t>
            </a:r>
          </a:p>
          <a:p>
            <a:pPr>
              <a:defRPr/>
            </a:pPr>
            <a:endParaRPr lang="en-US" sz="900" b="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defRPr/>
            </a:pPr>
            <a:r>
              <a:rPr lang="en-US" sz="900" b="0" dirty="0">
                <a:solidFill>
                  <a:schemeClr val="bg1">
                    <a:lumMod val="65000"/>
                  </a:schemeClr>
                </a:solidFill>
              </a:rPr>
              <a:t>GFS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Lisp </a:t>
            </a:r>
            <a:r>
              <a:rPr lang="en-US" smtClean="0">
                <a:latin typeface="Consolas" pitchFamily="49" charset="0"/>
                <a:sym typeface="Symbol" pitchFamily="18" charset="2"/>
              </a:rPr>
              <a:t></a:t>
            </a:r>
            <a:r>
              <a:rPr lang="en-US" smtClean="0"/>
              <a:t> MapReduce?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does this have to do with MapReduce?</a:t>
            </a:r>
          </a:p>
          <a:p>
            <a:r>
              <a:rPr lang="en-US" smtClean="0"/>
              <a:t>After all, Lisp is about processing </a:t>
            </a:r>
            <a:r>
              <a:rPr lang="en-US" i="1" smtClean="0"/>
              <a:t>lists</a:t>
            </a:r>
          </a:p>
          <a:p>
            <a:r>
              <a:rPr lang="en-US" smtClean="0"/>
              <a:t>Two important concepts in functional programming</a:t>
            </a:r>
          </a:p>
          <a:p>
            <a:pPr lvl="1"/>
            <a:r>
              <a:rPr lang="en-US" smtClean="0"/>
              <a:t>Map: do something to everything in a list</a:t>
            </a:r>
          </a:p>
          <a:p>
            <a:pPr lvl="1"/>
            <a:r>
              <a:rPr lang="en-US" smtClean="0"/>
              <a:t>Fold: combine results of a list in some way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2400" y="5105400"/>
            <a:ext cx="80645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b="0" dirty="0">
                <a:solidFill>
                  <a:schemeClr val="bg1"/>
                </a:solidFill>
              </a:rPr>
              <a:t>Lisp</a:t>
            </a:r>
          </a:p>
          <a:p>
            <a:pPr>
              <a:defRPr/>
            </a:pPr>
            <a:endParaRPr lang="en-US" sz="900" b="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900" b="0" dirty="0">
                <a:solidFill>
                  <a:schemeClr val="bg1">
                    <a:lumMod val="65000"/>
                  </a:schemeClr>
                </a:solidFill>
              </a:rPr>
              <a:t>MapReduce</a:t>
            </a:r>
          </a:p>
          <a:p>
            <a:pPr>
              <a:defRPr/>
            </a:pPr>
            <a:endParaRPr lang="en-US" sz="900" b="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defRPr/>
            </a:pPr>
            <a:r>
              <a:rPr lang="en-US" sz="900" b="0" dirty="0">
                <a:solidFill>
                  <a:schemeClr val="bg1">
                    <a:lumMod val="65000"/>
                  </a:schemeClr>
                </a:solidFill>
              </a:rPr>
              <a:t>GFS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Map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Map is a higher-order function</a:t>
            </a:r>
          </a:p>
          <a:p>
            <a:r>
              <a:rPr lang="en-GB" smtClean="0"/>
              <a:t>How map works:</a:t>
            </a:r>
          </a:p>
          <a:p>
            <a:pPr lvl="1"/>
            <a:r>
              <a:rPr lang="en-GB" smtClean="0"/>
              <a:t>Function is applied to every element in a list</a:t>
            </a:r>
          </a:p>
          <a:p>
            <a:pPr lvl="1"/>
            <a:r>
              <a:rPr lang="en-GB" smtClean="0"/>
              <a:t>Result is a new list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733800" y="4649788"/>
            <a:ext cx="381000" cy="1065212"/>
            <a:chOff x="3733800" y="4572001"/>
            <a:chExt cx="381000" cy="1065212"/>
          </a:xfrm>
        </p:grpSpPr>
        <p:sp>
          <p:nvSpPr>
            <p:cNvPr id="11291" name="Rectangle 8"/>
            <p:cNvSpPr>
              <a:spLocks noChangeArrowheads="1"/>
            </p:cNvSpPr>
            <p:nvPr/>
          </p:nvSpPr>
          <p:spPr bwMode="auto">
            <a:xfrm>
              <a:off x="3733800" y="5256213"/>
              <a:ext cx="381000" cy="381000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1292" name="Elbow Connector 10"/>
            <p:cNvCxnSpPr>
              <a:cxnSpLocks noChangeShapeType="1"/>
              <a:endCxn id="11291" idx="0"/>
            </p:cNvCxnSpPr>
            <p:nvPr/>
          </p:nvCxnSpPr>
          <p:spPr bwMode="auto">
            <a:xfrm rot="5400000">
              <a:off x="3581401" y="4913313"/>
              <a:ext cx="685800" cy="3175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1293" name="TextBox 12"/>
            <p:cNvSpPr txBox="1">
              <a:spLocks noChangeArrowheads="1"/>
            </p:cNvSpPr>
            <p:nvPr/>
          </p:nvSpPr>
          <p:spPr bwMode="auto">
            <a:xfrm>
              <a:off x="3733800" y="4722813"/>
              <a:ext cx="2540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4419600" y="4649788"/>
            <a:ext cx="381000" cy="1065212"/>
            <a:chOff x="4419600" y="4572001"/>
            <a:chExt cx="381000" cy="1065212"/>
          </a:xfrm>
        </p:grpSpPr>
        <p:sp>
          <p:nvSpPr>
            <p:cNvPr id="11288" name="Rectangle 14"/>
            <p:cNvSpPr>
              <a:spLocks noChangeArrowheads="1"/>
            </p:cNvSpPr>
            <p:nvPr/>
          </p:nvSpPr>
          <p:spPr bwMode="auto">
            <a:xfrm>
              <a:off x="4419600" y="5256213"/>
              <a:ext cx="381000" cy="381000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1289" name="Elbow Connector 15"/>
            <p:cNvCxnSpPr>
              <a:cxnSpLocks noChangeShapeType="1"/>
              <a:endCxn id="11288" idx="0"/>
            </p:cNvCxnSpPr>
            <p:nvPr/>
          </p:nvCxnSpPr>
          <p:spPr bwMode="auto">
            <a:xfrm rot="5400000">
              <a:off x="4267201" y="4913313"/>
              <a:ext cx="685800" cy="3175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1290" name="TextBox 16"/>
            <p:cNvSpPr txBox="1">
              <a:spLocks noChangeArrowheads="1"/>
            </p:cNvSpPr>
            <p:nvPr/>
          </p:nvSpPr>
          <p:spPr bwMode="auto">
            <a:xfrm>
              <a:off x="4419600" y="4722813"/>
              <a:ext cx="2540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5105400" y="4649788"/>
            <a:ext cx="381000" cy="1065212"/>
            <a:chOff x="5105400" y="4572001"/>
            <a:chExt cx="381000" cy="1065212"/>
          </a:xfrm>
        </p:grpSpPr>
        <p:sp>
          <p:nvSpPr>
            <p:cNvPr id="11285" name="Rectangle 18"/>
            <p:cNvSpPr>
              <a:spLocks noChangeArrowheads="1"/>
            </p:cNvSpPr>
            <p:nvPr/>
          </p:nvSpPr>
          <p:spPr bwMode="auto">
            <a:xfrm>
              <a:off x="5105400" y="5256213"/>
              <a:ext cx="381000" cy="381000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1286" name="Elbow Connector 19"/>
            <p:cNvCxnSpPr>
              <a:cxnSpLocks noChangeShapeType="1"/>
              <a:endCxn id="11285" idx="0"/>
            </p:cNvCxnSpPr>
            <p:nvPr/>
          </p:nvCxnSpPr>
          <p:spPr bwMode="auto">
            <a:xfrm rot="5400000">
              <a:off x="4953001" y="4913313"/>
              <a:ext cx="685800" cy="3175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1287" name="TextBox 20"/>
            <p:cNvSpPr txBox="1">
              <a:spLocks noChangeArrowheads="1"/>
            </p:cNvSpPr>
            <p:nvPr/>
          </p:nvSpPr>
          <p:spPr bwMode="auto">
            <a:xfrm>
              <a:off x="5105400" y="4722813"/>
              <a:ext cx="2540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5791200" y="4649788"/>
            <a:ext cx="381000" cy="1065212"/>
            <a:chOff x="5791200" y="4572001"/>
            <a:chExt cx="381000" cy="1065212"/>
          </a:xfrm>
        </p:grpSpPr>
        <p:sp>
          <p:nvSpPr>
            <p:cNvPr id="11282" name="Rectangle 22"/>
            <p:cNvSpPr>
              <a:spLocks noChangeArrowheads="1"/>
            </p:cNvSpPr>
            <p:nvPr/>
          </p:nvSpPr>
          <p:spPr bwMode="auto">
            <a:xfrm>
              <a:off x="5791200" y="5256213"/>
              <a:ext cx="381000" cy="381000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1283" name="Elbow Connector 23"/>
            <p:cNvCxnSpPr>
              <a:cxnSpLocks noChangeShapeType="1"/>
              <a:endCxn id="11282" idx="0"/>
            </p:cNvCxnSpPr>
            <p:nvPr/>
          </p:nvCxnSpPr>
          <p:spPr bwMode="auto">
            <a:xfrm rot="5400000">
              <a:off x="5638801" y="4913313"/>
              <a:ext cx="685800" cy="3175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1284" name="TextBox 24"/>
            <p:cNvSpPr txBox="1">
              <a:spLocks noChangeArrowheads="1"/>
            </p:cNvSpPr>
            <p:nvPr/>
          </p:nvSpPr>
          <p:spPr bwMode="auto">
            <a:xfrm>
              <a:off x="5791200" y="4722813"/>
              <a:ext cx="2540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6477000" y="4649788"/>
            <a:ext cx="381000" cy="1065212"/>
            <a:chOff x="6477000" y="4572001"/>
            <a:chExt cx="381000" cy="1065212"/>
          </a:xfrm>
        </p:grpSpPr>
        <p:sp>
          <p:nvSpPr>
            <p:cNvPr id="11279" name="Rectangle 26"/>
            <p:cNvSpPr>
              <a:spLocks noChangeArrowheads="1"/>
            </p:cNvSpPr>
            <p:nvPr/>
          </p:nvSpPr>
          <p:spPr bwMode="auto">
            <a:xfrm>
              <a:off x="6477000" y="5256213"/>
              <a:ext cx="381000" cy="381000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1280" name="Elbow Connector 27"/>
            <p:cNvCxnSpPr>
              <a:cxnSpLocks noChangeShapeType="1"/>
              <a:endCxn id="11279" idx="0"/>
            </p:cNvCxnSpPr>
            <p:nvPr/>
          </p:nvCxnSpPr>
          <p:spPr bwMode="auto">
            <a:xfrm rot="5400000">
              <a:off x="6324601" y="4913313"/>
              <a:ext cx="685800" cy="3175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1281" name="TextBox 28"/>
            <p:cNvSpPr txBox="1">
              <a:spLocks noChangeArrowheads="1"/>
            </p:cNvSpPr>
            <p:nvPr/>
          </p:nvSpPr>
          <p:spPr bwMode="auto">
            <a:xfrm>
              <a:off x="6477000" y="4722813"/>
              <a:ext cx="2540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</p:grp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52400" y="5105400"/>
            <a:ext cx="80645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b="0" dirty="0">
                <a:solidFill>
                  <a:schemeClr val="bg1"/>
                </a:solidFill>
              </a:rPr>
              <a:t>Lisp</a:t>
            </a:r>
          </a:p>
          <a:p>
            <a:pPr>
              <a:defRPr/>
            </a:pPr>
            <a:endParaRPr lang="en-US" sz="900" b="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900" b="0" dirty="0">
                <a:solidFill>
                  <a:schemeClr val="bg1">
                    <a:lumMod val="65000"/>
                  </a:schemeClr>
                </a:solidFill>
              </a:rPr>
              <a:t>MapReduce</a:t>
            </a:r>
          </a:p>
          <a:p>
            <a:pPr>
              <a:defRPr/>
            </a:pPr>
            <a:endParaRPr lang="en-US" sz="900" b="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defRPr/>
            </a:pPr>
            <a:r>
              <a:rPr lang="en-US" sz="900" b="0" dirty="0">
                <a:solidFill>
                  <a:schemeClr val="bg1">
                    <a:lumMod val="65000"/>
                  </a:schemeClr>
                </a:solidFill>
              </a:rPr>
              <a:t>GFS</a:t>
            </a:r>
          </a:p>
        </p:txBody>
      </p:sp>
      <p:sp>
        <p:nvSpPr>
          <p:cNvPr id="11274" name="Oval 7"/>
          <p:cNvSpPr>
            <a:spLocks noChangeArrowheads="1"/>
          </p:cNvSpPr>
          <p:nvPr/>
        </p:nvSpPr>
        <p:spPr bwMode="auto">
          <a:xfrm>
            <a:off x="3643313" y="4116388"/>
            <a:ext cx="533400" cy="533400"/>
          </a:xfrm>
          <a:prstGeom prst="ellipse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Oval 13"/>
          <p:cNvSpPr>
            <a:spLocks noChangeArrowheads="1"/>
          </p:cNvSpPr>
          <p:nvPr/>
        </p:nvSpPr>
        <p:spPr bwMode="auto">
          <a:xfrm>
            <a:off x="4329113" y="4116388"/>
            <a:ext cx="533400" cy="533400"/>
          </a:xfrm>
          <a:prstGeom prst="ellipse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6" name="Oval 17"/>
          <p:cNvSpPr>
            <a:spLocks noChangeArrowheads="1"/>
          </p:cNvSpPr>
          <p:nvPr/>
        </p:nvSpPr>
        <p:spPr bwMode="auto">
          <a:xfrm>
            <a:off x="5014913" y="4116388"/>
            <a:ext cx="533400" cy="533400"/>
          </a:xfrm>
          <a:prstGeom prst="ellipse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Oval 21"/>
          <p:cNvSpPr>
            <a:spLocks noChangeArrowheads="1"/>
          </p:cNvSpPr>
          <p:nvPr/>
        </p:nvSpPr>
        <p:spPr bwMode="auto">
          <a:xfrm>
            <a:off x="5700713" y="4116388"/>
            <a:ext cx="533400" cy="533400"/>
          </a:xfrm>
          <a:prstGeom prst="ellipse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8" name="Oval 25"/>
          <p:cNvSpPr>
            <a:spLocks noChangeArrowheads="1"/>
          </p:cNvSpPr>
          <p:nvPr/>
        </p:nvSpPr>
        <p:spPr bwMode="auto">
          <a:xfrm>
            <a:off x="6386513" y="4116388"/>
            <a:ext cx="533400" cy="533400"/>
          </a:xfrm>
          <a:prstGeom prst="ellipse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Fold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Fold is also a higher-order function</a:t>
            </a:r>
          </a:p>
          <a:p>
            <a:r>
              <a:rPr lang="en-GB" smtClean="0"/>
              <a:t>How fold works:</a:t>
            </a:r>
          </a:p>
          <a:p>
            <a:pPr lvl="1"/>
            <a:r>
              <a:rPr lang="en-GB" smtClean="0"/>
              <a:t>Accumulator set to initial value</a:t>
            </a:r>
          </a:p>
          <a:p>
            <a:pPr lvl="1"/>
            <a:r>
              <a:rPr lang="en-GB" smtClean="0"/>
              <a:t>Function applied to list element and the accumulator</a:t>
            </a:r>
          </a:p>
          <a:p>
            <a:pPr lvl="1"/>
            <a:r>
              <a:rPr lang="en-GB" smtClean="0"/>
              <a:t>Result stored in the accumulator</a:t>
            </a:r>
          </a:p>
          <a:p>
            <a:pPr lvl="1"/>
            <a:r>
              <a:rPr lang="en-GB" smtClean="0"/>
              <a:t>Repeated for every item in the list</a:t>
            </a:r>
          </a:p>
          <a:p>
            <a:pPr lvl="1"/>
            <a:r>
              <a:rPr lang="en-GB" smtClean="0"/>
              <a:t>Result is the final value in the accumulator</a:t>
            </a:r>
          </a:p>
        </p:txBody>
      </p:sp>
      <p:sp>
        <p:nvSpPr>
          <p:cNvPr id="12292" name="Oval 7"/>
          <p:cNvSpPr>
            <a:spLocks noChangeArrowheads="1"/>
          </p:cNvSpPr>
          <p:nvPr/>
        </p:nvSpPr>
        <p:spPr bwMode="auto">
          <a:xfrm>
            <a:off x="3643313" y="4114800"/>
            <a:ext cx="533400" cy="533400"/>
          </a:xfrm>
          <a:prstGeom prst="ellipse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3" name="Oval 13"/>
          <p:cNvSpPr>
            <a:spLocks noChangeArrowheads="1"/>
          </p:cNvSpPr>
          <p:nvPr/>
        </p:nvSpPr>
        <p:spPr bwMode="auto">
          <a:xfrm>
            <a:off x="4329113" y="4114800"/>
            <a:ext cx="533400" cy="533400"/>
          </a:xfrm>
          <a:prstGeom prst="ellipse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4" name="Oval 17"/>
          <p:cNvSpPr>
            <a:spLocks noChangeArrowheads="1"/>
          </p:cNvSpPr>
          <p:nvPr/>
        </p:nvSpPr>
        <p:spPr bwMode="auto">
          <a:xfrm>
            <a:off x="5014913" y="4114800"/>
            <a:ext cx="533400" cy="533400"/>
          </a:xfrm>
          <a:prstGeom prst="ellipse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5" name="Oval 21"/>
          <p:cNvSpPr>
            <a:spLocks noChangeArrowheads="1"/>
          </p:cNvSpPr>
          <p:nvPr/>
        </p:nvSpPr>
        <p:spPr bwMode="auto">
          <a:xfrm>
            <a:off x="5700713" y="4114800"/>
            <a:ext cx="533400" cy="533400"/>
          </a:xfrm>
          <a:prstGeom prst="ellipse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6" name="Oval 25"/>
          <p:cNvSpPr>
            <a:spLocks noChangeArrowheads="1"/>
          </p:cNvSpPr>
          <p:nvPr/>
        </p:nvSpPr>
        <p:spPr bwMode="auto">
          <a:xfrm>
            <a:off x="6386513" y="4114800"/>
            <a:ext cx="533400" cy="533400"/>
          </a:xfrm>
          <a:prstGeom prst="ellipse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7" name="Rectangle 29"/>
          <p:cNvSpPr>
            <a:spLocks noChangeArrowheads="1"/>
          </p:cNvSpPr>
          <p:nvPr/>
        </p:nvSpPr>
        <p:spPr bwMode="auto">
          <a:xfrm>
            <a:off x="3033713" y="5486400"/>
            <a:ext cx="3810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3262313" y="4648200"/>
            <a:ext cx="838200" cy="1219200"/>
            <a:chOff x="3262313" y="4572000"/>
            <a:chExt cx="838200" cy="1219200"/>
          </a:xfrm>
        </p:grpSpPr>
        <p:sp>
          <p:nvSpPr>
            <p:cNvPr id="12327" name="Rectangle 8"/>
            <p:cNvSpPr>
              <a:spLocks noChangeArrowheads="1"/>
            </p:cNvSpPr>
            <p:nvPr/>
          </p:nvSpPr>
          <p:spPr bwMode="auto">
            <a:xfrm>
              <a:off x="3719513" y="5410200"/>
              <a:ext cx="381000" cy="381000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8" name="TextBox 12"/>
            <p:cNvSpPr txBox="1">
              <a:spLocks noChangeArrowheads="1"/>
            </p:cNvSpPr>
            <p:nvPr/>
          </p:nvSpPr>
          <p:spPr bwMode="auto">
            <a:xfrm>
              <a:off x="3770313" y="4800600"/>
              <a:ext cx="2540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cxnSp>
          <p:nvCxnSpPr>
            <p:cNvPr id="12329" name="Straight Arrow Connector 37"/>
            <p:cNvCxnSpPr>
              <a:cxnSpLocks noChangeShapeType="1"/>
            </p:cNvCxnSpPr>
            <p:nvPr/>
          </p:nvCxnSpPr>
          <p:spPr bwMode="auto">
            <a:xfrm flipV="1">
              <a:off x="3262313" y="5029200"/>
              <a:ext cx="533400" cy="381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330" name="Straight Arrow Connector 50"/>
            <p:cNvCxnSpPr>
              <a:cxnSpLocks noChangeShapeType="1"/>
            </p:cNvCxnSpPr>
            <p:nvPr/>
          </p:nvCxnSpPr>
          <p:spPr bwMode="auto">
            <a:xfrm rot="5400000">
              <a:off x="3789363" y="4679950"/>
              <a:ext cx="228600" cy="127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331" name="Straight Arrow Connector 51"/>
            <p:cNvCxnSpPr>
              <a:cxnSpLocks noChangeShapeType="1"/>
              <a:stCxn id="12328" idx="2"/>
            </p:cNvCxnSpPr>
            <p:nvPr/>
          </p:nvCxnSpPr>
          <p:spPr bwMode="auto">
            <a:xfrm rot="16200000" flipH="1">
              <a:off x="3763170" y="5272881"/>
              <a:ext cx="271462" cy="31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3948113" y="4648200"/>
            <a:ext cx="838200" cy="1219200"/>
            <a:chOff x="3948113" y="4572000"/>
            <a:chExt cx="838200" cy="1219200"/>
          </a:xfrm>
        </p:grpSpPr>
        <p:sp>
          <p:nvSpPr>
            <p:cNvPr id="12322" name="Rectangle 14"/>
            <p:cNvSpPr>
              <a:spLocks noChangeArrowheads="1"/>
            </p:cNvSpPr>
            <p:nvPr/>
          </p:nvSpPr>
          <p:spPr bwMode="auto">
            <a:xfrm>
              <a:off x="4405313" y="5410200"/>
              <a:ext cx="381000" cy="381000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3" name="TextBox 53"/>
            <p:cNvSpPr txBox="1">
              <a:spLocks noChangeArrowheads="1"/>
            </p:cNvSpPr>
            <p:nvPr/>
          </p:nvSpPr>
          <p:spPr bwMode="auto">
            <a:xfrm>
              <a:off x="4456113" y="4800600"/>
              <a:ext cx="2540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cxnSp>
          <p:nvCxnSpPr>
            <p:cNvPr id="12324" name="Straight Arrow Connector 54"/>
            <p:cNvCxnSpPr>
              <a:cxnSpLocks noChangeShapeType="1"/>
            </p:cNvCxnSpPr>
            <p:nvPr/>
          </p:nvCxnSpPr>
          <p:spPr bwMode="auto">
            <a:xfrm flipV="1">
              <a:off x="3948113" y="5029200"/>
              <a:ext cx="533400" cy="381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325" name="Straight Arrow Connector 55"/>
            <p:cNvCxnSpPr>
              <a:cxnSpLocks noChangeShapeType="1"/>
            </p:cNvCxnSpPr>
            <p:nvPr/>
          </p:nvCxnSpPr>
          <p:spPr bwMode="auto">
            <a:xfrm rot="5400000">
              <a:off x="4475163" y="4679950"/>
              <a:ext cx="228600" cy="127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326" name="Straight Arrow Connector 56"/>
            <p:cNvCxnSpPr>
              <a:cxnSpLocks noChangeShapeType="1"/>
              <a:stCxn id="12323" idx="2"/>
            </p:cNvCxnSpPr>
            <p:nvPr/>
          </p:nvCxnSpPr>
          <p:spPr bwMode="auto">
            <a:xfrm rot="16200000" flipH="1">
              <a:off x="4448970" y="5272881"/>
              <a:ext cx="271462" cy="31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4633913" y="4648200"/>
            <a:ext cx="838200" cy="1219200"/>
            <a:chOff x="4633913" y="4572000"/>
            <a:chExt cx="838200" cy="1219200"/>
          </a:xfrm>
        </p:grpSpPr>
        <p:sp>
          <p:nvSpPr>
            <p:cNvPr id="12317" name="Rectangle 18"/>
            <p:cNvSpPr>
              <a:spLocks noChangeArrowheads="1"/>
            </p:cNvSpPr>
            <p:nvPr/>
          </p:nvSpPr>
          <p:spPr bwMode="auto">
            <a:xfrm>
              <a:off x="5091113" y="5410200"/>
              <a:ext cx="381000" cy="381000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8" name="TextBox 57"/>
            <p:cNvSpPr txBox="1">
              <a:spLocks noChangeArrowheads="1"/>
            </p:cNvSpPr>
            <p:nvPr/>
          </p:nvSpPr>
          <p:spPr bwMode="auto">
            <a:xfrm>
              <a:off x="5141913" y="4800600"/>
              <a:ext cx="2540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cxnSp>
          <p:nvCxnSpPr>
            <p:cNvPr id="12319" name="Straight Arrow Connector 58"/>
            <p:cNvCxnSpPr>
              <a:cxnSpLocks noChangeShapeType="1"/>
            </p:cNvCxnSpPr>
            <p:nvPr/>
          </p:nvCxnSpPr>
          <p:spPr bwMode="auto">
            <a:xfrm flipV="1">
              <a:off x="4633913" y="5029200"/>
              <a:ext cx="533400" cy="381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320" name="Straight Arrow Connector 59"/>
            <p:cNvCxnSpPr>
              <a:cxnSpLocks noChangeShapeType="1"/>
            </p:cNvCxnSpPr>
            <p:nvPr/>
          </p:nvCxnSpPr>
          <p:spPr bwMode="auto">
            <a:xfrm rot="5400000">
              <a:off x="5160963" y="4679950"/>
              <a:ext cx="228600" cy="127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321" name="Straight Arrow Connector 60"/>
            <p:cNvCxnSpPr>
              <a:cxnSpLocks noChangeShapeType="1"/>
              <a:stCxn id="12318" idx="2"/>
            </p:cNvCxnSpPr>
            <p:nvPr/>
          </p:nvCxnSpPr>
          <p:spPr bwMode="auto">
            <a:xfrm rot="16200000" flipH="1">
              <a:off x="5134770" y="5272881"/>
              <a:ext cx="271462" cy="31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5319713" y="4648200"/>
            <a:ext cx="838200" cy="1219200"/>
            <a:chOff x="5319713" y="4572000"/>
            <a:chExt cx="838200" cy="1219200"/>
          </a:xfrm>
        </p:grpSpPr>
        <p:sp>
          <p:nvSpPr>
            <p:cNvPr id="12312" name="Rectangle 22"/>
            <p:cNvSpPr>
              <a:spLocks noChangeArrowheads="1"/>
            </p:cNvSpPr>
            <p:nvPr/>
          </p:nvSpPr>
          <p:spPr bwMode="auto">
            <a:xfrm>
              <a:off x="5776913" y="5410200"/>
              <a:ext cx="381000" cy="381000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TextBox 61"/>
            <p:cNvSpPr txBox="1">
              <a:spLocks noChangeArrowheads="1"/>
            </p:cNvSpPr>
            <p:nvPr/>
          </p:nvSpPr>
          <p:spPr bwMode="auto">
            <a:xfrm>
              <a:off x="5827713" y="4800600"/>
              <a:ext cx="2540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cxnSp>
          <p:nvCxnSpPr>
            <p:cNvPr id="12314" name="Straight Arrow Connector 62"/>
            <p:cNvCxnSpPr>
              <a:cxnSpLocks noChangeShapeType="1"/>
            </p:cNvCxnSpPr>
            <p:nvPr/>
          </p:nvCxnSpPr>
          <p:spPr bwMode="auto">
            <a:xfrm flipV="1">
              <a:off x="5319713" y="5029200"/>
              <a:ext cx="533400" cy="381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315" name="Straight Arrow Connector 63"/>
            <p:cNvCxnSpPr>
              <a:cxnSpLocks noChangeShapeType="1"/>
            </p:cNvCxnSpPr>
            <p:nvPr/>
          </p:nvCxnSpPr>
          <p:spPr bwMode="auto">
            <a:xfrm rot="5400000">
              <a:off x="5846763" y="4679950"/>
              <a:ext cx="228600" cy="127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316" name="Straight Arrow Connector 64"/>
            <p:cNvCxnSpPr>
              <a:cxnSpLocks noChangeShapeType="1"/>
              <a:stCxn id="12313" idx="2"/>
            </p:cNvCxnSpPr>
            <p:nvPr/>
          </p:nvCxnSpPr>
          <p:spPr bwMode="auto">
            <a:xfrm rot="16200000" flipH="1">
              <a:off x="5820570" y="5272881"/>
              <a:ext cx="271462" cy="31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6005513" y="4648200"/>
            <a:ext cx="2376487" cy="1219200"/>
            <a:chOff x="6005513" y="4572000"/>
            <a:chExt cx="2376487" cy="1219200"/>
          </a:xfrm>
        </p:grpSpPr>
        <p:sp>
          <p:nvSpPr>
            <p:cNvPr id="12305" name="Rectangle 26"/>
            <p:cNvSpPr>
              <a:spLocks noChangeArrowheads="1"/>
            </p:cNvSpPr>
            <p:nvPr/>
          </p:nvSpPr>
          <p:spPr bwMode="auto">
            <a:xfrm>
              <a:off x="6462713" y="5410200"/>
              <a:ext cx="381000" cy="381000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TextBox 65"/>
            <p:cNvSpPr txBox="1">
              <a:spLocks noChangeArrowheads="1"/>
            </p:cNvSpPr>
            <p:nvPr/>
          </p:nvSpPr>
          <p:spPr bwMode="auto">
            <a:xfrm>
              <a:off x="6513513" y="4800600"/>
              <a:ext cx="2540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cxnSp>
          <p:nvCxnSpPr>
            <p:cNvPr id="12307" name="Straight Arrow Connector 66"/>
            <p:cNvCxnSpPr>
              <a:cxnSpLocks noChangeShapeType="1"/>
            </p:cNvCxnSpPr>
            <p:nvPr/>
          </p:nvCxnSpPr>
          <p:spPr bwMode="auto">
            <a:xfrm flipV="1">
              <a:off x="6005513" y="5029200"/>
              <a:ext cx="533400" cy="381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308" name="Straight Arrow Connector 67"/>
            <p:cNvCxnSpPr>
              <a:cxnSpLocks noChangeShapeType="1"/>
            </p:cNvCxnSpPr>
            <p:nvPr/>
          </p:nvCxnSpPr>
          <p:spPr bwMode="auto">
            <a:xfrm rot="5400000">
              <a:off x="6532563" y="4679950"/>
              <a:ext cx="228600" cy="127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309" name="Straight Arrow Connector 68"/>
            <p:cNvCxnSpPr>
              <a:cxnSpLocks noChangeShapeType="1"/>
              <a:stCxn id="12306" idx="2"/>
            </p:cNvCxnSpPr>
            <p:nvPr/>
          </p:nvCxnSpPr>
          <p:spPr bwMode="auto">
            <a:xfrm rot="16200000" flipH="1">
              <a:off x="6506370" y="5272881"/>
              <a:ext cx="271462" cy="31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310" name="Straight Arrow Connector 69"/>
            <p:cNvCxnSpPr>
              <a:cxnSpLocks noChangeShapeType="1"/>
            </p:cNvCxnSpPr>
            <p:nvPr/>
          </p:nvCxnSpPr>
          <p:spPr bwMode="auto">
            <a:xfrm flipV="1">
              <a:off x="6767513" y="5029200"/>
              <a:ext cx="533400" cy="381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311" name="TextBox 70"/>
            <p:cNvSpPr txBox="1">
              <a:spLocks noChangeArrowheads="1"/>
            </p:cNvSpPr>
            <p:nvPr/>
          </p:nvSpPr>
          <p:spPr bwMode="auto">
            <a:xfrm>
              <a:off x="7275513" y="4800600"/>
              <a:ext cx="1106487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final value</a:t>
              </a:r>
            </a:p>
          </p:txBody>
        </p:sp>
      </p:grpSp>
      <p:sp>
        <p:nvSpPr>
          <p:cNvPr id="12303" name="TextBox 71"/>
          <p:cNvSpPr txBox="1">
            <a:spLocks noChangeArrowheads="1"/>
          </p:cNvSpPr>
          <p:nvPr/>
        </p:nvSpPr>
        <p:spPr bwMode="auto">
          <a:xfrm>
            <a:off x="1752600" y="5486400"/>
            <a:ext cx="12096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Initial value</a:t>
            </a: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152400" y="5105400"/>
            <a:ext cx="80645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b="0" dirty="0">
                <a:solidFill>
                  <a:schemeClr val="bg1"/>
                </a:solidFill>
              </a:rPr>
              <a:t>Lisp</a:t>
            </a:r>
          </a:p>
          <a:p>
            <a:pPr>
              <a:defRPr/>
            </a:pPr>
            <a:endParaRPr lang="en-US" sz="900" b="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900" b="0" dirty="0">
                <a:solidFill>
                  <a:schemeClr val="bg1">
                    <a:lumMod val="65000"/>
                  </a:schemeClr>
                </a:solidFill>
              </a:rPr>
              <a:t>MapReduce</a:t>
            </a:r>
          </a:p>
          <a:p>
            <a:pPr>
              <a:defRPr/>
            </a:pPr>
            <a:endParaRPr lang="en-US" sz="900" b="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defRPr/>
            </a:pPr>
            <a:r>
              <a:rPr lang="en-US" sz="900" b="0" dirty="0">
                <a:solidFill>
                  <a:schemeClr val="bg1">
                    <a:lumMod val="65000"/>
                  </a:schemeClr>
                </a:solidFill>
              </a:rPr>
              <a:t>GFS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Map/Fold in Action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Simple map example: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Fold examples: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Sum of squares:</a:t>
            </a:r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2133600" y="1600200"/>
            <a:ext cx="5715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nn-NO" sz="2000">
                <a:latin typeface="Consolas" pitchFamily="49" charset="0"/>
              </a:rPr>
              <a:t>(map (lambda (x) (* x x))</a:t>
            </a:r>
            <a:br>
              <a:rPr lang="nn-NO" sz="2000">
                <a:latin typeface="Consolas" pitchFamily="49" charset="0"/>
              </a:rPr>
            </a:br>
            <a:r>
              <a:rPr lang="nn-NO" sz="2000">
                <a:latin typeface="Consolas" pitchFamily="49" charset="0"/>
              </a:rPr>
              <a:t>     '(1 2 3 4 5))</a:t>
            </a:r>
            <a:br>
              <a:rPr lang="nn-NO" sz="2000">
                <a:latin typeface="Consolas" pitchFamily="49" charset="0"/>
              </a:rPr>
            </a:br>
            <a:r>
              <a:rPr lang="en-US" sz="2000">
                <a:latin typeface="Consolas" pitchFamily="49" charset="0"/>
                <a:sym typeface="Symbol" pitchFamily="18" charset="2"/>
              </a:rPr>
              <a:t>  </a:t>
            </a:r>
            <a:r>
              <a:rPr lang="nn-NO" sz="2000">
                <a:latin typeface="Consolas" pitchFamily="49" charset="0"/>
              </a:rPr>
              <a:t>'(1 4 9 16 25)</a:t>
            </a:r>
          </a:p>
        </p:txBody>
      </p:sp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2133600" y="3330575"/>
            <a:ext cx="57150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nn-NO" sz="2000">
                <a:latin typeface="Consolas" pitchFamily="49" charset="0"/>
              </a:rPr>
              <a:t>(fold + 0 '(1 2 3 4 5))</a:t>
            </a:r>
            <a:r>
              <a:rPr lang="en-US" sz="2000">
                <a:latin typeface="Consolas" pitchFamily="49" charset="0"/>
                <a:sym typeface="Symbol" pitchFamily="18" charset="2"/>
              </a:rPr>
              <a:t>  15</a:t>
            </a:r>
            <a:endParaRPr lang="nn-NO" sz="2000">
              <a:latin typeface="Consolas" pitchFamily="49" charset="0"/>
            </a:endParaRPr>
          </a:p>
          <a:p>
            <a:pPr>
              <a:spcAft>
                <a:spcPts val="600"/>
              </a:spcAft>
            </a:pPr>
            <a:r>
              <a:rPr lang="nn-NO" sz="2000">
                <a:latin typeface="Consolas" pitchFamily="49" charset="0"/>
              </a:rPr>
              <a:t>(fold * 1 '(1 2 3 4 5))</a:t>
            </a:r>
            <a:r>
              <a:rPr lang="en-US" sz="2000">
                <a:latin typeface="Consolas" pitchFamily="49" charset="0"/>
                <a:sym typeface="Symbol" pitchFamily="18" charset="2"/>
              </a:rPr>
              <a:t>  120</a:t>
            </a:r>
            <a:endParaRPr lang="nn-NO" sz="2000">
              <a:latin typeface="Consolas" pitchFamily="49" charset="0"/>
            </a:endParaRPr>
          </a:p>
        </p:txBody>
      </p:sp>
      <p:sp>
        <p:nvSpPr>
          <p:cNvPr id="13318" name="TextBox 5"/>
          <p:cNvSpPr txBox="1">
            <a:spLocks noChangeArrowheads="1"/>
          </p:cNvSpPr>
          <p:nvPr/>
        </p:nvSpPr>
        <p:spPr bwMode="auto">
          <a:xfrm>
            <a:off x="2133600" y="4854575"/>
            <a:ext cx="67056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>
                <a:latin typeface="Consolas" pitchFamily="49" charset="0"/>
              </a:rPr>
              <a:t>(define (sum-of-squares v)</a:t>
            </a:r>
            <a:br>
              <a:rPr lang="en-US" sz="2000">
                <a:latin typeface="Consolas" pitchFamily="49" charset="0"/>
              </a:rPr>
            </a:br>
            <a:r>
              <a:rPr lang="en-US" sz="2000">
                <a:latin typeface="Consolas" pitchFamily="49" charset="0"/>
              </a:rPr>
              <a:t>  (fold + 0 (map (lambda (x) (* x x)) v)))</a:t>
            </a:r>
          </a:p>
          <a:p>
            <a:pPr>
              <a:spcAft>
                <a:spcPts val="600"/>
              </a:spcAft>
            </a:pPr>
            <a:r>
              <a:rPr lang="en-US" sz="2000">
                <a:latin typeface="Consolas" pitchFamily="49" charset="0"/>
              </a:rPr>
              <a:t>(sum-of-squares '(1 2 3 4 5))</a:t>
            </a:r>
            <a:r>
              <a:rPr lang="en-US" sz="2000">
                <a:latin typeface="Consolas" pitchFamily="49" charset="0"/>
                <a:sym typeface="Symbol" pitchFamily="18" charset="2"/>
              </a:rPr>
              <a:t>  55</a:t>
            </a:r>
            <a:endParaRPr lang="en-US" sz="2000">
              <a:latin typeface="Consolas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2400" y="5105400"/>
            <a:ext cx="80645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b="0" dirty="0">
                <a:solidFill>
                  <a:schemeClr val="bg1"/>
                </a:solidFill>
              </a:rPr>
              <a:t>Lisp</a:t>
            </a:r>
          </a:p>
          <a:p>
            <a:pPr>
              <a:defRPr/>
            </a:pPr>
            <a:endParaRPr lang="en-US" sz="900" b="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900" b="0" dirty="0">
                <a:solidFill>
                  <a:schemeClr val="bg1">
                    <a:lumMod val="65000"/>
                  </a:schemeClr>
                </a:solidFill>
              </a:rPr>
              <a:t>MapReduce</a:t>
            </a:r>
          </a:p>
          <a:p>
            <a:pPr>
              <a:defRPr/>
            </a:pPr>
            <a:endParaRPr lang="en-US" sz="900" b="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defRPr/>
            </a:pPr>
            <a:r>
              <a:rPr lang="en-US" sz="900" b="0" dirty="0">
                <a:solidFill>
                  <a:schemeClr val="bg1">
                    <a:lumMod val="65000"/>
                  </a:schemeClr>
                </a:solidFill>
              </a:rPr>
              <a:t>GFS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Lisp </a:t>
            </a:r>
            <a:r>
              <a:rPr lang="en-US" smtClean="0">
                <a:latin typeface="Consolas" pitchFamily="49" charset="0"/>
                <a:sym typeface="Symbol" pitchFamily="18" charset="2"/>
              </a:rPr>
              <a:t></a:t>
            </a:r>
            <a:r>
              <a:rPr lang="en-US" smtClean="0"/>
              <a:t> MapReduce</a:t>
            </a:r>
            <a:endParaRPr lang="en-GB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Let’s assume a long list of records: imagine if...</a:t>
            </a:r>
          </a:p>
          <a:p>
            <a:pPr lvl="1"/>
            <a:r>
              <a:rPr lang="en-GB" smtClean="0"/>
              <a:t>We can distribute the execution of map operations to multiple nodes</a:t>
            </a:r>
          </a:p>
          <a:p>
            <a:pPr lvl="1"/>
            <a:r>
              <a:rPr lang="en-GB" smtClean="0"/>
              <a:t>We have a mechanism for bringing map results back together in the fold operation</a:t>
            </a:r>
          </a:p>
          <a:p>
            <a:r>
              <a:rPr lang="en-GB" smtClean="0"/>
              <a:t>That’s MapReduce! (and Hadoop)</a:t>
            </a:r>
          </a:p>
          <a:p>
            <a:r>
              <a:rPr lang="en-GB" smtClean="0"/>
              <a:t>Implicit parallelism:</a:t>
            </a:r>
          </a:p>
          <a:p>
            <a:pPr lvl="1"/>
            <a:r>
              <a:rPr lang="en-GB" smtClean="0"/>
              <a:t>We can parallelize execution of map operations since they are isolated</a:t>
            </a:r>
          </a:p>
          <a:p>
            <a:pPr lvl="1"/>
            <a:r>
              <a:rPr lang="en-GB" smtClean="0"/>
              <a:t>We can reorder folding if the fold function is commutative and associative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2400" y="5105400"/>
            <a:ext cx="80645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b="0" dirty="0">
                <a:solidFill>
                  <a:schemeClr val="bg1">
                    <a:lumMod val="65000"/>
                  </a:schemeClr>
                </a:solidFill>
              </a:rPr>
              <a:t>Lisp</a:t>
            </a:r>
          </a:p>
          <a:p>
            <a:pPr>
              <a:defRPr/>
            </a:pPr>
            <a:endParaRPr lang="en-US" sz="900" b="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900" b="0" dirty="0">
                <a:solidFill>
                  <a:schemeClr val="bg1"/>
                </a:solidFill>
              </a:rPr>
              <a:t>MapReduce</a:t>
            </a:r>
          </a:p>
          <a:p>
            <a:pPr>
              <a:defRPr/>
            </a:pPr>
            <a:endParaRPr lang="en-US" sz="900" b="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defRPr/>
            </a:pPr>
            <a:r>
              <a:rPr lang="en-US" sz="900" b="0" dirty="0">
                <a:solidFill>
                  <a:schemeClr val="bg1">
                    <a:lumMod val="65000"/>
                  </a:schemeClr>
                </a:solidFill>
              </a:rPr>
              <a:t>GFS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Big Data processing boils down to…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Divide-and-conquer</a:t>
            </a:r>
          </a:p>
          <a:p>
            <a:pPr eaLnBrk="1" hangingPunct="1"/>
            <a:r>
              <a:rPr lang="en-US" dirty="0" smtClean="0"/>
              <a:t>Throwing more hardware at the problem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343400" y="5867400"/>
            <a:ext cx="46402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Simple to understand… a lifetime to master…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Typical Problem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Iterate over a large number of records</a:t>
            </a:r>
          </a:p>
          <a:p>
            <a:r>
              <a:rPr lang="en-US" smtClean="0">
                <a:solidFill>
                  <a:srgbClr val="FF0000"/>
                </a:solidFill>
              </a:rPr>
              <a:t>Map</a:t>
            </a:r>
            <a:r>
              <a:rPr lang="en-US" smtClean="0"/>
              <a:t>: extract something of interest from each</a:t>
            </a:r>
          </a:p>
          <a:p>
            <a:r>
              <a:rPr lang="en-US" smtClean="0"/>
              <a:t>Shuffle and sort intermediate results</a:t>
            </a:r>
          </a:p>
          <a:p>
            <a:r>
              <a:rPr lang="en-US" smtClean="0">
                <a:solidFill>
                  <a:srgbClr val="FF0000"/>
                </a:solidFill>
              </a:rPr>
              <a:t>Reduce</a:t>
            </a:r>
            <a:r>
              <a:rPr lang="en-US" smtClean="0"/>
              <a:t>: aggregate intermediate results</a:t>
            </a:r>
          </a:p>
          <a:p>
            <a:r>
              <a:rPr lang="en-US" smtClean="0"/>
              <a:t>Generate final output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057400" y="4876800"/>
            <a:ext cx="6400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Key idea:</a:t>
            </a:r>
            <a:r>
              <a:rPr lang="en-US" sz="2400" b="0"/>
              <a:t> provide an abstraction at the point of these two operations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52400" y="5105400"/>
            <a:ext cx="80645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b="0" dirty="0">
                <a:solidFill>
                  <a:schemeClr val="bg1">
                    <a:lumMod val="65000"/>
                  </a:schemeClr>
                </a:solidFill>
              </a:rPr>
              <a:t>Lisp</a:t>
            </a:r>
          </a:p>
          <a:p>
            <a:pPr>
              <a:defRPr/>
            </a:pPr>
            <a:endParaRPr lang="en-US" sz="900" b="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900" b="0" dirty="0">
                <a:solidFill>
                  <a:schemeClr val="bg1"/>
                </a:solidFill>
              </a:rPr>
              <a:t>MapReduce</a:t>
            </a:r>
          </a:p>
          <a:p>
            <a:pPr>
              <a:defRPr/>
            </a:pPr>
            <a:endParaRPr lang="en-US" sz="900" b="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defRPr/>
            </a:pPr>
            <a:r>
              <a:rPr lang="en-US" sz="900" b="0" dirty="0">
                <a:solidFill>
                  <a:schemeClr val="bg1">
                    <a:lumMod val="65000"/>
                  </a:schemeClr>
                </a:solidFill>
              </a:rPr>
              <a:t>GFS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MapReduce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Programmers specify two functions: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>
                <a:solidFill>
                  <a:srgbClr val="FF0000"/>
                </a:solidFill>
              </a:rPr>
              <a:t>map</a:t>
            </a:r>
            <a:r>
              <a:rPr lang="en-US" smtClean="0"/>
              <a:t> (k, v) </a:t>
            </a:r>
            <a:r>
              <a:rPr lang="en-US" smtClean="0">
                <a:cs typeface="Arial" charset="0"/>
              </a:rPr>
              <a:t>→ &lt;k’, v’&gt;*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>
                <a:solidFill>
                  <a:srgbClr val="FF0000"/>
                </a:solidFill>
                <a:cs typeface="Arial" charset="0"/>
              </a:rPr>
              <a:t>reduce</a:t>
            </a:r>
            <a:r>
              <a:rPr lang="en-US" smtClean="0">
                <a:cs typeface="Arial" charset="0"/>
              </a:rPr>
              <a:t> (k’, v’) → &lt;k’, v’&gt;*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cs typeface="Arial" charset="0"/>
              </a:rPr>
              <a:t>All v’ with the same k’ are reduced together</a:t>
            </a:r>
          </a:p>
          <a:p>
            <a:pPr>
              <a:lnSpc>
                <a:spcPct val="90000"/>
              </a:lnSpc>
            </a:pPr>
            <a:r>
              <a:rPr lang="en-US" smtClean="0">
                <a:cs typeface="Arial" charset="0"/>
              </a:rPr>
              <a:t>Usually, programmers also specify: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>
                <a:solidFill>
                  <a:srgbClr val="FF0000"/>
                </a:solidFill>
                <a:cs typeface="Arial" charset="0"/>
              </a:rPr>
              <a:t>partition</a:t>
            </a:r>
            <a:r>
              <a:rPr lang="en-US" smtClean="0">
                <a:cs typeface="Arial" charset="0"/>
              </a:rPr>
              <a:t> (k’, number of partitions ) → partition for k’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cs typeface="Arial" charset="0"/>
              </a:rPr>
              <a:t>Often a simple hash of the key, e.g. hash(k’) mod n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cs typeface="Arial" charset="0"/>
              </a:rPr>
              <a:t>Allows reduce operations for different keys in parallel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2400" y="5105400"/>
            <a:ext cx="80645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b="0" dirty="0">
                <a:solidFill>
                  <a:schemeClr val="bg1">
                    <a:lumMod val="65000"/>
                  </a:schemeClr>
                </a:solidFill>
              </a:rPr>
              <a:t>Lisp</a:t>
            </a:r>
          </a:p>
          <a:p>
            <a:pPr>
              <a:defRPr/>
            </a:pPr>
            <a:endParaRPr lang="en-US" sz="900" b="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900" b="0" dirty="0">
                <a:solidFill>
                  <a:schemeClr val="bg1"/>
                </a:solidFill>
              </a:rPr>
              <a:t>MapReduce</a:t>
            </a:r>
          </a:p>
          <a:p>
            <a:pPr>
              <a:defRPr/>
            </a:pPr>
            <a:endParaRPr lang="en-US" sz="900" b="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defRPr/>
            </a:pPr>
            <a:r>
              <a:rPr lang="en-US" sz="900" b="0" dirty="0">
                <a:solidFill>
                  <a:schemeClr val="bg1">
                    <a:lumMod val="65000"/>
                  </a:schemeClr>
                </a:solidFill>
              </a:rPr>
              <a:t>GFS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Parallel vs. Distributed</a:t>
            </a:r>
          </a:p>
        </p:txBody>
      </p:sp>
      <p:sp>
        <p:nvSpPr>
          <p:cNvPr id="122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Parallel computing generally means:</a:t>
            </a:r>
          </a:p>
          <a:p>
            <a:pPr lvl="1" eaLnBrk="1" hangingPunct="1"/>
            <a:r>
              <a:rPr lang="en-GB" smtClean="0"/>
              <a:t>Vector processing of data </a:t>
            </a:r>
          </a:p>
          <a:p>
            <a:pPr lvl="1" eaLnBrk="1" hangingPunct="1"/>
            <a:r>
              <a:rPr lang="en-GB" smtClean="0"/>
              <a:t>Multiple CPUs in a single computer </a:t>
            </a:r>
          </a:p>
          <a:p>
            <a:pPr eaLnBrk="1" hangingPunct="1"/>
            <a:r>
              <a:rPr lang="en-GB" smtClean="0"/>
              <a:t>Distributed computing generally means:</a:t>
            </a:r>
          </a:p>
          <a:p>
            <a:pPr lvl="1" eaLnBrk="1" hangingPunct="1"/>
            <a:r>
              <a:rPr lang="en-GB" smtClean="0"/>
              <a:t>Multiple CPUs across many computers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Flynn’s Taxonomy</a:t>
            </a:r>
          </a:p>
        </p:txBody>
      </p:sp>
      <p:sp>
        <p:nvSpPr>
          <p:cNvPr id="13315" name="Text Box 7"/>
          <p:cNvSpPr txBox="1">
            <a:spLocks noChangeArrowheads="1"/>
          </p:cNvSpPr>
          <p:nvPr/>
        </p:nvSpPr>
        <p:spPr bwMode="auto">
          <a:xfrm>
            <a:off x="3276600" y="1371600"/>
            <a:ext cx="4495800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algn="ctr" defTabSz="457200">
              <a:lnSpc>
                <a:spcPct val="81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>
                <a:solidFill>
                  <a:srgbClr val="000000"/>
                </a:solidFill>
              </a:rPr>
              <a:t>Instructions</a:t>
            </a:r>
          </a:p>
        </p:txBody>
      </p:sp>
      <p:sp>
        <p:nvSpPr>
          <p:cNvPr id="13316" name="Text Box 8"/>
          <p:cNvSpPr txBox="1">
            <a:spLocks noChangeArrowheads="1"/>
          </p:cNvSpPr>
          <p:nvPr/>
        </p:nvSpPr>
        <p:spPr bwMode="auto">
          <a:xfrm>
            <a:off x="3276600" y="1905000"/>
            <a:ext cx="2209800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algn="ctr" defTabSz="457200">
              <a:lnSpc>
                <a:spcPct val="81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b="0">
                <a:solidFill>
                  <a:srgbClr val="000000"/>
                </a:solidFill>
              </a:rPr>
              <a:t>Single (SI)</a:t>
            </a:r>
          </a:p>
        </p:txBody>
      </p:sp>
      <p:sp>
        <p:nvSpPr>
          <p:cNvPr id="13317" name="Text Box 9"/>
          <p:cNvSpPr txBox="1">
            <a:spLocks noChangeArrowheads="1"/>
          </p:cNvSpPr>
          <p:nvPr/>
        </p:nvSpPr>
        <p:spPr bwMode="auto">
          <a:xfrm>
            <a:off x="5562600" y="1905000"/>
            <a:ext cx="2209800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algn="ctr" defTabSz="457200">
              <a:lnSpc>
                <a:spcPct val="81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b="0">
                <a:solidFill>
                  <a:srgbClr val="000000"/>
                </a:solidFill>
              </a:rPr>
              <a:t>Multiple (MI)</a:t>
            </a:r>
          </a:p>
        </p:txBody>
      </p:sp>
      <p:sp>
        <p:nvSpPr>
          <p:cNvPr id="13318" name="Text Box 11"/>
          <p:cNvSpPr txBox="1">
            <a:spLocks noChangeArrowheads="1"/>
          </p:cNvSpPr>
          <p:nvPr/>
        </p:nvSpPr>
        <p:spPr bwMode="auto">
          <a:xfrm rot="10800000">
            <a:off x="1981200" y="2667000"/>
            <a:ext cx="428625" cy="2743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eaVert" lIns="90000" tIns="45000" rIns="90000" bIns="45000">
            <a:spAutoFit/>
          </a:bodyPr>
          <a:lstStyle/>
          <a:p>
            <a:pPr algn="ctr" defTabSz="457200">
              <a:lnSpc>
                <a:spcPct val="81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13319" name="Text Box 13"/>
          <p:cNvSpPr txBox="1">
            <a:spLocks noChangeArrowheads="1"/>
          </p:cNvSpPr>
          <p:nvPr/>
        </p:nvSpPr>
        <p:spPr bwMode="auto">
          <a:xfrm rot="10800000">
            <a:off x="2619375" y="3962400"/>
            <a:ext cx="428625" cy="182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eaVert" lIns="90000" tIns="45000" rIns="90000" bIns="45000">
            <a:spAutoFit/>
          </a:bodyPr>
          <a:lstStyle/>
          <a:p>
            <a:pPr algn="ctr" defTabSz="457200">
              <a:lnSpc>
                <a:spcPct val="81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b="0">
                <a:solidFill>
                  <a:srgbClr val="000000"/>
                </a:solidFill>
              </a:rPr>
              <a:t>Multiple (MD)</a:t>
            </a:r>
          </a:p>
        </p:txBody>
      </p:sp>
      <p:graphicFrame>
        <p:nvGraphicFramePr>
          <p:cNvPr id="943136" name="Group 32"/>
          <p:cNvGraphicFramePr>
            <a:graphicFrameLocks noGrp="1"/>
          </p:cNvGraphicFramePr>
          <p:nvPr/>
        </p:nvGraphicFramePr>
        <p:xfrm>
          <a:off x="3200400" y="2362200"/>
          <a:ext cx="4648200" cy="3352800"/>
        </p:xfrm>
        <a:graphic>
          <a:graphicData uri="http://schemas.openxmlformats.org/drawingml/2006/table">
            <a:tbl>
              <a:tblPr/>
              <a:tblGrid>
                <a:gridCol w="2324100"/>
                <a:gridCol w="2324100"/>
              </a:tblGrid>
              <a:tr h="167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SISD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Single-threaded process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MISD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Pipeline architecture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SIMD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Vector Processing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MIMD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Multi-threaded Programming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31" name="Text Box 33"/>
          <p:cNvSpPr txBox="1">
            <a:spLocks noChangeArrowheads="1"/>
          </p:cNvSpPr>
          <p:nvPr/>
        </p:nvSpPr>
        <p:spPr bwMode="auto">
          <a:xfrm rot="10800000">
            <a:off x="2619375" y="2286000"/>
            <a:ext cx="428625" cy="182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eaVert" lIns="90000" tIns="45000" rIns="90000" bIns="45000">
            <a:spAutoFit/>
          </a:bodyPr>
          <a:lstStyle/>
          <a:p>
            <a:pPr algn="ctr" defTabSz="457200">
              <a:lnSpc>
                <a:spcPct val="81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b="0">
                <a:solidFill>
                  <a:srgbClr val="000000"/>
                </a:solidFill>
              </a:rPr>
              <a:t>Single (SD)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38" name="Straight Arrow Connector 15"/>
          <p:cNvCxnSpPr>
            <a:cxnSpLocks noChangeShapeType="1"/>
          </p:cNvCxnSpPr>
          <p:nvPr/>
        </p:nvCxnSpPr>
        <p:spPr bwMode="auto">
          <a:xfrm flipV="1">
            <a:off x="5410200" y="3162300"/>
            <a:ext cx="1828800" cy="3810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39" name="Straight Arrow Connector 13"/>
          <p:cNvCxnSpPr>
            <a:cxnSpLocks noChangeShapeType="1"/>
            <a:endCxn id="14340" idx="1"/>
          </p:cNvCxnSpPr>
          <p:nvPr/>
        </p:nvCxnSpPr>
        <p:spPr bwMode="auto">
          <a:xfrm flipV="1">
            <a:off x="2667000" y="3162300"/>
            <a:ext cx="1828800" cy="3810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40" name="Rounded Rectangle 8"/>
          <p:cNvSpPr>
            <a:spLocks noChangeArrowheads="1"/>
          </p:cNvSpPr>
          <p:nvPr/>
        </p:nvSpPr>
        <p:spPr bwMode="auto">
          <a:xfrm>
            <a:off x="4495800" y="2667000"/>
            <a:ext cx="9144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sz="1400" b="0"/>
          </a:p>
        </p:txBody>
      </p:sp>
      <p:sp>
        <p:nvSpPr>
          <p:cNvPr id="1434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SISD</a:t>
            </a:r>
          </a:p>
        </p:txBody>
      </p:sp>
      <p:sp>
        <p:nvSpPr>
          <p:cNvPr id="14342" name="Rectangle 3"/>
          <p:cNvSpPr>
            <a:spLocks noChangeArrowheads="1"/>
          </p:cNvSpPr>
          <p:nvPr/>
        </p:nvSpPr>
        <p:spPr bwMode="auto">
          <a:xfrm>
            <a:off x="3048000" y="2971800"/>
            <a:ext cx="3048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4343" name="Rectangle 4"/>
          <p:cNvSpPr>
            <a:spLocks noChangeArrowheads="1"/>
          </p:cNvSpPr>
          <p:nvPr/>
        </p:nvSpPr>
        <p:spPr bwMode="auto">
          <a:xfrm>
            <a:off x="3505200" y="2971800"/>
            <a:ext cx="3048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4344" name="Rectangle 5"/>
          <p:cNvSpPr>
            <a:spLocks noChangeArrowheads="1"/>
          </p:cNvSpPr>
          <p:nvPr/>
        </p:nvSpPr>
        <p:spPr bwMode="auto">
          <a:xfrm>
            <a:off x="3962400" y="2971800"/>
            <a:ext cx="3048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4345" name="Rectangle 6"/>
          <p:cNvSpPr>
            <a:spLocks noChangeArrowheads="1"/>
          </p:cNvSpPr>
          <p:nvPr/>
        </p:nvSpPr>
        <p:spPr bwMode="auto">
          <a:xfrm>
            <a:off x="4800600" y="2971800"/>
            <a:ext cx="3048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4346" name="Rectangle 7"/>
          <p:cNvSpPr>
            <a:spLocks noChangeArrowheads="1"/>
          </p:cNvSpPr>
          <p:nvPr/>
        </p:nvSpPr>
        <p:spPr bwMode="auto">
          <a:xfrm>
            <a:off x="5638800" y="2971800"/>
            <a:ext cx="3048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4347" name="Rectangle 9"/>
          <p:cNvSpPr>
            <a:spLocks noChangeArrowheads="1"/>
          </p:cNvSpPr>
          <p:nvPr/>
        </p:nvSpPr>
        <p:spPr bwMode="auto">
          <a:xfrm>
            <a:off x="6096000" y="2971800"/>
            <a:ext cx="3048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4348" name="Rectangle 10"/>
          <p:cNvSpPr>
            <a:spLocks noChangeArrowheads="1"/>
          </p:cNvSpPr>
          <p:nvPr/>
        </p:nvSpPr>
        <p:spPr bwMode="auto">
          <a:xfrm>
            <a:off x="6553200" y="2971800"/>
            <a:ext cx="3048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4349" name="TextBox 11"/>
          <p:cNvSpPr txBox="1">
            <a:spLocks noChangeArrowheads="1"/>
          </p:cNvSpPr>
          <p:nvPr/>
        </p:nvSpPr>
        <p:spPr bwMode="auto">
          <a:xfrm>
            <a:off x="4376738" y="2286000"/>
            <a:ext cx="11858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Processor</a:t>
            </a:r>
          </a:p>
        </p:txBody>
      </p:sp>
      <p:cxnSp>
        <p:nvCxnSpPr>
          <p:cNvPr id="14350" name="Straight Arrow Connector 16"/>
          <p:cNvCxnSpPr>
            <a:cxnSpLocks noChangeShapeType="1"/>
          </p:cNvCxnSpPr>
          <p:nvPr/>
        </p:nvCxnSpPr>
        <p:spPr bwMode="auto">
          <a:xfrm rot="5400000" flipH="1" flipV="1">
            <a:off x="4705351" y="3903662"/>
            <a:ext cx="495300" cy="3175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51" name="TextBox 18"/>
          <p:cNvSpPr txBox="1">
            <a:spLocks noChangeArrowheads="1"/>
          </p:cNvSpPr>
          <p:nvPr/>
        </p:nvSpPr>
        <p:spPr bwMode="auto">
          <a:xfrm>
            <a:off x="4327525" y="4157663"/>
            <a:ext cx="12350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Instructions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SIMD</a:t>
            </a:r>
          </a:p>
        </p:txBody>
      </p:sp>
      <p:cxnSp>
        <p:nvCxnSpPr>
          <p:cNvPr id="15363" name="Straight Arrow Connector 3"/>
          <p:cNvCxnSpPr>
            <a:cxnSpLocks noChangeShapeType="1"/>
            <a:stCxn id="15365" idx="3"/>
          </p:cNvCxnSpPr>
          <p:nvPr/>
        </p:nvCxnSpPr>
        <p:spPr bwMode="auto">
          <a:xfrm>
            <a:off x="5410200" y="3581400"/>
            <a:ext cx="2133600" cy="1588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64" name="Straight Arrow Connector 4"/>
          <p:cNvCxnSpPr>
            <a:cxnSpLocks noChangeShapeType="1"/>
            <a:endCxn id="15365" idx="1"/>
          </p:cNvCxnSpPr>
          <p:nvPr/>
        </p:nvCxnSpPr>
        <p:spPr bwMode="auto">
          <a:xfrm>
            <a:off x="1905000" y="3581400"/>
            <a:ext cx="2590800" cy="1588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365" name="Rounded Rectangle 5"/>
          <p:cNvSpPr>
            <a:spLocks noChangeArrowheads="1"/>
          </p:cNvSpPr>
          <p:nvPr/>
        </p:nvSpPr>
        <p:spPr bwMode="auto">
          <a:xfrm>
            <a:off x="4495800" y="1905000"/>
            <a:ext cx="914400" cy="3352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sz="1400" b="0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743200" y="2209800"/>
            <a:ext cx="457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0</a:t>
            </a:r>
          </a:p>
        </p:txBody>
      </p:sp>
      <p:sp>
        <p:nvSpPr>
          <p:cNvPr id="15367" name="TextBox 13"/>
          <p:cNvSpPr txBox="1">
            <a:spLocks noChangeArrowheads="1"/>
          </p:cNvSpPr>
          <p:nvPr/>
        </p:nvSpPr>
        <p:spPr bwMode="auto">
          <a:xfrm>
            <a:off x="4376738" y="1524000"/>
            <a:ext cx="11858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Processor</a:t>
            </a:r>
          </a:p>
        </p:txBody>
      </p:sp>
      <p:cxnSp>
        <p:nvCxnSpPr>
          <p:cNvPr id="15368" name="Straight Arrow Connector 14"/>
          <p:cNvCxnSpPr>
            <a:cxnSpLocks noChangeShapeType="1"/>
          </p:cNvCxnSpPr>
          <p:nvPr/>
        </p:nvCxnSpPr>
        <p:spPr bwMode="auto">
          <a:xfrm rot="5400000" flipH="1" flipV="1">
            <a:off x="4705351" y="5122862"/>
            <a:ext cx="495300" cy="3175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369" name="TextBox 15"/>
          <p:cNvSpPr txBox="1">
            <a:spLocks noChangeArrowheads="1"/>
          </p:cNvSpPr>
          <p:nvPr/>
        </p:nvSpPr>
        <p:spPr bwMode="auto">
          <a:xfrm>
            <a:off x="4327525" y="5376863"/>
            <a:ext cx="12350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Instructions</a:t>
            </a:r>
          </a:p>
        </p:txBody>
      </p:sp>
      <p:sp>
        <p:nvSpPr>
          <p:cNvPr id="15370" name="Rectangle 16"/>
          <p:cNvSpPr>
            <a:spLocks noChangeArrowheads="1"/>
          </p:cNvSpPr>
          <p:nvPr/>
        </p:nvSpPr>
        <p:spPr bwMode="auto">
          <a:xfrm>
            <a:off x="3810000" y="2209800"/>
            <a:ext cx="457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0</a:t>
            </a:r>
          </a:p>
        </p:txBody>
      </p:sp>
      <p:sp>
        <p:nvSpPr>
          <p:cNvPr id="15371" name="Rectangle 17"/>
          <p:cNvSpPr>
            <a:spLocks noChangeArrowheads="1"/>
          </p:cNvSpPr>
          <p:nvPr/>
        </p:nvSpPr>
        <p:spPr bwMode="auto">
          <a:xfrm>
            <a:off x="3276600" y="2209800"/>
            <a:ext cx="457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0</a:t>
            </a:r>
          </a:p>
        </p:txBody>
      </p:sp>
      <p:sp>
        <p:nvSpPr>
          <p:cNvPr id="15372" name="Rectangle 19"/>
          <p:cNvSpPr>
            <a:spLocks noChangeArrowheads="1"/>
          </p:cNvSpPr>
          <p:nvPr/>
        </p:nvSpPr>
        <p:spPr bwMode="auto">
          <a:xfrm>
            <a:off x="5638800" y="2209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0</a:t>
            </a:r>
          </a:p>
        </p:txBody>
      </p:sp>
      <p:sp>
        <p:nvSpPr>
          <p:cNvPr id="15373" name="Rectangle 20"/>
          <p:cNvSpPr>
            <a:spLocks noChangeArrowheads="1"/>
          </p:cNvSpPr>
          <p:nvPr/>
        </p:nvSpPr>
        <p:spPr bwMode="auto">
          <a:xfrm>
            <a:off x="6172200" y="2209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0</a:t>
            </a:r>
          </a:p>
        </p:txBody>
      </p:sp>
      <p:sp>
        <p:nvSpPr>
          <p:cNvPr id="15374" name="Rectangle 21"/>
          <p:cNvSpPr>
            <a:spLocks noChangeArrowheads="1"/>
          </p:cNvSpPr>
          <p:nvPr/>
        </p:nvSpPr>
        <p:spPr bwMode="auto">
          <a:xfrm>
            <a:off x="6705600" y="2209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0</a:t>
            </a:r>
          </a:p>
        </p:txBody>
      </p:sp>
      <p:sp>
        <p:nvSpPr>
          <p:cNvPr id="15375" name="Rectangle 23"/>
          <p:cNvSpPr>
            <a:spLocks noChangeArrowheads="1"/>
          </p:cNvSpPr>
          <p:nvPr/>
        </p:nvSpPr>
        <p:spPr bwMode="auto">
          <a:xfrm>
            <a:off x="2743200" y="2590800"/>
            <a:ext cx="457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1</a:t>
            </a:r>
          </a:p>
        </p:txBody>
      </p:sp>
      <p:sp>
        <p:nvSpPr>
          <p:cNvPr id="15376" name="Rectangle 24"/>
          <p:cNvSpPr>
            <a:spLocks noChangeArrowheads="1"/>
          </p:cNvSpPr>
          <p:nvPr/>
        </p:nvSpPr>
        <p:spPr bwMode="auto">
          <a:xfrm>
            <a:off x="2743200" y="2971800"/>
            <a:ext cx="457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2</a:t>
            </a:r>
          </a:p>
        </p:txBody>
      </p:sp>
      <p:sp>
        <p:nvSpPr>
          <p:cNvPr id="15377" name="Rectangle 25"/>
          <p:cNvSpPr>
            <a:spLocks noChangeArrowheads="1"/>
          </p:cNvSpPr>
          <p:nvPr/>
        </p:nvSpPr>
        <p:spPr bwMode="auto">
          <a:xfrm>
            <a:off x="2743200" y="3352800"/>
            <a:ext cx="457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3</a:t>
            </a:r>
          </a:p>
        </p:txBody>
      </p:sp>
      <p:sp>
        <p:nvSpPr>
          <p:cNvPr id="15378" name="Rectangle 26"/>
          <p:cNvSpPr>
            <a:spLocks noChangeArrowheads="1"/>
          </p:cNvSpPr>
          <p:nvPr/>
        </p:nvSpPr>
        <p:spPr bwMode="auto">
          <a:xfrm>
            <a:off x="2743200" y="3733800"/>
            <a:ext cx="457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4</a:t>
            </a:r>
          </a:p>
        </p:txBody>
      </p:sp>
      <p:sp>
        <p:nvSpPr>
          <p:cNvPr id="15379" name="Rectangle 27"/>
          <p:cNvSpPr>
            <a:spLocks noChangeArrowheads="1"/>
          </p:cNvSpPr>
          <p:nvPr/>
        </p:nvSpPr>
        <p:spPr bwMode="auto">
          <a:xfrm>
            <a:off x="2743200" y="4114800"/>
            <a:ext cx="457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…</a:t>
            </a:r>
            <a:endParaRPr lang="en-US" baseline="-25000"/>
          </a:p>
        </p:txBody>
      </p:sp>
      <p:sp>
        <p:nvSpPr>
          <p:cNvPr id="15380" name="Rectangle 28"/>
          <p:cNvSpPr>
            <a:spLocks noChangeArrowheads="1"/>
          </p:cNvSpPr>
          <p:nvPr/>
        </p:nvSpPr>
        <p:spPr bwMode="auto">
          <a:xfrm>
            <a:off x="2743200" y="4495800"/>
            <a:ext cx="457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i="1" baseline="-25000"/>
              <a:t>n</a:t>
            </a:r>
          </a:p>
        </p:txBody>
      </p:sp>
      <p:sp>
        <p:nvSpPr>
          <p:cNvPr id="15381" name="Rectangle 29"/>
          <p:cNvSpPr>
            <a:spLocks noChangeArrowheads="1"/>
          </p:cNvSpPr>
          <p:nvPr/>
        </p:nvSpPr>
        <p:spPr bwMode="auto">
          <a:xfrm>
            <a:off x="3276600" y="2590800"/>
            <a:ext cx="457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1</a:t>
            </a:r>
          </a:p>
        </p:txBody>
      </p:sp>
      <p:sp>
        <p:nvSpPr>
          <p:cNvPr id="15382" name="Rectangle 30"/>
          <p:cNvSpPr>
            <a:spLocks noChangeArrowheads="1"/>
          </p:cNvSpPr>
          <p:nvPr/>
        </p:nvSpPr>
        <p:spPr bwMode="auto">
          <a:xfrm>
            <a:off x="3276600" y="2971800"/>
            <a:ext cx="457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2</a:t>
            </a:r>
          </a:p>
        </p:txBody>
      </p:sp>
      <p:sp>
        <p:nvSpPr>
          <p:cNvPr id="15383" name="Rectangle 31"/>
          <p:cNvSpPr>
            <a:spLocks noChangeArrowheads="1"/>
          </p:cNvSpPr>
          <p:nvPr/>
        </p:nvSpPr>
        <p:spPr bwMode="auto">
          <a:xfrm>
            <a:off x="3276600" y="3352800"/>
            <a:ext cx="457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3</a:t>
            </a:r>
          </a:p>
        </p:txBody>
      </p:sp>
      <p:sp>
        <p:nvSpPr>
          <p:cNvPr id="15384" name="Rectangle 32"/>
          <p:cNvSpPr>
            <a:spLocks noChangeArrowheads="1"/>
          </p:cNvSpPr>
          <p:nvPr/>
        </p:nvSpPr>
        <p:spPr bwMode="auto">
          <a:xfrm>
            <a:off x="3276600" y="3733800"/>
            <a:ext cx="457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4</a:t>
            </a:r>
          </a:p>
        </p:txBody>
      </p:sp>
      <p:sp>
        <p:nvSpPr>
          <p:cNvPr id="15385" name="Rectangle 33"/>
          <p:cNvSpPr>
            <a:spLocks noChangeArrowheads="1"/>
          </p:cNvSpPr>
          <p:nvPr/>
        </p:nvSpPr>
        <p:spPr bwMode="auto">
          <a:xfrm>
            <a:off x="3276600" y="4114800"/>
            <a:ext cx="457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…</a:t>
            </a:r>
            <a:endParaRPr lang="en-US" baseline="-25000"/>
          </a:p>
        </p:txBody>
      </p:sp>
      <p:sp>
        <p:nvSpPr>
          <p:cNvPr id="15386" name="Rectangle 34"/>
          <p:cNvSpPr>
            <a:spLocks noChangeArrowheads="1"/>
          </p:cNvSpPr>
          <p:nvPr/>
        </p:nvSpPr>
        <p:spPr bwMode="auto">
          <a:xfrm>
            <a:off x="3276600" y="4495800"/>
            <a:ext cx="457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i="1" baseline="-25000"/>
              <a:t>n</a:t>
            </a:r>
          </a:p>
        </p:txBody>
      </p:sp>
      <p:sp>
        <p:nvSpPr>
          <p:cNvPr id="15387" name="Rectangle 35"/>
          <p:cNvSpPr>
            <a:spLocks noChangeArrowheads="1"/>
          </p:cNvSpPr>
          <p:nvPr/>
        </p:nvSpPr>
        <p:spPr bwMode="auto">
          <a:xfrm>
            <a:off x="3810000" y="2590800"/>
            <a:ext cx="457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1</a:t>
            </a:r>
          </a:p>
        </p:txBody>
      </p:sp>
      <p:sp>
        <p:nvSpPr>
          <p:cNvPr id="15388" name="Rectangle 36"/>
          <p:cNvSpPr>
            <a:spLocks noChangeArrowheads="1"/>
          </p:cNvSpPr>
          <p:nvPr/>
        </p:nvSpPr>
        <p:spPr bwMode="auto">
          <a:xfrm>
            <a:off x="3810000" y="2971800"/>
            <a:ext cx="457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2</a:t>
            </a:r>
          </a:p>
        </p:txBody>
      </p:sp>
      <p:sp>
        <p:nvSpPr>
          <p:cNvPr id="15389" name="Rectangle 37"/>
          <p:cNvSpPr>
            <a:spLocks noChangeArrowheads="1"/>
          </p:cNvSpPr>
          <p:nvPr/>
        </p:nvSpPr>
        <p:spPr bwMode="auto">
          <a:xfrm>
            <a:off x="3810000" y="3352800"/>
            <a:ext cx="457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3</a:t>
            </a:r>
          </a:p>
        </p:txBody>
      </p:sp>
      <p:sp>
        <p:nvSpPr>
          <p:cNvPr id="15390" name="Rectangle 38"/>
          <p:cNvSpPr>
            <a:spLocks noChangeArrowheads="1"/>
          </p:cNvSpPr>
          <p:nvPr/>
        </p:nvSpPr>
        <p:spPr bwMode="auto">
          <a:xfrm>
            <a:off x="3810000" y="3733800"/>
            <a:ext cx="457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4</a:t>
            </a:r>
          </a:p>
        </p:txBody>
      </p:sp>
      <p:sp>
        <p:nvSpPr>
          <p:cNvPr id="15391" name="Rectangle 39"/>
          <p:cNvSpPr>
            <a:spLocks noChangeArrowheads="1"/>
          </p:cNvSpPr>
          <p:nvPr/>
        </p:nvSpPr>
        <p:spPr bwMode="auto">
          <a:xfrm>
            <a:off x="3810000" y="4114800"/>
            <a:ext cx="457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…</a:t>
            </a:r>
            <a:endParaRPr lang="en-US" baseline="-25000"/>
          </a:p>
        </p:txBody>
      </p:sp>
      <p:sp>
        <p:nvSpPr>
          <p:cNvPr id="15392" name="Rectangle 40"/>
          <p:cNvSpPr>
            <a:spLocks noChangeArrowheads="1"/>
          </p:cNvSpPr>
          <p:nvPr/>
        </p:nvSpPr>
        <p:spPr bwMode="auto">
          <a:xfrm>
            <a:off x="3810000" y="4495800"/>
            <a:ext cx="457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i="1" baseline="-25000"/>
              <a:t>n</a:t>
            </a:r>
          </a:p>
        </p:txBody>
      </p:sp>
      <p:sp>
        <p:nvSpPr>
          <p:cNvPr id="15393" name="Rectangle 41"/>
          <p:cNvSpPr>
            <a:spLocks noChangeArrowheads="1"/>
          </p:cNvSpPr>
          <p:nvPr/>
        </p:nvSpPr>
        <p:spPr bwMode="auto">
          <a:xfrm>
            <a:off x="5638800" y="2590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1</a:t>
            </a:r>
          </a:p>
        </p:txBody>
      </p:sp>
      <p:sp>
        <p:nvSpPr>
          <p:cNvPr id="15394" name="Rectangle 42"/>
          <p:cNvSpPr>
            <a:spLocks noChangeArrowheads="1"/>
          </p:cNvSpPr>
          <p:nvPr/>
        </p:nvSpPr>
        <p:spPr bwMode="auto">
          <a:xfrm>
            <a:off x="5638800" y="2971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2</a:t>
            </a:r>
          </a:p>
        </p:txBody>
      </p:sp>
      <p:sp>
        <p:nvSpPr>
          <p:cNvPr id="15395" name="Rectangle 43"/>
          <p:cNvSpPr>
            <a:spLocks noChangeArrowheads="1"/>
          </p:cNvSpPr>
          <p:nvPr/>
        </p:nvSpPr>
        <p:spPr bwMode="auto">
          <a:xfrm>
            <a:off x="5638800" y="3352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3</a:t>
            </a:r>
          </a:p>
        </p:txBody>
      </p:sp>
      <p:sp>
        <p:nvSpPr>
          <p:cNvPr id="15396" name="Rectangle 44"/>
          <p:cNvSpPr>
            <a:spLocks noChangeArrowheads="1"/>
          </p:cNvSpPr>
          <p:nvPr/>
        </p:nvSpPr>
        <p:spPr bwMode="auto">
          <a:xfrm>
            <a:off x="5638800" y="3733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4</a:t>
            </a:r>
          </a:p>
        </p:txBody>
      </p:sp>
      <p:sp>
        <p:nvSpPr>
          <p:cNvPr id="15397" name="Rectangle 45"/>
          <p:cNvSpPr>
            <a:spLocks noChangeArrowheads="1"/>
          </p:cNvSpPr>
          <p:nvPr/>
        </p:nvSpPr>
        <p:spPr bwMode="auto">
          <a:xfrm>
            <a:off x="5638800" y="4114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…</a:t>
            </a:r>
            <a:endParaRPr lang="en-US" baseline="-25000"/>
          </a:p>
        </p:txBody>
      </p:sp>
      <p:sp>
        <p:nvSpPr>
          <p:cNvPr id="15398" name="Rectangle 46"/>
          <p:cNvSpPr>
            <a:spLocks noChangeArrowheads="1"/>
          </p:cNvSpPr>
          <p:nvPr/>
        </p:nvSpPr>
        <p:spPr bwMode="auto">
          <a:xfrm>
            <a:off x="5638800" y="4495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i="1" baseline="-25000"/>
              <a:t>n</a:t>
            </a:r>
          </a:p>
        </p:txBody>
      </p:sp>
      <p:sp>
        <p:nvSpPr>
          <p:cNvPr id="15399" name="Rectangle 47"/>
          <p:cNvSpPr>
            <a:spLocks noChangeArrowheads="1"/>
          </p:cNvSpPr>
          <p:nvPr/>
        </p:nvSpPr>
        <p:spPr bwMode="auto">
          <a:xfrm>
            <a:off x="6172200" y="2590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1</a:t>
            </a:r>
          </a:p>
        </p:txBody>
      </p:sp>
      <p:sp>
        <p:nvSpPr>
          <p:cNvPr id="15400" name="Rectangle 48"/>
          <p:cNvSpPr>
            <a:spLocks noChangeArrowheads="1"/>
          </p:cNvSpPr>
          <p:nvPr/>
        </p:nvSpPr>
        <p:spPr bwMode="auto">
          <a:xfrm>
            <a:off x="6172200" y="2971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2</a:t>
            </a:r>
          </a:p>
        </p:txBody>
      </p:sp>
      <p:sp>
        <p:nvSpPr>
          <p:cNvPr id="15401" name="Rectangle 49"/>
          <p:cNvSpPr>
            <a:spLocks noChangeArrowheads="1"/>
          </p:cNvSpPr>
          <p:nvPr/>
        </p:nvSpPr>
        <p:spPr bwMode="auto">
          <a:xfrm>
            <a:off x="6172200" y="3352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3</a:t>
            </a:r>
          </a:p>
        </p:txBody>
      </p:sp>
      <p:sp>
        <p:nvSpPr>
          <p:cNvPr id="15402" name="Rectangle 50"/>
          <p:cNvSpPr>
            <a:spLocks noChangeArrowheads="1"/>
          </p:cNvSpPr>
          <p:nvPr/>
        </p:nvSpPr>
        <p:spPr bwMode="auto">
          <a:xfrm>
            <a:off x="6172200" y="3733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4</a:t>
            </a:r>
          </a:p>
        </p:txBody>
      </p:sp>
      <p:sp>
        <p:nvSpPr>
          <p:cNvPr id="15403" name="Rectangle 51"/>
          <p:cNvSpPr>
            <a:spLocks noChangeArrowheads="1"/>
          </p:cNvSpPr>
          <p:nvPr/>
        </p:nvSpPr>
        <p:spPr bwMode="auto">
          <a:xfrm>
            <a:off x="6172200" y="4114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…</a:t>
            </a:r>
            <a:endParaRPr lang="en-US" baseline="-25000"/>
          </a:p>
        </p:txBody>
      </p:sp>
      <p:sp>
        <p:nvSpPr>
          <p:cNvPr id="15404" name="Rectangle 52"/>
          <p:cNvSpPr>
            <a:spLocks noChangeArrowheads="1"/>
          </p:cNvSpPr>
          <p:nvPr/>
        </p:nvSpPr>
        <p:spPr bwMode="auto">
          <a:xfrm>
            <a:off x="6172200" y="4495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i="1" baseline="-25000"/>
              <a:t>n</a:t>
            </a:r>
          </a:p>
        </p:txBody>
      </p:sp>
      <p:sp>
        <p:nvSpPr>
          <p:cNvPr id="15405" name="Rectangle 53"/>
          <p:cNvSpPr>
            <a:spLocks noChangeArrowheads="1"/>
          </p:cNvSpPr>
          <p:nvPr/>
        </p:nvSpPr>
        <p:spPr bwMode="auto">
          <a:xfrm>
            <a:off x="6705600" y="2590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1</a:t>
            </a:r>
          </a:p>
        </p:txBody>
      </p:sp>
      <p:sp>
        <p:nvSpPr>
          <p:cNvPr id="15406" name="Rectangle 54"/>
          <p:cNvSpPr>
            <a:spLocks noChangeArrowheads="1"/>
          </p:cNvSpPr>
          <p:nvPr/>
        </p:nvSpPr>
        <p:spPr bwMode="auto">
          <a:xfrm>
            <a:off x="6705600" y="2971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2</a:t>
            </a:r>
          </a:p>
        </p:txBody>
      </p:sp>
      <p:sp>
        <p:nvSpPr>
          <p:cNvPr id="15407" name="Rectangle 55"/>
          <p:cNvSpPr>
            <a:spLocks noChangeArrowheads="1"/>
          </p:cNvSpPr>
          <p:nvPr/>
        </p:nvSpPr>
        <p:spPr bwMode="auto">
          <a:xfrm>
            <a:off x="6705600" y="3352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3</a:t>
            </a:r>
          </a:p>
        </p:txBody>
      </p:sp>
      <p:sp>
        <p:nvSpPr>
          <p:cNvPr id="15408" name="Rectangle 56"/>
          <p:cNvSpPr>
            <a:spLocks noChangeArrowheads="1"/>
          </p:cNvSpPr>
          <p:nvPr/>
        </p:nvSpPr>
        <p:spPr bwMode="auto">
          <a:xfrm>
            <a:off x="6705600" y="3733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4</a:t>
            </a:r>
          </a:p>
        </p:txBody>
      </p:sp>
      <p:sp>
        <p:nvSpPr>
          <p:cNvPr id="15409" name="Rectangle 57"/>
          <p:cNvSpPr>
            <a:spLocks noChangeArrowheads="1"/>
          </p:cNvSpPr>
          <p:nvPr/>
        </p:nvSpPr>
        <p:spPr bwMode="auto">
          <a:xfrm>
            <a:off x="6705600" y="4114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…</a:t>
            </a:r>
            <a:endParaRPr lang="en-US" baseline="-25000"/>
          </a:p>
        </p:txBody>
      </p:sp>
      <p:sp>
        <p:nvSpPr>
          <p:cNvPr id="15410" name="Rectangle 58"/>
          <p:cNvSpPr>
            <a:spLocks noChangeArrowheads="1"/>
          </p:cNvSpPr>
          <p:nvPr/>
        </p:nvSpPr>
        <p:spPr bwMode="auto">
          <a:xfrm>
            <a:off x="6705600" y="4495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i="1" baseline="-25000"/>
              <a:t>n</a:t>
            </a:r>
          </a:p>
        </p:txBody>
      </p:sp>
      <p:sp>
        <p:nvSpPr>
          <p:cNvPr id="15411" name="Rectangle 65"/>
          <p:cNvSpPr>
            <a:spLocks noChangeArrowheads="1"/>
          </p:cNvSpPr>
          <p:nvPr/>
        </p:nvSpPr>
        <p:spPr bwMode="auto">
          <a:xfrm>
            <a:off x="4724400" y="2590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1</a:t>
            </a:r>
          </a:p>
        </p:txBody>
      </p:sp>
      <p:sp>
        <p:nvSpPr>
          <p:cNvPr id="15412" name="Rectangle 66"/>
          <p:cNvSpPr>
            <a:spLocks noChangeArrowheads="1"/>
          </p:cNvSpPr>
          <p:nvPr/>
        </p:nvSpPr>
        <p:spPr bwMode="auto">
          <a:xfrm>
            <a:off x="4724400" y="2971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2</a:t>
            </a:r>
          </a:p>
        </p:txBody>
      </p:sp>
      <p:sp>
        <p:nvSpPr>
          <p:cNvPr id="15413" name="Rectangle 67"/>
          <p:cNvSpPr>
            <a:spLocks noChangeArrowheads="1"/>
          </p:cNvSpPr>
          <p:nvPr/>
        </p:nvSpPr>
        <p:spPr bwMode="auto">
          <a:xfrm>
            <a:off x="4724400" y="3352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3</a:t>
            </a:r>
          </a:p>
        </p:txBody>
      </p:sp>
      <p:sp>
        <p:nvSpPr>
          <p:cNvPr id="15414" name="Rectangle 68"/>
          <p:cNvSpPr>
            <a:spLocks noChangeArrowheads="1"/>
          </p:cNvSpPr>
          <p:nvPr/>
        </p:nvSpPr>
        <p:spPr bwMode="auto">
          <a:xfrm>
            <a:off x="4724400" y="3733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4</a:t>
            </a:r>
          </a:p>
        </p:txBody>
      </p:sp>
      <p:sp>
        <p:nvSpPr>
          <p:cNvPr id="15415" name="Rectangle 69"/>
          <p:cNvSpPr>
            <a:spLocks noChangeArrowheads="1"/>
          </p:cNvSpPr>
          <p:nvPr/>
        </p:nvSpPr>
        <p:spPr bwMode="auto">
          <a:xfrm>
            <a:off x="4724400" y="4114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…</a:t>
            </a:r>
            <a:endParaRPr lang="en-US" baseline="-25000"/>
          </a:p>
        </p:txBody>
      </p:sp>
      <p:sp>
        <p:nvSpPr>
          <p:cNvPr id="15416" name="Rectangle 70"/>
          <p:cNvSpPr>
            <a:spLocks noChangeArrowheads="1"/>
          </p:cNvSpPr>
          <p:nvPr/>
        </p:nvSpPr>
        <p:spPr bwMode="auto">
          <a:xfrm>
            <a:off x="4724400" y="4495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i="1" baseline="-25000"/>
              <a:t>n</a:t>
            </a:r>
          </a:p>
        </p:txBody>
      </p:sp>
      <p:sp>
        <p:nvSpPr>
          <p:cNvPr id="15417" name="Rectangle 77"/>
          <p:cNvSpPr>
            <a:spLocks noChangeArrowheads="1"/>
          </p:cNvSpPr>
          <p:nvPr/>
        </p:nvSpPr>
        <p:spPr bwMode="auto">
          <a:xfrm>
            <a:off x="4724400" y="2209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MIMD</a:t>
            </a:r>
          </a:p>
        </p:txBody>
      </p:sp>
      <p:cxnSp>
        <p:nvCxnSpPr>
          <p:cNvPr id="16387" name="Straight Arrow Connector 17"/>
          <p:cNvCxnSpPr>
            <a:cxnSpLocks noChangeShapeType="1"/>
          </p:cNvCxnSpPr>
          <p:nvPr/>
        </p:nvCxnSpPr>
        <p:spPr bwMode="auto">
          <a:xfrm flipV="1">
            <a:off x="5715000" y="2019300"/>
            <a:ext cx="1828800" cy="3810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388" name="Straight Arrow Connector 18"/>
          <p:cNvCxnSpPr>
            <a:cxnSpLocks noChangeShapeType="1"/>
            <a:endCxn id="16389" idx="1"/>
          </p:cNvCxnSpPr>
          <p:nvPr/>
        </p:nvCxnSpPr>
        <p:spPr bwMode="auto">
          <a:xfrm flipV="1">
            <a:off x="2971800" y="2019300"/>
            <a:ext cx="1828800" cy="3810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389" name="Rounded Rectangle 19"/>
          <p:cNvSpPr>
            <a:spLocks noChangeArrowheads="1"/>
          </p:cNvSpPr>
          <p:nvPr/>
        </p:nvSpPr>
        <p:spPr bwMode="auto">
          <a:xfrm>
            <a:off x="4800600" y="1524000"/>
            <a:ext cx="9144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sz="1400" b="0"/>
          </a:p>
        </p:txBody>
      </p:sp>
      <p:sp>
        <p:nvSpPr>
          <p:cNvPr id="16390" name="Rectangle 20"/>
          <p:cNvSpPr>
            <a:spLocks noChangeArrowheads="1"/>
          </p:cNvSpPr>
          <p:nvPr/>
        </p:nvSpPr>
        <p:spPr bwMode="auto">
          <a:xfrm>
            <a:off x="3352800" y="1828800"/>
            <a:ext cx="3048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6391" name="Rectangle 21"/>
          <p:cNvSpPr>
            <a:spLocks noChangeArrowheads="1"/>
          </p:cNvSpPr>
          <p:nvPr/>
        </p:nvSpPr>
        <p:spPr bwMode="auto">
          <a:xfrm>
            <a:off x="3810000" y="1828800"/>
            <a:ext cx="3048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6392" name="Rectangle 22"/>
          <p:cNvSpPr>
            <a:spLocks noChangeArrowheads="1"/>
          </p:cNvSpPr>
          <p:nvPr/>
        </p:nvSpPr>
        <p:spPr bwMode="auto">
          <a:xfrm>
            <a:off x="4267200" y="1828800"/>
            <a:ext cx="3048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6393" name="Rectangle 23"/>
          <p:cNvSpPr>
            <a:spLocks noChangeArrowheads="1"/>
          </p:cNvSpPr>
          <p:nvPr/>
        </p:nvSpPr>
        <p:spPr bwMode="auto">
          <a:xfrm>
            <a:off x="5105400" y="1828800"/>
            <a:ext cx="3048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6394" name="Rectangle 24"/>
          <p:cNvSpPr>
            <a:spLocks noChangeArrowheads="1"/>
          </p:cNvSpPr>
          <p:nvPr/>
        </p:nvSpPr>
        <p:spPr bwMode="auto">
          <a:xfrm>
            <a:off x="5943600" y="1828800"/>
            <a:ext cx="3048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6395" name="Rectangle 25"/>
          <p:cNvSpPr>
            <a:spLocks noChangeArrowheads="1"/>
          </p:cNvSpPr>
          <p:nvPr/>
        </p:nvSpPr>
        <p:spPr bwMode="auto">
          <a:xfrm>
            <a:off x="6400800" y="1828800"/>
            <a:ext cx="3048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6396" name="Rectangle 26"/>
          <p:cNvSpPr>
            <a:spLocks noChangeArrowheads="1"/>
          </p:cNvSpPr>
          <p:nvPr/>
        </p:nvSpPr>
        <p:spPr bwMode="auto">
          <a:xfrm>
            <a:off x="6858000" y="1828800"/>
            <a:ext cx="3048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6397" name="TextBox 27"/>
          <p:cNvSpPr txBox="1">
            <a:spLocks noChangeArrowheads="1"/>
          </p:cNvSpPr>
          <p:nvPr/>
        </p:nvSpPr>
        <p:spPr bwMode="auto">
          <a:xfrm>
            <a:off x="4681538" y="1143000"/>
            <a:ext cx="11858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Processor</a:t>
            </a:r>
          </a:p>
        </p:txBody>
      </p:sp>
      <p:cxnSp>
        <p:nvCxnSpPr>
          <p:cNvPr id="16398" name="Straight Arrow Connector 28"/>
          <p:cNvCxnSpPr>
            <a:cxnSpLocks noChangeShapeType="1"/>
          </p:cNvCxnSpPr>
          <p:nvPr/>
        </p:nvCxnSpPr>
        <p:spPr bwMode="auto">
          <a:xfrm rot="5400000" flipH="1" flipV="1">
            <a:off x="5009357" y="2761456"/>
            <a:ext cx="495300" cy="1587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399" name="TextBox 29"/>
          <p:cNvSpPr txBox="1">
            <a:spLocks noChangeArrowheads="1"/>
          </p:cNvSpPr>
          <p:nvPr/>
        </p:nvSpPr>
        <p:spPr bwMode="auto">
          <a:xfrm>
            <a:off x="4632325" y="3014663"/>
            <a:ext cx="12350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Instructions</a:t>
            </a:r>
          </a:p>
        </p:txBody>
      </p:sp>
      <p:cxnSp>
        <p:nvCxnSpPr>
          <p:cNvPr id="16400" name="Straight Arrow Connector 33"/>
          <p:cNvCxnSpPr>
            <a:cxnSpLocks noChangeShapeType="1"/>
          </p:cNvCxnSpPr>
          <p:nvPr/>
        </p:nvCxnSpPr>
        <p:spPr bwMode="auto">
          <a:xfrm flipV="1">
            <a:off x="5715000" y="4381500"/>
            <a:ext cx="1828800" cy="3810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401" name="Straight Arrow Connector 34"/>
          <p:cNvCxnSpPr>
            <a:cxnSpLocks noChangeShapeType="1"/>
            <a:endCxn id="16402" idx="1"/>
          </p:cNvCxnSpPr>
          <p:nvPr/>
        </p:nvCxnSpPr>
        <p:spPr bwMode="auto">
          <a:xfrm flipV="1">
            <a:off x="2971800" y="4381500"/>
            <a:ext cx="1828800" cy="3810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402" name="Rounded Rectangle 35"/>
          <p:cNvSpPr>
            <a:spLocks noChangeArrowheads="1"/>
          </p:cNvSpPr>
          <p:nvPr/>
        </p:nvSpPr>
        <p:spPr bwMode="auto">
          <a:xfrm>
            <a:off x="4800600" y="3886200"/>
            <a:ext cx="9144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sz="1400" b="0"/>
          </a:p>
        </p:txBody>
      </p:sp>
      <p:sp>
        <p:nvSpPr>
          <p:cNvPr id="16403" name="Rectangle 36"/>
          <p:cNvSpPr>
            <a:spLocks noChangeArrowheads="1"/>
          </p:cNvSpPr>
          <p:nvPr/>
        </p:nvSpPr>
        <p:spPr bwMode="auto">
          <a:xfrm>
            <a:off x="3352800" y="4191000"/>
            <a:ext cx="3048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6404" name="Rectangle 37"/>
          <p:cNvSpPr>
            <a:spLocks noChangeArrowheads="1"/>
          </p:cNvSpPr>
          <p:nvPr/>
        </p:nvSpPr>
        <p:spPr bwMode="auto">
          <a:xfrm>
            <a:off x="3810000" y="4191000"/>
            <a:ext cx="3048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6405" name="Rectangle 38"/>
          <p:cNvSpPr>
            <a:spLocks noChangeArrowheads="1"/>
          </p:cNvSpPr>
          <p:nvPr/>
        </p:nvSpPr>
        <p:spPr bwMode="auto">
          <a:xfrm>
            <a:off x="4267200" y="4191000"/>
            <a:ext cx="3048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6406" name="Rectangle 39"/>
          <p:cNvSpPr>
            <a:spLocks noChangeArrowheads="1"/>
          </p:cNvSpPr>
          <p:nvPr/>
        </p:nvSpPr>
        <p:spPr bwMode="auto">
          <a:xfrm>
            <a:off x="5105400" y="4191000"/>
            <a:ext cx="3048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6407" name="Rectangle 40"/>
          <p:cNvSpPr>
            <a:spLocks noChangeArrowheads="1"/>
          </p:cNvSpPr>
          <p:nvPr/>
        </p:nvSpPr>
        <p:spPr bwMode="auto">
          <a:xfrm>
            <a:off x="5943600" y="4191000"/>
            <a:ext cx="3048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6408" name="Rectangle 41"/>
          <p:cNvSpPr>
            <a:spLocks noChangeArrowheads="1"/>
          </p:cNvSpPr>
          <p:nvPr/>
        </p:nvSpPr>
        <p:spPr bwMode="auto">
          <a:xfrm>
            <a:off x="6400800" y="4191000"/>
            <a:ext cx="3048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6409" name="Rectangle 42"/>
          <p:cNvSpPr>
            <a:spLocks noChangeArrowheads="1"/>
          </p:cNvSpPr>
          <p:nvPr/>
        </p:nvSpPr>
        <p:spPr bwMode="auto">
          <a:xfrm>
            <a:off x="6858000" y="4191000"/>
            <a:ext cx="3048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6410" name="TextBox 43"/>
          <p:cNvSpPr txBox="1">
            <a:spLocks noChangeArrowheads="1"/>
          </p:cNvSpPr>
          <p:nvPr/>
        </p:nvSpPr>
        <p:spPr bwMode="auto">
          <a:xfrm>
            <a:off x="4681538" y="3505200"/>
            <a:ext cx="11858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Processor</a:t>
            </a:r>
          </a:p>
        </p:txBody>
      </p:sp>
      <p:cxnSp>
        <p:nvCxnSpPr>
          <p:cNvPr id="16411" name="Straight Arrow Connector 44"/>
          <p:cNvCxnSpPr>
            <a:cxnSpLocks noChangeShapeType="1"/>
          </p:cNvCxnSpPr>
          <p:nvPr/>
        </p:nvCxnSpPr>
        <p:spPr bwMode="auto">
          <a:xfrm rot="5400000" flipH="1" flipV="1">
            <a:off x="5010151" y="5122862"/>
            <a:ext cx="495300" cy="3175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412" name="TextBox 45"/>
          <p:cNvSpPr txBox="1">
            <a:spLocks noChangeArrowheads="1"/>
          </p:cNvSpPr>
          <p:nvPr/>
        </p:nvSpPr>
        <p:spPr bwMode="auto">
          <a:xfrm>
            <a:off x="4632325" y="5376863"/>
            <a:ext cx="12350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Instructions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Parallel vs. Distributed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447800" y="3046413"/>
            <a:ext cx="1219200" cy="10668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dirty="0"/>
              <a:t>Shared</a:t>
            </a:r>
          </a:p>
          <a:p>
            <a:pPr algn="ctr">
              <a:defRPr/>
            </a:pPr>
            <a:r>
              <a:rPr lang="en-US" dirty="0"/>
              <a:t>Memory</a:t>
            </a:r>
          </a:p>
        </p:txBody>
      </p:sp>
      <p:cxnSp>
        <p:nvCxnSpPr>
          <p:cNvPr id="4102" name="Straight Arrow Connector 8"/>
          <p:cNvCxnSpPr>
            <a:cxnSpLocks noChangeShapeType="1"/>
          </p:cNvCxnSpPr>
          <p:nvPr/>
        </p:nvCxnSpPr>
        <p:spPr bwMode="auto">
          <a:xfrm>
            <a:off x="2057400" y="2511425"/>
            <a:ext cx="685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03" name="Straight Arrow Connector 9"/>
          <p:cNvCxnSpPr>
            <a:cxnSpLocks noChangeShapeType="1"/>
            <a:endCxn id="7" idx="0"/>
          </p:cNvCxnSpPr>
          <p:nvPr/>
        </p:nvCxnSpPr>
        <p:spPr bwMode="auto">
          <a:xfrm rot="16200000" flipH="1">
            <a:off x="1789907" y="2778919"/>
            <a:ext cx="5334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04" name="Straight Arrow Connector 12"/>
          <p:cNvCxnSpPr>
            <a:cxnSpLocks noChangeShapeType="1"/>
          </p:cNvCxnSpPr>
          <p:nvPr/>
        </p:nvCxnSpPr>
        <p:spPr bwMode="auto">
          <a:xfrm rot="5400000">
            <a:off x="1790701" y="4378325"/>
            <a:ext cx="5334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4105" name="Straight Arrow Connector 13"/>
          <p:cNvCxnSpPr>
            <a:cxnSpLocks noChangeShapeType="1"/>
          </p:cNvCxnSpPr>
          <p:nvPr/>
        </p:nvCxnSpPr>
        <p:spPr bwMode="auto">
          <a:xfrm>
            <a:off x="2057400" y="4646613"/>
            <a:ext cx="685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06" name="Straight Arrow Connector 14"/>
          <p:cNvCxnSpPr>
            <a:cxnSpLocks noChangeShapeType="1"/>
          </p:cNvCxnSpPr>
          <p:nvPr/>
        </p:nvCxnSpPr>
        <p:spPr bwMode="auto">
          <a:xfrm rot="5400000">
            <a:off x="6133307" y="3313906"/>
            <a:ext cx="43434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4107" name="Straight Arrow Connector 17"/>
          <p:cNvCxnSpPr>
            <a:cxnSpLocks noChangeShapeType="1"/>
          </p:cNvCxnSpPr>
          <p:nvPr/>
        </p:nvCxnSpPr>
        <p:spPr bwMode="auto">
          <a:xfrm>
            <a:off x="7620000" y="2511425"/>
            <a:ext cx="685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4108" name="Straight Arrow Connector 18"/>
          <p:cNvCxnSpPr>
            <a:cxnSpLocks noChangeShapeType="1"/>
          </p:cNvCxnSpPr>
          <p:nvPr/>
        </p:nvCxnSpPr>
        <p:spPr bwMode="auto">
          <a:xfrm>
            <a:off x="7620000" y="4646613"/>
            <a:ext cx="685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7419" name="Rectangle 19"/>
          <p:cNvSpPr>
            <a:spLocks noChangeArrowheads="1"/>
          </p:cNvSpPr>
          <p:nvPr/>
        </p:nvSpPr>
        <p:spPr bwMode="auto">
          <a:xfrm>
            <a:off x="2895600" y="1066800"/>
            <a:ext cx="4648200" cy="2286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1" name="TextBox 21"/>
          <p:cNvSpPr txBox="1">
            <a:spLocks noChangeArrowheads="1"/>
          </p:cNvSpPr>
          <p:nvPr/>
        </p:nvSpPr>
        <p:spPr bwMode="auto">
          <a:xfrm>
            <a:off x="1447800" y="5816600"/>
            <a:ext cx="3657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Parallel: </a:t>
            </a:r>
            <a:r>
              <a:rPr lang="en-US" b="0"/>
              <a:t>Multiple CPUs within a shared memory machine</a:t>
            </a:r>
          </a:p>
        </p:txBody>
      </p:sp>
      <p:sp>
        <p:nvSpPr>
          <p:cNvPr id="4112" name="TextBox 22"/>
          <p:cNvSpPr txBox="1">
            <a:spLocks noChangeArrowheads="1"/>
          </p:cNvSpPr>
          <p:nvPr/>
        </p:nvSpPr>
        <p:spPr bwMode="auto">
          <a:xfrm>
            <a:off x="5181600" y="5816600"/>
            <a:ext cx="3886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Distributed: </a:t>
            </a:r>
            <a:r>
              <a:rPr lang="en-US" b="0"/>
              <a:t>Multiple machines with own memory connected over a network</a:t>
            </a:r>
          </a:p>
        </p:txBody>
      </p:sp>
      <p:sp>
        <p:nvSpPr>
          <p:cNvPr id="4113" name="TextBox 23"/>
          <p:cNvSpPr txBox="1">
            <a:spLocks noChangeArrowheads="1"/>
          </p:cNvSpPr>
          <p:nvPr/>
        </p:nvSpPr>
        <p:spPr bwMode="auto">
          <a:xfrm rot="-5400000">
            <a:off x="7308850" y="3270251"/>
            <a:ext cx="15319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0"/>
              <a:t>Network connection</a:t>
            </a:r>
            <a:br>
              <a:rPr lang="en-US" sz="1200" b="0"/>
            </a:br>
            <a:r>
              <a:rPr lang="en-US" sz="1200" b="0"/>
              <a:t>for data transfer</a:t>
            </a:r>
          </a:p>
        </p:txBody>
      </p:sp>
      <p:cxnSp>
        <p:nvCxnSpPr>
          <p:cNvPr id="17423" name="Straight Arrow Connector 17"/>
          <p:cNvCxnSpPr>
            <a:cxnSpLocks noChangeShapeType="1"/>
          </p:cNvCxnSpPr>
          <p:nvPr/>
        </p:nvCxnSpPr>
        <p:spPr bwMode="auto">
          <a:xfrm flipV="1">
            <a:off x="5715000" y="2019300"/>
            <a:ext cx="1828800" cy="3810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4" name="Straight Arrow Connector 18"/>
          <p:cNvCxnSpPr>
            <a:cxnSpLocks noChangeShapeType="1"/>
            <a:endCxn id="17425" idx="1"/>
          </p:cNvCxnSpPr>
          <p:nvPr/>
        </p:nvCxnSpPr>
        <p:spPr bwMode="auto">
          <a:xfrm flipV="1">
            <a:off x="2971800" y="2019300"/>
            <a:ext cx="1828800" cy="3810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25" name="Rounded Rectangle 19"/>
          <p:cNvSpPr>
            <a:spLocks noChangeArrowheads="1"/>
          </p:cNvSpPr>
          <p:nvPr/>
        </p:nvSpPr>
        <p:spPr bwMode="auto">
          <a:xfrm>
            <a:off x="4800600" y="1524000"/>
            <a:ext cx="9144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sz="1400" b="0"/>
          </a:p>
        </p:txBody>
      </p:sp>
      <p:sp>
        <p:nvSpPr>
          <p:cNvPr id="17426" name="Rectangle 20"/>
          <p:cNvSpPr>
            <a:spLocks noChangeArrowheads="1"/>
          </p:cNvSpPr>
          <p:nvPr/>
        </p:nvSpPr>
        <p:spPr bwMode="auto">
          <a:xfrm>
            <a:off x="3352800" y="1828800"/>
            <a:ext cx="3048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7427" name="Rectangle 21"/>
          <p:cNvSpPr>
            <a:spLocks noChangeArrowheads="1"/>
          </p:cNvSpPr>
          <p:nvPr/>
        </p:nvSpPr>
        <p:spPr bwMode="auto">
          <a:xfrm>
            <a:off x="3810000" y="1828800"/>
            <a:ext cx="3048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7428" name="Rectangle 22"/>
          <p:cNvSpPr>
            <a:spLocks noChangeArrowheads="1"/>
          </p:cNvSpPr>
          <p:nvPr/>
        </p:nvSpPr>
        <p:spPr bwMode="auto">
          <a:xfrm>
            <a:off x="4267200" y="1828800"/>
            <a:ext cx="3048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7429" name="Rectangle 23"/>
          <p:cNvSpPr>
            <a:spLocks noChangeArrowheads="1"/>
          </p:cNvSpPr>
          <p:nvPr/>
        </p:nvSpPr>
        <p:spPr bwMode="auto">
          <a:xfrm>
            <a:off x="5105400" y="1828800"/>
            <a:ext cx="3048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7430" name="Rectangle 24"/>
          <p:cNvSpPr>
            <a:spLocks noChangeArrowheads="1"/>
          </p:cNvSpPr>
          <p:nvPr/>
        </p:nvSpPr>
        <p:spPr bwMode="auto">
          <a:xfrm>
            <a:off x="5943600" y="1828800"/>
            <a:ext cx="3048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7431" name="Rectangle 25"/>
          <p:cNvSpPr>
            <a:spLocks noChangeArrowheads="1"/>
          </p:cNvSpPr>
          <p:nvPr/>
        </p:nvSpPr>
        <p:spPr bwMode="auto">
          <a:xfrm>
            <a:off x="6400800" y="1828800"/>
            <a:ext cx="3048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7432" name="Rectangle 26"/>
          <p:cNvSpPr>
            <a:spLocks noChangeArrowheads="1"/>
          </p:cNvSpPr>
          <p:nvPr/>
        </p:nvSpPr>
        <p:spPr bwMode="auto">
          <a:xfrm>
            <a:off x="6858000" y="1828800"/>
            <a:ext cx="3048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7433" name="TextBox 27"/>
          <p:cNvSpPr txBox="1">
            <a:spLocks noChangeArrowheads="1"/>
          </p:cNvSpPr>
          <p:nvPr/>
        </p:nvSpPr>
        <p:spPr bwMode="auto">
          <a:xfrm>
            <a:off x="4681538" y="1143000"/>
            <a:ext cx="11858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Processor</a:t>
            </a:r>
          </a:p>
        </p:txBody>
      </p:sp>
      <p:cxnSp>
        <p:nvCxnSpPr>
          <p:cNvPr id="17434" name="Straight Arrow Connector 28"/>
          <p:cNvCxnSpPr>
            <a:cxnSpLocks noChangeShapeType="1"/>
          </p:cNvCxnSpPr>
          <p:nvPr/>
        </p:nvCxnSpPr>
        <p:spPr bwMode="auto">
          <a:xfrm rot="5400000" flipH="1" flipV="1">
            <a:off x="5009357" y="2761456"/>
            <a:ext cx="495300" cy="1587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35" name="TextBox 29"/>
          <p:cNvSpPr txBox="1">
            <a:spLocks noChangeArrowheads="1"/>
          </p:cNvSpPr>
          <p:nvPr/>
        </p:nvSpPr>
        <p:spPr bwMode="auto">
          <a:xfrm>
            <a:off x="4632325" y="3014663"/>
            <a:ext cx="12350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Instructions</a:t>
            </a:r>
          </a:p>
        </p:txBody>
      </p:sp>
      <p:sp>
        <p:nvSpPr>
          <p:cNvPr id="17436" name="Rectangle 19"/>
          <p:cNvSpPr>
            <a:spLocks noChangeArrowheads="1"/>
          </p:cNvSpPr>
          <p:nvPr/>
        </p:nvSpPr>
        <p:spPr bwMode="auto">
          <a:xfrm>
            <a:off x="2895600" y="3429000"/>
            <a:ext cx="4648200" cy="2286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7437" name="Straight Arrow Connector 33"/>
          <p:cNvCxnSpPr>
            <a:cxnSpLocks noChangeShapeType="1"/>
          </p:cNvCxnSpPr>
          <p:nvPr/>
        </p:nvCxnSpPr>
        <p:spPr bwMode="auto">
          <a:xfrm flipV="1">
            <a:off x="5715000" y="4381500"/>
            <a:ext cx="1828800" cy="3810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38" name="Straight Arrow Connector 34"/>
          <p:cNvCxnSpPr>
            <a:cxnSpLocks noChangeShapeType="1"/>
            <a:endCxn id="17439" idx="1"/>
          </p:cNvCxnSpPr>
          <p:nvPr/>
        </p:nvCxnSpPr>
        <p:spPr bwMode="auto">
          <a:xfrm flipV="1">
            <a:off x="2971800" y="4381500"/>
            <a:ext cx="1828800" cy="3810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39" name="Rounded Rectangle 35"/>
          <p:cNvSpPr>
            <a:spLocks noChangeArrowheads="1"/>
          </p:cNvSpPr>
          <p:nvPr/>
        </p:nvSpPr>
        <p:spPr bwMode="auto">
          <a:xfrm>
            <a:off x="4800600" y="3886200"/>
            <a:ext cx="9144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sz="1400" b="0"/>
          </a:p>
        </p:txBody>
      </p:sp>
      <p:sp>
        <p:nvSpPr>
          <p:cNvPr id="17440" name="Rectangle 36"/>
          <p:cNvSpPr>
            <a:spLocks noChangeArrowheads="1"/>
          </p:cNvSpPr>
          <p:nvPr/>
        </p:nvSpPr>
        <p:spPr bwMode="auto">
          <a:xfrm>
            <a:off x="3352800" y="4191000"/>
            <a:ext cx="3048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7441" name="Rectangle 37"/>
          <p:cNvSpPr>
            <a:spLocks noChangeArrowheads="1"/>
          </p:cNvSpPr>
          <p:nvPr/>
        </p:nvSpPr>
        <p:spPr bwMode="auto">
          <a:xfrm>
            <a:off x="3810000" y="4191000"/>
            <a:ext cx="3048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7442" name="Rectangle 38"/>
          <p:cNvSpPr>
            <a:spLocks noChangeArrowheads="1"/>
          </p:cNvSpPr>
          <p:nvPr/>
        </p:nvSpPr>
        <p:spPr bwMode="auto">
          <a:xfrm>
            <a:off x="4267200" y="4191000"/>
            <a:ext cx="3048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7443" name="Rectangle 39"/>
          <p:cNvSpPr>
            <a:spLocks noChangeArrowheads="1"/>
          </p:cNvSpPr>
          <p:nvPr/>
        </p:nvSpPr>
        <p:spPr bwMode="auto">
          <a:xfrm>
            <a:off x="5105400" y="4191000"/>
            <a:ext cx="3048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7444" name="Rectangle 40"/>
          <p:cNvSpPr>
            <a:spLocks noChangeArrowheads="1"/>
          </p:cNvSpPr>
          <p:nvPr/>
        </p:nvSpPr>
        <p:spPr bwMode="auto">
          <a:xfrm>
            <a:off x="5943600" y="4191000"/>
            <a:ext cx="3048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7445" name="Rectangle 41"/>
          <p:cNvSpPr>
            <a:spLocks noChangeArrowheads="1"/>
          </p:cNvSpPr>
          <p:nvPr/>
        </p:nvSpPr>
        <p:spPr bwMode="auto">
          <a:xfrm>
            <a:off x="6400800" y="4191000"/>
            <a:ext cx="3048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7446" name="Rectangle 42"/>
          <p:cNvSpPr>
            <a:spLocks noChangeArrowheads="1"/>
          </p:cNvSpPr>
          <p:nvPr/>
        </p:nvSpPr>
        <p:spPr bwMode="auto">
          <a:xfrm>
            <a:off x="6858000" y="4191000"/>
            <a:ext cx="3048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7447" name="TextBox 43"/>
          <p:cNvSpPr txBox="1">
            <a:spLocks noChangeArrowheads="1"/>
          </p:cNvSpPr>
          <p:nvPr/>
        </p:nvSpPr>
        <p:spPr bwMode="auto">
          <a:xfrm>
            <a:off x="4681538" y="3505200"/>
            <a:ext cx="11858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Processor</a:t>
            </a:r>
          </a:p>
        </p:txBody>
      </p:sp>
      <p:cxnSp>
        <p:nvCxnSpPr>
          <p:cNvPr id="17448" name="Straight Arrow Connector 44"/>
          <p:cNvCxnSpPr>
            <a:cxnSpLocks noChangeShapeType="1"/>
          </p:cNvCxnSpPr>
          <p:nvPr/>
        </p:nvCxnSpPr>
        <p:spPr bwMode="auto">
          <a:xfrm rot="5400000" flipH="1" flipV="1">
            <a:off x="5010151" y="5122862"/>
            <a:ext cx="495300" cy="3175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49" name="TextBox 45"/>
          <p:cNvSpPr txBox="1">
            <a:spLocks noChangeArrowheads="1"/>
          </p:cNvSpPr>
          <p:nvPr/>
        </p:nvSpPr>
        <p:spPr bwMode="auto">
          <a:xfrm>
            <a:off x="4632325" y="5376863"/>
            <a:ext cx="12350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Instructions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111" grpId="0"/>
      <p:bldP spid="4112" grpId="0"/>
      <p:bldP spid="41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Divide and Conquer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843213" y="1676400"/>
            <a:ext cx="3505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“Work”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33613" y="2819400"/>
            <a:ext cx="1219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i="1"/>
              <a:t>w</a:t>
            </a:r>
            <a:r>
              <a:rPr lang="en-US" i="1" baseline="-25000"/>
              <a:t>1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5400000">
            <a:off x="4290219" y="2439194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5357813" y="2133600"/>
            <a:ext cx="762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H="1">
            <a:off x="3071813" y="2133600"/>
            <a:ext cx="762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986213" y="2819400"/>
            <a:ext cx="1219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i="1"/>
              <a:t>w</a:t>
            </a:r>
            <a:r>
              <a:rPr lang="en-US" i="1" baseline="-25000"/>
              <a:t>2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662613" y="2819400"/>
            <a:ext cx="1219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i="1"/>
              <a:t>w</a:t>
            </a:r>
            <a:r>
              <a:rPr lang="en-US" i="1" baseline="-25000"/>
              <a:t>3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233613" y="4038600"/>
            <a:ext cx="1219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i="1"/>
              <a:t>r</a:t>
            </a:r>
            <a:r>
              <a:rPr lang="en-US" i="1" baseline="-25000"/>
              <a:t>1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986213" y="4038600"/>
            <a:ext cx="1219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i="1"/>
              <a:t>r</a:t>
            </a:r>
            <a:r>
              <a:rPr lang="en-US" i="1" baseline="-25000"/>
              <a:t>2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662613" y="4038600"/>
            <a:ext cx="1219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i="1"/>
              <a:t>r</a:t>
            </a:r>
            <a:r>
              <a:rPr lang="en-US" i="1" baseline="-25000"/>
              <a:t>3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rot="5400000">
            <a:off x="4291807" y="3656806"/>
            <a:ext cx="609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rot="5400000">
            <a:off x="5966619" y="3656806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5400000">
            <a:off x="2539207" y="3656806"/>
            <a:ext cx="609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843213" y="5334000"/>
            <a:ext cx="3505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“Result”</a:t>
            </a:r>
          </a:p>
        </p:txBody>
      </p: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rot="5400000">
            <a:off x="4291807" y="4876006"/>
            <a:ext cx="609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flipH="1">
            <a:off x="5357813" y="4572000"/>
            <a:ext cx="762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3071813" y="4572000"/>
            <a:ext cx="762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2386013" y="34290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400" b="0"/>
              <a:t>“worker”</a:t>
            </a: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4138613" y="34290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400" b="0"/>
              <a:t>“worker”</a:t>
            </a: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5815013" y="34290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400" b="0"/>
              <a:t>“worker”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934200" y="1752600"/>
            <a:ext cx="1431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Partition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881813" y="5176838"/>
            <a:ext cx="15001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Combine</a:t>
            </a:r>
          </a:p>
        </p:txBody>
      </p: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 rot="5400000">
            <a:off x="7200107" y="2704306"/>
            <a:ext cx="839788" cy="317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rot="5400000">
            <a:off x="7200900" y="4760913"/>
            <a:ext cx="839787" cy="158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9" grpId="0" animBg="1"/>
      <p:bldP spid="30" grpId="0" animBg="1"/>
      <p:bldP spid="31" grpId="0" animBg="1"/>
      <p:bldP spid="32" grpId="0"/>
      <p:bldP spid="33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22498</TotalTime>
  <Words>1201</Words>
  <Application>Microsoft Office PowerPoint</Application>
  <PresentationFormat>On-screen Show (4:3)</PresentationFormat>
  <Paragraphs>329</Paragraphs>
  <Slides>21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Default Design</vt:lpstr>
      <vt:lpstr>Slide 1</vt:lpstr>
      <vt:lpstr>Big Data processing boils down to…</vt:lpstr>
      <vt:lpstr>Parallel vs. Distributed</vt:lpstr>
      <vt:lpstr>Flynn’s Taxonomy</vt:lpstr>
      <vt:lpstr>SISD</vt:lpstr>
      <vt:lpstr>SIMD</vt:lpstr>
      <vt:lpstr>MIMD</vt:lpstr>
      <vt:lpstr>Parallel vs. Distributed</vt:lpstr>
      <vt:lpstr>Divide and Conquer</vt:lpstr>
      <vt:lpstr>Parallelization Problems</vt:lpstr>
      <vt:lpstr>General Theme?</vt:lpstr>
      <vt:lpstr>Slide 12</vt:lpstr>
      <vt:lpstr>Today’s Topics</vt:lpstr>
      <vt:lpstr>Functional Programming</vt:lpstr>
      <vt:lpstr>Lisp  MapReduce?</vt:lpstr>
      <vt:lpstr>Map</vt:lpstr>
      <vt:lpstr>Fold</vt:lpstr>
      <vt:lpstr>Map/Fold in Action</vt:lpstr>
      <vt:lpstr>Lisp  MapReduce</vt:lpstr>
      <vt:lpstr>Typical Problem</vt:lpstr>
      <vt:lpstr>MapReduce</vt:lpstr>
    </vt:vector>
  </TitlesOfParts>
  <Company>University of Maryland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and Distributed Computing</dc:title>
  <dc:creator>Jimmy Lin</dc:creator>
  <cp:lastModifiedBy>lkhan</cp:lastModifiedBy>
  <cp:revision>2978</cp:revision>
  <dcterms:created xsi:type="dcterms:W3CDTF">2002-10-08T02:41:15Z</dcterms:created>
  <dcterms:modified xsi:type="dcterms:W3CDTF">2014-01-14T20:12:19Z</dcterms:modified>
</cp:coreProperties>
</file>