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366" r:id="rId3"/>
    <p:sldId id="392" r:id="rId4"/>
    <p:sldId id="393" r:id="rId5"/>
    <p:sldId id="394" r:id="rId6"/>
    <p:sldId id="395" r:id="rId7"/>
    <p:sldId id="396" r:id="rId8"/>
    <p:sldId id="397" r:id="rId9"/>
    <p:sldId id="398" r:id="rId10"/>
    <p:sldId id="431" r:id="rId11"/>
    <p:sldId id="435" r:id="rId12"/>
    <p:sldId id="400" r:id="rId13"/>
    <p:sldId id="401" r:id="rId14"/>
    <p:sldId id="402" r:id="rId15"/>
    <p:sldId id="403" r:id="rId16"/>
    <p:sldId id="404" r:id="rId17"/>
    <p:sldId id="405" r:id="rId18"/>
    <p:sldId id="406" r:id="rId19"/>
    <p:sldId id="407" r:id="rId20"/>
    <p:sldId id="408" r:id="rId21"/>
    <p:sldId id="409" r:id="rId22"/>
    <p:sldId id="410" r:id="rId23"/>
    <p:sldId id="411" r:id="rId24"/>
    <p:sldId id="412" r:id="rId25"/>
    <p:sldId id="413" r:id="rId26"/>
    <p:sldId id="414" r:id="rId27"/>
    <p:sldId id="415" r:id="rId28"/>
    <p:sldId id="416" r:id="rId29"/>
    <p:sldId id="417" r:id="rId30"/>
    <p:sldId id="418" r:id="rId31"/>
    <p:sldId id="419" r:id="rId32"/>
    <p:sldId id="420" r:id="rId33"/>
    <p:sldId id="421" r:id="rId34"/>
    <p:sldId id="436" r:id="rId35"/>
    <p:sldId id="437" r:id="rId36"/>
    <p:sldId id="422" r:id="rId37"/>
    <p:sldId id="423" r:id="rId38"/>
    <p:sldId id="424" r:id="rId39"/>
    <p:sldId id="425" r:id="rId40"/>
    <p:sldId id="426" r:id="rId41"/>
    <p:sldId id="427" r:id="rId42"/>
    <p:sldId id="428" r:id="rId43"/>
    <p:sldId id="429" r:id="rId4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9" autoAdjust="0"/>
    <p:restoredTop sz="89617" autoAdjust="0"/>
  </p:normalViewPr>
  <p:slideViewPr>
    <p:cSldViewPr>
      <p:cViewPr varScale="1">
        <p:scale>
          <a:sx n="74" d="100"/>
          <a:sy n="74" d="100"/>
        </p:scale>
        <p:origin x="-4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194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192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035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F3593648-B6B4-48DF-B44C-E3693731EC71}" type="slidenum">
              <a:rPr lang="en-GB" smtClean="0"/>
              <a:pPr defTabSz="963613"/>
              <a:t>4</a:t>
            </a:fld>
            <a:endParaRPr lang="en-GB" smtClean="0"/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8350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F3593648-B6B4-48DF-B44C-E3693731EC71}" type="slidenum">
              <a:rPr lang="en-GB" smtClean="0"/>
              <a:pPr defTabSz="963613"/>
              <a:t>11</a:t>
            </a:fld>
            <a:endParaRPr lang="en-GB" smtClean="0"/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8350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3" r:id="rId4"/>
    <p:sldLayoutId id="2147483654" r:id="rId5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+mn-lt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2400" baseline="0">
          <a:solidFill>
            <a:schemeClr val="bg1"/>
          </a:solidFill>
          <a:latin typeface="+mn-lt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+mn-lt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+mn-lt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intool.github.com/MapReduceAlgorithm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533400" y="1752601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eaLnBrk="1" hangingPunct="1"/>
            <a:r>
              <a:rPr lang="en-US" sz="3200" dirty="0" err="1" smtClean="0">
                <a:solidFill>
                  <a:srgbClr val="0070C0"/>
                </a:solidFill>
              </a:rPr>
              <a:t>MapReduce</a:t>
            </a:r>
            <a:r>
              <a:rPr lang="en-US" sz="3200" dirty="0" smtClean="0">
                <a:solidFill>
                  <a:srgbClr val="0070C0"/>
                </a:solidFill>
              </a:rPr>
              <a:t> Algorithm 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2023646"/>
            <a:ext cx="7315200" cy="338540"/>
          </a:xfrm>
          <a:prstGeom prst="rect">
            <a:avLst/>
          </a:prstGeom>
          <a:noFill/>
        </p:spPr>
        <p:txBody>
          <a:bodyPr wrap="square" lIns="91425" tIns="45713" rIns="91425" bIns="45713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Big Data Mining and Analytics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1371600" y="6324600"/>
            <a:ext cx="74088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</a:rPr>
              <a:t>This work is licensed under a Creative Commons Attribution-Noncommercial-Share Alike 3.0 United States</a:t>
            </a:r>
            <a:br>
              <a:rPr lang="en-US" sz="1200" b="0" dirty="0">
                <a:solidFill>
                  <a:schemeClr val="bg1"/>
                </a:solidFill>
              </a:rPr>
            </a:br>
            <a:r>
              <a:rPr lang="en-US" sz="1200" b="0" dirty="0">
                <a:solidFill>
                  <a:schemeClr val="bg1"/>
                </a:solidFill>
              </a:rPr>
              <a:t>See http://creativecommons.org/licenses/by-nc-sa/3.0/us/ for details</a:t>
            </a:r>
          </a:p>
        </p:txBody>
      </p:sp>
      <p:pic>
        <p:nvPicPr>
          <p:cNvPr id="9" name="Picture 13" descr="creative-comm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600" y="6324600"/>
            <a:ext cx="11176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581400"/>
            <a:ext cx="5638800" cy="19812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/>
              <a:t>Dr. </a:t>
            </a:r>
            <a:r>
              <a:rPr lang="en-US" sz="2000" b="1" dirty="0" err="1" smtClean="0"/>
              <a:t>Latifur</a:t>
            </a:r>
            <a:r>
              <a:rPr lang="en-US" sz="2000" b="1" dirty="0" smtClean="0"/>
              <a:t> Khan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/>
              <a:t>Department of Computer Science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/>
              <a:t>University of Texas at Dallas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/>
              <a:t>(Chapter 3: </a:t>
            </a:r>
            <a:r>
              <a:rPr lang="en-US" sz="2000" dirty="0"/>
              <a:t>Jimmy Lin and Chris Dyer, Data-Intensive Text Processing with </a:t>
            </a:r>
            <a:r>
              <a:rPr lang="en-US" sz="2000" dirty="0" err="1"/>
              <a:t>MapReduce</a:t>
            </a:r>
            <a:r>
              <a:rPr lang="en-US" sz="2000" dirty="0"/>
              <a:t>, Morgan &amp; Claypool Publishers, </a:t>
            </a:r>
            <a:r>
              <a:rPr lang="en-US" sz="2000"/>
              <a:t>2010</a:t>
            </a:r>
            <a:r>
              <a:rPr lang="en-US" sz="2000" smtClean="0"/>
              <a:t>.) </a:t>
            </a:r>
            <a:r>
              <a:rPr lang="en-US" sz="2000" u="sng" dirty="0">
                <a:hlinkClick r:id="rId3"/>
              </a:rPr>
              <a:t>http://lintool.github.com/MapReduceAlgorithms/</a:t>
            </a:r>
            <a:endParaRPr lang="en-U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3"/>
          <p:cNvSpPr txBox="1">
            <a:spLocks noChangeArrowheads="1"/>
          </p:cNvSpPr>
          <p:nvPr/>
        </p:nvSpPr>
        <p:spPr bwMode="auto">
          <a:xfrm>
            <a:off x="0" y="6611938"/>
            <a:ext cx="33528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>
                <a:solidFill>
                  <a:schemeClr val="bg2"/>
                </a:solidFill>
                <a:latin typeface="Arial" charset="0"/>
              </a:rPr>
              <a:t>Source: redrawn from a slide by Cloduera, cc-licensed</a:t>
            </a:r>
          </a:p>
        </p:txBody>
      </p:sp>
      <p:sp>
        <p:nvSpPr>
          <p:cNvPr id="56" name="Rounded Rectangle 55"/>
          <p:cNvSpPr/>
          <p:nvPr/>
        </p:nvSpPr>
        <p:spPr bwMode="auto">
          <a:xfrm>
            <a:off x="609600" y="866775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200" b="1" dirty="0">
                <a:solidFill>
                  <a:schemeClr val="bg2"/>
                </a:solidFill>
                <a:latin typeface="Arial" charset="0"/>
              </a:rPr>
              <a:t>Mapper</a:t>
            </a:r>
          </a:p>
        </p:txBody>
      </p:sp>
      <p:cxnSp>
        <p:nvCxnSpPr>
          <p:cNvPr id="59" name="Straight Arrow Connector 58"/>
          <p:cNvCxnSpPr/>
          <p:nvPr/>
        </p:nvCxnSpPr>
        <p:spPr bwMode="auto">
          <a:xfrm rot="5400000">
            <a:off x="1029494" y="1666081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 bwMode="auto">
          <a:xfrm>
            <a:off x="2209800" y="865188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200" b="1" dirty="0">
                <a:solidFill>
                  <a:schemeClr val="bg2"/>
                </a:solidFill>
                <a:latin typeface="Arial" charset="0"/>
              </a:rPr>
              <a:t>Mapper</a:t>
            </a:r>
          </a:p>
        </p:txBody>
      </p:sp>
      <p:cxnSp>
        <p:nvCxnSpPr>
          <p:cNvPr id="64" name="Straight Arrow Connector 63"/>
          <p:cNvCxnSpPr/>
          <p:nvPr/>
        </p:nvCxnSpPr>
        <p:spPr bwMode="auto">
          <a:xfrm rot="5400000">
            <a:off x="2629694" y="1664494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 bwMode="auto">
          <a:xfrm>
            <a:off x="3832225" y="865188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200" b="1" dirty="0">
                <a:solidFill>
                  <a:schemeClr val="bg2"/>
                </a:solidFill>
                <a:latin typeface="Arial" charset="0"/>
              </a:rPr>
              <a:t>Mapper</a:t>
            </a:r>
          </a:p>
        </p:txBody>
      </p:sp>
      <p:cxnSp>
        <p:nvCxnSpPr>
          <p:cNvPr id="68" name="Straight Arrow Connector 67"/>
          <p:cNvCxnSpPr/>
          <p:nvPr/>
        </p:nvCxnSpPr>
        <p:spPr bwMode="auto">
          <a:xfrm rot="5400000">
            <a:off x="4252119" y="1664494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 bwMode="auto">
          <a:xfrm>
            <a:off x="5715000" y="865188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200" b="1" dirty="0">
                <a:solidFill>
                  <a:schemeClr val="bg2"/>
                </a:solidFill>
                <a:latin typeface="Arial" charset="0"/>
              </a:rPr>
              <a:t>Mapper</a:t>
            </a:r>
          </a:p>
        </p:txBody>
      </p:sp>
      <p:cxnSp>
        <p:nvCxnSpPr>
          <p:cNvPr id="72" name="Straight Arrow Connector 71"/>
          <p:cNvCxnSpPr/>
          <p:nvPr/>
        </p:nvCxnSpPr>
        <p:spPr bwMode="auto">
          <a:xfrm rot="5400000">
            <a:off x="6134894" y="1664494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 bwMode="auto">
          <a:xfrm>
            <a:off x="7337425" y="865188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200" b="1" dirty="0">
                <a:solidFill>
                  <a:schemeClr val="bg2"/>
                </a:solidFill>
                <a:latin typeface="Arial" charset="0"/>
              </a:rPr>
              <a:t>Mapper</a:t>
            </a:r>
          </a:p>
        </p:txBody>
      </p:sp>
      <p:cxnSp>
        <p:nvCxnSpPr>
          <p:cNvPr id="76" name="Straight Arrow Connector 75"/>
          <p:cNvCxnSpPr/>
          <p:nvPr/>
        </p:nvCxnSpPr>
        <p:spPr bwMode="auto">
          <a:xfrm rot="5400000">
            <a:off x="7757319" y="1664494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 bwMode="auto">
          <a:xfrm>
            <a:off x="609600" y="27432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200" b="1" dirty="0">
                <a:solidFill>
                  <a:schemeClr val="bg2"/>
                </a:solidFill>
                <a:latin typeface="Arial" charset="0"/>
              </a:rPr>
              <a:t>Partitioner</a:t>
            </a:r>
          </a:p>
        </p:txBody>
      </p:sp>
      <p:cxnSp>
        <p:nvCxnSpPr>
          <p:cNvPr id="101" name="Straight Arrow Connector 100"/>
          <p:cNvCxnSpPr/>
          <p:nvPr/>
        </p:nvCxnSpPr>
        <p:spPr bwMode="auto">
          <a:xfrm rot="5400000">
            <a:off x="1029494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 bwMode="auto">
          <a:xfrm>
            <a:off x="2209800" y="2741613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200" b="1" dirty="0">
                <a:solidFill>
                  <a:schemeClr val="bg2"/>
                </a:solidFill>
                <a:latin typeface="Arial" charset="0"/>
              </a:rPr>
              <a:t>Partitioner</a:t>
            </a:r>
          </a:p>
        </p:txBody>
      </p:sp>
      <p:cxnSp>
        <p:nvCxnSpPr>
          <p:cNvPr id="103" name="Straight Arrow Connector 102"/>
          <p:cNvCxnSpPr/>
          <p:nvPr/>
        </p:nvCxnSpPr>
        <p:spPr bwMode="auto">
          <a:xfrm rot="5400000">
            <a:off x="2629694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 bwMode="auto">
          <a:xfrm>
            <a:off x="3832225" y="2741613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200" b="1" dirty="0">
                <a:solidFill>
                  <a:schemeClr val="bg2"/>
                </a:solidFill>
                <a:latin typeface="Arial" charset="0"/>
              </a:rPr>
              <a:t>Partitioner</a:t>
            </a:r>
          </a:p>
        </p:txBody>
      </p:sp>
      <p:cxnSp>
        <p:nvCxnSpPr>
          <p:cNvPr id="105" name="Straight Arrow Connector 104"/>
          <p:cNvCxnSpPr/>
          <p:nvPr/>
        </p:nvCxnSpPr>
        <p:spPr bwMode="auto">
          <a:xfrm rot="5400000">
            <a:off x="4252119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 bwMode="auto">
          <a:xfrm>
            <a:off x="5715000" y="2741613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200" b="1" dirty="0">
                <a:solidFill>
                  <a:schemeClr val="bg2"/>
                </a:solidFill>
                <a:latin typeface="Arial" charset="0"/>
              </a:rPr>
              <a:t>Partitioner</a:t>
            </a:r>
          </a:p>
        </p:txBody>
      </p:sp>
      <p:cxnSp>
        <p:nvCxnSpPr>
          <p:cNvPr id="107" name="Straight Arrow Connector 106"/>
          <p:cNvCxnSpPr/>
          <p:nvPr/>
        </p:nvCxnSpPr>
        <p:spPr bwMode="auto">
          <a:xfrm rot="5400000">
            <a:off x="6134894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 bwMode="auto">
          <a:xfrm>
            <a:off x="7337425" y="2741613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200" b="1" dirty="0">
                <a:solidFill>
                  <a:schemeClr val="bg2"/>
                </a:solidFill>
                <a:latin typeface="Arial" charset="0"/>
              </a:rPr>
              <a:t>Partitioner</a:t>
            </a:r>
          </a:p>
        </p:txBody>
      </p:sp>
      <p:cxnSp>
        <p:nvCxnSpPr>
          <p:cNvPr id="109" name="Straight Arrow Connector 108"/>
          <p:cNvCxnSpPr/>
          <p:nvPr/>
        </p:nvCxnSpPr>
        <p:spPr bwMode="auto">
          <a:xfrm rot="5400000">
            <a:off x="7757319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07" name="TextBox 109"/>
          <p:cNvSpPr txBox="1">
            <a:spLocks noChangeArrowheads="1"/>
          </p:cNvSpPr>
          <p:nvPr/>
        </p:nvSpPr>
        <p:spPr bwMode="auto">
          <a:xfrm>
            <a:off x="700088" y="1933575"/>
            <a:ext cx="11826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>
                <a:solidFill>
                  <a:schemeClr val="bg2"/>
                </a:solidFill>
                <a:latin typeface="Arial" charset="0"/>
              </a:rPr>
              <a:t>Intermediates</a:t>
            </a:r>
          </a:p>
        </p:txBody>
      </p:sp>
      <p:sp>
        <p:nvSpPr>
          <p:cNvPr id="16408" name="TextBox 110"/>
          <p:cNvSpPr txBox="1">
            <a:spLocks noChangeArrowheads="1"/>
          </p:cNvSpPr>
          <p:nvPr/>
        </p:nvSpPr>
        <p:spPr bwMode="auto">
          <a:xfrm>
            <a:off x="2300288" y="1931988"/>
            <a:ext cx="11826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>
                <a:solidFill>
                  <a:schemeClr val="bg2"/>
                </a:solidFill>
                <a:latin typeface="Arial" charset="0"/>
              </a:rPr>
              <a:t>Intermediates</a:t>
            </a:r>
          </a:p>
        </p:txBody>
      </p:sp>
      <p:sp>
        <p:nvSpPr>
          <p:cNvPr id="16409" name="TextBox 111"/>
          <p:cNvSpPr txBox="1">
            <a:spLocks noChangeArrowheads="1"/>
          </p:cNvSpPr>
          <p:nvPr/>
        </p:nvSpPr>
        <p:spPr bwMode="auto">
          <a:xfrm>
            <a:off x="3922713" y="1931988"/>
            <a:ext cx="11826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>
                <a:solidFill>
                  <a:schemeClr val="bg2"/>
                </a:solidFill>
                <a:latin typeface="Arial" charset="0"/>
              </a:rPr>
              <a:t>Intermediates</a:t>
            </a:r>
          </a:p>
        </p:txBody>
      </p:sp>
      <p:sp>
        <p:nvSpPr>
          <p:cNvPr id="16410" name="TextBox 112"/>
          <p:cNvSpPr txBox="1">
            <a:spLocks noChangeArrowheads="1"/>
          </p:cNvSpPr>
          <p:nvPr/>
        </p:nvSpPr>
        <p:spPr bwMode="auto">
          <a:xfrm>
            <a:off x="5805488" y="1931988"/>
            <a:ext cx="11826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>
                <a:solidFill>
                  <a:schemeClr val="bg2"/>
                </a:solidFill>
                <a:latin typeface="Arial" charset="0"/>
              </a:rPr>
              <a:t>Intermediates</a:t>
            </a:r>
          </a:p>
        </p:txBody>
      </p:sp>
      <p:sp>
        <p:nvSpPr>
          <p:cNvPr id="16411" name="TextBox 113"/>
          <p:cNvSpPr txBox="1">
            <a:spLocks noChangeArrowheads="1"/>
          </p:cNvSpPr>
          <p:nvPr/>
        </p:nvSpPr>
        <p:spPr bwMode="auto">
          <a:xfrm>
            <a:off x="7427913" y="1931988"/>
            <a:ext cx="11826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>
                <a:solidFill>
                  <a:schemeClr val="bg2"/>
                </a:solidFill>
                <a:latin typeface="Arial" charset="0"/>
              </a:rPr>
              <a:t>Intermediates</a:t>
            </a:r>
          </a:p>
        </p:txBody>
      </p:sp>
      <p:sp>
        <p:nvSpPr>
          <p:cNvPr id="124" name="Rounded Rectangle 123"/>
          <p:cNvSpPr/>
          <p:nvPr/>
        </p:nvSpPr>
        <p:spPr bwMode="auto">
          <a:xfrm>
            <a:off x="2416175" y="52578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200" b="1" dirty="0">
                <a:solidFill>
                  <a:schemeClr val="bg2"/>
                </a:solidFill>
                <a:latin typeface="Arial" charset="0"/>
              </a:rPr>
              <a:t>Reducer</a:t>
            </a:r>
          </a:p>
        </p:txBody>
      </p:sp>
      <p:cxnSp>
        <p:nvCxnSpPr>
          <p:cNvPr id="125" name="Straight Arrow Connector 124"/>
          <p:cNvCxnSpPr/>
          <p:nvPr/>
        </p:nvCxnSpPr>
        <p:spPr bwMode="auto">
          <a:xfrm rot="5400000">
            <a:off x="2836069" y="49903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Rounded Rectangle 125"/>
          <p:cNvSpPr/>
          <p:nvPr/>
        </p:nvSpPr>
        <p:spPr bwMode="auto">
          <a:xfrm>
            <a:off x="4016375" y="5256213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200" b="1" dirty="0">
                <a:solidFill>
                  <a:schemeClr val="bg2"/>
                </a:solidFill>
                <a:latin typeface="Arial" charset="0"/>
              </a:rPr>
              <a:t>Reducer</a:t>
            </a:r>
          </a:p>
        </p:txBody>
      </p:sp>
      <p:cxnSp>
        <p:nvCxnSpPr>
          <p:cNvPr id="127" name="Straight Arrow Connector 126"/>
          <p:cNvCxnSpPr/>
          <p:nvPr/>
        </p:nvCxnSpPr>
        <p:spPr bwMode="auto">
          <a:xfrm rot="5400000">
            <a:off x="4436269" y="49903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Rounded Rectangle 127"/>
          <p:cNvSpPr/>
          <p:nvPr/>
        </p:nvSpPr>
        <p:spPr bwMode="auto">
          <a:xfrm>
            <a:off x="5638800" y="5256213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200" b="1" dirty="0">
                <a:solidFill>
                  <a:schemeClr val="bg2"/>
                </a:solidFill>
                <a:latin typeface="Arial" charset="0"/>
              </a:rPr>
              <a:t>Reduce</a:t>
            </a:r>
          </a:p>
        </p:txBody>
      </p:sp>
      <p:cxnSp>
        <p:nvCxnSpPr>
          <p:cNvPr id="129" name="Straight Arrow Connector 128"/>
          <p:cNvCxnSpPr/>
          <p:nvPr/>
        </p:nvCxnSpPr>
        <p:spPr bwMode="auto">
          <a:xfrm rot="5400000">
            <a:off x="6058694" y="49903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18" name="TextBox 129"/>
          <p:cNvSpPr txBox="1">
            <a:spLocks noChangeArrowheads="1"/>
          </p:cNvSpPr>
          <p:nvPr/>
        </p:nvSpPr>
        <p:spPr bwMode="auto">
          <a:xfrm>
            <a:off x="2505075" y="4448175"/>
            <a:ext cx="1184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>
                <a:solidFill>
                  <a:schemeClr val="bg2"/>
                </a:solidFill>
                <a:latin typeface="Arial" charset="0"/>
              </a:rPr>
              <a:t>Intermediates</a:t>
            </a:r>
          </a:p>
        </p:txBody>
      </p:sp>
      <p:sp>
        <p:nvSpPr>
          <p:cNvPr id="16419" name="TextBox 130"/>
          <p:cNvSpPr txBox="1">
            <a:spLocks noChangeArrowheads="1"/>
          </p:cNvSpPr>
          <p:nvPr/>
        </p:nvSpPr>
        <p:spPr bwMode="auto">
          <a:xfrm>
            <a:off x="4105275" y="4446588"/>
            <a:ext cx="1184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>
                <a:solidFill>
                  <a:schemeClr val="bg2"/>
                </a:solidFill>
                <a:latin typeface="Arial" charset="0"/>
              </a:rPr>
              <a:t>Intermediates</a:t>
            </a:r>
          </a:p>
        </p:txBody>
      </p:sp>
      <p:sp>
        <p:nvSpPr>
          <p:cNvPr id="16420" name="TextBox 131"/>
          <p:cNvSpPr txBox="1">
            <a:spLocks noChangeArrowheads="1"/>
          </p:cNvSpPr>
          <p:nvPr/>
        </p:nvSpPr>
        <p:spPr bwMode="auto">
          <a:xfrm>
            <a:off x="5729288" y="4446588"/>
            <a:ext cx="11826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>
                <a:solidFill>
                  <a:schemeClr val="bg2"/>
                </a:solidFill>
                <a:latin typeface="Arial" charset="0"/>
              </a:rPr>
              <a:t>Intermediates</a:t>
            </a:r>
          </a:p>
        </p:txBody>
      </p:sp>
      <p:cxnSp>
        <p:nvCxnSpPr>
          <p:cNvPr id="133" name="Straight Arrow Connector 132"/>
          <p:cNvCxnSpPr/>
          <p:nvPr/>
        </p:nvCxnSpPr>
        <p:spPr bwMode="auto">
          <a:xfrm>
            <a:off x="1295400" y="3276600"/>
            <a:ext cx="1600200" cy="11430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 bwMode="auto">
          <a:xfrm>
            <a:off x="1295400" y="3276600"/>
            <a:ext cx="3200400" cy="11430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 bwMode="auto">
          <a:xfrm>
            <a:off x="1295400" y="3276600"/>
            <a:ext cx="4724400" cy="11430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02" idx="2"/>
          </p:cNvCxnSpPr>
          <p:nvPr/>
        </p:nvCxnSpPr>
        <p:spPr bwMode="auto">
          <a:xfrm rot="16200000" flipH="1">
            <a:off x="2361406" y="3809207"/>
            <a:ext cx="1144587" cy="762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02" idx="2"/>
          </p:cNvCxnSpPr>
          <p:nvPr/>
        </p:nvCxnSpPr>
        <p:spPr bwMode="auto">
          <a:xfrm rot="16200000" flipH="1">
            <a:off x="3199606" y="2971007"/>
            <a:ext cx="1144587" cy="17526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02" idx="2"/>
          </p:cNvCxnSpPr>
          <p:nvPr/>
        </p:nvCxnSpPr>
        <p:spPr bwMode="auto">
          <a:xfrm rot="16200000" flipH="1">
            <a:off x="3961606" y="2209007"/>
            <a:ext cx="1144587" cy="32766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04" idx="2"/>
          </p:cNvCxnSpPr>
          <p:nvPr/>
        </p:nvCxnSpPr>
        <p:spPr bwMode="auto">
          <a:xfrm rot="5400000">
            <a:off x="3210719" y="3112294"/>
            <a:ext cx="1144587" cy="1470025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04" idx="2"/>
            <a:endCxn id="16419" idx="0"/>
          </p:cNvCxnSpPr>
          <p:nvPr/>
        </p:nvCxnSpPr>
        <p:spPr bwMode="auto">
          <a:xfrm rot="16200000" flipH="1">
            <a:off x="4021931" y="3771107"/>
            <a:ext cx="1171575" cy="1793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04" idx="2"/>
            <a:endCxn id="16420" idx="0"/>
          </p:cNvCxnSpPr>
          <p:nvPr/>
        </p:nvCxnSpPr>
        <p:spPr bwMode="auto">
          <a:xfrm rot="16200000" flipH="1">
            <a:off x="4833144" y="2959894"/>
            <a:ext cx="1171575" cy="1801813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06" idx="2"/>
          </p:cNvCxnSpPr>
          <p:nvPr/>
        </p:nvCxnSpPr>
        <p:spPr bwMode="auto">
          <a:xfrm rot="5400000">
            <a:off x="4228306" y="2247107"/>
            <a:ext cx="1144587" cy="32004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08" idx="2"/>
          </p:cNvCxnSpPr>
          <p:nvPr/>
        </p:nvCxnSpPr>
        <p:spPr bwMode="auto">
          <a:xfrm rot="5400000">
            <a:off x="5153819" y="1550194"/>
            <a:ext cx="1144587" cy="4594225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06" idx="2"/>
          </p:cNvCxnSpPr>
          <p:nvPr/>
        </p:nvCxnSpPr>
        <p:spPr bwMode="auto">
          <a:xfrm rot="5400000">
            <a:off x="4990306" y="3009107"/>
            <a:ext cx="1144587" cy="16764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08" idx="2"/>
          </p:cNvCxnSpPr>
          <p:nvPr/>
        </p:nvCxnSpPr>
        <p:spPr bwMode="auto">
          <a:xfrm rot="5400000">
            <a:off x="5877719" y="2274094"/>
            <a:ext cx="1144587" cy="3146425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06" idx="2"/>
          </p:cNvCxnSpPr>
          <p:nvPr/>
        </p:nvCxnSpPr>
        <p:spPr bwMode="auto">
          <a:xfrm rot="5400000">
            <a:off x="5776912" y="3822701"/>
            <a:ext cx="1171575" cy="762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08" idx="2"/>
          </p:cNvCxnSpPr>
          <p:nvPr/>
        </p:nvCxnSpPr>
        <p:spPr bwMode="auto">
          <a:xfrm rot="5400000">
            <a:off x="6627812" y="3025776"/>
            <a:ext cx="1146175" cy="164465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36" name="TextBox 51"/>
          <p:cNvSpPr txBox="1">
            <a:spLocks noChangeArrowheads="1"/>
          </p:cNvSpPr>
          <p:nvPr/>
        </p:nvSpPr>
        <p:spPr bwMode="auto">
          <a:xfrm>
            <a:off x="228600" y="3852863"/>
            <a:ext cx="1874838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100" b="1">
                <a:solidFill>
                  <a:schemeClr val="bg1"/>
                </a:solidFill>
                <a:latin typeface="Arial" charset="0"/>
              </a:rPr>
              <a:t>(combiners omitted here)</a:t>
            </a: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Straight Arrow Connector 172"/>
          <p:cNvCxnSpPr>
            <a:cxnSpLocks noChangeShapeType="1"/>
          </p:cNvCxnSpPr>
          <p:nvPr/>
        </p:nvCxnSpPr>
        <p:spPr bwMode="auto">
          <a:xfrm rot="5400000">
            <a:off x="2644776" y="3213100"/>
            <a:ext cx="27305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cxnSpLocks noChangeShapeType="1"/>
          </p:cNvCxnSpPr>
          <p:nvPr/>
        </p:nvCxnSpPr>
        <p:spPr bwMode="auto">
          <a:xfrm rot="5400000">
            <a:off x="3938588" y="32131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cxnSpLocks noChangeShapeType="1"/>
          </p:cNvCxnSpPr>
          <p:nvPr/>
        </p:nvCxnSpPr>
        <p:spPr bwMode="auto">
          <a:xfrm rot="5400000">
            <a:off x="5233988" y="32131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cxnSpLocks noChangeShapeType="1"/>
          </p:cNvCxnSpPr>
          <p:nvPr/>
        </p:nvCxnSpPr>
        <p:spPr bwMode="auto">
          <a:xfrm rot="5400000">
            <a:off x="6605588" y="32131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ctangle 7"/>
          <p:cNvSpPr>
            <a:spLocks noChangeArrowheads="1"/>
          </p:cNvSpPr>
          <p:nvPr/>
        </p:nvSpPr>
        <p:spPr bwMode="auto">
          <a:xfrm>
            <a:off x="6324600" y="2666999"/>
            <a:ext cx="8382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bg2"/>
                </a:solidFill>
              </a:rPr>
              <a:t>combine</a:t>
            </a:r>
            <a:endParaRPr lang="en-US" sz="1200" b="0" dirty="0">
              <a:solidFill>
                <a:schemeClr val="bg2"/>
              </a:solidFill>
            </a:endParaRPr>
          </a:p>
        </p:txBody>
      </p:sp>
      <p:sp>
        <p:nvSpPr>
          <p:cNvPr id="170" name="Rectangle 4"/>
          <p:cNvSpPr>
            <a:spLocks noChangeArrowheads="1"/>
          </p:cNvSpPr>
          <p:nvPr/>
        </p:nvSpPr>
        <p:spPr bwMode="auto">
          <a:xfrm>
            <a:off x="2362200" y="2666999"/>
            <a:ext cx="8382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bg2"/>
                </a:solidFill>
              </a:rPr>
              <a:t>combine</a:t>
            </a:r>
            <a:endParaRPr lang="en-US" sz="1200" b="0" dirty="0">
              <a:solidFill>
                <a:schemeClr val="bg2"/>
              </a:solidFill>
            </a:endParaRPr>
          </a:p>
        </p:txBody>
      </p:sp>
      <p:sp>
        <p:nvSpPr>
          <p:cNvPr id="171" name="Rectangle 5"/>
          <p:cNvSpPr>
            <a:spLocks noChangeArrowheads="1"/>
          </p:cNvSpPr>
          <p:nvPr/>
        </p:nvSpPr>
        <p:spPr bwMode="auto">
          <a:xfrm>
            <a:off x="3657600" y="2666999"/>
            <a:ext cx="8382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bg2"/>
                </a:solidFill>
              </a:rPr>
              <a:t>combine</a:t>
            </a:r>
            <a:endParaRPr lang="en-US" sz="1200" b="0" dirty="0">
              <a:solidFill>
                <a:schemeClr val="bg2"/>
              </a:solidFill>
            </a:endParaRPr>
          </a:p>
        </p:txBody>
      </p:sp>
      <p:sp>
        <p:nvSpPr>
          <p:cNvPr id="172" name="Rectangle 6"/>
          <p:cNvSpPr>
            <a:spLocks noChangeArrowheads="1"/>
          </p:cNvSpPr>
          <p:nvPr/>
        </p:nvSpPr>
        <p:spPr bwMode="auto">
          <a:xfrm>
            <a:off x="4953000" y="2666999"/>
            <a:ext cx="8382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bg2"/>
                </a:solidFill>
              </a:rPr>
              <a:t>combine</a:t>
            </a:r>
            <a:endParaRPr lang="en-US" sz="1200" b="0" dirty="0">
              <a:solidFill>
                <a:schemeClr val="bg2"/>
              </a:solidFill>
            </a:endParaRPr>
          </a:p>
        </p:txBody>
      </p:sp>
      <p:grpSp>
        <p:nvGrpSpPr>
          <p:cNvPr id="2" name="Group 326"/>
          <p:cNvGrpSpPr/>
          <p:nvPr/>
        </p:nvGrpSpPr>
        <p:grpSpPr>
          <a:xfrm>
            <a:off x="2286000" y="3381375"/>
            <a:ext cx="996950" cy="276225"/>
            <a:chOff x="2286000" y="3381375"/>
            <a:chExt cx="996950" cy="276225"/>
          </a:xfrm>
        </p:grpSpPr>
        <p:sp>
          <p:nvSpPr>
            <p:cNvPr id="178" name="Rectangle 144"/>
            <p:cNvSpPr>
              <a:spLocks noChangeArrowheads="1"/>
            </p:cNvSpPr>
            <p:nvPr/>
          </p:nvSpPr>
          <p:spPr bwMode="auto">
            <a:xfrm>
              <a:off x="2794665" y="34055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TextBox 145"/>
            <p:cNvSpPr txBox="1">
              <a:spLocks noChangeArrowheads="1"/>
            </p:cNvSpPr>
            <p:nvPr/>
          </p:nvSpPr>
          <p:spPr bwMode="auto">
            <a:xfrm>
              <a:off x="2784475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b</a:t>
              </a:r>
              <a:endParaRPr lang="en-US" b="0" baseline="-25000" dirty="0"/>
            </a:p>
          </p:txBody>
        </p:sp>
        <p:sp>
          <p:nvSpPr>
            <p:cNvPr id="180" name="Rectangle 137"/>
            <p:cNvSpPr>
              <a:spLocks noChangeArrowheads="1"/>
            </p:cNvSpPr>
            <p:nvPr/>
          </p:nvSpPr>
          <p:spPr bwMode="auto">
            <a:xfrm>
              <a:off x="2296190" y="34055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TextBox 138"/>
            <p:cNvSpPr txBox="1">
              <a:spLocks noChangeArrowheads="1"/>
            </p:cNvSpPr>
            <p:nvPr/>
          </p:nvSpPr>
          <p:spPr bwMode="auto">
            <a:xfrm>
              <a:off x="2286000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a</a:t>
              </a:r>
              <a:endParaRPr lang="en-US" b="0" baseline="-25000" dirty="0"/>
            </a:p>
          </p:txBody>
        </p:sp>
        <p:sp>
          <p:nvSpPr>
            <p:cNvPr id="182" name="Rectangle 135"/>
            <p:cNvSpPr>
              <a:spLocks noChangeArrowheads="1"/>
            </p:cNvSpPr>
            <p:nvPr/>
          </p:nvSpPr>
          <p:spPr bwMode="auto">
            <a:xfrm>
              <a:off x="2524904" y="34055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3" name="TextBox 136"/>
            <p:cNvSpPr txBox="1">
              <a:spLocks noChangeArrowheads="1"/>
            </p:cNvSpPr>
            <p:nvPr/>
          </p:nvSpPr>
          <p:spPr bwMode="auto">
            <a:xfrm>
              <a:off x="2514714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1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184" name="Rectangle 142"/>
            <p:cNvSpPr>
              <a:spLocks noChangeArrowheads="1"/>
            </p:cNvSpPr>
            <p:nvPr/>
          </p:nvSpPr>
          <p:spPr bwMode="auto">
            <a:xfrm>
              <a:off x="3023379" y="34055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5" name="TextBox 143"/>
            <p:cNvSpPr txBox="1">
              <a:spLocks noChangeArrowheads="1"/>
            </p:cNvSpPr>
            <p:nvPr/>
          </p:nvSpPr>
          <p:spPr bwMode="auto">
            <a:xfrm>
              <a:off x="3013189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325"/>
          <p:cNvGrpSpPr/>
          <p:nvPr/>
        </p:nvGrpSpPr>
        <p:grpSpPr>
          <a:xfrm>
            <a:off x="3844925" y="3381375"/>
            <a:ext cx="498475" cy="276225"/>
            <a:chOff x="3844925" y="3381375"/>
            <a:chExt cx="498475" cy="276225"/>
          </a:xfrm>
        </p:grpSpPr>
        <p:sp>
          <p:nvSpPr>
            <p:cNvPr id="187" name="Rectangle 151"/>
            <p:cNvSpPr>
              <a:spLocks noChangeArrowheads="1"/>
            </p:cNvSpPr>
            <p:nvPr/>
          </p:nvSpPr>
          <p:spPr bwMode="auto">
            <a:xfrm>
              <a:off x="3855115" y="34055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TextBox 152"/>
            <p:cNvSpPr txBox="1">
              <a:spLocks noChangeArrowheads="1"/>
            </p:cNvSpPr>
            <p:nvPr/>
          </p:nvSpPr>
          <p:spPr bwMode="auto">
            <a:xfrm>
              <a:off x="3844925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191" name="Rectangle 149"/>
            <p:cNvSpPr>
              <a:spLocks noChangeArrowheads="1"/>
            </p:cNvSpPr>
            <p:nvPr/>
          </p:nvSpPr>
          <p:spPr bwMode="auto">
            <a:xfrm>
              <a:off x="4083829" y="34055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2" name="TextBox 150"/>
            <p:cNvSpPr txBox="1">
              <a:spLocks noChangeArrowheads="1"/>
            </p:cNvSpPr>
            <p:nvPr/>
          </p:nvSpPr>
          <p:spPr bwMode="auto">
            <a:xfrm>
              <a:off x="4073639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>
                  <a:solidFill>
                    <a:schemeClr val="bg1"/>
                  </a:solidFill>
                </a:rPr>
                <a:t>9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24"/>
          <p:cNvGrpSpPr/>
          <p:nvPr/>
        </p:nvGrpSpPr>
        <p:grpSpPr>
          <a:xfrm>
            <a:off x="4876800" y="3381375"/>
            <a:ext cx="990600" cy="276225"/>
            <a:chOff x="4876800" y="3381375"/>
            <a:chExt cx="990600" cy="276225"/>
          </a:xfrm>
        </p:grpSpPr>
        <p:sp>
          <p:nvSpPr>
            <p:cNvPr id="196" name="Rectangle 165"/>
            <p:cNvSpPr>
              <a:spLocks noChangeArrowheads="1"/>
            </p:cNvSpPr>
            <p:nvPr/>
          </p:nvSpPr>
          <p:spPr bwMode="auto">
            <a:xfrm>
              <a:off x="4886985" y="34055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Rectangle 172"/>
            <p:cNvSpPr>
              <a:spLocks noChangeArrowheads="1"/>
            </p:cNvSpPr>
            <p:nvPr/>
          </p:nvSpPr>
          <p:spPr bwMode="auto">
            <a:xfrm>
              <a:off x="5379359" y="34055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TextBox 166"/>
            <p:cNvSpPr txBox="1">
              <a:spLocks noChangeArrowheads="1"/>
            </p:cNvSpPr>
            <p:nvPr/>
          </p:nvSpPr>
          <p:spPr bwMode="auto">
            <a:xfrm>
              <a:off x="4876800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199" name="TextBox 173"/>
            <p:cNvSpPr txBox="1">
              <a:spLocks noChangeArrowheads="1"/>
            </p:cNvSpPr>
            <p:nvPr/>
          </p:nvSpPr>
          <p:spPr bwMode="auto">
            <a:xfrm>
              <a:off x="5369174" y="3381375"/>
              <a:ext cx="26161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00" name="Rectangle 163"/>
            <p:cNvSpPr>
              <a:spLocks noChangeArrowheads="1"/>
            </p:cNvSpPr>
            <p:nvPr/>
          </p:nvSpPr>
          <p:spPr bwMode="auto">
            <a:xfrm>
              <a:off x="5115585" y="34055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1" name="TextBox 164"/>
            <p:cNvSpPr txBox="1">
              <a:spLocks noChangeArrowheads="1"/>
            </p:cNvSpPr>
            <p:nvPr/>
          </p:nvSpPr>
          <p:spPr bwMode="auto">
            <a:xfrm>
              <a:off x="5105400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5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02" name="Rectangle 170"/>
            <p:cNvSpPr>
              <a:spLocks noChangeArrowheads="1"/>
            </p:cNvSpPr>
            <p:nvPr/>
          </p:nvSpPr>
          <p:spPr bwMode="auto">
            <a:xfrm>
              <a:off x="5607959" y="34055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3" name="TextBox 171"/>
            <p:cNvSpPr txBox="1">
              <a:spLocks noChangeArrowheads="1"/>
            </p:cNvSpPr>
            <p:nvPr/>
          </p:nvSpPr>
          <p:spPr bwMode="auto">
            <a:xfrm>
              <a:off x="5597774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323"/>
          <p:cNvGrpSpPr/>
          <p:nvPr/>
        </p:nvGrpSpPr>
        <p:grpSpPr>
          <a:xfrm>
            <a:off x="6248400" y="3381375"/>
            <a:ext cx="990600" cy="276225"/>
            <a:chOff x="6248400" y="3381375"/>
            <a:chExt cx="990600" cy="276225"/>
          </a:xfrm>
        </p:grpSpPr>
        <p:sp>
          <p:nvSpPr>
            <p:cNvPr id="205" name="Rectangle 179"/>
            <p:cNvSpPr>
              <a:spLocks noChangeArrowheads="1"/>
            </p:cNvSpPr>
            <p:nvPr/>
          </p:nvSpPr>
          <p:spPr bwMode="auto">
            <a:xfrm>
              <a:off x="6258585" y="34055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Rectangle 186"/>
            <p:cNvSpPr>
              <a:spLocks noChangeArrowheads="1"/>
            </p:cNvSpPr>
            <p:nvPr/>
          </p:nvSpPr>
          <p:spPr bwMode="auto">
            <a:xfrm>
              <a:off x="6750959" y="34055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TextBox 180"/>
            <p:cNvSpPr txBox="1">
              <a:spLocks noChangeArrowheads="1"/>
            </p:cNvSpPr>
            <p:nvPr/>
          </p:nvSpPr>
          <p:spPr bwMode="auto">
            <a:xfrm>
              <a:off x="6248400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08" name="TextBox 187"/>
            <p:cNvSpPr txBox="1">
              <a:spLocks noChangeArrowheads="1"/>
            </p:cNvSpPr>
            <p:nvPr/>
          </p:nvSpPr>
          <p:spPr bwMode="auto">
            <a:xfrm>
              <a:off x="6740774" y="3381375"/>
              <a:ext cx="26161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09" name="Rectangle 177"/>
            <p:cNvSpPr>
              <a:spLocks noChangeArrowheads="1"/>
            </p:cNvSpPr>
            <p:nvPr/>
          </p:nvSpPr>
          <p:spPr bwMode="auto">
            <a:xfrm>
              <a:off x="6487185" y="34055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0" name="TextBox 178"/>
            <p:cNvSpPr txBox="1">
              <a:spLocks noChangeArrowheads="1"/>
            </p:cNvSpPr>
            <p:nvPr/>
          </p:nvSpPr>
          <p:spPr bwMode="auto">
            <a:xfrm>
              <a:off x="6477000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7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11" name="Rectangle 184"/>
            <p:cNvSpPr>
              <a:spLocks noChangeArrowheads="1"/>
            </p:cNvSpPr>
            <p:nvPr/>
          </p:nvSpPr>
          <p:spPr bwMode="auto">
            <a:xfrm>
              <a:off x="6979559" y="34055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2" name="TextBox 185"/>
            <p:cNvSpPr txBox="1">
              <a:spLocks noChangeArrowheads="1"/>
            </p:cNvSpPr>
            <p:nvPr/>
          </p:nvSpPr>
          <p:spPr bwMode="auto">
            <a:xfrm>
              <a:off x="6969374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>
                  <a:solidFill>
                    <a:schemeClr val="bg1"/>
                  </a:solidFill>
                </a:rPr>
                <a:t>8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3" name="Rectangle 4"/>
          <p:cNvSpPr>
            <a:spLocks noChangeArrowheads="1"/>
          </p:cNvSpPr>
          <p:nvPr/>
        </p:nvSpPr>
        <p:spPr bwMode="auto">
          <a:xfrm>
            <a:off x="2286000" y="373380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bg2"/>
                </a:solidFill>
              </a:rPr>
              <a:t>partition</a:t>
            </a:r>
            <a:endParaRPr lang="en-US" sz="1200" b="0" dirty="0">
              <a:solidFill>
                <a:schemeClr val="bg2"/>
              </a:solidFill>
            </a:endParaRPr>
          </a:p>
        </p:txBody>
      </p:sp>
      <p:sp>
        <p:nvSpPr>
          <p:cNvPr id="214" name="Rectangle 4"/>
          <p:cNvSpPr>
            <a:spLocks noChangeArrowheads="1"/>
          </p:cNvSpPr>
          <p:nvPr/>
        </p:nvSpPr>
        <p:spPr bwMode="auto">
          <a:xfrm>
            <a:off x="3581400" y="373380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bg2"/>
                </a:solidFill>
              </a:rPr>
              <a:t>partition</a:t>
            </a:r>
            <a:endParaRPr lang="en-US" sz="1200" b="0" dirty="0">
              <a:solidFill>
                <a:schemeClr val="bg2"/>
              </a:solidFill>
            </a:endParaRPr>
          </a:p>
        </p:txBody>
      </p:sp>
      <p:sp>
        <p:nvSpPr>
          <p:cNvPr id="215" name="Rectangle 4"/>
          <p:cNvSpPr>
            <a:spLocks noChangeArrowheads="1"/>
          </p:cNvSpPr>
          <p:nvPr/>
        </p:nvSpPr>
        <p:spPr bwMode="auto">
          <a:xfrm>
            <a:off x="4876800" y="373380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bg2"/>
                </a:solidFill>
              </a:rPr>
              <a:t>partition</a:t>
            </a:r>
            <a:endParaRPr lang="en-US" sz="1200" b="0" dirty="0">
              <a:solidFill>
                <a:schemeClr val="bg2"/>
              </a:solidFill>
            </a:endParaRPr>
          </a:p>
        </p:txBody>
      </p:sp>
      <p:sp>
        <p:nvSpPr>
          <p:cNvPr id="216" name="Rectangle 4"/>
          <p:cNvSpPr>
            <a:spLocks noChangeArrowheads="1"/>
          </p:cNvSpPr>
          <p:nvPr/>
        </p:nvSpPr>
        <p:spPr bwMode="auto">
          <a:xfrm>
            <a:off x="6248400" y="373380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bg2"/>
                </a:solidFill>
              </a:rPr>
              <a:t>partition</a:t>
            </a:r>
            <a:endParaRPr lang="en-US" sz="1200" b="0" dirty="0">
              <a:solidFill>
                <a:schemeClr val="bg2"/>
              </a:solidFill>
            </a:endParaRPr>
          </a:p>
        </p:txBody>
      </p:sp>
      <p:cxnSp>
        <p:nvCxnSpPr>
          <p:cNvPr id="167" name="Straight Arrow Connector 166"/>
          <p:cNvCxnSpPr>
            <a:cxnSpLocks noChangeShapeType="1"/>
          </p:cNvCxnSpPr>
          <p:nvPr/>
        </p:nvCxnSpPr>
        <p:spPr bwMode="auto">
          <a:xfrm rot="5400000">
            <a:off x="2644776" y="2146300"/>
            <a:ext cx="27305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cxnSpLocks noChangeShapeType="1"/>
          </p:cNvCxnSpPr>
          <p:nvPr/>
        </p:nvCxnSpPr>
        <p:spPr bwMode="auto">
          <a:xfrm rot="5400000">
            <a:off x="3938588" y="21463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cxnSpLocks noChangeShapeType="1"/>
          </p:cNvCxnSpPr>
          <p:nvPr/>
        </p:nvCxnSpPr>
        <p:spPr bwMode="auto">
          <a:xfrm rot="5400000">
            <a:off x="5233988" y="21463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cxnSpLocks noChangeShapeType="1"/>
          </p:cNvCxnSpPr>
          <p:nvPr/>
        </p:nvCxnSpPr>
        <p:spPr bwMode="auto">
          <a:xfrm rot="5400000">
            <a:off x="6605588" y="21463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8" name="Rectangle 7"/>
          <p:cNvSpPr>
            <a:spLocks noChangeArrowheads="1"/>
          </p:cNvSpPr>
          <p:nvPr/>
        </p:nvSpPr>
        <p:spPr bwMode="auto">
          <a:xfrm>
            <a:off x="6324600" y="140017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map</a:t>
            </a:r>
          </a:p>
        </p:txBody>
      </p:sp>
      <p:cxnSp>
        <p:nvCxnSpPr>
          <p:cNvPr id="190" name="Straight Arrow Connector 27"/>
          <p:cNvCxnSpPr>
            <a:cxnSpLocks noChangeShapeType="1"/>
          </p:cNvCxnSpPr>
          <p:nvPr/>
        </p:nvCxnSpPr>
        <p:spPr bwMode="auto">
          <a:xfrm rot="16200000" flipH="1">
            <a:off x="6019800" y="714375"/>
            <a:ext cx="609600" cy="6096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3" name="Rectangle 4"/>
          <p:cNvSpPr>
            <a:spLocks noChangeArrowheads="1"/>
          </p:cNvSpPr>
          <p:nvPr/>
        </p:nvSpPr>
        <p:spPr bwMode="auto">
          <a:xfrm>
            <a:off x="2362200" y="140017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</a:rPr>
              <a:t>map</a:t>
            </a:r>
          </a:p>
        </p:txBody>
      </p:sp>
      <p:cxnSp>
        <p:nvCxnSpPr>
          <p:cNvPr id="194" name="Straight Arrow Connector 20"/>
          <p:cNvCxnSpPr>
            <a:cxnSpLocks noChangeShapeType="1"/>
          </p:cNvCxnSpPr>
          <p:nvPr/>
        </p:nvCxnSpPr>
        <p:spPr bwMode="auto">
          <a:xfrm rot="5400000">
            <a:off x="2819400" y="714375"/>
            <a:ext cx="609600" cy="6096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Rectangle 5"/>
          <p:cNvSpPr>
            <a:spLocks noChangeArrowheads="1"/>
          </p:cNvSpPr>
          <p:nvPr/>
        </p:nvSpPr>
        <p:spPr bwMode="auto">
          <a:xfrm>
            <a:off x="3657600" y="140017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map</a:t>
            </a:r>
          </a:p>
        </p:txBody>
      </p:sp>
      <p:cxnSp>
        <p:nvCxnSpPr>
          <p:cNvPr id="204" name="Straight Arrow Connector 22"/>
          <p:cNvCxnSpPr>
            <a:cxnSpLocks noChangeShapeType="1"/>
          </p:cNvCxnSpPr>
          <p:nvPr/>
        </p:nvCxnSpPr>
        <p:spPr bwMode="auto">
          <a:xfrm rot="5400000">
            <a:off x="3771900" y="981075"/>
            <a:ext cx="609600" cy="762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7" name="Rectangle 6"/>
          <p:cNvSpPr>
            <a:spLocks noChangeArrowheads="1"/>
          </p:cNvSpPr>
          <p:nvPr/>
        </p:nvSpPr>
        <p:spPr bwMode="auto">
          <a:xfrm>
            <a:off x="4953000" y="140017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map</a:t>
            </a:r>
          </a:p>
        </p:txBody>
      </p:sp>
      <p:cxnSp>
        <p:nvCxnSpPr>
          <p:cNvPr id="218" name="Straight Arrow Connector 28"/>
          <p:cNvCxnSpPr>
            <a:cxnSpLocks noChangeShapeType="1"/>
          </p:cNvCxnSpPr>
          <p:nvPr/>
        </p:nvCxnSpPr>
        <p:spPr bwMode="auto">
          <a:xfrm rot="16200000" flipH="1">
            <a:off x="4991100" y="981075"/>
            <a:ext cx="609600" cy="762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" name="Group 318"/>
          <p:cNvGrpSpPr/>
          <p:nvPr/>
        </p:nvGrpSpPr>
        <p:grpSpPr>
          <a:xfrm>
            <a:off x="3033713" y="333375"/>
            <a:ext cx="3214687" cy="276225"/>
            <a:chOff x="3033713" y="333375"/>
            <a:chExt cx="3214687" cy="276225"/>
          </a:xfrm>
        </p:grpSpPr>
        <p:sp>
          <p:nvSpPr>
            <p:cNvPr id="219" name="Rectangle 56"/>
            <p:cNvSpPr>
              <a:spLocks noChangeArrowheads="1"/>
            </p:cNvSpPr>
            <p:nvPr/>
          </p:nvSpPr>
          <p:spPr bwMode="auto">
            <a:xfrm>
              <a:off x="3079069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Rectangle 102"/>
            <p:cNvSpPr>
              <a:spLocks noChangeArrowheads="1"/>
            </p:cNvSpPr>
            <p:nvPr/>
          </p:nvSpPr>
          <p:spPr bwMode="auto">
            <a:xfrm>
              <a:off x="3612430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Rectangle 109"/>
            <p:cNvSpPr>
              <a:spLocks noChangeArrowheads="1"/>
            </p:cNvSpPr>
            <p:nvPr/>
          </p:nvSpPr>
          <p:spPr bwMode="auto">
            <a:xfrm>
              <a:off x="4145792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Rectangle 116"/>
            <p:cNvSpPr>
              <a:spLocks noChangeArrowheads="1"/>
            </p:cNvSpPr>
            <p:nvPr/>
          </p:nvSpPr>
          <p:spPr bwMode="auto">
            <a:xfrm>
              <a:off x="4679154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Rectangle 123"/>
            <p:cNvSpPr>
              <a:spLocks noChangeArrowheads="1"/>
            </p:cNvSpPr>
            <p:nvPr/>
          </p:nvSpPr>
          <p:spPr bwMode="auto">
            <a:xfrm>
              <a:off x="5212515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Rectangle 130"/>
            <p:cNvSpPr>
              <a:spLocks noChangeArrowheads="1"/>
            </p:cNvSpPr>
            <p:nvPr/>
          </p:nvSpPr>
          <p:spPr bwMode="auto">
            <a:xfrm>
              <a:off x="5745877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TextBox 57"/>
            <p:cNvSpPr txBox="1">
              <a:spLocks noChangeArrowheads="1"/>
            </p:cNvSpPr>
            <p:nvPr/>
          </p:nvSpPr>
          <p:spPr bwMode="auto">
            <a:xfrm>
              <a:off x="3033713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k</a:t>
              </a:r>
              <a:r>
                <a:rPr lang="en-US" sz="1200" b="0" baseline="-25000" dirty="0"/>
                <a:t>1</a:t>
              </a:r>
              <a:endParaRPr lang="en-US" b="0" baseline="-25000" dirty="0"/>
            </a:p>
          </p:txBody>
        </p:sp>
        <p:sp>
          <p:nvSpPr>
            <p:cNvPr id="226" name="TextBox 103"/>
            <p:cNvSpPr txBox="1">
              <a:spLocks noChangeArrowheads="1"/>
            </p:cNvSpPr>
            <p:nvPr/>
          </p:nvSpPr>
          <p:spPr bwMode="auto">
            <a:xfrm>
              <a:off x="3567075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k</a:t>
              </a:r>
              <a:r>
                <a:rPr lang="en-US" sz="1200" b="0" baseline="-25000" dirty="0"/>
                <a:t>2</a:t>
              </a:r>
              <a:endParaRPr lang="en-US" b="0" baseline="-25000" dirty="0"/>
            </a:p>
          </p:txBody>
        </p:sp>
        <p:sp>
          <p:nvSpPr>
            <p:cNvPr id="227" name="TextBox 110"/>
            <p:cNvSpPr txBox="1">
              <a:spLocks noChangeArrowheads="1"/>
            </p:cNvSpPr>
            <p:nvPr/>
          </p:nvSpPr>
          <p:spPr bwMode="auto">
            <a:xfrm>
              <a:off x="4100436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228" name="TextBox 117"/>
            <p:cNvSpPr txBox="1">
              <a:spLocks noChangeArrowheads="1"/>
            </p:cNvSpPr>
            <p:nvPr/>
          </p:nvSpPr>
          <p:spPr bwMode="auto">
            <a:xfrm>
              <a:off x="4633798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4</a:t>
              </a:r>
              <a:endParaRPr lang="en-US" b="0" baseline="-25000"/>
            </a:p>
          </p:txBody>
        </p:sp>
        <p:sp>
          <p:nvSpPr>
            <p:cNvPr id="229" name="TextBox 124"/>
            <p:cNvSpPr txBox="1">
              <a:spLocks noChangeArrowheads="1"/>
            </p:cNvSpPr>
            <p:nvPr/>
          </p:nvSpPr>
          <p:spPr bwMode="auto">
            <a:xfrm>
              <a:off x="5167160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5</a:t>
              </a:r>
              <a:endParaRPr lang="en-US" b="0" baseline="-25000"/>
            </a:p>
          </p:txBody>
        </p:sp>
        <p:sp>
          <p:nvSpPr>
            <p:cNvPr id="230" name="TextBox 131"/>
            <p:cNvSpPr txBox="1">
              <a:spLocks noChangeArrowheads="1"/>
            </p:cNvSpPr>
            <p:nvPr/>
          </p:nvSpPr>
          <p:spPr bwMode="auto">
            <a:xfrm>
              <a:off x="5700521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6</a:t>
              </a:r>
              <a:endParaRPr lang="en-US" b="0" baseline="-25000"/>
            </a:p>
          </p:txBody>
        </p:sp>
        <p:sp>
          <p:nvSpPr>
            <p:cNvPr id="231" name="Rectangle 58"/>
            <p:cNvSpPr>
              <a:spLocks noChangeArrowheads="1"/>
            </p:cNvSpPr>
            <p:nvPr/>
          </p:nvSpPr>
          <p:spPr bwMode="auto">
            <a:xfrm>
              <a:off x="3307652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TextBox 59"/>
            <p:cNvSpPr txBox="1">
              <a:spLocks noChangeArrowheads="1"/>
            </p:cNvSpPr>
            <p:nvPr/>
          </p:nvSpPr>
          <p:spPr bwMode="auto">
            <a:xfrm>
              <a:off x="3262297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 dirty="0">
                  <a:solidFill>
                    <a:schemeClr val="bg1"/>
                  </a:solidFill>
                </a:rPr>
                <a:t>1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33" name="Rectangle 100"/>
            <p:cNvSpPr>
              <a:spLocks noChangeArrowheads="1"/>
            </p:cNvSpPr>
            <p:nvPr/>
          </p:nvSpPr>
          <p:spPr bwMode="auto">
            <a:xfrm>
              <a:off x="3841014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TextBox 101"/>
            <p:cNvSpPr txBox="1">
              <a:spLocks noChangeArrowheads="1"/>
            </p:cNvSpPr>
            <p:nvPr/>
          </p:nvSpPr>
          <p:spPr bwMode="auto">
            <a:xfrm>
              <a:off x="3795658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35" name="Rectangle 107"/>
            <p:cNvSpPr>
              <a:spLocks noChangeArrowheads="1"/>
            </p:cNvSpPr>
            <p:nvPr/>
          </p:nvSpPr>
          <p:spPr bwMode="auto">
            <a:xfrm>
              <a:off x="4374376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TextBox 108"/>
            <p:cNvSpPr txBox="1">
              <a:spLocks noChangeArrowheads="1"/>
            </p:cNvSpPr>
            <p:nvPr/>
          </p:nvSpPr>
          <p:spPr bwMode="auto">
            <a:xfrm>
              <a:off x="4329020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>
                  <a:solidFill>
                    <a:schemeClr val="bg1"/>
                  </a:solidFill>
                </a:rPr>
                <a:t>3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37" name="Rectangle 114"/>
            <p:cNvSpPr>
              <a:spLocks noChangeArrowheads="1"/>
            </p:cNvSpPr>
            <p:nvPr/>
          </p:nvSpPr>
          <p:spPr bwMode="auto">
            <a:xfrm>
              <a:off x="4907737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TextBox 115"/>
            <p:cNvSpPr txBox="1">
              <a:spLocks noChangeArrowheads="1"/>
            </p:cNvSpPr>
            <p:nvPr/>
          </p:nvSpPr>
          <p:spPr bwMode="auto">
            <a:xfrm>
              <a:off x="4862382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>
                  <a:solidFill>
                    <a:schemeClr val="bg1"/>
                  </a:solidFill>
                </a:rPr>
                <a:t>4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39" name="Rectangle 121"/>
            <p:cNvSpPr>
              <a:spLocks noChangeArrowheads="1"/>
            </p:cNvSpPr>
            <p:nvPr/>
          </p:nvSpPr>
          <p:spPr bwMode="auto">
            <a:xfrm>
              <a:off x="5441099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TextBox 122"/>
            <p:cNvSpPr txBox="1">
              <a:spLocks noChangeArrowheads="1"/>
            </p:cNvSpPr>
            <p:nvPr/>
          </p:nvSpPr>
          <p:spPr bwMode="auto">
            <a:xfrm>
              <a:off x="5395743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>
                  <a:solidFill>
                    <a:schemeClr val="bg1"/>
                  </a:solidFill>
                </a:rPr>
                <a:t>5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41" name="Rectangle 128"/>
            <p:cNvSpPr>
              <a:spLocks noChangeArrowheads="1"/>
            </p:cNvSpPr>
            <p:nvPr/>
          </p:nvSpPr>
          <p:spPr bwMode="auto">
            <a:xfrm>
              <a:off x="5974461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TextBox 129"/>
            <p:cNvSpPr txBox="1">
              <a:spLocks noChangeArrowheads="1"/>
            </p:cNvSpPr>
            <p:nvPr/>
          </p:nvSpPr>
          <p:spPr bwMode="auto">
            <a:xfrm>
              <a:off x="5929105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>
                  <a:solidFill>
                    <a:schemeClr val="bg1"/>
                  </a:solidFill>
                </a:rPr>
                <a:t>6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319"/>
          <p:cNvGrpSpPr/>
          <p:nvPr/>
        </p:nvGrpSpPr>
        <p:grpSpPr>
          <a:xfrm>
            <a:off x="2286000" y="2314575"/>
            <a:ext cx="996950" cy="276225"/>
            <a:chOff x="2286000" y="2314575"/>
            <a:chExt cx="996950" cy="276225"/>
          </a:xfrm>
        </p:grpSpPr>
        <p:sp>
          <p:nvSpPr>
            <p:cNvPr id="243" name="Rectangle 144"/>
            <p:cNvSpPr>
              <a:spLocks noChangeArrowheads="1"/>
            </p:cNvSpPr>
            <p:nvPr/>
          </p:nvSpPr>
          <p:spPr bwMode="auto">
            <a:xfrm>
              <a:off x="2794665" y="23387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TextBox 145"/>
            <p:cNvSpPr txBox="1">
              <a:spLocks noChangeArrowheads="1"/>
            </p:cNvSpPr>
            <p:nvPr/>
          </p:nvSpPr>
          <p:spPr bwMode="auto">
            <a:xfrm>
              <a:off x="2784475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b</a:t>
              </a:r>
              <a:endParaRPr lang="en-US" b="0" baseline="-25000" dirty="0"/>
            </a:p>
          </p:txBody>
        </p:sp>
        <p:sp>
          <p:nvSpPr>
            <p:cNvPr id="245" name="Rectangle 137"/>
            <p:cNvSpPr>
              <a:spLocks noChangeArrowheads="1"/>
            </p:cNvSpPr>
            <p:nvPr/>
          </p:nvSpPr>
          <p:spPr bwMode="auto">
            <a:xfrm>
              <a:off x="2296190" y="23387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TextBox 138"/>
            <p:cNvSpPr txBox="1">
              <a:spLocks noChangeArrowheads="1"/>
            </p:cNvSpPr>
            <p:nvPr/>
          </p:nvSpPr>
          <p:spPr bwMode="auto">
            <a:xfrm>
              <a:off x="2286000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a</a:t>
              </a:r>
              <a:endParaRPr lang="en-US" b="0" baseline="-25000" dirty="0"/>
            </a:p>
          </p:txBody>
        </p:sp>
        <p:sp>
          <p:nvSpPr>
            <p:cNvPr id="247" name="Rectangle 135"/>
            <p:cNvSpPr>
              <a:spLocks noChangeArrowheads="1"/>
            </p:cNvSpPr>
            <p:nvPr/>
          </p:nvSpPr>
          <p:spPr bwMode="auto">
            <a:xfrm>
              <a:off x="2524904" y="23387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8" name="TextBox 136"/>
            <p:cNvSpPr txBox="1">
              <a:spLocks noChangeArrowheads="1"/>
            </p:cNvSpPr>
            <p:nvPr/>
          </p:nvSpPr>
          <p:spPr bwMode="auto">
            <a:xfrm>
              <a:off x="2514714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>
                  <a:solidFill>
                    <a:schemeClr val="bg1"/>
                  </a:solidFill>
                </a:rPr>
                <a:t>1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49" name="Rectangle 142"/>
            <p:cNvSpPr>
              <a:spLocks noChangeArrowheads="1"/>
            </p:cNvSpPr>
            <p:nvPr/>
          </p:nvSpPr>
          <p:spPr bwMode="auto">
            <a:xfrm>
              <a:off x="3023379" y="23387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0" name="TextBox 143"/>
            <p:cNvSpPr txBox="1">
              <a:spLocks noChangeArrowheads="1"/>
            </p:cNvSpPr>
            <p:nvPr/>
          </p:nvSpPr>
          <p:spPr bwMode="auto">
            <a:xfrm>
              <a:off x="3013189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320"/>
          <p:cNvGrpSpPr/>
          <p:nvPr/>
        </p:nvGrpSpPr>
        <p:grpSpPr>
          <a:xfrm>
            <a:off x="3581400" y="2314575"/>
            <a:ext cx="996950" cy="276225"/>
            <a:chOff x="3581400" y="2314575"/>
            <a:chExt cx="996950" cy="276225"/>
          </a:xfrm>
        </p:grpSpPr>
        <p:sp>
          <p:nvSpPr>
            <p:cNvPr id="251" name="Rectangle 151"/>
            <p:cNvSpPr>
              <a:spLocks noChangeArrowheads="1"/>
            </p:cNvSpPr>
            <p:nvPr/>
          </p:nvSpPr>
          <p:spPr bwMode="auto">
            <a:xfrm>
              <a:off x="3591590" y="23387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Rectangle 158"/>
            <p:cNvSpPr>
              <a:spLocks noChangeArrowheads="1"/>
            </p:cNvSpPr>
            <p:nvPr/>
          </p:nvSpPr>
          <p:spPr bwMode="auto">
            <a:xfrm>
              <a:off x="4090065" y="23387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TextBox 152"/>
            <p:cNvSpPr txBox="1">
              <a:spLocks noChangeArrowheads="1"/>
            </p:cNvSpPr>
            <p:nvPr/>
          </p:nvSpPr>
          <p:spPr bwMode="auto">
            <a:xfrm>
              <a:off x="3581400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54" name="TextBox 159"/>
            <p:cNvSpPr txBox="1">
              <a:spLocks noChangeArrowheads="1"/>
            </p:cNvSpPr>
            <p:nvPr/>
          </p:nvSpPr>
          <p:spPr bwMode="auto">
            <a:xfrm>
              <a:off x="4079875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55" name="Rectangle 149"/>
            <p:cNvSpPr>
              <a:spLocks noChangeArrowheads="1"/>
            </p:cNvSpPr>
            <p:nvPr/>
          </p:nvSpPr>
          <p:spPr bwMode="auto">
            <a:xfrm>
              <a:off x="3820304" y="23387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6" name="TextBox 150"/>
            <p:cNvSpPr txBox="1">
              <a:spLocks noChangeArrowheads="1"/>
            </p:cNvSpPr>
            <p:nvPr/>
          </p:nvSpPr>
          <p:spPr bwMode="auto">
            <a:xfrm>
              <a:off x="3810114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3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57" name="Rectangle 156"/>
            <p:cNvSpPr>
              <a:spLocks noChangeArrowheads="1"/>
            </p:cNvSpPr>
            <p:nvPr/>
          </p:nvSpPr>
          <p:spPr bwMode="auto">
            <a:xfrm>
              <a:off x="4318779" y="23387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8" name="TextBox 157"/>
            <p:cNvSpPr txBox="1">
              <a:spLocks noChangeArrowheads="1"/>
            </p:cNvSpPr>
            <p:nvPr/>
          </p:nvSpPr>
          <p:spPr bwMode="auto">
            <a:xfrm>
              <a:off x="4308589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6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321"/>
          <p:cNvGrpSpPr/>
          <p:nvPr/>
        </p:nvGrpSpPr>
        <p:grpSpPr>
          <a:xfrm>
            <a:off x="4876800" y="2314575"/>
            <a:ext cx="990600" cy="276225"/>
            <a:chOff x="4876800" y="2314575"/>
            <a:chExt cx="990600" cy="276225"/>
          </a:xfrm>
        </p:grpSpPr>
        <p:sp>
          <p:nvSpPr>
            <p:cNvPr id="259" name="Rectangle 165"/>
            <p:cNvSpPr>
              <a:spLocks noChangeArrowheads="1"/>
            </p:cNvSpPr>
            <p:nvPr/>
          </p:nvSpPr>
          <p:spPr bwMode="auto">
            <a:xfrm>
              <a:off x="4886985" y="23387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0" name="Rectangle 172"/>
            <p:cNvSpPr>
              <a:spLocks noChangeArrowheads="1"/>
            </p:cNvSpPr>
            <p:nvPr/>
          </p:nvSpPr>
          <p:spPr bwMode="auto">
            <a:xfrm>
              <a:off x="5379359" y="23387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TextBox 166"/>
            <p:cNvSpPr txBox="1">
              <a:spLocks noChangeArrowheads="1"/>
            </p:cNvSpPr>
            <p:nvPr/>
          </p:nvSpPr>
          <p:spPr bwMode="auto">
            <a:xfrm>
              <a:off x="4876800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262" name="TextBox 173"/>
            <p:cNvSpPr txBox="1">
              <a:spLocks noChangeArrowheads="1"/>
            </p:cNvSpPr>
            <p:nvPr/>
          </p:nvSpPr>
          <p:spPr bwMode="auto">
            <a:xfrm>
              <a:off x="5369174" y="2314575"/>
              <a:ext cx="26161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63" name="Rectangle 163"/>
            <p:cNvSpPr>
              <a:spLocks noChangeArrowheads="1"/>
            </p:cNvSpPr>
            <p:nvPr/>
          </p:nvSpPr>
          <p:spPr bwMode="auto">
            <a:xfrm>
              <a:off x="5115585" y="23387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4" name="TextBox 164"/>
            <p:cNvSpPr txBox="1">
              <a:spLocks noChangeArrowheads="1"/>
            </p:cNvSpPr>
            <p:nvPr/>
          </p:nvSpPr>
          <p:spPr bwMode="auto">
            <a:xfrm>
              <a:off x="5105400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5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65" name="Rectangle 170"/>
            <p:cNvSpPr>
              <a:spLocks noChangeArrowheads="1"/>
            </p:cNvSpPr>
            <p:nvPr/>
          </p:nvSpPr>
          <p:spPr bwMode="auto">
            <a:xfrm>
              <a:off x="5607959" y="23387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6" name="TextBox 171"/>
            <p:cNvSpPr txBox="1">
              <a:spLocks noChangeArrowheads="1"/>
            </p:cNvSpPr>
            <p:nvPr/>
          </p:nvSpPr>
          <p:spPr bwMode="auto">
            <a:xfrm>
              <a:off x="5597774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322"/>
          <p:cNvGrpSpPr/>
          <p:nvPr/>
        </p:nvGrpSpPr>
        <p:grpSpPr>
          <a:xfrm>
            <a:off x="6248400" y="2314575"/>
            <a:ext cx="990600" cy="276225"/>
            <a:chOff x="6248400" y="2314575"/>
            <a:chExt cx="990600" cy="276225"/>
          </a:xfrm>
        </p:grpSpPr>
        <p:sp>
          <p:nvSpPr>
            <p:cNvPr id="267" name="Rectangle 179"/>
            <p:cNvSpPr>
              <a:spLocks noChangeArrowheads="1"/>
            </p:cNvSpPr>
            <p:nvPr/>
          </p:nvSpPr>
          <p:spPr bwMode="auto">
            <a:xfrm>
              <a:off x="6258585" y="23387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" name="Rectangle 186"/>
            <p:cNvSpPr>
              <a:spLocks noChangeArrowheads="1"/>
            </p:cNvSpPr>
            <p:nvPr/>
          </p:nvSpPr>
          <p:spPr bwMode="auto">
            <a:xfrm>
              <a:off x="6750959" y="23387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TextBox 180"/>
            <p:cNvSpPr txBox="1">
              <a:spLocks noChangeArrowheads="1"/>
            </p:cNvSpPr>
            <p:nvPr/>
          </p:nvSpPr>
          <p:spPr bwMode="auto">
            <a:xfrm>
              <a:off x="6248400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70" name="TextBox 187"/>
            <p:cNvSpPr txBox="1">
              <a:spLocks noChangeArrowheads="1"/>
            </p:cNvSpPr>
            <p:nvPr/>
          </p:nvSpPr>
          <p:spPr bwMode="auto">
            <a:xfrm>
              <a:off x="6740774" y="2314575"/>
              <a:ext cx="26161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71" name="Rectangle 177"/>
            <p:cNvSpPr>
              <a:spLocks noChangeArrowheads="1"/>
            </p:cNvSpPr>
            <p:nvPr/>
          </p:nvSpPr>
          <p:spPr bwMode="auto">
            <a:xfrm>
              <a:off x="6487185" y="23387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2" name="TextBox 178"/>
            <p:cNvSpPr txBox="1">
              <a:spLocks noChangeArrowheads="1"/>
            </p:cNvSpPr>
            <p:nvPr/>
          </p:nvSpPr>
          <p:spPr bwMode="auto">
            <a:xfrm>
              <a:off x="6477000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7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73" name="Rectangle 184"/>
            <p:cNvSpPr>
              <a:spLocks noChangeArrowheads="1"/>
            </p:cNvSpPr>
            <p:nvPr/>
          </p:nvSpPr>
          <p:spPr bwMode="auto">
            <a:xfrm>
              <a:off x="6979559" y="23387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4" name="TextBox 185"/>
            <p:cNvSpPr txBox="1">
              <a:spLocks noChangeArrowheads="1"/>
            </p:cNvSpPr>
            <p:nvPr/>
          </p:nvSpPr>
          <p:spPr bwMode="auto">
            <a:xfrm>
              <a:off x="6969374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>
                  <a:solidFill>
                    <a:schemeClr val="bg1"/>
                  </a:solidFill>
                </a:rPr>
                <a:t>8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5" name="Straight Arrow Connector 274"/>
          <p:cNvCxnSpPr>
            <a:cxnSpLocks noChangeShapeType="1"/>
          </p:cNvCxnSpPr>
          <p:nvPr/>
        </p:nvCxnSpPr>
        <p:spPr bwMode="auto">
          <a:xfrm rot="5400000">
            <a:off x="3047207" y="5066506"/>
            <a:ext cx="533400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cxnSpLocks noChangeShapeType="1"/>
          </p:cNvCxnSpPr>
          <p:nvPr/>
        </p:nvCxnSpPr>
        <p:spPr bwMode="auto">
          <a:xfrm rot="5400000">
            <a:off x="3178175" y="61102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cxnSpLocks noChangeShapeType="1"/>
          </p:cNvCxnSpPr>
          <p:nvPr/>
        </p:nvCxnSpPr>
        <p:spPr bwMode="auto">
          <a:xfrm rot="5400000">
            <a:off x="4419601" y="5065712"/>
            <a:ext cx="53340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>
            <a:cxnSpLocks noChangeShapeType="1"/>
          </p:cNvCxnSpPr>
          <p:nvPr/>
        </p:nvCxnSpPr>
        <p:spPr bwMode="auto">
          <a:xfrm rot="5400000">
            <a:off x="4549775" y="61102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cxnSpLocks noChangeShapeType="1"/>
          </p:cNvCxnSpPr>
          <p:nvPr/>
        </p:nvCxnSpPr>
        <p:spPr bwMode="auto">
          <a:xfrm rot="5400000">
            <a:off x="5714207" y="5066506"/>
            <a:ext cx="533400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>
            <a:cxnSpLocks noChangeShapeType="1"/>
          </p:cNvCxnSpPr>
          <p:nvPr/>
        </p:nvCxnSpPr>
        <p:spPr bwMode="auto">
          <a:xfrm rot="5400000">
            <a:off x="5845175" y="61102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1" name="Rectangle 280"/>
          <p:cNvSpPr>
            <a:spLocks noChangeArrowheads="1"/>
          </p:cNvSpPr>
          <p:nvPr/>
        </p:nvSpPr>
        <p:spPr bwMode="auto">
          <a:xfrm>
            <a:off x="1981200" y="4114800"/>
            <a:ext cx="548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Shuffle and Sort:</a:t>
            </a:r>
            <a:r>
              <a:rPr lang="en-US" b="0" dirty="0">
                <a:solidFill>
                  <a:schemeClr val="bg2"/>
                </a:solidFill>
              </a:rPr>
              <a:t> aggregate values by keys</a:t>
            </a:r>
          </a:p>
        </p:txBody>
      </p:sp>
      <p:sp>
        <p:nvSpPr>
          <p:cNvPr id="282" name="Rectangle 281"/>
          <p:cNvSpPr>
            <a:spLocks noChangeArrowheads="1"/>
          </p:cNvSpPr>
          <p:nvPr/>
        </p:nvSpPr>
        <p:spPr bwMode="auto">
          <a:xfrm>
            <a:off x="2895600" y="5334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reduce</a:t>
            </a:r>
          </a:p>
        </p:txBody>
      </p:sp>
      <p:sp>
        <p:nvSpPr>
          <p:cNvPr id="283" name="Rectangle 282"/>
          <p:cNvSpPr>
            <a:spLocks noChangeArrowheads="1"/>
          </p:cNvSpPr>
          <p:nvPr/>
        </p:nvSpPr>
        <p:spPr bwMode="auto">
          <a:xfrm>
            <a:off x="4267200" y="5334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reduce</a:t>
            </a:r>
          </a:p>
        </p:txBody>
      </p:sp>
      <p:sp>
        <p:nvSpPr>
          <p:cNvPr id="284" name="Rectangle 283"/>
          <p:cNvSpPr>
            <a:spLocks noChangeArrowheads="1"/>
          </p:cNvSpPr>
          <p:nvPr/>
        </p:nvSpPr>
        <p:spPr bwMode="auto">
          <a:xfrm>
            <a:off x="5562600" y="5334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reduce</a:t>
            </a:r>
          </a:p>
        </p:txBody>
      </p:sp>
      <p:grpSp>
        <p:nvGrpSpPr>
          <p:cNvPr id="11" name="Group 332"/>
          <p:cNvGrpSpPr/>
          <p:nvPr/>
        </p:nvGrpSpPr>
        <p:grpSpPr>
          <a:xfrm>
            <a:off x="3200400" y="4448175"/>
            <a:ext cx="803275" cy="276225"/>
            <a:chOff x="3200400" y="4448175"/>
            <a:chExt cx="803275" cy="276225"/>
          </a:xfrm>
        </p:grpSpPr>
        <p:sp>
          <p:nvSpPr>
            <p:cNvPr id="285" name="Rectangle 193"/>
            <p:cNvSpPr>
              <a:spLocks noChangeArrowheads="1"/>
            </p:cNvSpPr>
            <p:nvPr/>
          </p:nvSpPr>
          <p:spPr bwMode="auto">
            <a:xfrm>
              <a:off x="3210588" y="4472306"/>
              <a:ext cx="228671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" name="TextBox 194"/>
            <p:cNvSpPr txBox="1">
              <a:spLocks noChangeArrowheads="1"/>
            </p:cNvSpPr>
            <p:nvPr/>
          </p:nvSpPr>
          <p:spPr bwMode="auto">
            <a:xfrm>
              <a:off x="3200400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287" name="Rectangle 191"/>
            <p:cNvSpPr>
              <a:spLocks noChangeArrowheads="1"/>
            </p:cNvSpPr>
            <p:nvPr/>
          </p:nvSpPr>
          <p:spPr bwMode="auto">
            <a:xfrm>
              <a:off x="3515483" y="44723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8" name="TextBox 192"/>
            <p:cNvSpPr txBox="1">
              <a:spLocks noChangeArrowheads="1"/>
            </p:cNvSpPr>
            <p:nvPr/>
          </p:nvSpPr>
          <p:spPr bwMode="auto">
            <a:xfrm>
              <a:off x="3505295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1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89" name="Rectangle 196"/>
            <p:cNvSpPr>
              <a:spLocks noChangeArrowheads="1"/>
            </p:cNvSpPr>
            <p:nvPr/>
          </p:nvSpPr>
          <p:spPr bwMode="auto">
            <a:xfrm>
              <a:off x="3744154" y="44723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0" name="TextBox 197"/>
            <p:cNvSpPr txBox="1">
              <a:spLocks noChangeArrowheads="1"/>
            </p:cNvSpPr>
            <p:nvPr/>
          </p:nvSpPr>
          <p:spPr bwMode="auto">
            <a:xfrm>
              <a:off x="3733965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5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331"/>
          <p:cNvGrpSpPr/>
          <p:nvPr/>
        </p:nvGrpSpPr>
        <p:grpSpPr>
          <a:xfrm>
            <a:off x="4572000" y="4448175"/>
            <a:ext cx="803275" cy="276225"/>
            <a:chOff x="4572000" y="4448175"/>
            <a:chExt cx="803275" cy="276225"/>
          </a:xfrm>
        </p:grpSpPr>
        <p:sp>
          <p:nvSpPr>
            <p:cNvPr id="291" name="Rectangle 199"/>
            <p:cNvSpPr>
              <a:spLocks noChangeArrowheads="1"/>
            </p:cNvSpPr>
            <p:nvPr/>
          </p:nvSpPr>
          <p:spPr bwMode="auto">
            <a:xfrm>
              <a:off x="4582188" y="4472306"/>
              <a:ext cx="228671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TextBox 200"/>
            <p:cNvSpPr txBox="1">
              <a:spLocks noChangeArrowheads="1"/>
            </p:cNvSpPr>
            <p:nvPr/>
          </p:nvSpPr>
          <p:spPr bwMode="auto">
            <a:xfrm>
              <a:off x="4572000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93" name="Rectangle 202"/>
            <p:cNvSpPr>
              <a:spLocks noChangeArrowheads="1"/>
            </p:cNvSpPr>
            <p:nvPr/>
          </p:nvSpPr>
          <p:spPr bwMode="auto">
            <a:xfrm>
              <a:off x="4887083" y="44723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4" name="TextBox 203"/>
            <p:cNvSpPr txBox="1">
              <a:spLocks noChangeArrowheads="1"/>
            </p:cNvSpPr>
            <p:nvPr/>
          </p:nvSpPr>
          <p:spPr bwMode="auto">
            <a:xfrm>
              <a:off x="4876895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95" name="Rectangle 205"/>
            <p:cNvSpPr>
              <a:spLocks noChangeArrowheads="1"/>
            </p:cNvSpPr>
            <p:nvPr/>
          </p:nvSpPr>
          <p:spPr bwMode="auto">
            <a:xfrm>
              <a:off x="5115754" y="44723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6" name="TextBox 206"/>
            <p:cNvSpPr txBox="1">
              <a:spLocks noChangeArrowheads="1"/>
            </p:cNvSpPr>
            <p:nvPr/>
          </p:nvSpPr>
          <p:spPr bwMode="auto">
            <a:xfrm>
              <a:off x="5105565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7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330"/>
          <p:cNvGrpSpPr/>
          <p:nvPr/>
        </p:nvGrpSpPr>
        <p:grpSpPr>
          <a:xfrm>
            <a:off x="5867400" y="4448175"/>
            <a:ext cx="1031830" cy="276225"/>
            <a:chOff x="5867400" y="4448175"/>
            <a:chExt cx="1031830" cy="276225"/>
          </a:xfrm>
        </p:grpSpPr>
        <p:sp>
          <p:nvSpPr>
            <p:cNvPr id="297" name="Rectangle 208"/>
            <p:cNvSpPr>
              <a:spLocks noChangeArrowheads="1"/>
            </p:cNvSpPr>
            <p:nvPr/>
          </p:nvSpPr>
          <p:spPr bwMode="auto">
            <a:xfrm>
              <a:off x="5877587" y="4472306"/>
              <a:ext cx="228645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TextBox 209"/>
            <p:cNvSpPr txBox="1">
              <a:spLocks noChangeArrowheads="1"/>
            </p:cNvSpPr>
            <p:nvPr/>
          </p:nvSpPr>
          <p:spPr bwMode="auto">
            <a:xfrm>
              <a:off x="5867400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99" name="Rectangle 211"/>
            <p:cNvSpPr>
              <a:spLocks noChangeArrowheads="1"/>
            </p:cNvSpPr>
            <p:nvPr/>
          </p:nvSpPr>
          <p:spPr bwMode="auto">
            <a:xfrm>
              <a:off x="6182447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0" name="TextBox 212"/>
            <p:cNvSpPr txBox="1">
              <a:spLocks noChangeArrowheads="1"/>
            </p:cNvSpPr>
            <p:nvPr/>
          </p:nvSpPr>
          <p:spPr bwMode="auto">
            <a:xfrm>
              <a:off x="6172260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301" name="Rectangle 214"/>
            <p:cNvSpPr>
              <a:spLocks noChangeArrowheads="1"/>
            </p:cNvSpPr>
            <p:nvPr/>
          </p:nvSpPr>
          <p:spPr bwMode="auto">
            <a:xfrm>
              <a:off x="6411092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2" name="TextBox 215"/>
            <p:cNvSpPr txBox="1">
              <a:spLocks noChangeArrowheads="1"/>
            </p:cNvSpPr>
            <p:nvPr/>
          </p:nvSpPr>
          <p:spPr bwMode="auto">
            <a:xfrm>
              <a:off x="6400905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>
                  <a:solidFill>
                    <a:schemeClr val="bg1"/>
                  </a:solidFill>
                </a:rPr>
                <a:t>9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03" name="Rectangle 217"/>
            <p:cNvSpPr>
              <a:spLocks noChangeArrowheads="1"/>
            </p:cNvSpPr>
            <p:nvPr/>
          </p:nvSpPr>
          <p:spPr bwMode="auto">
            <a:xfrm>
              <a:off x="6639738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4" name="TextBox 218"/>
            <p:cNvSpPr txBox="1">
              <a:spLocks noChangeArrowheads="1"/>
            </p:cNvSpPr>
            <p:nvPr/>
          </p:nvSpPr>
          <p:spPr bwMode="auto">
            <a:xfrm>
              <a:off x="6629551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>
                  <a:solidFill>
                    <a:schemeClr val="bg1"/>
                  </a:solidFill>
                </a:rPr>
                <a:t>8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329"/>
          <p:cNvGrpSpPr/>
          <p:nvPr/>
        </p:nvGrpSpPr>
        <p:grpSpPr>
          <a:xfrm>
            <a:off x="3048000" y="6276975"/>
            <a:ext cx="547688" cy="276225"/>
            <a:chOff x="3048000" y="6276975"/>
            <a:chExt cx="547688" cy="276225"/>
          </a:xfrm>
        </p:grpSpPr>
        <p:sp>
          <p:nvSpPr>
            <p:cNvPr id="307" name="Rectangle 148"/>
            <p:cNvSpPr>
              <a:spLocks noChangeArrowheads="1"/>
            </p:cNvSpPr>
            <p:nvPr/>
          </p:nvSpPr>
          <p:spPr bwMode="auto">
            <a:xfrm>
              <a:off x="3093340" y="63011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TextBox 155"/>
            <p:cNvSpPr txBox="1">
              <a:spLocks noChangeArrowheads="1"/>
            </p:cNvSpPr>
            <p:nvPr/>
          </p:nvSpPr>
          <p:spPr bwMode="auto">
            <a:xfrm>
              <a:off x="3048000" y="6276975"/>
              <a:ext cx="29354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1</a:t>
              </a:r>
              <a:endParaRPr lang="en-US" b="0" baseline="-25000"/>
            </a:p>
          </p:txBody>
        </p:sp>
        <p:sp>
          <p:nvSpPr>
            <p:cNvPr id="309" name="Rectangle 162"/>
            <p:cNvSpPr>
              <a:spLocks noChangeArrowheads="1"/>
            </p:cNvSpPr>
            <p:nvPr/>
          </p:nvSpPr>
          <p:spPr bwMode="auto">
            <a:xfrm>
              <a:off x="3321844" y="63011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0" name="TextBox 167"/>
            <p:cNvSpPr txBox="1">
              <a:spLocks noChangeArrowheads="1"/>
            </p:cNvSpPr>
            <p:nvPr/>
          </p:nvSpPr>
          <p:spPr bwMode="auto">
            <a:xfrm>
              <a:off x="3276504" y="6276975"/>
              <a:ext cx="319184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s</a:t>
              </a:r>
              <a:r>
                <a:rPr lang="en-US" sz="1200" b="0" baseline="-25000">
                  <a:solidFill>
                    <a:schemeClr val="bg1"/>
                  </a:solidFill>
                </a:rPr>
                <a:t>1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328"/>
          <p:cNvGrpSpPr/>
          <p:nvPr/>
        </p:nvGrpSpPr>
        <p:grpSpPr>
          <a:xfrm>
            <a:off x="4405313" y="6276975"/>
            <a:ext cx="547687" cy="276225"/>
            <a:chOff x="4405313" y="6276975"/>
            <a:chExt cx="547687" cy="276225"/>
          </a:xfrm>
        </p:grpSpPr>
        <p:sp>
          <p:nvSpPr>
            <p:cNvPr id="311" name="Rectangle 183"/>
            <p:cNvSpPr>
              <a:spLocks noChangeArrowheads="1"/>
            </p:cNvSpPr>
            <p:nvPr/>
          </p:nvSpPr>
          <p:spPr bwMode="auto">
            <a:xfrm>
              <a:off x="4450653" y="63011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TextBox 188"/>
            <p:cNvSpPr txBox="1">
              <a:spLocks noChangeArrowheads="1"/>
            </p:cNvSpPr>
            <p:nvPr/>
          </p:nvSpPr>
          <p:spPr bwMode="auto">
            <a:xfrm>
              <a:off x="4405313" y="6276975"/>
              <a:ext cx="29354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2</a:t>
              </a:r>
              <a:endParaRPr lang="en-US" b="0" baseline="-25000"/>
            </a:p>
          </p:txBody>
        </p:sp>
        <p:sp>
          <p:nvSpPr>
            <p:cNvPr id="313" name="Rectangle 189"/>
            <p:cNvSpPr>
              <a:spLocks noChangeArrowheads="1"/>
            </p:cNvSpPr>
            <p:nvPr/>
          </p:nvSpPr>
          <p:spPr bwMode="auto">
            <a:xfrm>
              <a:off x="4679157" y="63011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4" name="TextBox 190"/>
            <p:cNvSpPr txBox="1">
              <a:spLocks noChangeArrowheads="1"/>
            </p:cNvSpPr>
            <p:nvPr/>
          </p:nvSpPr>
          <p:spPr bwMode="auto">
            <a:xfrm>
              <a:off x="4633817" y="6276975"/>
              <a:ext cx="319183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s</a:t>
              </a:r>
              <a:r>
                <a:rPr lang="en-US" sz="1200" b="0" baseline="-2500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327"/>
          <p:cNvGrpSpPr/>
          <p:nvPr/>
        </p:nvGrpSpPr>
        <p:grpSpPr>
          <a:xfrm>
            <a:off x="5715000" y="6276975"/>
            <a:ext cx="547688" cy="276225"/>
            <a:chOff x="5715000" y="6276975"/>
            <a:chExt cx="547688" cy="276225"/>
          </a:xfrm>
        </p:grpSpPr>
        <p:sp>
          <p:nvSpPr>
            <p:cNvPr id="315" name="Rectangle 195"/>
            <p:cNvSpPr>
              <a:spLocks noChangeArrowheads="1"/>
            </p:cNvSpPr>
            <p:nvPr/>
          </p:nvSpPr>
          <p:spPr bwMode="auto">
            <a:xfrm>
              <a:off x="5760340" y="63011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TextBox 198"/>
            <p:cNvSpPr txBox="1">
              <a:spLocks noChangeArrowheads="1"/>
            </p:cNvSpPr>
            <p:nvPr/>
          </p:nvSpPr>
          <p:spPr bwMode="auto">
            <a:xfrm>
              <a:off x="5715000" y="6276975"/>
              <a:ext cx="29354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317" name="Rectangle 201"/>
            <p:cNvSpPr>
              <a:spLocks noChangeArrowheads="1"/>
            </p:cNvSpPr>
            <p:nvPr/>
          </p:nvSpPr>
          <p:spPr bwMode="auto">
            <a:xfrm>
              <a:off x="5988844" y="63011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8" name="TextBox 204"/>
            <p:cNvSpPr txBox="1">
              <a:spLocks noChangeArrowheads="1"/>
            </p:cNvSpPr>
            <p:nvPr/>
          </p:nvSpPr>
          <p:spPr bwMode="auto">
            <a:xfrm>
              <a:off x="5943504" y="6276975"/>
              <a:ext cx="319184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s</a:t>
              </a:r>
              <a:r>
                <a:rPr lang="en-US" sz="1200" b="0" baseline="-25000">
                  <a:solidFill>
                    <a:schemeClr val="bg1"/>
                  </a:solidFill>
                </a:rPr>
                <a:t>3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Count: Baseline</a:t>
            </a:r>
            <a:endParaRPr lang="en-US" dirty="0"/>
          </a:p>
        </p:txBody>
      </p:sp>
      <p:pic>
        <p:nvPicPr>
          <p:cNvPr id="5" name="Picture 4" descr="wc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" y="2286000"/>
            <a:ext cx="4876800" cy="2838450"/>
          </a:xfrm>
          <a:prstGeom prst="rect">
            <a:avLst/>
          </a:prstGeom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5867400"/>
            <a:ext cx="50209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What’s the impact of combiners?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Count: Version 1</a:t>
            </a:r>
            <a:endParaRPr lang="en-US" dirty="0"/>
          </a:p>
        </p:txBody>
      </p:sp>
      <p:pic>
        <p:nvPicPr>
          <p:cNvPr id="6" name="Picture 5" descr="w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" y="2286000"/>
            <a:ext cx="8172450" cy="1981200"/>
          </a:xfrm>
          <a:prstGeom prst="rect">
            <a:avLst/>
          </a:prstGeom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5867400"/>
            <a:ext cx="43043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Are combiners still</a:t>
            </a:r>
            <a:r>
              <a:rPr kumimoji="0" lang="en-US" sz="240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needed?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Count: Version 2</a:t>
            </a:r>
            <a:endParaRPr lang="en-US" dirty="0"/>
          </a:p>
        </p:txBody>
      </p:sp>
      <p:pic>
        <p:nvPicPr>
          <p:cNvPr id="4" name="Picture 3" descr="wc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" y="2286000"/>
            <a:ext cx="8162925" cy="2505075"/>
          </a:xfrm>
          <a:prstGeom prst="rect">
            <a:avLst/>
          </a:prstGeom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5867400"/>
            <a:ext cx="43043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Are combiners still</a:t>
            </a:r>
            <a:r>
              <a:rPr kumimoji="0" lang="en-US" sz="240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needed?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 rot="20273313">
            <a:off x="4045079" y="2603869"/>
            <a:ext cx="344677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Key: preserve state across</a:t>
            </a:r>
            <a:b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</a:b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input</a:t>
            </a:r>
            <a:r>
              <a:rPr kumimoji="0" lang="en-US" sz="200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key-value pairs!</a:t>
            </a:r>
            <a:endParaRPr kumimoji="0" lang="en-US" sz="180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 for Local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“In-mapper combining”</a:t>
            </a:r>
          </a:p>
          <a:p>
            <a:pPr lvl="1"/>
            <a:r>
              <a:rPr lang="en-US" dirty="0" smtClean="0"/>
              <a:t>Fold the functionality of the combiner into the mapper by preserving state across multiple map calls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Speed</a:t>
            </a:r>
          </a:p>
          <a:p>
            <a:pPr lvl="1"/>
            <a:r>
              <a:rPr lang="en-US" dirty="0" smtClean="0"/>
              <a:t>Why is this faster than actual combiners?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Explicit memory management required</a:t>
            </a:r>
          </a:p>
          <a:p>
            <a:pPr lvl="1"/>
            <a:r>
              <a:rPr lang="en-US" dirty="0" smtClean="0"/>
              <a:t>Potential for order-dependent bugs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Combiners and reducers share same method signature</a:t>
            </a:r>
          </a:p>
          <a:p>
            <a:pPr lvl="1"/>
            <a:r>
              <a:rPr lang="en-US" dirty="0" smtClean="0"/>
              <a:t>Sometimes, reducers can serve as combiners</a:t>
            </a:r>
          </a:p>
          <a:p>
            <a:pPr lvl="1"/>
            <a:r>
              <a:rPr lang="en-US" dirty="0" smtClean="0"/>
              <a:t>Often, not…</a:t>
            </a:r>
          </a:p>
          <a:p>
            <a:r>
              <a:rPr lang="en-US" dirty="0" smtClean="0"/>
              <a:t>Remember: combiner are optional optimizations</a:t>
            </a:r>
          </a:p>
          <a:p>
            <a:pPr lvl="1"/>
            <a:r>
              <a:rPr lang="en-US" dirty="0" smtClean="0"/>
              <a:t>Should not affect algorithm correctness</a:t>
            </a:r>
          </a:p>
          <a:p>
            <a:pPr lvl="1"/>
            <a:r>
              <a:rPr lang="en-US" dirty="0" smtClean="0"/>
              <a:t>May be run 0, 1, or multiple times</a:t>
            </a:r>
          </a:p>
          <a:p>
            <a:r>
              <a:rPr lang="en-US" dirty="0" smtClean="0"/>
              <a:t>Example: find average of all integers associated with the same key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the Mean: Version 1</a:t>
            </a:r>
            <a:endParaRPr lang="en-US" dirty="0"/>
          </a:p>
        </p:txBody>
      </p:sp>
      <p:pic>
        <p:nvPicPr>
          <p:cNvPr id="4" name="Picture 3" descr="compute-mean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8825" y="1719262"/>
            <a:ext cx="5086350" cy="3419475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04800" y="5867400"/>
            <a:ext cx="60484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Why can’t we use reducer as combiner</a:t>
            </a:r>
            <a:r>
              <a:rPr kumimoji="0" lang="en-US" sz="240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?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the Mean: Version 2</a:t>
            </a:r>
            <a:endParaRPr lang="en-US" dirty="0"/>
          </a:p>
        </p:txBody>
      </p:sp>
      <p:pic>
        <p:nvPicPr>
          <p:cNvPr id="5" name="Picture 4" descr="compute-mean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5840" y="1097280"/>
            <a:ext cx="7372350" cy="5092065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04800" y="6172200"/>
            <a:ext cx="36343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Why doesn’t this work?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the Mean: Version 3</a:t>
            </a:r>
            <a:endParaRPr lang="en-US" dirty="0"/>
          </a:p>
        </p:txBody>
      </p:sp>
      <p:pic>
        <p:nvPicPr>
          <p:cNvPr id="5" name="Picture 4" descr="compute-mean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5841" y="1088707"/>
            <a:ext cx="5306378" cy="5083493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04800" y="6172200"/>
            <a:ext cx="11753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Fixed?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lephant_and_Mahou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14600"/>
            <a:ext cx="9144000" cy="6028800"/>
          </a:xfrm>
          <a:prstGeom prst="rect">
            <a:avLst/>
          </a:prstGeom>
        </p:spPr>
      </p:pic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0" y="6611938"/>
            <a:ext cx="2743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2"/>
                </a:solidFill>
              </a:rPr>
              <a:t>Source: </a:t>
            </a:r>
            <a:r>
              <a:rPr lang="en-US" sz="1000" b="0" dirty="0" smtClean="0">
                <a:solidFill>
                  <a:schemeClr val="bg2"/>
                </a:solidFill>
              </a:rPr>
              <a:t>Wikipedia (Mahout)</a:t>
            </a:r>
            <a:endParaRPr lang="en-US" sz="1000" b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the Mean</a:t>
            </a:r>
            <a:r>
              <a:rPr lang="en-US" dirty="0" smtClean="0"/>
              <a:t>: Version 4</a:t>
            </a:r>
            <a:endParaRPr lang="en-US" dirty="0"/>
          </a:p>
        </p:txBody>
      </p:sp>
      <p:pic>
        <p:nvPicPr>
          <p:cNvPr id="5" name="Picture 4" descr="compute-mean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9350" y="2043112"/>
            <a:ext cx="4305300" cy="2771775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04800" y="5867400"/>
            <a:ext cx="43043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Are combiners still</a:t>
            </a:r>
            <a:r>
              <a:rPr kumimoji="0" lang="en-US" sz="240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needed?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Design: Running Example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 co-occurrence matrix for a text collection</a:t>
            </a:r>
          </a:p>
          <a:p>
            <a:pPr lvl="1"/>
            <a:r>
              <a:rPr lang="en-US" dirty="0" smtClean="0"/>
              <a:t>M = N </a:t>
            </a:r>
            <a:r>
              <a:rPr lang="en-US" dirty="0" err="1" smtClean="0"/>
              <a:t>x</a:t>
            </a:r>
            <a:r>
              <a:rPr lang="en-US" dirty="0" smtClean="0"/>
              <a:t> N matrix (N = vocabulary size)</a:t>
            </a:r>
          </a:p>
          <a:p>
            <a:pPr lvl="1"/>
            <a:r>
              <a:rPr lang="en-US" dirty="0" err="1" smtClean="0"/>
              <a:t>M</a:t>
            </a:r>
            <a:r>
              <a:rPr lang="en-US" i="1" baseline="-25000" dirty="0" err="1" smtClean="0"/>
              <a:t>ij</a:t>
            </a:r>
            <a:r>
              <a:rPr lang="en-US" dirty="0" smtClean="0"/>
              <a:t>: number of times </a:t>
            </a:r>
            <a:r>
              <a:rPr lang="en-US" i="1" dirty="0" err="1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j</a:t>
            </a:r>
            <a:r>
              <a:rPr lang="en-US" dirty="0" smtClean="0"/>
              <a:t> co-occur in some context </a:t>
            </a:r>
            <a:br>
              <a:rPr lang="en-US" dirty="0" smtClean="0"/>
            </a:br>
            <a:r>
              <a:rPr lang="en-US" dirty="0" smtClean="0"/>
              <a:t>(for concreteness, let’s say context = sentence)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Distributional profiles as a way of measuring semantic distance</a:t>
            </a:r>
          </a:p>
          <a:p>
            <a:pPr lvl="1"/>
            <a:r>
              <a:rPr lang="en-US" dirty="0" smtClean="0"/>
              <a:t>Semantic distance useful for many language processing tasks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MapReduce: Large Counting Problems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 co-occurrence matrix for a text collection</a:t>
            </a:r>
            <a:br>
              <a:rPr lang="en-US" dirty="0" smtClean="0"/>
            </a:br>
            <a:r>
              <a:rPr lang="en-US" dirty="0" smtClean="0"/>
              <a:t>= specific instance of a large counting problem</a:t>
            </a:r>
          </a:p>
          <a:p>
            <a:pPr lvl="1"/>
            <a:r>
              <a:rPr lang="en-US" dirty="0" smtClean="0"/>
              <a:t>A large event space (number of terms)</a:t>
            </a:r>
          </a:p>
          <a:p>
            <a:pPr lvl="1"/>
            <a:r>
              <a:rPr lang="en-US" dirty="0" smtClean="0"/>
              <a:t>A large number of observations (the collection itself)</a:t>
            </a:r>
          </a:p>
          <a:p>
            <a:pPr lvl="1"/>
            <a:r>
              <a:rPr lang="en-US" dirty="0" smtClean="0"/>
              <a:t>Goal: keep track of interesting statistics about the events</a:t>
            </a:r>
          </a:p>
          <a:p>
            <a:r>
              <a:rPr lang="en-US" dirty="0" smtClean="0"/>
              <a:t>Basic approach</a:t>
            </a:r>
          </a:p>
          <a:p>
            <a:pPr lvl="1"/>
            <a:r>
              <a:rPr lang="en-US" dirty="0" err="1" smtClean="0"/>
              <a:t>Mappers</a:t>
            </a:r>
            <a:r>
              <a:rPr lang="en-US" dirty="0" smtClean="0"/>
              <a:t> generate partial counts</a:t>
            </a:r>
          </a:p>
          <a:p>
            <a:pPr lvl="1"/>
            <a:r>
              <a:rPr lang="en-US" dirty="0" smtClean="0"/>
              <a:t>Reducers aggregate partial counts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1268" name="TextBox 3"/>
          <p:cNvSpPr txBox="1">
            <a:spLocks noChangeArrowheads="1"/>
          </p:cNvSpPr>
          <p:nvPr/>
        </p:nvSpPr>
        <p:spPr bwMode="auto">
          <a:xfrm>
            <a:off x="990600" y="5029200"/>
            <a:ext cx="71564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aggregate partial counts efficiently?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Try: “Pairs”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mapper takes a sentence:</a:t>
            </a:r>
          </a:p>
          <a:p>
            <a:pPr lvl="1"/>
            <a:r>
              <a:rPr lang="en-US" dirty="0" smtClean="0"/>
              <a:t>Generate all co-occurring term pairs</a:t>
            </a:r>
          </a:p>
          <a:p>
            <a:pPr lvl="1"/>
            <a:r>
              <a:rPr lang="en-US" dirty="0" smtClean="0"/>
              <a:t>For all pairs, emit (a, b) → count</a:t>
            </a:r>
          </a:p>
          <a:p>
            <a:r>
              <a:rPr lang="en-US" dirty="0" smtClean="0"/>
              <a:t>Reducers sum up counts associated with these pairs</a:t>
            </a:r>
          </a:p>
          <a:p>
            <a:r>
              <a:rPr lang="en-US" dirty="0" smtClean="0"/>
              <a:t>Use combiners!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Pairs: Pseudo-Code</a:t>
            </a:r>
            <a:endParaRPr lang="en-US" dirty="0"/>
          </a:p>
        </p:txBody>
      </p:sp>
      <p:pic>
        <p:nvPicPr>
          <p:cNvPr id="4" name="Content Placeholder 3" descr="matrix-pair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0062" y="2071687"/>
            <a:ext cx="8220075" cy="3095625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“Pairs” Analysis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implement, easy to understand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Lots of pairs to sort and shuffle around (upper bound?)</a:t>
            </a:r>
          </a:p>
          <a:p>
            <a:pPr lvl="1"/>
            <a:r>
              <a:rPr lang="en-US" dirty="0" smtClean="0"/>
              <a:t>Not many opportunities for combiners to work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Try: “Stripes”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Idea: group together pairs into an associative array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 err="1" smtClean="0"/>
              <a:t>mapper</a:t>
            </a:r>
            <a:r>
              <a:rPr lang="en-US" dirty="0" smtClean="0"/>
              <a:t> takes a sentence:</a:t>
            </a:r>
          </a:p>
          <a:p>
            <a:pPr lvl="1"/>
            <a:r>
              <a:rPr lang="en-US" dirty="0" smtClean="0"/>
              <a:t>Generate all co-occurring term pairs</a:t>
            </a:r>
          </a:p>
          <a:p>
            <a:pPr lvl="1"/>
            <a:r>
              <a:rPr lang="en-US" dirty="0" smtClean="0"/>
              <a:t>For each term, emit a → { b: </a:t>
            </a:r>
            <a:r>
              <a:rPr lang="en-US" dirty="0" err="1" smtClean="0"/>
              <a:t>count</a:t>
            </a:r>
            <a:r>
              <a:rPr lang="en-US" baseline="-25000" dirty="0" err="1" smtClean="0"/>
              <a:t>b</a:t>
            </a:r>
            <a:r>
              <a:rPr lang="en-US" dirty="0" smtClean="0"/>
              <a:t>, c: </a:t>
            </a:r>
            <a:r>
              <a:rPr lang="en-US" dirty="0" err="1" smtClean="0"/>
              <a:t>count</a:t>
            </a:r>
            <a:r>
              <a:rPr lang="en-US" baseline="-25000" dirty="0" err="1" smtClean="0"/>
              <a:t>c</a:t>
            </a:r>
            <a:r>
              <a:rPr lang="en-US" dirty="0" smtClean="0"/>
              <a:t>, d: </a:t>
            </a:r>
            <a:r>
              <a:rPr lang="en-US" dirty="0" err="1" smtClean="0"/>
              <a:t>count</a:t>
            </a:r>
            <a:r>
              <a:rPr lang="en-US" baseline="-25000" dirty="0" err="1" smtClean="0"/>
              <a:t>d</a:t>
            </a:r>
            <a:r>
              <a:rPr lang="en-US" dirty="0" smtClean="0"/>
              <a:t> … }</a:t>
            </a:r>
          </a:p>
          <a:p>
            <a:r>
              <a:rPr lang="en-US" dirty="0" smtClean="0"/>
              <a:t>Reducers perform element-wise sum of associative arrays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1258888" y="1570038"/>
            <a:ext cx="1274762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(a, b) → 1 </a:t>
            </a:r>
          </a:p>
          <a:p>
            <a:r>
              <a:rPr lang="en-US" sz="1800" b="0">
                <a:solidFill>
                  <a:schemeClr val="bg1"/>
                </a:solidFill>
              </a:rPr>
              <a:t>(a, c) → 2 </a:t>
            </a:r>
          </a:p>
          <a:p>
            <a:r>
              <a:rPr lang="en-US" sz="1800" b="0">
                <a:solidFill>
                  <a:schemeClr val="bg1"/>
                </a:solidFill>
              </a:rPr>
              <a:t>(a, d) → 5 </a:t>
            </a:r>
          </a:p>
          <a:p>
            <a:r>
              <a:rPr lang="en-US" sz="1800" b="0">
                <a:solidFill>
                  <a:schemeClr val="bg1"/>
                </a:solidFill>
              </a:rPr>
              <a:t>(a, e) → 3 </a:t>
            </a:r>
          </a:p>
          <a:p>
            <a:r>
              <a:rPr lang="en-US" sz="1800" b="0">
                <a:solidFill>
                  <a:schemeClr val="bg1"/>
                </a:solidFill>
              </a:rPr>
              <a:t>(a, f) → 2 </a:t>
            </a:r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3886200" y="2103438"/>
            <a:ext cx="33131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a → { b: 1, c: 2, d: 5, e: 3, f: 2 }</a:t>
            </a:r>
          </a:p>
        </p:txBody>
      </p:sp>
      <p:sp>
        <p:nvSpPr>
          <p:cNvPr id="14342" name="TextBox 5"/>
          <p:cNvSpPr txBox="1">
            <a:spLocks noChangeArrowheads="1"/>
          </p:cNvSpPr>
          <p:nvPr/>
        </p:nvSpPr>
        <p:spPr bwMode="auto">
          <a:xfrm>
            <a:off x="1905000" y="4953000"/>
            <a:ext cx="331311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a → { b: 1,         d: 5, e: 3 }</a:t>
            </a:r>
          </a:p>
          <a:p>
            <a:r>
              <a:rPr lang="en-US" sz="1800" b="0">
                <a:solidFill>
                  <a:schemeClr val="bg1"/>
                </a:solidFill>
              </a:rPr>
              <a:t>a → { b: 1, c: 2, d: 2,         f: 2 }</a:t>
            </a:r>
          </a:p>
          <a:p>
            <a:r>
              <a:rPr lang="en-US" sz="1800" b="0">
                <a:solidFill>
                  <a:schemeClr val="bg1"/>
                </a:solidFill>
              </a:rPr>
              <a:t>a → { b: 2, c: 2, d: 7, e: 3, f: 2 }</a:t>
            </a:r>
          </a:p>
        </p:txBody>
      </p:sp>
      <p:cxnSp>
        <p:nvCxnSpPr>
          <p:cNvPr id="14343" name="Straight Connector 7"/>
          <p:cNvCxnSpPr>
            <a:cxnSpLocks noChangeShapeType="1"/>
          </p:cNvCxnSpPr>
          <p:nvPr/>
        </p:nvCxnSpPr>
        <p:spPr bwMode="auto">
          <a:xfrm>
            <a:off x="1524000" y="5562600"/>
            <a:ext cx="3810000" cy="1588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</p:spPr>
      </p:cxnSp>
      <p:sp>
        <p:nvSpPr>
          <p:cNvPr id="14344" name="TextBox 9"/>
          <p:cNvSpPr txBox="1">
            <a:spLocks noChangeArrowheads="1"/>
          </p:cNvSpPr>
          <p:nvPr/>
        </p:nvSpPr>
        <p:spPr bwMode="auto">
          <a:xfrm>
            <a:off x="1447800" y="5257800"/>
            <a:ext cx="333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 rot="20634739">
            <a:off x="3960661" y="5340670"/>
            <a:ext cx="509787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Key: cleverly-constructed data structure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solidFill>
                  <a:srgbClr val="FF0000"/>
                </a:solidFill>
              </a:rPr>
              <a:t>brings together partial results</a:t>
            </a:r>
            <a:endParaRPr kumimoji="0" lang="en-US" sz="180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Stripes: Pseudo-Code</a:t>
            </a:r>
            <a:endParaRPr lang="en-US" dirty="0"/>
          </a:p>
        </p:txBody>
      </p:sp>
      <p:pic>
        <p:nvPicPr>
          <p:cNvPr id="4" name="Content Placeholder 3" descr="matrix-strip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9112" y="1738312"/>
            <a:ext cx="8181975" cy="3762375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“Stripes” Analysis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Far less sorting and shuffling of key-value pairs</a:t>
            </a:r>
          </a:p>
          <a:p>
            <a:pPr lvl="1"/>
            <a:r>
              <a:rPr lang="en-US" dirty="0" smtClean="0"/>
              <a:t>Can make better use of combiners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More difficult to implement</a:t>
            </a:r>
          </a:p>
          <a:p>
            <a:pPr lvl="1"/>
            <a:r>
              <a:rPr lang="en-US" dirty="0" smtClean="0"/>
              <a:t>Underlying object more heavyweight</a:t>
            </a:r>
          </a:p>
          <a:p>
            <a:pPr lvl="1"/>
            <a:r>
              <a:rPr lang="en-US" dirty="0" smtClean="0"/>
              <a:t>Fundamental limitation in terms of size of event space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-chapter3-pairs-vs-strip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" y="685801"/>
            <a:ext cx="8915401" cy="5349240"/>
          </a:xfrm>
          <a:prstGeom prst="rect">
            <a:avLst/>
          </a:prstGeom>
        </p:spPr>
      </p:pic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0" y="6303963"/>
            <a:ext cx="541020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Cluster size:</a:t>
            </a:r>
            <a:r>
              <a:rPr lang="en-US" sz="1000" b="0" dirty="0">
                <a:solidFill>
                  <a:schemeClr val="bg2"/>
                </a:solidFill>
              </a:rPr>
              <a:t> 38 cores</a:t>
            </a:r>
          </a:p>
          <a:p>
            <a:r>
              <a:rPr lang="en-US" sz="1000" dirty="0">
                <a:solidFill>
                  <a:schemeClr val="bg2"/>
                </a:solidFill>
              </a:rPr>
              <a:t>Data Source:</a:t>
            </a:r>
            <a:r>
              <a:rPr lang="en-US" sz="1000" b="0" dirty="0">
                <a:solidFill>
                  <a:schemeClr val="bg2"/>
                </a:solidFill>
              </a:rPr>
              <a:t> Associated Press </a:t>
            </a:r>
            <a:r>
              <a:rPr lang="en-US" sz="1000" b="0" dirty="0" err="1">
                <a:solidFill>
                  <a:schemeClr val="bg2"/>
                </a:solidFill>
              </a:rPr>
              <a:t>Worldstream</a:t>
            </a:r>
            <a:r>
              <a:rPr lang="en-US" sz="1000" b="0" dirty="0">
                <a:solidFill>
                  <a:schemeClr val="bg2"/>
                </a:solidFill>
              </a:rPr>
              <a:t> (APW) of the English </a:t>
            </a:r>
            <a:r>
              <a:rPr lang="en-US" sz="1000" b="0" dirty="0" err="1">
                <a:solidFill>
                  <a:schemeClr val="bg2"/>
                </a:solidFill>
              </a:rPr>
              <a:t>Gigaword</a:t>
            </a:r>
            <a:r>
              <a:rPr lang="en-US" sz="1000" b="0" dirty="0">
                <a:solidFill>
                  <a:schemeClr val="bg2"/>
                </a:solidFill>
              </a:rPr>
              <a:t> Corpus (v3), which contains 2.27 million documents (1.8 GB compressed, 5.7 GB uncompressed)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MapReduce: Recap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Programmers must specify: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map</a:t>
            </a:r>
            <a:r>
              <a:rPr lang="en-US" dirty="0" smtClean="0"/>
              <a:t> (k, v) </a:t>
            </a:r>
            <a:r>
              <a:rPr lang="en-US" dirty="0" smtClean="0">
                <a:cs typeface="Arial" charset="0"/>
              </a:rPr>
              <a:t>→ &lt;k’, v’&gt;*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  <a:cs typeface="Arial" charset="0"/>
              </a:rPr>
              <a:t>reduce</a:t>
            </a:r>
            <a:r>
              <a:rPr lang="en-US" dirty="0" smtClean="0">
                <a:cs typeface="Arial" charset="0"/>
              </a:rPr>
              <a:t> (k’, v’) → &lt;k’, v’&gt;*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All values with the same key are reduced together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Optionally, also: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  <a:cs typeface="Arial" charset="0"/>
              </a:rPr>
              <a:t>partition</a:t>
            </a:r>
            <a:r>
              <a:rPr lang="en-US" dirty="0" smtClean="0">
                <a:cs typeface="Arial" charset="0"/>
              </a:rPr>
              <a:t> (k’, number of partitions) → partition for k’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Often a simple hash of the key, e.g., hash(k’) mod n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Divides up key space for parallel reduce operations</a:t>
            </a:r>
          </a:p>
          <a:p>
            <a:pPr lvl="1">
              <a:lnSpc>
                <a:spcPct val="9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  <a:cs typeface="Arial" charset="0"/>
              </a:rPr>
              <a:t>combine</a:t>
            </a:r>
            <a:r>
              <a:rPr lang="en-US" dirty="0" smtClean="0">
                <a:cs typeface="Arial" charset="0"/>
              </a:rPr>
              <a:t> (k’, v’) → &lt;k’, v’&gt;*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Mini-reducers that run in memory after the map phase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Used as an optimization to reduce network traffic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The execution framework handles everything else…</a:t>
            </a:r>
          </a:p>
          <a:p>
            <a:pPr lvl="1">
              <a:lnSpc>
                <a:spcPct val="90000"/>
              </a:lnSpc>
            </a:pPr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-chapter3-pairs-vs-stripes-e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" y="685801"/>
            <a:ext cx="8915401" cy="53492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Frequencies</a:t>
            </a: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estimate relative frequencies from counts?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Why do we want to do this?</a:t>
            </a:r>
          </a:p>
          <a:p>
            <a:r>
              <a:rPr lang="en-US" dirty="0" smtClean="0"/>
              <a:t>How do we do this with </a:t>
            </a:r>
            <a:r>
              <a:rPr lang="en-US" dirty="0" err="1" smtClean="0"/>
              <a:t>MapReduce</a:t>
            </a:r>
            <a:r>
              <a:rPr lang="en-US" dirty="0" smtClean="0"/>
              <a:t>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589088" y="1905000"/>
          <a:ext cx="47402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2552700" imgH="533400" progId="Equation.3">
                  <p:embed/>
                </p:oleObj>
              </mc:Choice>
              <mc:Fallback>
                <p:oleObj name="Equation" r:id="rId3" imgW="2552700" imgH="533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1905000"/>
                        <a:ext cx="4740275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f(B|A): “Stripes” 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Easy!</a:t>
            </a:r>
          </a:p>
          <a:p>
            <a:pPr lvl="1"/>
            <a:r>
              <a:rPr lang="en-US" dirty="0" smtClean="0"/>
              <a:t>One pass to compute (a, *)</a:t>
            </a:r>
          </a:p>
          <a:p>
            <a:pPr lvl="1"/>
            <a:r>
              <a:rPr lang="en-US" dirty="0" smtClean="0"/>
              <a:t>Another pass to directly compute f(B|A)</a:t>
            </a:r>
          </a:p>
        </p:txBody>
      </p:sp>
      <p:sp>
        <p:nvSpPr>
          <p:cNvPr id="18436" name="TextBox 10"/>
          <p:cNvSpPr txBox="1">
            <a:spLocks noChangeArrowheads="1"/>
          </p:cNvSpPr>
          <p:nvPr/>
        </p:nvSpPr>
        <p:spPr bwMode="auto">
          <a:xfrm>
            <a:off x="762000" y="1371600"/>
            <a:ext cx="4013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chemeClr val="bg1"/>
                </a:solidFill>
              </a:rPr>
              <a:t>a →  {b</a:t>
            </a:r>
            <a:r>
              <a:rPr lang="en-US" sz="2000" b="0" baseline="-25000" dirty="0">
                <a:solidFill>
                  <a:schemeClr val="bg1"/>
                </a:solidFill>
              </a:rPr>
              <a:t>1</a:t>
            </a:r>
            <a:r>
              <a:rPr lang="en-US" sz="2000" b="0" dirty="0">
                <a:solidFill>
                  <a:schemeClr val="bg1"/>
                </a:solidFill>
              </a:rPr>
              <a:t>:3, b</a:t>
            </a:r>
            <a:r>
              <a:rPr lang="en-US" sz="2000" b="0" baseline="-25000" dirty="0">
                <a:solidFill>
                  <a:schemeClr val="bg1"/>
                </a:solidFill>
              </a:rPr>
              <a:t>2</a:t>
            </a:r>
            <a:r>
              <a:rPr lang="en-US" sz="2000" b="0" dirty="0">
                <a:solidFill>
                  <a:schemeClr val="bg1"/>
                </a:solidFill>
              </a:rPr>
              <a:t> :12, b</a:t>
            </a:r>
            <a:r>
              <a:rPr lang="en-US" sz="2000" b="0" baseline="-25000" dirty="0">
                <a:solidFill>
                  <a:schemeClr val="bg1"/>
                </a:solidFill>
              </a:rPr>
              <a:t>3</a:t>
            </a:r>
            <a:r>
              <a:rPr lang="en-US" sz="2000" b="0" dirty="0">
                <a:solidFill>
                  <a:schemeClr val="bg1"/>
                </a:solidFill>
              </a:rPr>
              <a:t> :7, b</a:t>
            </a:r>
            <a:r>
              <a:rPr lang="en-US" sz="2000" b="0" baseline="-25000" dirty="0">
                <a:solidFill>
                  <a:schemeClr val="bg1"/>
                </a:solidFill>
              </a:rPr>
              <a:t>4</a:t>
            </a:r>
            <a:r>
              <a:rPr lang="en-US" sz="2000" b="0" dirty="0">
                <a:solidFill>
                  <a:schemeClr val="bg1"/>
                </a:solidFill>
              </a:rPr>
              <a:t> :1, …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f(B|A): “Pairs” 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this to work:</a:t>
            </a:r>
          </a:p>
          <a:p>
            <a:pPr lvl="1"/>
            <a:r>
              <a:rPr lang="en-US" dirty="0" smtClean="0"/>
              <a:t>Must emit extra (a, *) for every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n</a:t>
            </a:r>
            <a:r>
              <a:rPr lang="en-US" dirty="0" smtClean="0"/>
              <a:t> in </a:t>
            </a:r>
            <a:r>
              <a:rPr lang="en-US" dirty="0" err="1" smtClean="0"/>
              <a:t>mapper</a:t>
            </a:r>
            <a:endParaRPr lang="en-US" dirty="0" smtClean="0"/>
          </a:p>
          <a:p>
            <a:pPr lvl="1"/>
            <a:r>
              <a:rPr lang="en-US" dirty="0" smtClean="0"/>
              <a:t>Must make sure all </a:t>
            </a:r>
            <a:r>
              <a:rPr lang="en-US" dirty="0" err="1" smtClean="0"/>
              <a:t>a’s</a:t>
            </a:r>
            <a:r>
              <a:rPr lang="en-US" dirty="0" smtClean="0"/>
              <a:t> get sent to same reducer (use </a:t>
            </a:r>
            <a:r>
              <a:rPr lang="en-US" dirty="0" err="1" smtClean="0"/>
              <a:t>partitioner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Must make sure (a, *) comes first (define sort order)</a:t>
            </a:r>
          </a:p>
          <a:p>
            <a:pPr lvl="1"/>
            <a:r>
              <a:rPr lang="en-US" dirty="0" smtClean="0"/>
              <a:t>Must hold state in reducer across different key-value pairs</a:t>
            </a:r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1143000" y="1720850"/>
            <a:ext cx="1628775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bg1"/>
                </a:solidFill>
              </a:rPr>
              <a:t>(a, b</a:t>
            </a:r>
            <a:r>
              <a:rPr lang="en-US" sz="2000" b="0" baseline="-25000">
                <a:solidFill>
                  <a:schemeClr val="bg1"/>
                </a:solidFill>
              </a:rPr>
              <a:t>1</a:t>
            </a:r>
            <a:r>
              <a:rPr lang="en-US" sz="2000" b="0">
                <a:solidFill>
                  <a:schemeClr val="bg1"/>
                </a:solidFill>
              </a:rPr>
              <a:t>) → 3 </a:t>
            </a:r>
          </a:p>
          <a:p>
            <a:r>
              <a:rPr lang="en-US" sz="2000" b="0">
                <a:solidFill>
                  <a:schemeClr val="bg1"/>
                </a:solidFill>
              </a:rPr>
              <a:t>(a, b</a:t>
            </a:r>
            <a:r>
              <a:rPr lang="en-US" sz="2000" b="0" baseline="-25000">
                <a:solidFill>
                  <a:schemeClr val="bg1"/>
                </a:solidFill>
              </a:rPr>
              <a:t>2</a:t>
            </a:r>
            <a:r>
              <a:rPr lang="en-US" sz="2000" b="0">
                <a:solidFill>
                  <a:schemeClr val="bg1"/>
                </a:solidFill>
              </a:rPr>
              <a:t>) → 12 </a:t>
            </a:r>
          </a:p>
          <a:p>
            <a:r>
              <a:rPr lang="en-US" sz="2000" b="0">
                <a:solidFill>
                  <a:schemeClr val="bg1"/>
                </a:solidFill>
              </a:rPr>
              <a:t>(a, b</a:t>
            </a:r>
            <a:r>
              <a:rPr lang="en-US" sz="2000" b="0" baseline="-25000">
                <a:solidFill>
                  <a:schemeClr val="bg1"/>
                </a:solidFill>
              </a:rPr>
              <a:t>3</a:t>
            </a:r>
            <a:r>
              <a:rPr lang="en-US" sz="2000" b="0">
                <a:solidFill>
                  <a:schemeClr val="bg1"/>
                </a:solidFill>
              </a:rPr>
              <a:t>) → 7</a:t>
            </a:r>
          </a:p>
          <a:p>
            <a:r>
              <a:rPr lang="en-US" sz="2000" b="0">
                <a:solidFill>
                  <a:schemeClr val="bg1"/>
                </a:solidFill>
              </a:rPr>
              <a:t>(a, b</a:t>
            </a:r>
            <a:r>
              <a:rPr lang="en-US" sz="2000" b="0" baseline="-25000">
                <a:solidFill>
                  <a:schemeClr val="bg1"/>
                </a:solidFill>
              </a:rPr>
              <a:t>4</a:t>
            </a:r>
            <a:r>
              <a:rPr lang="en-US" sz="2000" b="0">
                <a:solidFill>
                  <a:schemeClr val="bg1"/>
                </a:solidFill>
              </a:rPr>
              <a:t>) → 1 </a:t>
            </a:r>
          </a:p>
          <a:p>
            <a:r>
              <a:rPr lang="en-US" sz="2000" b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7413" name="Right Arrow 4"/>
          <p:cNvSpPr>
            <a:spLocks noChangeArrowheads="1"/>
          </p:cNvSpPr>
          <p:nvPr/>
        </p:nvSpPr>
        <p:spPr bwMode="auto">
          <a:xfrm>
            <a:off x="3429000" y="2133600"/>
            <a:ext cx="914400" cy="381000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414" name="TextBox 6"/>
          <p:cNvSpPr txBox="1">
            <a:spLocks noChangeArrowheads="1"/>
          </p:cNvSpPr>
          <p:nvPr/>
        </p:nvSpPr>
        <p:spPr bwMode="ltGray">
          <a:xfrm>
            <a:off x="1143000" y="1295400"/>
            <a:ext cx="1490663" cy="400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chemeClr val="bg1"/>
                </a:solidFill>
              </a:rPr>
              <a:t>(a, *) → 32 </a:t>
            </a:r>
          </a:p>
        </p:txBody>
      </p:sp>
      <p:sp>
        <p:nvSpPr>
          <p:cNvPr id="17415" name="TextBox 7"/>
          <p:cNvSpPr txBox="1">
            <a:spLocks noChangeArrowheads="1"/>
          </p:cNvSpPr>
          <p:nvPr/>
        </p:nvSpPr>
        <p:spPr bwMode="auto">
          <a:xfrm>
            <a:off x="4848225" y="1720850"/>
            <a:ext cx="2055813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bg1"/>
                </a:solidFill>
              </a:rPr>
              <a:t>(a, b</a:t>
            </a:r>
            <a:r>
              <a:rPr lang="en-US" sz="2000" b="0" baseline="-25000">
                <a:solidFill>
                  <a:schemeClr val="bg1"/>
                </a:solidFill>
              </a:rPr>
              <a:t>1</a:t>
            </a:r>
            <a:r>
              <a:rPr lang="en-US" sz="2000" b="0">
                <a:solidFill>
                  <a:schemeClr val="bg1"/>
                </a:solidFill>
              </a:rPr>
              <a:t>) → 3 / 32 </a:t>
            </a:r>
          </a:p>
          <a:p>
            <a:r>
              <a:rPr lang="en-US" sz="2000" b="0">
                <a:solidFill>
                  <a:schemeClr val="bg1"/>
                </a:solidFill>
              </a:rPr>
              <a:t>(a, b</a:t>
            </a:r>
            <a:r>
              <a:rPr lang="en-US" sz="2000" b="0" baseline="-25000">
                <a:solidFill>
                  <a:schemeClr val="bg1"/>
                </a:solidFill>
              </a:rPr>
              <a:t>2</a:t>
            </a:r>
            <a:r>
              <a:rPr lang="en-US" sz="2000" b="0">
                <a:solidFill>
                  <a:schemeClr val="bg1"/>
                </a:solidFill>
              </a:rPr>
              <a:t>) → 12 / 32</a:t>
            </a:r>
          </a:p>
          <a:p>
            <a:r>
              <a:rPr lang="en-US" sz="2000" b="0">
                <a:solidFill>
                  <a:schemeClr val="bg1"/>
                </a:solidFill>
              </a:rPr>
              <a:t>(a, b</a:t>
            </a:r>
            <a:r>
              <a:rPr lang="en-US" sz="2000" b="0" baseline="-25000">
                <a:solidFill>
                  <a:schemeClr val="bg1"/>
                </a:solidFill>
              </a:rPr>
              <a:t>3</a:t>
            </a:r>
            <a:r>
              <a:rPr lang="en-US" sz="2000" b="0">
                <a:solidFill>
                  <a:schemeClr val="bg1"/>
                </a:solidFill>
              </a:rPr>
              <a:t>) → 7 / 32</a:t>
            </a:r>
          </a:p>
          <a:p>
            <a:r>
              <a:rPr lang="en-US" sz="2000" b="0">
                <a:solidFill>
                  <a:schemeClr val="bg1"/>
                </a:solidFill>
              </a:rPr>
              <a:t>(a, b</a:t>
            </a:r>
            <a:r>
              <a:rPr lang="en-US" sz="2000" b="0" baseline="-25000">
                <a:solidFill>
                  <a:schemeClr val="bg1"/>
                </a:solidFill>
              </a:rPr>
              <a:t>4</a:t>
            </a:r>
            <a:r>
              <a:rPr lang="en-US" sz="2000" b="0">
                <a:solidFill>
                  <a:schemeClr val="bg1"/>
                </a:solidFill>
              </a:rPr>
              <a:t>) → 1 / 32</a:t>
            </a:r>
          </a:p>
          <a:p>
            <a:r>
              <a:rPr lang="en-US" sz="2000" b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7416" name="TextBox 8"/>
          <p:cNvSpPr txBox="1">
            <a:spLocks noChangeArrowheads="1"/>
          </p:cNvSpPr>
          <p:nvPr/>
        </p:nvSpPr>
        <p:spPr bwMode="auto">
          <a:xfrm>
            <a:off x="2743200" y="1338263"/>
            <a:ext cx="37099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Reducer holds this value in memory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f(B|A): “Pairs”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" y="1143000"/>
            <a:ext cx="8915400" cy="5562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APPER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docid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doc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all term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ϵ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doc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  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all term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ϵ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EIGHBOURS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do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MIT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 pair(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w,u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), count 1)</a:t>
            </a:r>
            <a:endParaRPr lang="en-US" sz="18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MIT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 pair(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w,*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), count 1)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method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OMPARE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 pair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pair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(*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ϵ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p1)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return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p1</a:t>
            </a:r>
            <a:endParaRPr lang="en-US" sz="20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(*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ϵ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p2)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return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p2</a:t>
            </a:r>
            <a:endParaRPr lang="en-US" sz="20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else  return compare(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.left,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.left)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class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ARTITIONER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method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ETPARTITION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(pair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count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return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p.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left.hasCode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 )%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numReducers</a:t>
            </a:r>
            <a:endParaRPr lang="en-US" sz="2000" i="1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f(B|A): “Pairs”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" y="1143000"/>
            <a:ext cx="8915400" cy="5562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class R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EDUCER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method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NITIALIZE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MC  0</a:t>
            </a:r>
            <a:endParaRPr lang="en-US" sz="2000" b="1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method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EDUCE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 pair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counts[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c1,c2,…..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] 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if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p.right.equals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(*))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    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MC 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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0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</a:t>
            </a:r>
            <a:endParaRPr lang="en-US" sz="2000" b="1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     for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all count c 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ϵ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counts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[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c1,c2,…..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]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do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      	MC  MC + c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sum  0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 0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all count c 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ϵ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counts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[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c1,c2,…..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]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do 	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sum  sum + c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 sum/MC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MIT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(pair p,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)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“Order Inversion”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design pattern</a:t>
            </a:r>
          </a:p>
          <a:p>
            <a:pPr lvl="1"/>
            <a:r>
              <a:rPr lang="en-US" dirty="0" smtClean="0"/>
              <a:t>Computing relative frequencies requires marginal counts</a:t>
            </a:r>
          </a:p>
          <a:p>
            <a:pPr lvl="1"/>
            <a:r>
              <a:rPr lang="en-US" dirty="0" smtClean="0"/>
              <a:t>But marginal cannot be computed until you see all counts</a:t>
            </a:r>
          </a:p>
          <a:p>
            <a:pPr lvl="1"/>
            <a:r>
              <a:rPr lang="en-US" dirty="0" smtClean="0"/>
              <a:t>Buffering is a bad idea!</a:t>
            </a:r>
          </a:p>
          <a:p>
            <a:pPr lvl="1"/>
            <a:r>
              <a:rPr lang="en-US" dirty="0" smtClean="0"/>
              <a:t>Trick: getting the marginal counts to arrive at the reducer before the joint counts</a:t>
            </a:r>
          </a:p>
          <a:p>
            <a:r>
              <a:rPr lang="en-US" dirty="0" smtClean="0"/>
              <a:t>Optimizations</a:t>
            </a:r>
          </a:p>
          <a:p>
            <a:pPr lvl="1"/>
            <a:r>
              <a:rPr lang="en-US" dirty="0" smtClean="0"/>
              <a:t>Apply in-memory combining pattern to accumulate marginal counts</a:t>
            </a:r>
          </a:p>
          <a:p>
            <a:pPr lvl="1"/>
            <a:r>
              <a:rPr lang="en-US" dirty="0" smtClean="0"/>
              <a:t>Should we apply combiners?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Synchronization: Pairs vs. Stripes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1: turn synchronization into an ordering problem</a:t>
            </a:r>
          </a:p>
          <a:p>
            <a:pPr lvl="1"/>
            <a:r>
              <a:rPr lang="en-US" dirty="0" smtClean="0"/>
              <a:t>Sort keys into correct order of computation</a:t>
            </a:r>
          </a:p>
          <a:p>
            <a:pPr lvl="1"/>
            <a:r>
              <a:rPr lang="en-US" dirty="0" smtClean="0"/>
              <a:t>Partition key space so that each reducer gets the appropriate set of partial results</a:t>
            </a:r>
          </a:p>
          <a:p>
            <a:pPr lvl="1"/>
            <a:r>
              <a:rPr lang="en-US" dirty="0" smtClean="0"/>
              <a:t>Hold state in reducer across multiple key-value pairs to perform computation</a:t>
            </a:r>
          </a:p>
          <a:p>
            <a:pPr lvl="1"/>
            <a:r>
              <a:rPr lang="en-US" dirty="0" smtClean="0"/>
              <a:t>Illustrated by the “pairs” approach</a:t>
            </a:r>
          </a:p>
          <a:p>
            <a:r>
              <a:rPr lang="en-US" dirty="0" smtClean="0"/>
              <a:t>Approach 2: construct data structures that bring partial results together</a:t>
            </a:r>
          </a:p>
          <a:p>
            <a:pPr lvl="1"/>
            <a:r>
              <a:rPr lang="en-US" dirty="0" smtClean="0"/>
              <a:t>Each reducer receives all the data it needs to complete the computation</a:t>
            </a:r>
          </a:p>
          <a:p>
            <a:pPr lvl="1"/>
            <a:r>
              <a:rPr lang="en-US" dirty="0" smtClean="0"/>
              <a:t>Illustrated by the “stripes” approach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MapReduce sorts input to reducers by key</a:t>
            </a:r>
          </a:p>
          <a:p>
            <a:pPr lvl="1"/>
            <a:r>
              <a:rPr lang="en-US" dirty="0" smtClean="0"/>
              <a:t>Values may be arbitrarily ordered</a:t>
            </a:r>
          </a:p>
          <a:p>
            <a:r>
              <a:rPr lang="en-US" dirty="0" smtClean="0"/>
              <a:t>What if want to sort value also?</a:t>
            </a:r>
          </a:p>
          <a:p>
            <a:pPr lvl="1"/>
            <a:r>
              <a:rPr lang="en-US" dirty="0" smtClean="0"/>
              <a:t>E.g., k </a:t>
            </a:r>
            <a:r>
              <a:rPr lang="en-US" dirty="0" smtClean="0">
                <a:latin typeface="Arial"/>
                <a:cs typeface="Arial"/>
              </a:rPr>
              <a:t>→ (v</a:t>
            </a:r>
            <a:r>
              <a:rPr lang="en-US" baseline="-25000" dirty="0" smtClean="0">
                <a:latin typeface="Arial"/>
                <a:cs typeface="Arial"/>
              </a:rPr>
              <a:t>1</a:t>
            </a:r>
            <a:r>
              <a:rPr lang="en-US" dirty="0" smtClean="0">
                <a:latin typeface="Arial"/>
                <a:cs typeface="Arial"/>
              </a:rPr>
              <a:t>, r), </a:t>
            </a:r>
            <a:r>
              <a:rPr lang="en-US" dirty="0" smtClean="0">
                <a:cs typeface="Arial"/>
              </a:rPr>
              <a:t>(v</a:t>
            </a:r>
            <a:r>
              <a:rPr lang="en-US" baseline="-25000" dirty="0" smtClean="0">
                <a:cs typeface="Arial"/>
              </a:rPr>
              <a:t>3</a:t>
            </a:r>
            <a:r>
              <a:rPr lang="en-US" dirty="0" smtClean="0">
                <a:cs typeface="Arial"/>
              </a:rPr>
              <a:t>, r), (v</a:t>
            </a:r>
            <a:r>
              <a:rPr lang="en-US" baseline="-25000" dirty="0" smtClean="0">
                <a:cs typeface="Arial"/>
              </a:rPr>
              <a:t>4</a:t>
            </a:r>
            <a:r>
              <a:rPr lang="en-US" dirty="0" smtClean="0">
                <a:cs typeface="Arial"/>
              </a:rPr>
              <a:t>, r), (v</a:t>
            </a:r>
            <a:r>
              <a:rPr lang="en-US" baseline="-25000" dirty="0" smtClean="0">
                <a:cs typeface="Arial"/>
              </a:rPr>
              <a:t>8</a:t>
            </a:r>
            <a:r>
              <a:rPr lang="en-US" dirty="0" smtClean="0">
                <a:cs typeface="Arial"/>
              </a:rPr>
              <a:t>, r)…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Sorting: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1:</a:t>
            </a:r>
          </a:p>
          <a:p>
            <a:pPr lvl="1"/>
            <a:r>
              <a:rPr lang="en-US" dirty="0" smtClean="0"/>
              <a:t>Buffer values in memory, then sort</a:t>
            </a:r>
          </a:p>
          <a:p>
            <a:pPr lvl="1"/>
            <a:r>
              <a:rPr lang="en-US" dirty="0" smtClean="0"/>
              <a:t>Why is this a bad idea?</a:t>
            </a:r>
          </a:p>
          <a:p>
            <a:r>
              <a:rPr lang="en-US" dirty="0" smtClean="0"/>
              <a:t>Solution 2:</a:t>
            </a:r>
          </a:p>
          <a:p>
            <a:pPr lvl="1"/>
            <a:r>
              <a:rPr lang="en-US" dirty="0" smtClean="0"/>
              <a:t>“Value-to-key conversion” design pattern: form composite intermediate key, </a:t>
            </a:r>
            <a:r>
              <a:rPr lang="en-US" dirty="0" smtClean="0">
                <a:cs typeface="Arial"/>
              </a:rPr>
              <a:t>(k, v</a:t>
            </a:r>
            <a:r>
              <a:rPr lang="en-US" baseline="-25000" dirty="0" smtClean="0">
                <a:cs typeface="Arial"/>
              </a:rPr>
              <a:t>1</a:t>
            </a:r>
            <a:r>
              <a:rPr lang="en-US" dirty="0" smtClean="0">
                <a:cs typeface="Arial"/>
              </a:rPr>
              <a:t>)</a:t>
            </a:r>
          </a:p>
          <a:p>
            <a:pPr lvl="1"/>
            <a:r>
              <a:rPr lang="en-US" dirty="0" smtClean="0">
                <a:cs typeface="Arial"/>
              </a:rPr>
              <a:t>Let execution framework do the sorting</a:t>
            </a:r>
          </a:p>
          <a:p>
            <a:pPr lvl="1"/>
            <a:r>
              <a:rPr lang="en-US" dirty="0" smtClean="0">
                <a:cs typeface="Arial"/>
              </a:rPr>
              <a:t>Preserve state across multiple key-value pairs to handle processing</a:t>
            </a:r>
            <a:endParaRPr lang="en-US" dirty="0" smtClean="0"/>
          </a:p>
          <a:p>
            <a:pPr lvl="1"/>
            <a:r>
              <a:rPr lang="en-US" dirty="0" smtClean="0"/>
              <a:t>Anything else we need to do?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Straight Arrow Connector 172"/>
          <p:cNvCxnSpPr>
            <a:cxnSpLocks noChangeShapeType="1"/>
          </p:cNvCxnSpPr>
          <p:nvPr/>
        </p:nvCxnSpPr>
        <p:spPr bwMode="auto">
          <a:xfrm rot="5400000">
            <a:off x="2644776" y="3213100"/>
            <a:ext cx="27305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cxnSpLocks noChangeShapeType="1"/>
          </p:cNvCxnSpPr>
          <p:nvPr/>
        </p:nvCxnSpPr>
        <p:spPr bwMode="auto">
          <a:xfrm rot="5400000">
            <a:off x="3938588" y="32131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cxnSpLocks noChangeShapeType="1"/>
          </p:cNvCxnSpPr>
          <p:nvPr/>
        </p:nvCxnSpPr>
        <p:spPr bwMode="auto">
          <a:xfrm rot="5400000">
            <a:off x="5233988" y="32131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cxnSpLocks noChangeShapeType="1"/>
          </p:cNvCxnSpPr>
          <p:nvPr/>
        </p:nvCxnSpPr>
        <p:spPr bwMode="auto">
          <a:xfrm rot="5400000">
            <a:off x="6605588" y="32131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ctangle 7"/>
          <p:cNvSpPr>
            <a:spLocks noChangeArrowheads="1"/>
          </p:cNvSpPr>
          <p:nvPr/>
        </p:nvSpPr>
        <p:spPr bwMode="auto">
          <a:xfrm>
            <a:off x="6324600" y="2666999"/>
            <a:ext cx="8382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bg2"/>
                </a:solidFill>
              </a:rPr>
              <a:t>combine</a:t>
            </a:r>
            <a:endParaRPr lang="en-US" sz="1200" b="0" dirty="0">
              <a:solidFill>
                <a:schemeClr val="bg2"/>
              </a:solidFill>
            </a:endParaRPr>
          </a:p>
        </p:txBody>
      </p:sp>
      <p:sp>
        <p:nvSpPr>
          <p:cNvPr id="170" name="Rectangle 4"/>
          <p:cNvSpPr>
            <a:spLocks noChangeArrowheads="1"/>
          </p:cNvSpPr>
          <p:nvPr/>
        </p:nvSpPr>
        <p:spPr bwMode="auto">
          <a:xfrm>
            <a:off x="2362200" y="2666999"/>
            <a:ext cx="8382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bg2"/>
                </a:solidFill>
              </a:rPr>
              <a:t>combine</a:t>
            </a:r>
            <a:endParaRPr lang="en-US" sz="1200" b="0" dirty="0">
              <a:solidFill>
                <a:schemeClr val="bg2"/>
              </a:solidFill>
            </a:endParaRPr>
          </a:p>
        </p:txBody>
      </p:sp>
      <p:sp>
        <p:nvSpPr>
          <p:cNvPr id="171" name="Rectangle 5"/>
          <p:cNvSpPr>
            <a:spLocks noChangeArrowheads="1"/>
          </p:cNvSpPr>
          <p:nvPr/>
        </p:nvSpPr>
        <p:spPr bwMode="auto">
          <a:xfrm>
            <a:off x="3657600" y="2666999"/>
            <a:ext cx="8382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bg2"/>
                </a:solidFill>
              </a:rPr>
              <a:t>combine</a:t>
            </a:r>
            <a:endParaRPr lang="en-US" sz="1200" b="0" dirty="0">
              <a:solidFill>
                <a:schemeClr val="bg2"/>
              </a:solidFill>
            </a:endParaRPr>
          </a:p>
        </p:txBody>
      </p:sp>
      <p:sp>
        <p:nvSpPr>
          <p:cNvPr id="172" name="Rectangle 6"/>
          <p:cNvSpPr>
            <a:spLocks noChangeArrowheads="1"/>
          </p:cNvSpPr>
          <p:nvPr/>
        </p:nvSpPr>
        <p:spPr bwMode="auto">
          <a:xfrm>
            <a:off x="4953000" y="2666999"/>
            <a:ext cx="8382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bg2"/>
                </a:solidFill>
              </a:rPr>
              <a:t>combine</a:t>
            </a:r>
            <a:endParaRPr lang="en-US" sz="1200" b="0" dirty="0">
              <a:solidFill>
                <a:schemeClr val="bg2"/>
              </a:solidFill>
            </a:endParaRPr>
          </a:p>
        </p:txBody>
      </p:sp>
      <p:grpSp>
        <p:nvGrpSpPr>
          <p:cNvPr id="2" name="Group 326"/>
          <p:cNvGrpSpPr/>
          <p:nvPr/>
        </p:nvGrpSpPr>
        <p:grpSpPr>
          <a:xfrm>
            <a:off x="2286000" y="3381375"/>
            <a:ext cx="996950" cy="276225"/>
            <a:chOff x="2286000" y="3381375"/>
            <a:chExt cx="996950" cy="276225"/>
          </a:xfrm>
        </p:grpSpPr>
        <p:sp>
          <p:nvSpPr>
            <p:cNvPr id="178" name="Rectangle 144"/>
            <p:cNvSpPr>
              <a:spLocks noChangeArrowheads="1"/>
            </p:cNvSpPr>
            <p:nvPr/>
          </p:nvSpPr>
          <p:spPr bwMode="auto">
            <a:xfrm>
              <a:off x="2794665" y="34055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TextBox 145"/>
            <p:cNvSpPr txBox="1">
              <a:spLocks noChangeArrowheads="1"/>
            </p:cNvSpPr>
            <p:nvPr/>
          </p:nvSpPr>
          <p:spPr bwMode="auto">
            <a:xfrm>
              <a:off x="2784475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b</a:t>
              </a:r>
              <a:endParaRPr lang="en-US" b="0" baseline="-25000" dirty="0"/>
            </a:p>
          </p:txBody>
        </p:sp>
        <p:sp>
          <p:nvSpPr>
            <p:cNvPr id="180" name="Rectangle 137"/>
            <p:cNvSpPr>
              <a:spLocks noChangeArrowheads="1"/>
            </p:cNvSpPr>
            <p:nvPr/>
          </p:nvSpPr>
          <p:spPr bwMode="auto">
            <a:xfrm>
              <a:off x="2296190" y="34055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TextBox 138"/>
            <p:cNvSpPr txBox="1">
              <a:spLocks noChangeArrowheads="1"/>
            </p:cNvSpPr>
            <p:nvPr/>
          </p:nvSpPr>
          <p:spPr bwMode="auto">
            <a:xfrm>
              <a:off x="2286000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a</a:t>
              </a:r>
              <a:endParaRPr lang="en-US" b="0" baseline="-25000" dirty="0"/>
            </a:p>
          </p:txBody>
        </p:sp>
        <p:sp>
          <p:nvSpPr>
            <p:cNvPr id="182" name="Rectangle 135"/>
            <p:cNvSpPr>
              <a:spLocks noChangeArrowheads="1"/>
            </p:cNvSpPr>
            <p:nvPr/>
          </p:nvSpPr>
          <p:spPr bwMode="auto">
            <a:xfrm>
              <a:off x="2524904" y="34055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3" name="TextBox 136"/>
            <p:cNvSpPr txBox="1">
              <a:spLocks noChangeArrowheads="1"/>
            </p:cNvSpPr>
            <p:nvPr/>
          </p:nvSpPr>
          <p:spPr bwMode="auto">
            <a:xfrm>
              <a:off x="2514714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1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184" name="Rectangle 142"/>
            <p:cNvSpPr>
              <a:spLocks noChangeArrowheads="1"/>
            </p:cNvSpPr>
            <p:nvPr/>
          </p:nvSpPr>
          <p:spPr bwMode="auto">
            <a:xfrm>
              <a:off x="3023379" y="34055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5" name="TextBox 143"/>
            <p:cNvSpPr txBox="1">
              <a:spLocks noChangeArrowheads="1"/>
            </p:cNvSpPr>
            <p:nvPr/>
          </p:nvSpPr>
          <p:spPr bwMode="auto">
            <a:xfrm>
              <a:off x="3013189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325"/>
          <p:cNvGrpSpPr/>
          <p:nvPr/>
        </p:nvGrpSpPr>
        <p:grpSpPr>
          <a:xfrm>
            <a:off x="3844925" y="3381375"/>
            <a:ext cx="498475" cy="276225"/>
            <a:chOff x="3844925" y="3381375"/>
            <a:chExt cx="498475" cy="276225"/>
          </a:xfrm>
        </p:grpSpPr>
        <p:sp>
          <p:nvSpPr>
            <p:cNvPr id="187" name="Rectangle 151"/>
            <p:cNvSpPr>
              <a:spLocks noChangeArrowheads="1"/>
            </p:cNvSpPr>
            <p:nvPr/>
          </p:nvSpPr>
          <p:spPr bwMode="auto">
            <a:xfrm>
              <a:off x="3855115" y="34055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TextBox 152"/>
            <p:cNvSpPr txBox="1">
              <a:spLocks noChangeArrowheads="1"/>
            </p:cNvSpPr>
            <p:nvPr/>
          </p:nvSpPr>
          <p:spPr bwMode="auto">
            <a:xfrm>
              <a:off x="3844925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191" name="Rectangle 149"/>
            <p:cNvSpPr>
              <a:spLocks noChangeArrowheads="1"/>
            </p:cNvSpPr>
            <p:nvPr/>
          </p:nvSpPr>
          <p:spPr bwMode="auto">
            <a:xfrm>
              <a:off x="4083829" y="34055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2" name="TextBox 150"/>
            <p:cNvSpPr txBox="1">
              <a:spLocks noChangeArrowheads="1"/>
            </p:cNvSpPr>
            <p:nvPr/>
          </p:nvSpPr>
          <p:spPr bwMode="auto">
            <a:xfrm>
              <a:off x="4073639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>
                  <a:solidFill>
                    <a:schemeClr val="bg1"/>
                  </a:solidFill>
                </a:rPr>
                <a:t>9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24"/>
          <p:cNvGrpSpPr/>
          <p:nvPr/>
        </p:nvGrpSpPr>
        <p:grpSpPr>
          <a:xfrm>
            <a:off x="4876800" y="3381375"/>
            <a:ext cx="990600" cy="276225"/>
            <a:chOff x="4876800" y="3381375"/>
            <a:chExt cx="990600" cy="276225"/>
          </a:xfrm>
        </p:grpSpPr>
        <p:sp>
          <p:nvSpPr>
            <p:cNvPr id="196" name="Rectangle 165"/>
            <p:cNvSpPr>
              <a:spLocks noChangeArrowheads="1"/>
            </p:cNvSpPr>
            <p:nvPr/>
          </p:nvSpPr>
          <p:spPr bwMode="auto">
            <a:xfrm>
              <a:off x="4886985" y="34055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Rectangle 172"/>
            <p:cNvSpPr>
              <a:spLocks noChangeArrowheads="1"/>
            </p:cNvSpPr>
            <p:nvPr/>
          </p:nvSpPr>
          <p:spPr bwMode="auto">
            <a:xfrm>
              <a:off x="5379359" y="34055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TextBox 166"/>
            <p:cNvSpPr txBox="1">
              <a:spLocks noChangeArrowheads="1"/>
            </p:cNvSpPr>
            <p:nvPr/>
          </p:nvSpPr>
          <p:spPr bwMode="auto">
            <a:xfrm>
              <a:off x="4876800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199" name="TextBox 173"/>
            <p:cNvSpPr txBox="1">
              <a:spLocks noChangeArrowheads="1"/>
            </p:cNvSpPr>
            <p:nvPr/>
          </p:nvSpPr>
          <p:spPr bwMode="auto">
            <a:xfrm>
              <a:off x="5369174" y="3381375"/>
              <a:ext cx="26161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00" name="Rectangle 163"/>
            <p:cNvSpPr>
              <a:spLocks noChangeArrowheads="1"/>
            </p:cNvSpPr>
            <p:nvPr/>
          </p:nvSpPr>
          <p:spPr bwMode="auto">
            <a:xfrm>
              <a:off x="5115585" y="34055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1" name="TextBox 164"/>
            <p:cNvSpPr txBox="1">
              <a:spLocks noChangeArrowheads="1"/>
            </p:cNvSpPr>
            <p:nvPr/>
          </p:nvSpPr>
          <p:spPr bwMode="auto">
            <a:xfrm>
              <a:off x="5105400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5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02" name="Rectangle 170"/>
            <p:cNvSpPr>
              <a:spLocks noChangeArrowheads="1"/>
            </p:cNvSpPr>
            <p:nvPr/>
          </p:nvSpPr>
          <p:spPr bwMode="auto">
            <a:xfrm>
              <a:off x="5607959" y="34055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3" name="TextBox 171"/>
            <p:cNvSpPr txBox="1">
              <a:spLocks noChangeArrowheads="1"/>
            </p:cNvSpPr>
            <p:nvPr/>
          </p:nvSpPr>
          <p:spPr bwMode="auto">
            <a:xfrm>
              <a:off x="5597774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323"/>
          <p:cNvGrpSpPr/>
          <p:nvPr/>
        </p:nvGrpSpPr>
        <p:grpSpPr>
          <a:xfrm>
            <a:off x="6248400" y="3381375"/>
            <a:ext cx="990600" cy="276225"/>
            <a:chOff x="6248400" y="3381375"/>
            <a:chExt cx="990600" cy="276225"/>
          </a:xfrm>
        </p:grpSpPr>
        <p:sp>
          <p:nvSpPr>
            <p:cNvPr id="205" name="Rectangle 179"/>
            <p:cNvSpPr>
              <a:spLocks noChangeArrowheads="1"/>
            </p:cNvSpPr>
            <p:nvPr/>
          </p:nvSpPr>
          <p:spPr bwMode="auto">
            <a:xfrm>
              <a:off x="6258585" y="34055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Rectangle 186"/>
            <p:cNvSpPr>
              <a:spLocks noChangeArrowheads="1"/>
            </p:cNvSpPr>
            <p:nvPr/>
          </p:nvSpPr>
          <p:spPr bwMode="auto">
            <a:xfrm>
              <a:off x="6750959" y="34055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TextBox 180"/>
            <p:cNvSpPr txBox="1">
              <a:spLocks noChangeArrowheads="1"/>
            </p:cNvSpPr>
            <p:nvPr/>
          </p:nvSpPr>
          <p:spPr bwMode="auto">
            <a:xfrm>
              <a:off x="6248400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08" name="TextBox 187"/>
            <p:cNvSpPr txBox="1">
              <a:spLocks noChangeArrowheads="1"/>
            </p:cNvSpPr>
            <p:nvPr/>
          </p:nvSpPr>
          <p:spPr bwMode="auto">
            <a:xfrm>
              <a:off x="6740774" y="3381375"/>
              <a:ext cx="26161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09" name="Rectangle 177"/>
            <p:cNvSpPr>
              <a:spLocks noChangeArrowheads="1"/>
            </p:cNvSpPr>
            <p:nvPr/>
          </p:nvSpPr>
          <p:spPr bwMode="auto">
            <a:xfrm>
              <a:off x="6487185" y="34055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0" name="TextBox 178"/>
            <p:cNvSpPr txBox="1">
              <a:spLocks noChangeArrowheads="1"/>
            </p:cNvSpPr>
            <p:nvPr/>
          </p:nvSpPr>
          <p:spPr bwMode="auto">
            <a:xfrm>
              <a:off x="6477000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7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11" name="Rectangle 184"/>
            <p:cNvSpPr>
              <a:spLocks noChangeArrowheads="1"/>
            </p:cNvSpPr>
            <p:nvPr/>
          </p:nvSpPr>
          <p:spPr bwMode="auto">
            <a:xfrm>
              <a:off x="6979559" y="34055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2" name="TextBox 185"/>
            <p:cNvSpPr txBox="1">
              <a:spLocks noChangeArrowheads="1"/>
            </p:cNvSpPr>
            <p:nvPr/>
          </p:nvSpPr>
          <p:spPr bwMode="auto">
            <a:xfrm>
              <a:off x="6969374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>
                  <a:solidFill>
                    <a:schemeClr val="bg1"/>
                  </a:solidFill>
                </a:rPr>
                <a:t>8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3" name="Rectangle 4"/>
          <p:cNvSpPr>
            <a:spLocks noChangeArrowheads="1"/>
          </p:cNvSpPr>
          <p:nvPr/>
        </p:nvSpPr>
        <p:spPr bwMode="auto">
          <a:xfrm>
            <a:off x="2286000" y="373380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bg2"/>
                </a:solidFill>
              </a:rPr>
              <a:t>partition</a:t>
            </a:r>
            <a:endParaRPr lang="en-US" sz="1200" b="0" dirty="0">
              <a:solidFill>
                <a:schemeClr val="bg2"/>
              </a:solidFill>
            </a:endParaRPr>
          </a:p>
        </p:txBody>
      </p:sp>
      <p:sp>
        <p:nvSpPr>
          <p:cNvPr id="214" name="Rectangle 4"/>
          <p:cNvSpPr>
            <a:spLocks noChangeArrowheads="1"/>
          </p:cNvSpPr>
          <p:nvPr/>
        </p:nvSpPr>
        <p:spPr bwMode="auto">
          <a:xfrm>
            <a:off x="3581400" y="373380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bg2"/>
                </a:solidFill>
              </a:rPr>
              <a:t>partition</a:t>
            </a:r>
            <a:endParaRPr lang="en-US" sz="1200" b="0" dirty="0">
              <a:solidFill>
                <a:schemeClr val="bg2"/>
              </a:solidFill>
            </a:endParaRPr>
          </a:p>
        </p:txBody>
      </p:sp>
      <p:sp>
        <p:nvSpPr>
          <p:cNvPr id="215" name="Rectangle 4"/>
          <p:cNvSpPr>
            <a:spLocks noChangeArrowheads="1"/>
          </p:cNvSpPr>
          <p:nvPr/>
        </p:nvSpPr>
        <p:spPr bwMode="auto">
          <a:xfrm>
            <a:off x="4876800" y="373380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bg2"/>
                </a:solidFill>
              </a:rPr>
              <a:t>partition</a:t>
            </a:r>
            <a:endParaRPr lang="en-US" sz="1200" b="0" dirty="0">
              <a:solidFill>
                <a:schemeClr val="bg2"/>
              </a:solidFill>
            </a:endParaRPr>
          </a:p>
        </p:txBody>
      </p:sp>
      <p:sp>
        <p:nvSpPr>
          <p:cNvPr id="216" name="Rectangle 4"/>
          <p:cNvSpPr>
            <a:spLocks noChangeArrowheads="1"/>
          </p:cNvSpPr>
          <p:nvPr/>
        </p:nvSpPr>
        <p:spPr bwMode="auto">
          <a:xfrm>
            <a:off x="6248400" y="373380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bg2"/>
                </a:solidFill>
              </a:rPr>
              <a:t>partition</a:t>
            </a:r>
            <a:endParaRPr lang="en-US" sz="1200" b="0" dirty="0">
              <a:solidFill>
                <a:schemeClr val="bg2"/>
              </a:solidFill>
            </a:endParaRPr>
          </a:p>
        </p:txBody>
      </p:sp>
      <p:cxnSp>
        <p:nvCxnSpPr>
          <p:cNvPr id="167" name="Straight Arrow Connector 166"/>
          <p:cNvCxnSpPr>
            <a:cxnSpLocks noChangeShapeType="1"/>
          </p:cNvCxnSpPr>
          <p:nvPr/>
        </p:nvCxnSpPr>
        <p:spPr bwMode="auto">
          <a:xfrm rot="5400000">
            <a:off x="2644776" y="2146300"/>
            <a:ext cx="27305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cxnSpLocks noChangeShapeType="1"/>
          </p:cNvCxnSpPr>
          <p:nvPr/>
        </p:nvCxnSpPr>
        <p:spPr bwMode="auto">
          <a:xfrm rot="5400000">
            <a:off x="3938588" y="21463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cxnSpLocks noChangeShapeType="1"/>
          </p:cNvCxnSpPr>
          <p:nvPr/>
        </p:nvCxnSpPr>
        <p:spPr bwMode="auto">
          <a:xfrm rot="5400000">
            <a:off x="5233988" y="21463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cxnSpLocks noChangeShapeType="1"/>
          </p:cNvCxnSpPr>
          <p:nvPr/>
        </p:nvCxnSpPr>
        <p:spPr bwMode="auto">
          <a:xfrm rot="5400000">
            <a:off x="6605588" y="21463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8" name="Rectangle 7"/>
          <p:cNvSpPr>
            <a:spLocks noChangeArrowheads="1"/>
          </p:cNvSpPr>
          <p:nvPr/>
        </p:nvSpPr>
        <p:spPr bwMode="auto">
          <a:xfrm>
            <a:off x="6324600" y="140017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map</a:t>
            </a:r>
          </a:p>
        </p:txBody>
      </p:sp>
      <p:cxnSp>
        <p:nvCxnSpPr>
          <p:cNvPr id="190" name="Straight Arrow Connector 27"/>
          <p:cNvCxnSpPr>
            <a:cxnSpLocks noChangeShapeType="1"/>
          </p:cNvCxnSpPr>
          <p:nvPr/>
        </p:nvCxnSpPr>
        <p:spPr bwMode="auto">
          <a:xfrm rot="16200000" flipH="1">
            <a:off x="6019800" y="714375"/>
            <a:ext cx="609600" cy="6096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3" name="Rectangle 4"/>
          <p:cNvSpPr>
            <a:spLocks noChangeArrowheads="1"/>
          </p:cNvSpPr>
          <p:nvPr/>
        </p:nvSpPr>
        <p:spPr bwMode="auto">
          <a:xfrm>
            <a:off x="2362200" y="140017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</a:rPr>
              <a:t>map</a:t>
            </a:r>
          </a:p>
        </p:txBody>
      </p:sp>
      <p:cxnSp>
        <p:nvCxnSpPr>
          <p:cNvPr id="194" name="Straight Arrow Connector 20"/>
          <p:cNvCxnSpPr>
            <a:cxnSpLocks noChangeShapeType="1"/>
          </p:cNvCxnSpPr>
          <p:nvPr/>
        </p:nvCxnSpPr>
        <p:spPr bwMode="auto">
          <a:xfrm rot="5400000">
            <a:off x="2819400" y="714375"/>
            <a:ext cx="609600" cy="6096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Rectangle 5"/>
          <p:cNvSpPr>
            <a:spLocks noChangeArrowheads="1"/>
          </p:cNvSpPr>
          <p:nvPr/>
        </p:nvSpPr>
        <p:spPr bwMode="auto">
          <a:xfrm>
            <a:off x="3657600" y="140017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map</a:t>
            </a:r>
          </a:p>
        </p:txBody>
      </p:sp>
      <p:cxnSp>
        <p:nvCxnSpPr>
          <p:cNvPr id="204" name="Straight Arrow Connector 22"/>
          <p:cNvCxnSpPr>
            <a:cxnSpLocks noChangeShapeType="1"/>
          </p:cNvCxnSpPr>
          <p:nvPr/>
        </p:nvCxnSpPr>
        <p:spPr bwMode="auto">
          <a:xfrm rot="5400000">
            <a:off x="3771900" y="981075"/>
            <a:ext cx="609600" cy="762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7" name="Rectangle 6"/>
          <p:cNvSpPr>
            <a:spLocks noChangeArrowheads="1"/>
          </p:cNvSpPr>
          <p:nvPr/>
        </p:nvSpPr>
        <p:spPr bwMode="auto">
          <a:xfrm>
            <a:off x="4953000" y="140017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map</a:t>
            </a:r>
          </a:p>
        </p:txBody>
      </p:sp>
      <p:cxnSp>
        <p:nvCxnSpPr>
          <p:cNvPr id="218" name="Straight Arrow Connector 28"/>
          <p:cNvCxnSpPr>
            <a:cxnSpLocks noChangeShapeType="1"/>
          </p:cNvCxnSpPr>
          <p:nvPr/>
        </p:nvCxnSpPr>
        <p:spPr bwMode="auto">
          <a:xfrm rot="16200000" flipH="1">
            <a:off x="4991100" y="981075"/>
            <a:ext cx="609600" cy="762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" name="Group 318"/>
          <p:cNvGrpSpPr/>
          <p:nvPr/>
        </p:nvGrpSpPr>
        <p:grpSpPr>
          <a:xfrm>
            <a:off x="3033713" y="333375"/>
            <a:ext cx="3214687" cy="276225"/>
            <a:chOff x="3033713" y="333375"/>
            <a:chExt cx="3214687" cy="276225"/>
          </a:xfrm>
        </p:grpSpPr>
        <p:sp>
          <p:nvSpPr>
            <p:cNvPr id="219" name="Rectangle 56"/>
            <p:cNvSpPr>
              <a:spLocks noChangeArrowheads="1"/>
            </p:cNvSpPr>
            <p:nvPr/>
          </p:nvSpPr>
          <p:spPr bwMode="auto">
            <a:xfrm>
              <a:off x="3079069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Rectangle 102"/>
            <p:cNvSpPr>
              <a:spLocks noChangeArrowheads="1"/>
            </p:cNvSpPr>
            <p:nvPr/>
          </p:nvSpPr>
          <p:spPr bwMode="auto">
            <a:xfrm>
              <a:off x="3612430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Rectangle 109"/>
            <p:cNvSpPr>
              <a:spLocks noChangeArrowheads="1"/>
            </p:cNvSpPr>
            <p:nvPr/>
          </p:nvSpPr>
          <p:spPr bwMode="auto">
            <a:xfrm>
              <a:off x="4145792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Rectangle 116"/>
            <p:cNvSpPr>
              <a:spLocks noChangeArrowheads="1"/>
            </p:cNvSpPr>
            <p:nvPr/>
          </p:nvSpPr>
          <p:spPr bwMode="auto">
            <a:xfrm>
              <a:off x="4679154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Rectangle 123"/>
            <p:cNvSpPr>
              <a:spLocks noChangeArrowheads="1"/>
            </p:cNvSpPr>
            <p:nvPr/>
          </p:nvSpPr>
          <p:spPr bwMode="auto">
            <a:xfrm>
              <a:off x="5212515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Rectangle 130"/>
            <p:cNvSpPr>
              <a:spLocks noChangeArrowheads="1"/>
            </p:cNvSpPr>
            <p:nvPr/>
          </p:nvSpPr>
          <p:spPr bwMode="auto">
            <a:xfrm>
              <a:off x="5745877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TextBox 57"/>
            <p:cNvSpPr txBox="1">
              <a:spLocks noChangeArrowheads="1"/>
            </p:cNvSpPr>
            <p:nvPr/>
          </p:nvSpPr>
          <p:spPr bwMode="auto">
            <a:xfrm>
              <a:off x="3033713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k</a:t>
              </a:r>
              <a:r>
                <a:rPr lang="en-US" sz="1200" b="0" baseline="-25000" dirty="0"/>
                <a:t>1</a:t>
              </a:r>
              <a:endParaRPr lang="en-US" b="0" baseline="-25000" dirty="0"/>
            </a:p>
          </p:txBody>
        </p:sp>
        <p:sp>
          <p:nvSpPr>
            <p:cNvPr id="226" name="TextBox 103"/>
            <p:cNvSpPr txBox="1">
              <a:spLocks noChangeArrowheads="1"/>
            </p:cNvSpPr>
            <p:nvPr/>
          </p:nvSpPr>
          <p:spPr bwMode="auto">
            <a:xfrm>
              <a:off x="3567075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k</a:t>
              </a:r>
              <a:r>
                <a:rPr lang="en-US" sz="1200" b="0" baseline="-25000" dirty="0"/>
                <a:t>2</a:t>
              </a:r>
              <a:endParaRPr lang="en-US" b="0" baseline="-25000" dirty="0"/>
            </a:p>
          </p:txBody>
        </p:sp>
        <p:sp>
          <p:nvSpPr>
            <p:cNvPr id="227" name="TextBox 110"/>
            <p:cNvSpPr txBox="1">
              <a:spLocks noChangeArrowheads="1"/>
            </p:cNvSpPr>
            <p:nvPr/>
          </p:nvSpPr>
          <p:spPr bwMode="auto">
            <a:xfrm>
              <a:off x="4100436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228" name="TextBox 117"/>
            <p:cNvSpPr txBox="1">
              <a:spLocks noChangeArrowheads="1"/>
            </p:cNvSpPr>
            <p:nvPr/>
          </p:nvSpPr>
          <p:spPr bwMode="auto">
            <a:xfrm>
              <a:off x="4633798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4</a:t>
              </a:r>
              <a:endParaRPr lang="en-US" b="0" baseline="-25000"/>
            </a:p>
          </p:txBody>
        </p:sp>
        <p:sp>
          <p:nvSpPr>
            <p:cNvPr id="229" name="TextBox 124"/>
            <p:cNvSpPr txBox="1">
              <a:spLocks noChangeArrowheads="1"/>
            </p:cNvSpPr>
            <p:nvPr/>
          </p:nvSpPr>
          <p:spPr bwMode="auto">
            <a:xfrm>
              <a:off x="5167160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5</a:t>
              </a:r>
              <a:endParaRPr lang="en-US" b="0" baseline="-25000"/>
            </a:p>
          </p:txBody>
        </p:sp>
        <p:sp>
          <p:nvSpPr>
            <p:cNvPr id="230" name="TextBox 131"/>
            <p:cNvSpPr txBox="1">
              <a:spLocks noChangeArrowheads="1"/>
            </p:cNvSpPr>
            <p:nvPr/>
          </p:nvSpPr>
          <p:spPr bwMode="auto">
            <a:xfrm>
              <a:off x="5700521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6</a:t>
              </a:r>
              <a:endParaRPr lang="en-US" b="0" baseline="-25000"/>
            </a:p>
          </p:txBody>
        </p:sp>
        <p:sp>
          <p:nvSpPr>
            <p:cNvPr id="231" name="Rectangle 58"/>
            <p:cNvSpPr>
              <a:spLocks noChangeArrowheads="1"/>
            </p:cNvSpPr>
            <p:nvPr/>
          </p:nvSpPr>
          <p:spPr bwMode="auto">
            <a:xfrm>
              <a:off x="3307652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TextBox 59"/>
            <p:cNvSpPr txBox="1">
              <a:spLocks noChangeArrowheads="1"/>
            </p:cNvSpPr>
            <p:nvPr/>
          </p:nvSpPr>
          <p:spPr bwMode="auto">
            <a:xfrm>
              <a:off x="3262297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 dirty="0">
                  <a:solidFill>
                    <a:schemeClr val="bg1"/>
                  </a:solidFill>
                </a:rPr>
                <a:t>1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33" name="Rectangle 100"/>
            <p:cNvSpPr>
              <a:spLocks noChangeArrowheads="1"/>
            </p:cNvSpPr>
            <p:nvPr/>
          </p:nvSpPr>
          <p:spPr bwMode="auto">
            <a:xfrm>
              <a:off x="3841014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TextBox 101"/>
            <p:cNvSpPr txBox="1">
              <a:spLocks noChangeArrowheads="1"/>
            </p:cNvSpPr>
            <p:nvPr/>
          </p:nvSpPr>
          <p:spPr bwMode="auto">
            <a:xfrm>
              <a:off x="3795658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35" name="Rectangle 107"/>
            <p:cNvSpPr>
              <a:spLocks noChangeArrowheads="1"/>
            </p:cNvSpPr>
            <p:nvPr/>
          </p:nvSpPr>
          <p:spPr bwMode="auto">
            <a:xfrm>
              <a:off x="4374376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TextBox 108"/>
            <p:cNvSpPr txBox="1">
              <a:spLocks noChangeArrowheads="1"/>
            </p:cNvSpPr>
            <p:nvPr/>
          </p:nvSpPr>
          <p:spPr bwMode="auto">
            <a:xfrm>
              <a:off x="4329020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>
                  <a:solidFill>
                    <a:schemeClr val="bg1"/>
                  </a:solidFill>
                </a:rPr>
                <a:t>3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37" name="Rectangle 114"/>
            <p:cNvSpPr>
              <a:spLocks noChangeArrowheads="1"/>
            </p:cNvSpPr>
            <p:nvPr/>
          </p:nvSpPr>
          <p:spPr bwMode="auto">
            <a:xfrm>
              <a:off x="4907737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TextBox 115"/>
            <p:cNvSpPr txBox="1">
              <a:spLocks noChangeArrowheads="1"/>
            </p:cNvSpPr>
            <p:nvPr/>
          </p:nvSpPr>
          <p:spPr bwMode="auto">
            <a:xfrm>
              <a:off x="4862382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>
                  <a:solidFill>
                    <a:schemeClr val="bg1"/>
                  </a:solidFill>
                </a:rPr>
                <a:t>4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39" name="Rectangle 121"/>
            <p:cNvSpPr>
              <a:spLocks noChangeArrowheads="1"/>
            </p:cNvSpPr>
            <p:nvPr/>
          </p:nvSpPr>
          <p:spPr bwMode="auto">
            <a:xfrm>
              <a:off x="5441099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TextBox 122"/>
            <p:cNvSpPr txBox="1">
              <a:spLocks noChangeArrowheads="1"/>
            </p:cNvSpPr>
            <p:nvPr/>
          </p:nvSpPr>
          <p:spPr bwMode="auto">
            <a:xfrm>
              <a:off x="5395743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>
                  <a:solidFill>
                    <a:schemeClr val="bg1"/>
                  </a:solidFill>
                </a:rPr>
                <a:t>5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41" name="Rectangle 128"/>
            <p:cNvSpPr>
              <a:spLocks noChangeArrowheads="1"/>
            </p:cNvSpPr>
            <p:nvPr/>
          </p:nvSpPr>
          <p:spPr bwMode="auto">
            <a:xfrm>
              <a:off x="5974461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TextBox 129"/>
            <p:cNvSpPr txBox="1">
              <a:spLocks noChangeArrowheads="1"/>
            </p:cNvSpPr>
            <p:nvPr/>
          </p:nvSpPr>
          <p:spPr bwMode="auto">
            <a:xfrm>
              <a:off x="5929105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>
                  <a:solidFill>
                    <a:schemeClr val="bg1"/>
                  </a:solidFill>
                </a:rPr>
                <a:t>6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319"/>
          <p:cNvGrpSpPr/>
          <p:nvPr/>
        </p:nvGrpSpPr>
        <p:grpSpPr>
          <a:xfrm>
            <a:off x="2286000" y="2314575"/>
            <a:ext cx="996950" cy="276225"/>
            <a:chOff x="2286000" y="2314575"/>
            <a:chExt cx="996950" cy="276225"/>
          </a:xfrm>
        </p:grpSpPr>
        <p:sp>
          <p:nvSpPr>
            <p:cNvPr id="243" name="Rectangle 144"/>
            <p:cNvSpPr>
              <a:spLocks noChangeArrowheads="1"/>
            </p:cNvSpPr>
            <p:nvPr/>
          </p:nvSpPr>
          <p:spPr bwMode="auto">
            <a:xfrm>
              <a:off x="2794665" y="23387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TextBox 145"/>
            <p:cNvSpPr txBox="1">
              <a:spLocks noChangeArrowheads="1"/>
            </p:cNvSpPr>
            <p:nvPr/>
          </p:nvSpPr>
          <p:spPr bwMode="auto">
            <a:xfrm>
              <a:off x="2784475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b</a:t>
              </a:r>
              <a:endParaRPr lang="en-US" b="0" baseline="-25000" dirty="0"/>
            </a:p>
          </p:txBody>
        </p:sp>
        <p:sp>
          <p:nvSpPr>
            <p:cNvPr id="245" name="Rectangle 137"/>
            <p:cNvSpPr>
              <a:spLocks noChangeArrowheads="1"/>
            </p:cNvSpPr>
            <p:nvPr/>
          </p:nvSpPr>
          <p:spPr bwMode="auto">
            <a:xfrm>
              <a:off x="2296190" y="23387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TextBox 138"/>
            <p:cNvSpPr txBox="1">
              <a:spLocks noChangeArrowheads="1"/>
            </p:cNvSpPr>
            <p:nvPr/>
          </p:nvSpPr>
          <p:spPr bwMode="auto">
            <a:xfrm>
              <a:off x="2286000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a</a:t>
              </a:r>
              <a:endParaRPr lang="en-US" b="0" baseline="-25000" dirty="0"/>
            </a:p>
          </p:txBody>
        </p:sp>
        <p:sp>
          <p:nvSpPr>
            <p:cNvPr id="247" name="Rectangle 135"/>
            <p:cNvSpPr>
              <a:spLocks noChangeArrowheads="1"/>
            </p:cNvSpPr>
            <p:nvPr/>
          </p:nvSpPr>
          <p:spPr bwMode="auto">
            <a:xfrm>
              <a:off x="2524904" y="23387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8" name="TextBox 136"/>
            <p:cNvSpPr txBox="1">
              <a:spLocks noChangeArrowheads="1"/>
            </p:cNvSpPr>
            <p:nvPr/>
          </p:nvSpPr>
          <p:spPr bwMode="auto">
            <a:xfrm>
              <a:off x="2514714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>
                  <a:solidFill>
                    <a:schemeClr val="bg1"/>
                  </a:solidFill>
                </a:rPr>
                <a:t>1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49" name="Rectangle 142"/>
            <p:cNvSpPr>
              <a:spLocks noChangeArrowheads="1"/>
            </p:cNvSpPr>
            <p:nvPr/>
          </p:nvSpPr>
          <p:spPr bwMode="auto">
            <a:xfrm>
              <a:off x="3023379" y="23387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0" name="TextBox 143"/>
            <p:cNvSpPr txBox="1">
              <a:spLocks noChangeArrowheads="1"/>
            </p:cNvSpPr>
            <p:nvPr/>
          </p:nvSpPr>
          <p:spPr bwMode="auto">
            <a:xfrm>
              <a:off x="3013189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320"/>
          <p:cNvGrpSpPr/>
          <p:nvPr/>
        </p:nvGrpSpPr>
        <p:grpSpPr>
          <a:xfrm>
            <a:off x="3581400" y="2314575"/>
            <a:ext cx="996950" cy="276225"/>
            <a:chOff x="3581400" y="2314575"/>
            <a:chExt cx="996950" cy="276225"/>
          </a:xfrm>
        </p:grpSpPr>
        <p:sp>
          <p:nvSpPr>
            <p:cNvPr id="251" name="Rectangle 151"/>
            <p:cNvSpPr>
              <a:spLocks noChangeArrowheads="1"/>
            </p:cNvSpPr>
            <p:nvPr/>
          </p:nvSpPr>
          <p:spPr bwMode="auto">
            <a:xfrm>
              <a:off x="3591590" y="23387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Rectangle 158"/>
            <p:cNvSpPr>
              <a:spLocks noChangeArrowheads="1"/>
            </p:cNvSpPr>
            <p:nvPr/>
          </p:nvSpPr>
          <p:spPr bwMode="auto">
            <a:xfrm>
              <a:off x="4090065" y="23387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TextBox 152"/>
            <p:cNvSpPr txBox="1">
              <a:spLocks noChangeArrowheads="1"/>
            </p:cNvSpPr>
            <p:nvPr/>
          </p:nvSpPr>
          <p:spPr bwMode="auto">
            <a:xfrm>
              <a:off x="3581400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54" name="TextBox 159"/>
            <p:cNvSpPr txBox="1">
              <a:spLocks noChangeArrowheads="1"/>
            </p:cNvSpPr>
            <p:nvPr/>
          </p:nvSpPr>
          <p:spPr bwMode="auto">
            <a:xfrm>
              <a:off x="4079875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55" name="Rectangle 149"/>
            <p:cNvSpPr>
              <a:spLocks noChangeArrowheads="1"/>
            </p:cNvSpPr>
            <p:nvPr/>
          </p:nvSpPr>
          <p:spPr bwMode="auto">
            <a:xfrm>
              <a:off x="3820304" y="23387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6" name="TextBox 150"/>
            <p:cNvSpPr txBox="1">
              <a:spLocks noChangeArrowheads="1"/>
            </p:cNvSpPr>
            <p:nvPr/>
          </p:nvSpPr>
          <p:spPr bwMode="auto">
            <a:xfrm>
              <a:off x="3810114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3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57" name="Rectangle 156"/>
            <p:cNvSpPr>
              <a:spLocks noChangeArrowheads="1"/>
            </p:cNvSpPr>
            <p:nvPr/>
          </p:nvSpPr>
          <p:spPr bwMode="auto">
            <a:xfrm>
              <a:off x="4318779" y="23387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8" name="TextBox 157"/>
            <p:cNvSpPr txBox="1">
              <a:spLocks noChangeArrowheads="1"/>
            </p:cNvSpPr>
            <p:nvPr/>
          </p:nvSpPr>
          <p:spPr bwMode="auto">
            <a:xfrm>
              <a:off x="4308589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6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321"/>
          <p:cNvGrpSpPr/>
          <p:nvPr/>
        </p:nvGrpSpPr>
        <p:grpSpPr>
          <a:xfrm>
            <a:off x="4876800" y="2314575"/>
            <a:ext cx="990600" cy="276225"/>
            <a:chOff x="4876800" y="2314575"/>
            <a:chExt cx="990600" cy="276225"/>
          </a:xfrm>
        </p:grpSpPr>
        <p:sp>
          <p:nvSpPr>
            <p:cNvPr id="259" name="Rectangle 165"/>
            <p:cNvSpPr>
              <a:spLocks noChangeArrowheads="1"/>
            </p:cNvSpPr>
            <p:nvPr/>
          </p:nvSpPr>
          <p:spPr bwMode="auto">
            <a:xfrm>
              <a:off x="4886985" y="23387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0" name="Rectangle 172"/>
            <p:cNvSpPr>
              <a:spLocks noChangeArrowheads="1"/>
            </p:cNvSpPr>
            <p:nvPr/>
          </p:nvSpPr>
          <p:spPr bwMode="auto">
            <a:xfrm>
              <a:off x="5379359" y="23387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TextBox 166"/>
            <p:cNvSpPr txBox="1">
              <a:spLocks noChangeArrowheads="1"/>
            </p:cNvSpPr>
            <p:nvPr/>
          </p:nvSpPr>
          <p:spPr bwMode="auto">
            <a:xfrm>
              <a:off x="4876800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262" name="TextBox 173"/>
            <p:cNvSpPr txBox="1">
              <a:spLocks noChangeArrowheads="1"/>
            </p:cNvSpPr>
            <p:nvPr/>
          </p:nvSpPr>
          <p:spPr bwMode="auto">
            <a:xfrm>
              <a:off x="5369174" y="2314575"/>
              <a:ext cx="26161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63" name="Rectangle 163"/>
            <p:cNvSpPr>
              <a:spLocks noChangeArrowheads="1"/>
            </p:cNvSpPr>
            <p:nvPr/>
          </p:nvSpPr>
          <p:spPr bwMode="auto">
            <a:xfrm>
              <a:off x="5115585" y="23387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4" name="TextBox 164"/>
            <p:cNvSpPr txBox="1">
              <a:spLocks noChangeArrowheads="1"/>
            </p:cNvSpPr>
            <p:nvPr/>
          </p:nvSpPr>
          <p:spPr bwMode="auto">
            <a:xfrm>
              <a:off x="5105400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5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65" name="Rectangle 170"/>
            <p:cNvSpPr>
              <a:spLocks noChangeArrowheads="1"/>
            </p:cNvSpPr>
            <p:nvPr/>
          </p:nvSpPr>
          <p:spPr bwMode="auto">
            <a:xfrm>
              <a:off x="5607959" y="23387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6" name="TextBox 171"/>
            <p:cNvSpPr txBox="1">
              <a:spLocks noChangeArrowheads="1"/>
            </p:cNvSpPr>
            <p:nvPr/>
          </p:nvSpPr>
          <p:spPr bwMode="auto">
            <a:xfrm>
              <a:off x="5597774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322"/>
          <p:cNvGrpSpPr/>
          <p:nvPr/>
        </p:nvGrpSpPr>
        <p:grpSpPr>
          <a:xfrm>
            <a:off x="6248400" y="2314575"/>
            <a:ext cx="990600" cy="276225"/>
            <a:chOff x="6248400" y="2314575"/>
            <a:chExt cx="990600" cy="276225"/>
          </a:xfrm>
        </p:grpSpPr>
        <p:sp>
          <p:nvSpPr>
            <p:cNvPr id="267" name="Rectangle 179"/>
            <p:cNvSpPr>
              <a:spLocks noChangeArrowheads="1"/>
            </p:cNvSpPr>
            <p:nvPr/>
          </p:nvSpPr>
          <p:spPr bwMode="auto">
            <a:xfrm>
              <a:off x="6258585" y="23387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" name="Rectangle 186"/>
            <p:cNvSpPr>
              <a:spLocks noChangeArrowheads="1"/>
            </p:cNvSpPr>
            <p:nvPr/>
          </p:nvSpPr>
          <p:spPr bwMode="auto">
            <a:xfrm>
              <a:off x="6750959" y="23387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TextBox 180"/>
            <p:cNvSpPr txBox="1">
              <a:spLocks noChangeArrowheads="1"/>
            </p:cNvSpPr>
            <p:nvPr/>
          </p:nvSpPr>
          <p:spPr bwMode="auto">
            <a:xfrm>
              <a:off x="6248400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70" name="TextBox 187"/>
            <p:cNvSpPr txBox="1">
              <a:spLocks noChangeArrowheads="1"/>
            </p:cNvSpPr>
            <p:nvPr/>
          </p:nvSpPr>
          <p:spPr bwMode="auto">
            <a:xfrm>
              <a:off x="6740774" y="2314575"/>
              <a:ext cx="26161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71" name="Rectangle 177"/>
            <p:cNvSpPr>
              <a:spLocks noChangeArrowheads="1"/>
            </p:cNvSpPr>
            <p:nvPr/>
          </p:nvSpPr>
          <p:spPr bwMode="auto">
            <a:xfrm>
              <a:off x="6487185" y="23387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2" name="TextBox 178"/>
            <p:cNvSpPr txBox="1">
              <a:spLocks noChangeArrowheads="1"/>
            </p:cNvSpPr>
            <p:nvPr/>
          </p:nvSpPr>
          <p:spPr bwMode="auto">
            <a:xfrm>
              <a:off x="6477000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7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73" name="Rectangle 184"/>
            <p:cNvSpPr>
              <a:spLocks noChangeArrowheads="1"/>
            </p:cNvSpPr>
            <p:nvPr/>
          </p:nvSpPr>
          <p:spPr bwMode="auto">
            <a:xfrm>
              <a:off x="6979559" y="23387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4" name="TextBox 185"/>
            <p:cNvSpPr txBox="1">
              <a:spLocks noChangeArrowheads="1"/>
            </p:cNvSpPr>
            <p:nvPr/>
          </p:nvSpPr>
          <p:spPr bwMode="auto">
            <a:xfrm>
              <a:off x="6969374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>
                  <a:solidFill>
                    <a:schemeClr val="bg1"/>
                  </a:solidFill>
                </a:rPr>
                <a:t>8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5" name="Straight Arrow Connector 274"/>
          <p:cNvCxnSpPr>
            <a:cxnSpLocks noChangeShapeType="1"/>
          </p:cNvCxnSpPr>
          <p:nvPr/>
        </p:nvCxnSpPr>
        <p:spPr bwMode="auto">
          <a:xfrm rot="5400000">
            <a:off x="3047207" y="5066506"/>
            <a:ext cx="533400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cxnSpLocks noChangeShapeType="1"/>
          </p:cNvCxnSpPr>
          <p:nvPr/>
        </p:nvCxnSpPr>
        <p:spPr bwMode="auto">
          <a:xfrm rot="5400000">
            <a:off x="3178175" y="61102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cxnSpLocks noChangeShapeType="1"/>
          </p:cNvCxnSpPr>
          <p:nvPr/>
        </p:nvCxnSpPr>
        <p:spPr bwMode="auto">
          <a:xfrm rot="5400000">
            <a:off x="4419601" y="5065712"/>
            <a:ext cx="53340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>
            <a:cxnSpLocks noChangeShapeType="1"/>
          </p:cNvCxnSpPr>
          <p:nvPr/>
        </p:nvCxnSpPr>
        <p:spPr bwMode="auto">
          <a:xfrm rot="5400000">
            <a:off x="4549775" y="61102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cxnSpLocks noChangeShapeType="1"/>
          </p:cNvCxnSpPr>
          <p:nvPr/>
        </p:nvCxnSpPr>
        <p:spPr bwMode="auto">
          <a:xfrm rot="5400000">
            <a:off x="5714207" y="5066506"/>
            <a:ext cx="533400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>
            <a:cxnSpLocks noChangeShapeType="1"/>
          </p:cNvCxnSpPr>
          <p:nvPr/>
        </p:nvCxnSpPr>
        <p:spPr bwMode="auto">
          <a:xfrm rot="5400000">
            <a:off x="5845175" y="61102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1" name="Rectangle 280"/>
          <p:cNvSpPr>
            <a:spLocks noChangeArrowheads="1"/>
          </p:cNvSpPr>
          <p:nvPr/>
        </p:nvSpPr>
        <p:spPr bwMode="auto">
          <a:xfrm>
            <a:off x="1981200" y="4114800"/>
            <a:ext cx="548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Shuffle and Sort:</a:t>
            </a:r>
            <a:r>
              <a:rPr lang="en-US" b="0" dirty="0">
                <a:solidFill>
                  <a:schemeClr val="bg2"/>
                </a:solidFill>
              </a:rPr>
              <a:t> aggregate values by keys</a:t>
            </a:r>
          </a:p>
        </p:txBody>
      </p:sp>
      <p:sp>
        <p:nvSpPr>
          <p:cNvPr id="282" name="Rectangle 281"/>
          <p:cNvSpPr>
            <a:spLocks noChangeArrowheads="1"/>
          </p:cNvSpPr>
          <p:nvPr/>
        </p:nvSpPr>
        <p:spPr bwMode="auto">
          <a:xfrm>
            <a:off x="2895600" y="5334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reduce</a:t>
            </a:r>
          </a:p>
        </p:txBody>
      </p:sp>
      <p:sp>
        <p:nvSpPr>
          <p:cNvPr id="283" name="Rectangle 282"/>
          <p:cNvSpPr>
            <a:spLocks noChangeArrowheads="1"/>
          </p:cNvSpPr>
          <p:nvPr/>
        </p:nvSpPr>
        <p:spPr bwMode="auto">
          <a:xfrm>
            <a:off x="4267200" y="5334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reduce</a:t>
            </a:r>
          </a:p>
        </p:txBody>
      </p:sp>
      <p:sp>
        <p:nvSpPr>
          <p:cNvPr id="284" name="Rectangle 283"/>
          <p:cNvSpPr>
            <a:spLocks noChangeArrowheads="1"/>
          </p:cNvSpPr>
          <p:nvPr/>
        </p:nvSpPr>
        <p:spPr bwMode="auto">
          <a:xfrm>
            <a:off x="5562600" y="5334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reduce</a:t>
            </a:r>
          </a:p>
        </p:txBody>
      </p:sp>
      <p:grpSp>
        <p:nvGrpSpPr>
          <p:cNvPr id="11" name="Group 332"/>
          <p:cNvGrpSpPr/>
          <p:nvPr/>
        </p:nvGrpSpPr>
        <p:grpSpPr>
          <a:xfrm>
            <a:off x="3200400" y="4448175"/>
            <a:ext cx="803275" cy="276225"/>
            <a:chOff x="3200400" y="4448175"/>
            <a:chExt cx="803275" cy="276225"/>
          </a:xfrm>
        </p:grpSpPr>
        <p:sp>
          <p:nvSpPr>
            <p:cNvPr id="285" name="Rectangle 193"/>
            <p:cNvSpPr>
              <a:spLocks noChangeArrowheads="1"/>
            </p:cNvSpPr>
            <p:nvPr/>
          </p:nvSpPr>
          <p:spPr bwMode="auto">
            <a:xfrm>
              <a:off x="3210588" y="4472306"/>
              <a:ext cx="228671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" name="TextBox 194"/>
            <p:cNvSpPr txBox="1">
              <a:spLocks noChangeArrowheads="1"/>
            </p:cNvSpPr>
            <p:nvPr/>
          </p:nvSpPr>
          <p:spPr bwMode="auto">
            <a:xfrm>
              <a:off x="3200400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287" name="Rectangle 191"/>
            <p:cNvSpPr>
              <a:spLocks noChangeArrowheads="1"/>
            </p:cNvSpPr>
            <p:nvPr/>
          </p:nvSpPr>
          <p:spPr bwMode="auto">
            <a:xfrm>
              <a:off x="3515483" y="44723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8" name="TextBox 192"/>
            <p:cNvSpPr txBox="1">
              <a:spLocks noChangeArrowheads="1"/>
            </p:cNvSpPr>
            <p:nvPr/>
          </p:nvSpPr>
          <p:spPr bwMode="auto">
            <a:xfrm>
              <a:off x="3505295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1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89" name="Rectangle 196"/>
            <p:cNvSpPr>
              <a:spLocks noChangeArrowheads="1"/>
            </p:cNvSpPr>
            <p:nvPr/>
          </p:nvSpPr>
          <p:spPr bwMode="auto">
            <a:xfrm>
              <a:off x="3744154" y="44723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0" name="TextBox 197"/>
            <p:cNvSpPr txBox="1">
              <a:spLocks noChangeArrowheads="1"/>
            </p:cNvSpPr>
            <p:nvPr/>
          </p:nvSpPr>
          <p:spPr bwMode="auto">
            <a:xfrm>
              <a:off x="3733965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5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331"/>
          <p:cNvGrpSpPr/>
          <p:nvPr/>
        </p:nvGrpSpPr>
        <p:grpSpPr>
          <a:xfrm>
            <a:off x="4572000" y="4448175"/>
            <a:ext cx="803275" cy="276225"/>
            <a:chOff x="4572000" y="4448175"/>
            <a:chExt cx="803275" cy="276225"/>
          </a:xfrm>
        </p:grpSpPr>
        <p:sp>
          <p:nvSpPr>
            <p:cNvPr id="291" name="Rectangle 199"/>
            <p:cNvSpPr>
              <a:spLocks noChangeArrowheads="1"/>
            </p:cNvSpPr>
            <p:nvPr/>
          </p:nvSpPr>
          <p:spPr bwMode="auto">
            <a:xfrm>
              <a:off x="4582188" y="4472306"/>
              <a:ext cx="228671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TextBox 200"/>
            <p:cNvSpPr txBox="1">
              <a:spLocks noChangeArrowheads="1"/>
            </p:cNvSpPr>
            <p:nvPr/>
          </p:nvSpPr>
          <p:spPr bwMode="auto">
            <a:xfrm>
              <a:off x="4572000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93" name="Rectangle 202"/>
            <p:cNvSpPr>
              <a:spLocks noChangeArrowheads="1"/>
            </p:cNvSpPr>
            <p:nvPr/>
          </p:nvSpPr>
          <p:spPr bwMode="auto">
            <a:xfrm>
              <a:off x="4887083" y="44723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4" name="TextBox 203"/>
            <p:cNvSpPr txBox="1">
              <a:spLocks noChangeArrowheads="1"/>
            </p:cNvSpPr>
            <p:nvPr/>
          </p:nvSpPr>
          <p:spPr bwMode="auto">
            <a:xfrm>
              <a:off x="4876895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95" name="Rectangle 205"/>
            <p:cNvSpPr>
              <a:spLocks noChangeArrowheads="1"/>
            </p:cNvSpPr>
            <p:nvPr/>
          </p:nvSpPr>
          <p:spPr bwMode="auto">
            <a:xfrm>
              <a:off x="5115754" y="44723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6" name="TextBox 206"/>
            <p:cNvSpPr txBox="1">
              <a:spLocks noChangeArrowheads="1"/>
            </p:cNvSpPr>
            <p:nvPr/>
          </p:nvSpPr>
          <p:spPr bwMode="auto">
            <a:xfrm>
              <a:off x="5105565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7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330"/>
          <p:cNvGrpSpPr/>
          <p:nvPr/>
        </p:nvGrpSpPr>
        <p:grpSpPr>
          <a:xfrm>
            <a:off x="5867400" y="4448175"/>
            <a:ext cx="1031830" cy="276225"/>
            <a:chOff x="5867400" y="4448175"/>
            <a:chExt cx="1031830" cy="276225"/>
          </a:xfrm>
        </p:grpSpPr>
        <p:sp>
          <p:nvSpPr>
            <p:cNvPr id="297" name="Rectangle 208"/>
            <p:cNvSpPr>
              <a:spLocks noChangeArrowheads="1"/>
            </p:cNvSpPr>
            <p:nvPr/>
          </p:nvSpPr>
          <p:spPr bwMode="auto">
            <a:xfrm>
              <a:off x="5877587" y="4472306"/>
              <a:ext cx="228645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TextBox 209"/>
            <p:cNvSpPr txBox="1">
              <a:spLocks noChangeArrowheads="1"/>
            </p:cNvSpPr>
            <p:nvPr/>
          </p:nvSpPr>
          <p:spPr bwMode="auto">
            <a:xfrm>
              <a:off x="5867400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99" name="Rectangle 211"/>
            <p:cNvSpPr>
              <a:spLocks noChangeArrowheads="1"/>
            </p:cNvSpPr>
            <p:nvPr/>
          </p:nvSpPr>
          <p:spPr bwMode="auto">
            <a:xfrm>
              <a:off x="6182447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0" name="TextBox 212"/>
            <p:cNvSpPr txBox="1">
              <a:spLocks noChangeArrowheads="1"/>
            </p:cNvSpPr>
            <p:nvPr/>
          </p:nvSpPr>
          <p:spPr bwMode="auto">
            <a:xfrm>
              <a:off x="6172260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301" name="Rectangle 214"/>
            <p:cNvSpPr>
              <a:spLocks noChangeArrowheads="1"/>
            </p:cNvSpPr>
            <p:nvPr/>
          </p:nvSpPr>
          <p:spPr bwMode="auto">
            <a:xfrm>
              <a:off x="6411092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2" name="TextBox 215"/>
            <p:cNvSpPr txBox="1">
              <a:spLocks noChangeArrowheads="1"/>
            </p:cNvSpPr>
            <p:nvPr/>
          </p:nvSpPr>
          <p:spPr bwMode="auto">
            <a:xfrm>
              <a:off x="6400905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>
                  <a:solidFill>
                    <a:schemeClr val="bg1"/>
                  </a:solidFill>
                </a:rPr>
                <a:t>9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03" name="Rectangle 217"/>
            <p:cNvSpPr>
              <a:spLocks noChangeArrowheads="1"/>
            </p:cNvSpPr>
            <p:nvPr/>
          </p:nvSpPr>
          <p:spPr bwMode="auto">
            <a:xfrm>
              <a:off x="6639738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4" name="TextBox 218"/>
            <p:cNvSpPr txBox="1">
              <a:spLocks noChangeArrowheads="1"/>
            </p:cNvSpPr>
            <p:nvPr/>
          </p:nvSpPr>
          <p:spPr bwMode="auto">
            <a:xfrm>
              <a:off x="6629551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>
                  <a:solidFill>
                    <a:schemeClr val="bg1"/>
                  </a:solidFill>
                </a:rPr>
                <a:t>8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329"/>
          <p:cNvGrpSpPr/>
          <p:nvPr/>
        </p:nvGrpSpPr>
        <p:grpSpPr>
          <a:xfrm>
            <a:off x="3048000" y="6276975"/>
            <a:ext cx="547688" cy="276225"/>
            <a:chOff x="3048000" y="6276975"/>
            <a:chExt cx="547688" cy="276225"/>
          </a:xfrm>
        </p:grpSpPr>
        <p:sp>
          <p:nvSpPr>
            <p:cNvPr id="307" name="Rectangle 148"/>
            <p:cNvSpPr>
              <a:spLocks noChangeArrowheads="1"/>
            </p:cNvSpPr>
            <p:nvPr/>
          </p:nvSpPr>
          <p:spPr bwMode="auto">
            <a:xfrm>
              <a:off x="3093340" y="63011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TextBox 155"/>
            <p:cNvSpPr txBox="1">
              <a:spLocks noChangeArrowheads="1"/>
            </p:cNvSpPr>
            <p:nvPr/>
          </p:nvSpPr>
          <p:spPr bwMode="auto">
            <a:xfrm>
              <a:off x="3048000" y="6276975"/>
              <a:ext cx="29354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1</a:t>
              </a:r>
              <a:endParaRPr lang="en-US" b="0" baseline="-25000"/>
            </a:p>
          </p:txBody>
        </p:sp>
        <p:sp>
          <p:nvSpPr>
            <p:cNvPr id="309" name="Rectangle 162"/>
            <p:cNvSpPr>
              <a:spLocks noChangeArrowheads="1"/>
            </p:cNvSpPr>
            <p:nvPr/>
          </p:nvSpPr>
          <p:spPr bwMode="auto">
            <a:xfrm>
              <a:off x="3321844" y="63011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0" name="TextBox 167"/>
            <p:cNvSpPr txBox="1">
              <a:spLocks noChangeArrowheads="1"/>
            </p:cNvSpPr>
            <p:nvPr/>
          </p:nvSpPr>
          <p:spPr bwMode="auto">
            <a:xfrm>
              <a:off x="3276504" y="6276975"/>
              <a:ext cx="319184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s</a:t>
              </a:r>
              <a:r>
                <a:rPr lang="en-US" sz="1200" b="0" baseline="-25000">
                  <a:solidFill>
                    <a:schemeClr val="bg1"/>
                  </a:solidFill>
                </a:rPr>
                <a:t>1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328"/>
          <p:cNvGrpSpPr/>
          <p:nvPr/>
        </p:nvGrpSpPr>
        <p:grpSpPr>
          <a:xfrm>
            <a:off x="4405313" y="6276975"/>
            <a:ext cx="547687" cy="276225"/>
            <a:chOff x="4405313" y="6276975"/>
            <a:chExt cx="547687" cy="276225"/>
          </a:xfrm>
        </p:grpSpPr>
        <p:sp>
          <p:nvSpPr>
            <p:cNvPr id="311" name="Rectangle 183"/>
            <p:cNvSpPr>
              <a:spLocks noChangeArrowheads="1"/>
            </p:cNvSpPr>
            <p:nvPr/>
          </p:nvSpPr>
          <p:spPr bwMode="auto">
            <a:xfrm>
              <a:off x="4450653" y="63011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TextBox 188"/>
            <p:cNvSpPr txBox="1">
              <a:spLocks noChangeArrowheads="1"/>
            </p:cNvSpPr>
            <p:nvPr/>
          </p:nvSpPr>
          <p:spPr bwMode="auto">
            <a:xfrm>
              <a:off x="4405313" y="6276975"/>
              <a:ext cx="29354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2</a:t>
              </a:r>
              <a:endParaRPr lang="en-US" b="0" baseline="-25000"/>
            </a:p>
          </p:txBody>
        </p:sp>
        <p:sp>
          <p:nvSpPr>
            <p:cNvPr id="313" name="Rectangle 189"/>
            <p:cNvSpPr>
              <a:spLocks noChangeArrowheads="1"/>
            </p:cNvSpPr>
            <p:nvPr/>
          </p:nvSpPr>
          <p:spPr bwMode="auto">
            <a:xfrm>
              <a:off x="4679157" y="63011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4" name="TextBox 190"/>
            <p:cNvSpPr txBox="1">
              <a:spLocks noChangeArrowheads="1"/>
            </p:cNvSpPr>
            <p:nvPr/>
          </p:nvSpPr>
          <p:spPr bwMode="auto">
            <a:xfrm>
              <a:off x="4633817" y="6276975"/>
              <a:ext cx="319183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s</a:t>
              </a:r>
              <a:r>
                <a:rPr lang="en-US" sz="1200" b="0" baseline="-2500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327"/>
          <p:cNvGrpSpPr/>
          <p:nvPr/>
        </p:nvGrpSpPr>
        <p:grpSpPr>
          <a:xfrm>
            <a:off x="5715000" y="6276975"/>
            <a:ext cx="547688" cy="276225"/>
            <a:chOff x="5715000" y="6276975"/>
            <a:chExt cx="547688" cy="276225"/>
          </a:xfrm>
        </p:grpSpPr>
        <p:sp>
          <p:nvSpPr>
            <p:cNvPr id="315" name="Rectangle 195"/>
            <p:cNvSpPr>
              <a:spLocks noChangeArrowheads="1"/>
            </p:cNvSpPr>
            <p:nvPr/>
          </p:nvSpPr>
          <p:spPr bwMode="auto">
            <a:xfrm>
              <a:off x="5760340" y="63011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TextBox 198"/>
            <p:cNvSpPr txBox="1">
              <a:spLocks noChangeArrowheads="1"/>
            </p:cNvSpPr>
            <p:nvPr/>
          </p:nvSpPr>
          <p:spPr bwMode="auto">
            <a:xfrm>
              <a:off x="5715000" y="6276975"/>
              <a:ext cx="29354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317" name="Rectangle 201"/>
            <p:cNvSpPr>
              <a:spLocks noChangeArrowheads="1"/>
            </p:cNvSpPr>
            <p:nvPr/>
          </p:nvSpPr>
          <p:spPr bwMode="auto">
            <a:xfrm>
              <a:off x="5988844" y="63011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8" name="TextBox 204"/>
            <p:cNvSpPr txBox="1">
              <a:spLocks noChangeArrowheads="1"/>
            </p:cNvSpPr>
            <p:nvPr/>
          </p:nvSpPr>
          <p:spPr bwMode="auto">
            <a:xfrm>
              <a:off x="5943504" y="6276975"/>
              <a:ext cx="319184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s</a:t>
              </a:r>
              <a:r>
                <a:rPr lang="en-US" sz="1200" b="0" baseline="-25000">
                  <a:solidFill>
                    <a:schemeClr val="bg1"/>
                  </a:solidFill>
                </a:rPr>
                <a:t>3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Tools for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Cleverly-constructed data structures</a:t>
            </a:r>
          </a:p>
          <a:p>
            <a:pPr lvl="1"/>
            <a:r>
              <a:rPr lang="en-US" dirty="0" smtClean="0"/>
              <a:t>Bring data together</a:t>
            </a:r>
          </a:p>
          <a:p>
            <a:r>
              <a:rPr lang="en-US" dirty="0" smtClean="0"/>
              <a:t>Sort order of intermediate keys</a:t>
            </a:r>
          </a:p>
          <a:p>
            <a:pPr lvl="1"/>
            <a:r>
              <a:rPr lang="en-US" dirty="0" smtClean="0"/>
              <a:t>Control order in which reducers process keys</a:t>
            </a:r>
          </a:p>
          <a:p>
            <a:r>
              <a:rPr lang="en-US" dirty="0" smtClean="0"/>
              <a:t>Partitioner</a:t>
            </a:r>
          </a:p>
          <a:p>
            <a:pPr lvl="1"/>
            <a:r>
              <a:rPr lang="en-US" dirty="0" smtClean="0"/>
              <a:t>Control which reducer processes which keys</a:t>
            </a:r>
          </a:p>
          <a:p>
            <a:r>
              <a:rPr lang="en-US" dirty="0" smtClean="0"/>
              <a:t>Preserving state in </a:t>
            </a:r>
            <a:r>
              <a:rPr lang="en-US" dirty="0" err="1" smtClean="0"/>
              <a:t>mappers</a:t>
            </a:r>
            <a:r>
              <a:rPr lang="en-US" dirty="0" smtClean="0"/>
              <a:t> and reducers</a:t>
            </a:r>
          </a:p>
          <a:p>
            <a:pPr lvl="1"/>
            <a:r>
              <a:rPr lang="en-US" dirty="0" smtClean="0"/>
              <a:t>Capture dependencies across multiple keys and values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Issues and Tradeoffs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key-value pairs</a:t>
            </a:r>
          </a:p>
          <a:p>
            <a:pPr lvl="1"/>
            <a:r>
              <a:rPr lang="en-US" dirty="0" smtClean="0"/>
              <a:t>Object creation overhead</a:t>
            </a:r>
          </a:p>
          <a:p>
            <a:pPr lvl="1"/>
            <a:r>
              <a:rPr lang="en-US" dirty="0" smtClean="0"/>
              <a:t>Time for sorting and shuffling pairs across the network</a:t>
            </a:r>
          </a:p>
          <a:p>
            <a:r>
              <a:rPr lang="en-US" dirty="0" smtClean="0"/>
              <a:t>Size of each key-value pair</a:t>
            </a:r>
          </a:p>
          <a:p>
            <a:pPr lvl="1"/>
            <a:r>
              <a:rPr lang="en-US" dirty="0" smtClean="0"/>
              <a:t>De/serialization overhead</a:t>
            </a:r>
          </a:p>
          <a:p>
            <a:r>
              <a:rPr lang="en-US" dirty="0" smtClean="0"/>
              <a:t>Local aggregation</a:t>
            </a:r>
          </a:p>
          <a:p>
            <a:pPr lvl="1"/>
            <a:r>
              <a:rPr lang="en-US" dirty="0" smtClean="0"/>
              <a:t>Opportunities to perform local aggregation varies</a:t>
            </a:r>
          </a:p>
          <a:p>
            <a:pPr lvl="1"/>
            <a:r>
              <a:rPr lang="en-US" dirty="0" smtClean="0"/>
              <a:t>Combiners make a big difference</a:t>
            </a:r>
          </a:p>
          <a:p>
            <a:pPr lvl="1"/>
            <a:r>
              <a:rPr lang="en-US" dirty="0" smtClean="0"/>
              <a:t>Combiners vs. in-mapper combining</a:t>
            </a:r>
          </a:p>
          <a:p>
            <a:pPr lvl="1"/>
            <a:r>
              <a:rPr lang="en-US" dirty="0" smtClean="0"/>
              <a:t>RAM vs. disk vs. network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at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on small datasets, won’t scale… why?</a:t>
            </a:r>
          </a:p>
          <a:p>
            <a:pPr lvl="1"/>
            <a:r>
              <a:rPr lang="en-US" dirty="0" smtClean="0"/>
              <a:t>Memory management issues (buffering and object creation)</a:t>
            </a:r>
          </a:p>
          <a:p>
            <a:pPr lvl="1"/>
            <a:r>
              <a:rPr lang="en-US" dirty="0" smtClean="0"/>
              <a:t>Too much intermediate data</a:t>
            </a:r>
          </a:p>
          <a:p>
            <a:pPr lvl="1"/>
            <a:r>
              <a:rPr lang="en-US" dirty="0" smtClean="0"/>
              <a:t>Mangled input records</a:t>
            </a:r>
          </a:p>
          <a:p>
            <a:r>
              <a:rPr lang="en-US" dirty="0" smtClean="0"/>
              <a:t>Real-world data is messy!</a:t>
            </a:r>
          </a:p>
          <a:p>
            <a:pPr lvl="1"/>
            <a:r>
              <a:rPr lang="en-US" dirty="0" smtClean="0"/>
              <a:t>Word count: how many unique words in Wikipedia?</a:t>
            </a:r>
          </a:p>
          <a:p>
            <a:pPr lvl="1"/>
            <a:r>
              <a:rPr lang="en-US" dirty="0" smtClean="0"/>
              <a:t>There’s no such thing as “consistent data”</a:t>
            </a:r>
          </a:p>
          <a:p>
            <a:pPr lvl="1"/>
            <a:r>
              <a:rPr lang="en-US" dirty="0" smtClean="0"/>
              <a:t>Watch out for corner cases</a:t>
            </a:r>
          </a:p>
          <a:p>
            <a:pPr lvl="1"/>
            <a:r>
              <a:rPr lang="en-US" dirty="0" smtClean="0"/>
              <a:t>Isolate unexpected behavior, bring local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itennoj_honbo_garden06s32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68617"/>
            <a:ext cx="9144000" cy="6120765"/>
          </a:xfrm>
          <a:prstGeom prst="rect">
            <a:avLst/>
          </a:prstGeom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0" y="6611938"/>
            <a:ext cx="2743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2"/>
                </a:solidFill>
              </a:rPr>
              <a:t>Source: </a:t>
            </a:r>
            <a:r>
              <a:rPr lang="en-US" sz="1000" b="0" dirty="0" smtClean="0">
                <a:solidFill>
                  <a:schemeClr val="bg2"/>
                </a:solidFill>
              </a:rPr>
              <a:t>Wikipedia (Japanese rock garden)</a:t>
            </a:r>
            <a:endParaRPr lang="en-US" sz="1000" b="0" dirty="0">
              <a:solidFill>
                <a:schemeClr val="bg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solidFill>
                  <a:schemeClr val="tx1"/>
                </a:solidFill>
              </a:rPr>
              <a:t>Questions?</a:t>
            </a:r>
            <a:endParaRPr lang="en-US" sz="7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“Everything Else”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execution framework handles everything else…</a:t>
            </a:r>
          </a:p>
          <a:p>
            <a:pPr lvl="1"/>
            <a:r>
              <a:rPr lang="en-US" dirty="0" smtClean="0"/>
              <a:t>Scheduling: assigns workers to map and reduce tasks</a:t>
            </a:r>
          </a:p>
          <a:p>
            <a:pPr lvl="1"/>
            <a:r>
              <a:rPr lang="en-US" dirty="0" smtClean="0"/>
              <a:t>“Data distribution”: moves processes to data</a:t>
            </a:r>
          </a:p>
          <a:p>
            <a:pPr lvl="1"/>
            <a:r>
              <a:rPr lang="en-US" dirty="0" smtClean="0"/>
              <a:t>Synchronization: gathers, sorts, and shuffles intermediate data</a:t>
            </a:r>
          </a:p>
          <a:p>
            <a:pPr lvl="1"/>
            <a:r>
              <a:rPr lang="en-US" dirty="0" smtClean="0"/>
              <a:t>Errors and faults: detects worker failures and restarts</a:t>
            </a:r>
          </a:p>
          <a:p>
            <a:r>
              <a:rPr lang="en-US" dirty="0" smtClean="0"/>
              <a:t>Limited control over data and execution flow</a:t>
            </a:r>
          </a:p>
          <a:p>
            <a:pPr lvl="1"/>
            <a:r>
              <a:rPr lang="en-US" dirty="0" smtClean="0"/>
              <a:t>All algorithms must expressed in m, r, c, p</a:t>
            </a:r>
          </a:p>
          <a:p>
            <a:r>
              <a:rPr lang="en-US" dirty="0" smtClean="0"/>
              <a:t>You don’t know:</a:t>
            </a:r>
          </a:p>
          <a:p>
            <a:pPr lvl="1"/>
            <a:r>
              <a:rPr lang="en-US" dirty="0" smtClean="0"/>
              <a:t>Where </a:t>
            </a:r>
            <a:r>
              <a:rPr lang="en-US" dirty="0" err="1" smtClean="0"/>
              <a:t>mappers</a:t>
            </a:r>
            <a:r>
              <a:rPr lang="en-US" dirty="0" smtClean="0"/>
              <a:t> and reducers run</a:t>
            </a:r>
          </a:p>
          <a:p>
            <a:pPr lvl="1"/>
            <a:r>
              <a:rPr lang="en-US" dirty="0" smtClean="0"/>
              <a:t>When a mapper or reducer begins or finishes</a:t>
            </a:r>
          </a:p>
          <a:p>
            <a:pPr lvl="1"/>
            <a:r>
              <a:rPr lang="en-US" dirty="0" smtClean="0"/>
              <a:t>Which input a particular mapper is processing</a:t>
            </a:r>
          </a:p>
          <a:p>
            <a:pPr lvl="1"/>
            <a:r>
              <a:rPr lang="en-US" dirty="0" smtClean="0"/>
              <a:t>Which intermediate key a particular reducer is processing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Tools for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Cleverly-constructed data structures</a:t>
            </a:r>
          </a:p>
          <a:p>
            <a:pPr lvl="1"/>
            <a:r>
              <a:rPr lang="en-US" dirty="0" smtClean="0"/>
              <a:t>Bring partial results together</a:t>
            </a:r>
          </a:p>
          <a:p>
            <a:r>
              <a:rPr lang="en-US" dirty="0" smtClean="0"/>
              <a:t>Sort order of intermediate keys</a:t>
            </a:r>
          </a:p>
          <a:p>
            <a:pPr lvl="1"/>
            <a:r>
              <a:rPr lang="en-US" dirty="0" smtClean="0"/>
              <a:t>Control order in which reducers process keys</a:t>
            </a:r>
          </a:p>
          <a:p>
            <a:r>
              <a:rPr lang="en-US" dirty="0" smtClean="0"/>
              <a:t>Partitioner</a:t>
            </a:r>
          </a:p>
          <a:p>
            <a:pPr lvl="1"/>
            <a:r>
              <a:rPr lang="en-US" dirty="0" smtClean="0"/>
              <a:t>Control which reducer processes which keys</a:t>
            </a:r>
          </a:p>
          <a:p>
            <a:r>
              <a:rPr lang="en-US" dirty="0" smtClean="0"/>
              <a:t>Preserving state in </a:t>
            </a:r>
            <a:r>
              <a:rPr lang="en-US" dirty="0" err="1" smtClean="0"/>
              <a:t>mappers</a:t>
            </a:r>
            <a:r>
              <a:rPr lang="en-US" dirty="0" smtClean="0"/>
              <a:t> and reducers</a:t>
            </a:r>
          </a:p>
          <a:p>
            <a:pPr lvl="1"/>
            <a:r>
              <a:rPr lang="en-US" dirty="0" smtClean="0"/>
              <a:t>Capture dependencies across multiple keys and values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Preserving State</a:t>
            </a:r>
            <a:endParaRPr lang="en-US" dirty="0"/>
          </a:p>
        </p:txBody>
      </p:sp>
      <p:grpSp>
        <p:nvGrpSpPr>
          <p:cNvPr id="3" name="Group 61"/>
          <p:cNvGrpSpPr/>
          <p:nvPr/>
        </p:nvGrpSpPr>
        <p:grpSpPr>
          <a:xfrm>
            <a:off x="1143000" y="1676400"/>
            <a:ext cx="2057400" cy="3886200"/>
            <a:chOff x="1143000" y="1676400"/>
            <a:chExt cx="2057400" cy="3886200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1143000" y="1676400"/>
              <a:ext cx="2057400" cy="38862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24000" y="1828800"/>
              <a:ext cx="12282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Mapper object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Rounded Rectangle 9"/>
          <p:cNvSpPr/>
          <p:nvPr/>
        </p:nvSpPr>
        <p:spPr bwMode="auto">
          <a:xfrm>
            <a:off x="1371600" y="2895600"/>
            <a:ext cx="16002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configure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1371600" y="3505200"/>
            <a:ext cx="1600200" cy="1066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1371600" y="4724400"/>
            <a:ext cx="16002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close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676400" y="2362200"/>
            <a:ext cx="990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state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rot="10800000">
            <a:off x="3200400" y="2286000"/>
            <a:ext cx="5334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97258" y="2161401"/>
            <a:ext cx="1612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one object per task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4" name="Group 62"/>
          <p:cNvGrpSpPr/>
          <p:nvPr/>
        </p:nvGrpSpPr>
        <p:grpSpPr>
          <a:xfrm>
            <a:off x="6019800" y="1676400"/>
            <a:ext cx="2057400" cy="3886200"/>
            <a:chOff x="6019800" y="1676400"/>
            <a:chExt cx="2057400" cy="3886200"/>
          </a:xfrm>
        </p:grpSpPr>
        <p:sp>
          <p:nvSpPr>
            <p:cNvPr id="20" name="Rounded Rectangle 19"/>
            <p:cNvSpPr/>
            <p:nvPr/>
          </p:nvSpPr>
          <p:spPr bwMode="auto">
            <a:xfrm>
              <a:off x="6019800" y="1676400"/>
              <a:ext cx="2057400" cy="38862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00800" y="1828800"/>
              <a:ext cx="12955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Reducer object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 bwMode="auto">
          <a:xfrm>
            <a:off x="6248400" y="2895600"/>
            <a:ext cx="16002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configure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6248400" y="3505200"/>
            <a:ext cx="1600200" cy="1066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reduce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6248400" y="4724400"/>
            <a:ext cx="16002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close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6553200" y="2362200"/>
            <a:ext cx="990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state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 flipV="1">
            <a:off x="5486400" y="2286000"/>
            <a:ext cx="5334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 bwMode="auto">
          <a:xfrm rot="10800000">
            <a:off x="2971801" y="3705999"/>
            <a:ext cx="6096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36539" y="3581400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one call per input </a:t>
            </a:r>
            <a:br>
              <a:rPr lang="en-US" sz="1200" dirty="0" smtClean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>key-value pair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72000" y="4191000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one call per </a:t>
            </a:r>
            <a:br>
              <a:rPr lang="en-US" sz="1200" dirty="0" smtClean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>intermediate key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 rot="10800000" flipH="1">
            <a:off x="5638800" y="4341811"/>
            <a:ext cx="6096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0" idx="3"/>
          </p:cNvCxnSpPr>
          <p:nvPr/>
        </p:nvCxnSpPr>
        <p:spPr bwMode="auto">
          <a:xfrm rot="10800000">
            <a:off x="2971801" y="3124200"/>
            <a:ext cx="762001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33800" y="2999601"/>
            <a:ext cx="17892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API initialization hook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5" name="Straight Arrow Connector 34"/>
          <p:cNvCxnSpPr>
            <a:endCxn id="22" idx="1"/>
          </p:cNvCxnSpPr>
          <p:nvPr/>
        </p:nvCxnSpPr>
        <p:spPr bwMode="auto">
          <a:xfrm flipV="1">
            <a:off x="5486401" y="3124200"/>
            <a:ext cx="761999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 bwMode="auto">
          <a:xfrm rot="10800000">
            <a:off x="2971802" y="4953000"/>
            <a:ext cx="914398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886200" y="4828401"/>
            <a:ext cx="1478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API cleanup hook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>
            <a:off x="5334000" y="4953000"/>
            <a:ext cx="9144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11" idx="1"/>
            <a:endCxn id="15" idx="1"/>
          </p:cNvCxnSpPr>
          <p:nvPr/>
        </p:nvCxnSpPr>
        <p:spPr bwMode="auto">
          <a:xfrm rot="10800000" flipH="1">
            <a:off x="1371600" y="2514600"/>
            <a:ext cx="304800" cy="1524000"/>
          </a:xfrm>
          <a:prstGeom prst="curvedConnector3">
            <a:avLst>
              <a:gd name="adj1" fmla="val -43235"/>
            </a:avLst>
          </a:prstGeom>
          <a:ln>
            <a:prstDash val="dash"/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23" idx="3"/>
            <a:endCxn id="25" idx="3"/>
          </p:cNvCxnSpPr>
          <p:nvPr/>
        </p:nvCxnSpPr>
        <p:spPr bwMode="auto">
          <a:xfrm flipH="1" flipV="1">
            <a:off x="7543800" y="2514600"/>
            <a:ext cx="304800" cy="1524000"/>
          </a:xfrm>
          <a:prstGeom prst="curvedConnector3">
            <a:avLst>
              <a:gd name="adj1" fmla="val -39706"/>
            </a:avLst>
          </a:prstGeom>
          <a:ln>
            <a:prstDash val="dash"/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 animBg="1"/>
      <p:bldP spid="19" grpId="0"/>
      <p:bldP spid="22" grpId="0" animBg="1"/>
      <p:bldP spid="23" grpId="0" animBg="1"/>
      <p:bldP spid="24" grpId="0" animBg="1"/>
      <p:bldP spid="25" grpId="0" animBg="1"/>
      <p:bldP spid="28" grpId="0"/>
      <p:bldP spid="30" grpId="0"/>
      <p:bldP spid="34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Scalable Hadoop Algorithms: Themes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object creation</a:t>
            </a:r>
          </a:p>
          <a:p>
            <a:pPr lvl="1"/>
            <a:r>
              <a:rPr lang="en-US" dirty="0" smtClean="0"/>
              <a:t>Inherently costly operation</a:t>
            </a:r>
          </a:p>
          <a:p>
            <a:pPr lvl="1"/>
            <a:r>
              <a:rPr lang="en-US" dirty="0" smtClean="0"/>
              <a:t>Garbage collection</a:t>
            </a:r>
          </a:p>
          <a:p>
            <a:r>
              <a:rPr lang="en-US" dirty="0" smtClean="0"/>
              <a:t>Avoid buffering</a:t>
            </a:r>
          </a:p>
          <a:p>
            <a:pPr lvl="1"/>
            <a:r>
              <a:rPr lang="en-US" dirty="0" smtClean="0"/>
              <a:t>Limited heap size</a:t>
            </a:r>
          </a:p>
          <a:p>
            <a:pPr lvl="1"/>
            <a:r>
              <a:rPr lang="en-US" dirty="0" smtClean="0"/>
              <a:t>Works for small datasets, but won’t scale!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Local Aggregation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Ideal scaling characteristics:</a:t>
            </a:r>
          </a:p>
          <a:p>
            <a:pPr lvl="1"/>
            <a:r>
              <a:rPr lang="en-US" dirty="0" smtClean="0"/>
              <a:t>Twice the data, twice the running time</a:t>
            </a:r>
          </a:p>
          <a:p>
            <a:pPr lvl="1"/>
            <a:r>
              <a:rPr lang="en-US" dirty="0" smtClean="0"/>
              <a:t>Twice the resources, half the running time</a:t>
            </a:r>
          </a:p>
          <a:p>
            <a:r>
              <a:rPr lang="en-US" dirty="0" smtClean="0"/>
              <a:t>Why can’t we achieve this?</a:t>
            </a:r>
          </a:p>
          <a:p>
            <a:pPr lvl="1"/>
            <a:r>
              <a:rPr lang="en-US" dirty="0" smtClean="0"/>
              <a:t>Synchronization requires communication</a:t>
            </a:r>
          </a:p>
          <a:p>
            <a:pPr lvl="1"/>
            <a:r>
              <a:rPr lang="en-US" dirty="0" smtClean="0"/>
              <a:t>Communication kills performance</a:t>
            </a:r>
          </a:p>
          <a:p>
            <a:r>
              <a:rPr lang="en-US" dirty="0" smtClean="0"/>
              <a:t>Thus… avoid communication!</a:t>
            </a:r>
          </a:p>
          <a:p>
            <a:pPr lvl="1"/>
            <a:r>
              <a:rPr lang="en-US" dirty="0" smtClean="0"/>
              <a:t>Reduce intermediate data via local aggregation</a:t>
            </a:r>
          </a:p>
          <a:p>
            <a:pPr lvl="1"/>
            <a:r>
              <a:rPr lang="en-US" dirty="0" smtClean="0"/>
              <a:t>Combiners can help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41585</TotalTime>
  <Words>1830</Words>
  <Application>Microsoft Office PowerPoint</Application>
  <PresentationFormat>On-screen Show (4:3)</PresentationFormat>
  <Paragraphs>480</Paragraphs>
  <Slides>43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Default Design</vt:lpstr>
      <vt:lpstr>Equation</vt:lpstr>
      <vt:lpstr>PowerPoint Presentation</vt:lpstr>
      <vt:lpstr>PowerPoint Presentation</vt:lpstr>
      <vt:lpstr>MapReduce: Recap</vt:lpstr>
      <vt:lpstr>PowerPoint Presentation</vt:lpstr>
      <vt:lpstr>“Everything Else”</vt:lpstr>
      <vt:lpstr>Tools for Synchronization</vt:lpstr>
      <vt:lpstr>Preserving State</vt:lpstr>
      <vt:lpstr>Scalable Hadoop Algorithms: Themes</vt:lpstr>
      <vt:lpstr>Importance of Local Aggregation</vt:lpstr>
      <vt:lpstr>PowerPoint Presentation</vt:lpstr>
      <vt:lpstr>PowerPoint Presentation</vt:lpstr>
      <vt:lpstr>Word Count: Baseline</vt:lpstr>
      <vt:lpstr>Word Count: Version 1</vt:lpstr>
      <vt:lpstr>Word Count: Version 2</vt:lpstr>
      <vt:lpstr>Design Pattern for Local Aggregation</vt:lpstr>
      <vt:lpstr>Combiner Design</vt:lpstr>
      <vt:lpstr>Computing the Mean: Version 1</vt:lpstr>
      <vt:lpstr>Computing the Mean: Version 2</vt:lpstr>
      <vt:lpstr>Computing the Mean: Version 3</vt:lpstr>
      <vt:lpstr>Computing the Mean: Version 4</vt:lpstr>
      <vt:lpstr>Algorithm Design: Running Example</vt:lpstr>
      <vt:lpstr>MapReduce: Large Counting Problems</vt:lpstr>
      <vt:lpstr>First Try: “Pairs”</vt:lpstr>
      <vt:lpstr>Pairs: Pseudo-Code</vt:lpstr>
      <vt:lpstr>“Pairs” Analysis</vt:lpstr>
      <vt:lpstr>Another Try: “Stripes”</vt:lpstr>
      <vt:lpstr>Stripes: Pseudo-Code</vt:lpstr>
      <vt:lpstr>“Stripes” Analysis</vt:lpstr>
      <vt:lpstr>PowerPoint Presentation</vt:lpstr>
      <vt:lpstr>PowerPoint Presentation</vt:lpstr>
      <vt:lpstr>Relative Frequencies</vt:lpstr>
      <vt:lpstr>f(B|A): “Stripes” </vt:lpstr>
      <vt:lpstr>f(B|A): “Pairs” </vt:lpstr>
      <vt:lpstr>f(B|A): “Pairs” </vt:lpstr>
      <vt:lpstr>f(B|A): “Pairs” </vt:lpstr>
      <vt:lpstr>“Order Inversion”</vt:lpstr>
      <vt:lpstr>Synchronization: Pairs vs. Stripes</vt:lpstr>
      <vt:lpstr>Secondary Sorting</vt:lpstr>
      <vt:lpstr>Secondary Sorting: Solutions</vt:lpstr>
      <vt:lpstr>Recap: Tools for Synchronization</vt:lpstr>
      <vt:lpstr>Issues and Tradeoffs</vt:lpstr>
      <vt:lpstr>Debugging at Scale</vt:lpstr>
      <vt:lpstr>Questions?</vt:lpstr>
    </vt:vector>
  </TitlesOfParts>
  <Company>University of Maryland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Data-Intensive Information Processing Applications</dc:title>
  <dc:creator>Jimmy Lin</dc:creator>
  <cp:lastModifiedBy>Khan, Latifur</cp:lastModifiedBy>
  <cp:revision>7491</cp:revision>
  <dcterms:created xsi:type="dcterms:W3CDTF">2009-04-21T05:05:25Z</dcterms:created>
  <dcterms:modified xsi:type="dcterms:W3CDTF">2014-01-30T21:11:05Z</dcterms:modified>
</cp:coreProperties>
</file>