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Default Extension="bin" ContentType="application/vnd.openxmlformats-officedocument.oleObject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67" r:id="rId3"/>
  </p:sldMasterIdLst>
  <p:notesMasterIdLst>
    <p:notesMasterId r:id="rId40"/>
  </p:notesMasterIdLst>
  <p:handoutMasterIdLst>
    <p:handoutMasterId r:id="rId41"/>
  </p:handoutMasterIdLst>
  <p:sldIdLst>
    <p:sldId id="268" r:id="rId4"/>
    <p:sldId id="269" r:id="rId5"/>
    <p:sldId id="270" r:id="rId6"/>
    <p:sldId id="303" r:id="rId7"/>
    <p:sldId id="272" r:id="rId8"/>
    <p:sldId id="356" r:id="rId9"/>
    <p:sldId id="274" r:id="rId10"/>
    <p:sldId id="275" r:id="rId11"/>
    <p:sldId id="276" r:id="rId12"/>
    <p:sldId id="277" r:id="rId13"/>
    <p:sldId id="278" r:id="rId14"/>
    <p:sldId id="279" r:id="rId15"/>
    <p:sldId id="309" r:id="rId16"/>
    <p:sldId id="317" r:id="rId17"/>
    <p:sldId id="318" r:id="rId18"/>
    <p:sldId id="310" r:id="rId19"/>
    <p:sldId id="282" r:id="rId20"/>
    <p:sldId id="283" r:id="rId21"/>
    <p:sldId id="304" r:id="rId22"/>
    <p:sldId id="305" r:id="rId23"/>
    <p:sldId id="306" r:id="rId24"/>
    <p:sldId id="307" r:id="rId25"/>
    <p:sldId id="357" r:id="rId26"/>
    <p:sldId id="358" r:id="rId27"/>
    <p:sldId id="308" r:id="rId28"/>
    <p:sldId id="289" r:id="rId29"/>
    <p:sldId id="360" r:id="rId30"/>
    <p:sldId id="361" r:id="rId31"/>
    <p:sldId id="362" r:id="rId32"/>
    <p:sldId id="290" r:id="rId33"/>
    <p:sldId id="359" r:id="rId34"/>
    <p:sldId id="291" r:id="rId35"/>
    <p:sldId id="292" r:id="rId36"/>
    <p:sldId id="293" r:id="rId37"/>
    <p:sldId id="294" r:id="rId38"/>
    <p:sldId id="295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EDE4C-66FF-451A-A56E-1FADD4CD909C}" type="datetimeFigureOut">
              <a:rPr lang="en-US" smtClean="0"/>
              <a:pPr/>
              <a:t>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DB4E5-955B-4E94-B059-C66620EEC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F54B2-91F9-4DDA-8E2E-D772975F5652}" type="datetimeFigureOut">
              <a:rPr lang="en-US" smtClean="0"/>
              <a:pPr/>
              <a:t>1/30/2015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A9A485-EE8E-4655-9B68-FE7A0E734E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42143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E58438-35FE-4B9E-A5A8-B8F4F71854B3}" type="slidenum">
              <a:rPr lang="en-US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25552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6074-6AD9-43D9-BD6B-5020461B2D80}" type="datetimeFigureOut">
              <a:rPr lang="en-US" smtClean="0"/>
              <a:pPr/>
              <a:t>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88F7-E925-4F48-B43C-9AE758D0E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86043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6074-6AD9-43D9-BD6B-5020461B2D80}" type="datetimeFigureOut">
              <a:rPr lang="en-US" smtClean="0"/>
              <a:pPr/>
              <a:t>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88F7-E925-4F48-B43C-9AE758D0E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1502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6074-6AD9-43D9-BD6B-5020461B2D80}" type="datetimeFigureOut">
              <a:rPr lang="en-US" smtClean="0"/>
              <a:pPr/>
              <a:t>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88F7-E925-4F48-B43C-9AE758D0E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6459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525562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13716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1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167292330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239695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119123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1519867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234209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1FBAEF-AE43-4476-9A43-49CF43C4F8D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129454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A243F6-47CF-46DB-8C23-338933067E7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59327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6074-6AD9-43D9-BD6B-5020461B2D80}" type="datetimeFigureOut">
              <a:rPr lang="en-US" smtClean="0"/>
              <a:pPr/>
              <a:t>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88F7-E925-4F48-B43C-9AE758D0E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688016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1DE9E-144E-4392-AA4A-5B95663B02E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71136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3F2311-9A52-49A9-9762-E4744B8B51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0985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303DA5-9BA8-4E99-B1FD-97E38BA651E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250368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BC437E-78DA-49E0-A414-4AF0328D80A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282991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75E413-0AC6-4140-B74D-FFAC5467D0D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178023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B0B7FC-94A9-4646-AA51-DFB9A6AE27C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04462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32D1B2-F509-484D-A5FF-814233F0FEC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82572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96EF3F-31DB-4878-B7E6-86424AA7AA1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03610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196220-598A-413B-B9DF-0F693381153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168598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4043117-5D11-4AC6-80BD-AA8A84E4C6E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24762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6074-6AD9-43D9-BD6B-5020461B2D80}" type="datetimeFigureOut">
              <a:rPr lang="en-US" smtClean="0"/>
              <a:pPr/>
              <a:t>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88F7-E925-4F48-B43C-9AE758D0E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57679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6074-6AD9-43D9-BD6B-5020461B2D80}" type="datetimeFigureOut">
              <a:rPr lang="en-US" smtClean="0"/>
              <a:pPr/>
              <a:t>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88F7-E925-4F48-B43C-9AE758D0E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85131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6074-6AD9-43D9-BD6B-5020461B2D80}" type="datetimeFigureOut">
              <a:rPr lang="en-US" smtClean="0"/>
              <a:pPr/>
              <a:t>1/30/2015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88F7-E925-4F48-B43C-9AE758D0E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38200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6074-6AD9-43D9-BD6B-5020461B2D80}" type="datetimeFigureOut">
              <a:rPr lang="en-US" smtClean="0"/>
              <a:pPr/>
              <a:t>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88F7-E925-4F48-B43C-9AE758D0E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80869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6074-6AD9-43D9-BD6B-5020461B2D80}" type="datetimeFigureOut">
              <a:rPr lang="en-US" smtClean="0"/>
              <a:pPr/>
              <a:t>1/30/2015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88F7-E925-4F48-B43C-9AE758D0E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65983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6074-6AD9-43D9-BD6B-5020461B2D80}" type="datetimeFigureOut">
              <a:rPr lang="en-US" smtClean="0"/>
              <a:pPr/>
              <a:t>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88F7-E925-4F48-B43C-9AE758D0E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46468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6074-6AD9-43D9-BD6B-5020461B2D80}" type="datetimeFigureOut">
              <a:rPr lang="en-US" smtClean="0"/>
              <a:pPr/>
              <a:t>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88F7-E925-4F48-B43C-9AE758D0E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67711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66074-6AD9-43D9-BD6B-5020461B2D80}" type="datetimeFigureOut">
              <a:rPr lang="en-US" smtClean="0"/>
              <a:pPr/>
              <a:t>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288F7-E925-4F48-B43C-9AE758D0E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01760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3066971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+mn-lt"/>
          <a:ea typeface="+mn-ea"/>
          <a:cs typeface="+mn-c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+mn-lt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2400" baseline="0">
          <a:solidFill>
            <a:schemeClr val="bg1"/>
          </a:solidFill>
          <a:latin typeface="+mn-lt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+mn-lt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+mn-lt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3192162-658C-4A31-B2B9-E1572DF0E116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3217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Microsoft_Office_Word_97_-_2003_Document3.doc"/><Relationship Id="rId5" Type="http://schemas.openxmlformats.org/officeDocument/2006/relationships/oleObject" Target="../embeddings/Microsoft_Office_Word_97_-_2003_Document2.doc"/><Relationship Id="rId4" Type="http://schemas.openxmlformats.org/officeDocument/2006/relationships/oleObject" Target="../embeddings/Microsoft_Office_Word_97_-_2003_Document1.doc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/>
              <a:t>MapReduce algorithms </a:t>
            </a:r>
            <a:br>
              <a:rPr lang="en-US" sz="3200" dirty="0" smtClean="0"/>
            </a:br>
            <a:r>
              <a:rPr lang="en-US" sz="3200" dirty="0" smtClean="0"/>
              <a:t>for processing relational data</a:t>
            </a:r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12038740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in 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Easy!</a:t>
            </a:r>
          </a:p>
          <a:p>
            <a:pPr lvl="1"/>
            <a:r>
              <a:rPr lang="en-US" dirty="0" smtClean="0"/>
              <a:t>Map over </a:t>
            </a:r>
            <a:r>
              <a:rPr lang="en-US" dirty="0" err="1" smtClean="0"/>
              <a:t>tuples</a:t>
            </a:r>
            <a:r>
              <a:rPr lang="en-US" dirty="0" smtClean="0"/>
              <a:t>, emit only </a:t>
            </a:r>
            <a:r>
              <a:rPr lang="en-US" dirty="0" err="1" smtClean="0"/>
              <a:t>tuples</a:t>
            </a:r>
            <a:r>
              <a:rPr lang="en-US" dirty="0" smtClean="0"/>
              <a:t> that meet criteria</a:t>
            </a:r>
          </a:p>
          <a:p>
            <a:pPr lvl="1"/>
            <a:r>
              <a:rPr lang="en-US" dirty="0" smtClean="0"/>
              <a:t>No reducers, unless for regrouping or resorting </a:t>
            </a:r>
            <a:r>
              <a:rPr lang="en-US" dirty="0" err="1" smtClean="0"/>
              <a:t>tuples</a:t>
            </a:r>
            <a:endParaRPr lang="en-US" dirty="0" smtClean="0"/>
          </a:p>
          <a:p>
            <a:pPr lvl="1"/>
            <a:r>
              <a:rPr lang="en-US" dirty="0" smtClean="0"/>
              <a:t>Alternatively: perform in reducer, after some other processing</a:t>
            </a:r>
          </a:p>
          <a:p>
            <a:r>
              <a:rPr lang="en-US" dirty="0" smtClean="0"/>
              <a:t>Basically limited by HDFS streaming speeds</a:t>
            </a:r>
          </a:p>
          <a:p>
            <a:pPr lvl="1"/>
            <a:r>
              <a:rPr lang="en-US" dirty="0" smtClean="0"/>
              <a:t>Speed of encoding/decoding </a:t>
            </a:r>
            <a:r>
              <a:rPr lang="en-US" dirty="0" err="1" smtClean="0"/>
              <a:t>tuples</a:t>
            </a:r>
            <a:r>
              <a:rPr lang="en-US" dirty="0" smtClean="0"/>
              <a:t> becomes important</a:t>
            </a:r>
          </a:p>
          <a:p>
            <a:pPr lvl="1"/>
            <a:r>
              <a:rPr lang="en-US" dirty="0" smtClean="0"/>
              <a:t>Relational databases take advantage of compression</a:t>
            </a:r>
          </a:p>
          <a:p>
            <a:pPr lvl="1"/>
            <a:r>
              <a:rPr lang="en-US" dirty="0" err="1" smtClean="0"/>
              <a:t>Semistructured</a:t>
            </a:r>
            <a:r>
              <a:rPr lang="en-US" dirty="0" smtClean="0"/>
              <a:t> data? No problem!</a:t>
            </a:r>
          </a:p>
        </p:txBody>
      </p:sp>
    </p:spTree>
    <p:extLst>
      <p:ext uri="{BB962C8B-B14F-4D97-AF65-F5344CB8AC3E}">
        <p14:creationId xmlns="" xmlns:p14="http://schemas.microsoft.com/office/powerpoint/2010/main" val="21297597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by…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Example: What is the average time spent per URL?</a:t>
            </a:r>
          </a:p>
          <a:p>
            <a:r>
              <a:rPr lang="en-US" dirty="0" smtClean="0"/>
              <a:t>In SQL:</a:t>
            </a:r>
          </a:p>
          <a:p>
            <a:pPr lvl="1"/>
            <a:r>
              <a:rPr lang="en-US" dirty="0" smtClean="0"/>
              <a:t>SELECT </a:t>
            </a:r>
            <a:r>
              <a:rPr lang="en-US" dirty="0" err="1" smtClean="0"/>
              <a:t>url</a:t>
            </a:r>
            <a:r>
              <a:rPr lang="en-US" dirty="0" smtClean="0"/>
              <a:t>, AVG(time) FROM visits GROUP BY </a:t>
            </a:r>
            <a:r>
              <a:rPr lang="en-US" dirty="0" err="1" smtClean="0"/>
              <a:t>url</a:t>
            </a:r>
            <a:endParaRPr lang="en-US" dirty="0" smtClean="0"/>
          </a:p>
          <a:p>
            <a:r>
              <a:rPr lang="en-US" dirty="0" smtClean="0"/>
              <a:t>In MapReduce:</a:t>
            </a:r>
          </a:p>
          <a:p>
            <a:pPr lvl="1"/>
            <a:r>
              <a:rPr lang="en-US" dirty="0" smtClean="0"/>
              <a:t>Map over </a:t>
            </a:r>
            <a:r>
              <a:rPr lang="en-US" dirty="0" err="1" smtClean="0"/>
              <a:t>tuples</a:t>
            </a:r>
            <a:r>
              <a:rPr lang="en-US" dirty="0" smtClean="0"/>
              <a:t>, emit time, keyed by </a:t>
            </a:r>
            <a:r>
              <a:rPr lang="en-US" dirty="0" err="1" smtClean="0"/>
              <a:t>url</a:t>
            </a:r>
            <a:endParaRPr lang="en-US" dirty="0" smtClean="0"/>
          </a:p>
          <a:p>
            <a:pPr lvl="1"/>
            <a:r>
              <a:rPr lang="en-US" dirty="0" smtClean="0"/>
              <a:t>Framework automatically groups values by keys</a:t>
            </a:r>
          </a:p>
          <a:p>
            <a:pPr lvl="1"/>
            <a:r>
              <a:rPr lang="en-US" dirty="0" smtClean="0"/>
              <a:t>Compute average in reducer</a:t>
            </a:r>
          </a:p>
          <a:p>
            <a:pPr lvl="1"/>
            <a:r>
              <a:rPr lang="en-US" dirty="0" smtClean="0"/>
              <a:t>Optimize with combiners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969013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4" descr="C:\Documents and Settings\Jimmy Lin\Local Settings\Temporary Internet Files\Content.IE5\8DW3C1QH\MPj0422865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46075"/>
            <a:ext cx="9144000" cy="616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1828800"/>
            <a:ext cx="9144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Relational</a:t>
            </a:r>
            <a:r>
              <a:rPr lang="en-US" sz="4000" dirty="0">
                <a:solidFill>
                  <a:schemeClr val="bg2"/>
                </a:solidFill>
              </a:rPr>
              <a:t> </a:t>
            </a:r>
            <a:r>
              <a:rPr lang="en-US" sz="4000" dirty="0" smtClean="0">
                <a:solidFill>
                  <a:schemeClr val="bg2"/>
                </a:solidFill>
              </a:rPr>
              <a:t>Joins</a:t>
            </a:r>
            <a:endParaRPr lang="en-US" sz="4000" dirty="0">
              <a:solidFill>
                <a:schemeClr val="bg2"/>
              </a:solidFill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0" y="6611938"/>
            <a:ext cx="27432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 smtClean="0">
                <a:solidFill>
                  <a:schemeClr val="bg2"/>
                </a:solidFill>
              </a:rPr>
              <a:t>Source: Microsoft Office Clip Art</a:t>
            </a:r>
          </a:p>
        </p:txBody>
      </p:sp>
    </p:spTree>
    <p:extLst>
      <p:ext uri="{BB962C8B-B14F-4D97-AF65-F5344CB8AC3E}">
        <p14:creationId xmlns="" xmlns:p14="http://schemas.microsoft.com/office/powerpoint/2010/main" val="24778895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Joins</a:t>
            </a:r>
            <a:endParaRPr lang="en-US" dirty="0"/>
          </a:p>
        </p:txBody>
      </p:sp>
      <p:sp>
        <p:nvSpPr>
          <p:cNvPr id="192" name="Flowchart: Collate 191"/>
          <p:cNvSpPr/>
          <p:nvPr/>
        </p:nvSpPr>
        <p:spPr>
          <a:xfrm rot="5400000">
            <a:off x="4381500" y="3390900"/>
            <a:ext cx="381000" cy="762000"/>
          </a:xfrm>
          <a:prstGeom prst="flowChartCollate">
            <a:avLst/>
          </a:prstGeom>
          <a:noFill/>
          <a:ln w="19050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  <a:latin typeface="Calibri"/>
            </a:endParaRPr>
          </a:p>
        </p:txBody>
      </p:sp>
      <p:cxnSp>
        <p:nvCxnSpPr>
          <p:cNvPr id="208" name="Straight Arrow Connector 207"/>
          <p:cNvCxnSpPr/>
          <p:nvPr/>
        </p:nvCxnSpPr>
        <p:spPr>
          <a:xfrm>
            <a:off x="2514600" y="3733800"/>
            <a:ext cx="14478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209" name="Straight Arrow Connector 208"/>
          <p:cNvCxnSpPr/>
          <p:nvPr/>
        </p:nvCxnSpPr>
        <p:spPr>
          <a:xfrm rot="5400000" flipH="1" flipV="1">
            <a:off x="2361803" y="3581003"/>
            <a:ext cx="304800" cy="794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none"/>
          </a:ln>
          <a:effectLst/>
        </p:spPr>
      </p:cxnSp>
      <p:grpSp>
        <p:nvGrpSpPr>
          <p:cNvPr id="210" name="Group 209"/>
          <p:cNvGrpSpPr/>
          <p:nvPr/>
        </p:nvGrpSpPr>
        <p:grpSpPr>
          <a:xfrm flipH="1">
            <a:off x="5105400" y="3429000"/>
            <a:ext cx="1448594" cy="306388"/>
            <a:chOff x="5638006" y="3810000"/>
            <a:chExt cx="1448594" cy="306388"/>
          </a:xfrm>
        </p:grpSpPr>
        <p:cxnSp>
          <p:nvCxnSpPr>
            <p:cNvPr id="211" name="Straight Arrow Connector 210"/>
            <p:cNvCxnSpPr/>
            <p:nvPr/>
          </p:nvCxnSpPr>
          <p:spPr>
            <a:xfrm>
              <a:off x="5638800" y="4114800"/>
              <a:ext cx="1447800" cy="1588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212" name="Straight Arrow Connector 211"/>
            <p:cNvCxnSpPr/>
            <p:nvPr/>
          </p:nvCxnSpPr>
          <p:spPr>
            <a:xfrm rot="5400000" flipH="1" flipV="1">
              <a:off x="5486003" y="3962003"/>
              <a:ext cx="304800" cy="794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tailEnd type="none"/>
            </a:ln>
            <a:effectLst/>
          </p:spPr>
        </p:cxnSp>
      </p:grpSp>
      <p:cxnSp>
        <p:nvCxnSpPr>
          <p:cNvPr id="213" name="Straight Arrow Connector 212"/>
          <p:cNvCxnSpPr/>
          <p:nvPr/>
        </p:nvCxnSpPr>
        <p:spPr>
          <a:xfrm rot="5400000">
            <a:off x="4418806" y="4114006"/>
            <a:ext cx="3048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grpSp>
        <p:nvGrpSpPr>
          <p:cNvPr id="216" name="Group 215"/>
          <p:cNvGrpSpPr/>
          <p:nvPr/>
        </p:nvGrpSpPr>
        <p:grpSpPr>
          <a:xfrm>
            <a:off x="1143000" y="1295400"/>
            <a:ext cx="2286000" cy="381000"/>
            <a:chOff x="1219200" y="1143000"/>
            <a:chExt cx="2286000" cy="381000"/>
          </a:xfrm>
        </p:grpSpPr>
        <p:sp>
          <p:nvSpPr>
            <p:cNvPr id="172" name="Rectangle 171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1219200" y="1143000"/>
              <a:ext cx="407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>
                  <a:solidFill>
                    <a:srgbClr val="000000"/>
                  </a:solidFill>
                </a:rPr>
                <a:t>R</a:t>
              </a:r>
              <a:r>
                <a:rPr lang="en-US" sz="1600" kern="0" baseline="-250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217" name="Group 216"/>
          <p:cNvGrpSpPr/>
          <p:nvPr/>
        </p:nvGrpSpPr>
        <p:grpSpPr>
          <a:xfrm>
            <a:off x="1143000" y="1828800"/>
            <a:ext cx="2286000" cy="381000"/>
            <a:chOff x="1219200" y="1143000"/>
            <a:chExt cx="2286000" cy="381000"/>
          </a:xfrm>
        </p:grpSpPr>
        <p:sp>
          <p:nvSpPr>
            <p:cNvPr id="218" name="Rectangle 217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1219200" y="1143000"/>
              <a:ext cx="407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>
                  <a:solidFill>
                    <a:srgbClr val="000000"/>
                  </a:solidFill>
                </a:rPr>
                <a:t>R</a:t>
              </a:r>
              <a:r>
                <a:rPr lang="en-US" sz="1600" kern="0" baseline="-250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221" name="Group 220"/>
          <p:cNvGrpSpPr/>
          <p:nvPr/>
        </p:nvGrpSpPr>
        <p:grpSpPr>
          <a:xfrm>
            <a:off x="1143000" y="2362200"/>
            <a:ext cx="2286000" cy="381000"/>
            <a:chOff x="1219200" y="1143000"/>
            <a:chExt cx="2286000" cy="381000"/>
          </a:xfrm>
        </p:grpSpPr>
        <p:sp>
          <p:nvSpPr>
            <p:cNvPr id="222" name="Rectangle 221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1219200" y="1143000"/>
              <a:ext cx="407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>
                  <a:solidFill>
                    <a:srgbClr val="000000"/>
                  </a:solidFill>
                </a:rPr>
                <a:t>R</a:t>
              </a:r>
              <a:r>
                <a:rPr lang="en-US" sz="1600" kern="0" baseline="-2500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225" name="Group 224"/>
          <p:cNvGrpSpPr/>
          <p:nvPr/>
        </p:nvGrpSpPr>
        <p:grpSpPr>
          <a:xfrm>
            <a:off x="1143000" y="2895600"/>
            <a:ext cx="2286000" cy="381000"/>
            <a:chOff x="1219200" y="1143000"/>
            <a:chExt cx="2286000" cy="381000"/>
          </a:xfrm>
        </p:grpSpPr>
        <p:sp>
          <p:nvSpPr>
            <p:cNvPr id="226" name="Rectangle 225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1219200" y="1143000"/>
              <a:ext cx="407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>
                  <a:solidFill>
                    <a:srgbClr val="000000"/>
                  </a:solidFill>
                </a:rPr>
                <a:t>R</a:t>
              </a:r>
              <a:r>
                <a:rPr lang="en-US" sz="1600" kern="0" baseline="-25000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229" name="Group 228"/>
          <p:cNvGrpSpPr/>
          <p:nvPr/>
        </p:nvGrpSpPr>
        <p:grpSpPr>
          <a:xfrm>
            <a:off x="5486400" y="1295400"/>
            <a:ext cx="2286000" cy="381000"/>
            <a:chOff x="3124200" y="1143000"/>
            <a:chExt cx="2286000" cy="381000"/>
          </a:xfrm>
        </p:grpSpPr>
        <p:sp>
          <p:nvSpPr>
            <p:cNvPr id="230" name="Rectangle 229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5013938" y="1143000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>
                  <a:solidFill>
                    <a:srgbClr val="000000"/>
                  </a:solidFill>
                </a:rPr>
                <a:t>S</a:t>
              </a:r>
              <a:r>
                <a:rPr lang="en-US" sz="1600" kern="0" baseline="-250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5486400" y="1828800"/>
            <a:ext cx="2286000" cy="381000"/>
            <a:chOff x="3124200" y="1143000"/>
            <a:chExt cx="2286000" cy="381000"/>
          </a:xfrm>
        </p:grpSpPr>
        <p:sp>
          <p:nvSpPr>
            <p:cNvPr id="234" name="Rectangle 233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5013938" y="1143000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>
                  <a:solidFill>
                    <a:srgbClr val="000000"/>
                  </a:solidFill>
                </a:rPr>
                <a:t>S</a:t>
              </a:r>
              <a:r>
                <a:rPr lang="en-US" sz="1600" kern="0" baseline="-250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237" name="Group 236"/>
          <p:cNvGrpSpPr/>
          <p:nvPr/>
        </p:nvGrpSpPr>
        <p:grpSpPr>
          <a:xfrm>
            <a:off x="5486400" y="2362200"/>
            <a:ext cx="2286000" cy="381000"/>
            <a:chOff x="3124200" y="1143000"/>
            <a:chExt cx="2286000" cy="381000"/>
          </a:xfrm>
        </p:grpSpPr>
        <p:sp>
          <p:nvSpPr>
            <p:cNvPr id="238" name="Rectangle 237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5013938" y="1143000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>
                  <a:solidFill>
                    <a:srgbClr val="000000"/>
                  </a:solidFill>
                </a:rPr>
                <a:t>S</a:t>
              </a:r>
              <a:r>
                <a:rPr lang="en-US" sz="1600" kern="0" baseline="-2500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241" name="Group 240"/>
          <p:cNvGrpSpPr/>
          <p:nvPr/>
        </p:nvGrpSpPr>
        <p:grpSpPr>
          <a:xfrm>
            <a:off x="5486400" y="2895600"/>
            <a:ext cx="2286000" cy="381000"/>
            <a:chOff x="3124200" y="1143000"/>
            <a:chExt cx="2286000" cy="381000"/>
          </a:xfrm>
        </p:grpSpPr>
        <p:sp>
          <p:nvSpPr>
            <p:cNvPr id="242" name="Rectangle 241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5013938" y="1143000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>
                  <a:solidFill>
                    <a:srgbClr val="000000"/>
                  </a:solidFill>
                </a:rPr>
                <a:t>S</a:t>
              </a:r>
              <a:r>
                <a:rPr lang="en-US" sz="1600" kern="0" baseline="-25000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253" name="Group 252"/>
          <p:cNvGrpSpPr/>
          <p:nvPr/>
        </p:nvGrpSpPr>
        <p:grpSpPr>
          <a:xfrm>
            <a:off x="2514600" y="4419600"/>
            <a:ext cx="2286000" cy="381000"/>
            <a:chOff x="1219200" y="1143000"/>
            <a:chExt cx="2286000" cy="381000"/>
          </a:xfrm>
        </p:grpSpPr>
        <p:sp>
          <p:nvSpPr>
            <p:cNvPr id="254" name="Rectangle 253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1219200" y="1143000"/>
              <a:ext cx="407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>
                  <a:solidFill>
                    <a:srgbClr val="000000"/>
                  </a:solidFill>
                </a:rPr>
                <a:t>R</a:t>
              </a:r>
              <a:r>
                <a:rPr lang="en-US" sz="1600" kern="0" baseline="-250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257" name="Group 256"/>
          <p:cNvGrpSpPr/>
          <p:nvPr/>
        </p:nvGrpSpPr>
        <p:grpSpPr>
          <a:xfrm>
            <a:off x="4419600" y="4419600"/>
            <a:ext cx="2286000" cy="381000"/>
            <a:chOff x="3124200" y="1143000"/>
            <a:chExt cx="2286000" cy="381000"/>
          </a:xfrm>
        </p:grpSpPr>
        <p:sp>
          <p:nvSpPr>
            <p:cNvPr id="258" name="Rectangle 257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5013938" y="1143000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>
                  <a:solidFill>
                    <a:srgbClr val="000000"/>
                  </a:solidFill>
                </a:rPr>
                <a:t>S</a:t>
              </a:r>
              <a:r>
                <a:rPr lang="en-US" sz="1600" kern="0" baseline="-250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2514600" y="4953000"/>
            <a:ext cx="2286000" cy="381000"/>
            <a:chOff x="1219200" y="1143000"/>
            <a:chExt cx="2286000" cy="381000"/>
          </a:xfrm>
        </p:grpSpPr>
        <p:sp>
          <p:nvSpPr>
            <p:cNvPr id="262" name="Rectangle 261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1219200" y="1143000"/>
              <a:ext cx="407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>
                  <a:solidFill>
                    <a:srgbClr val="000000"/>
                  </a:solidFill>
                </a:rPr>
                <a:t>R</a:t>
              </a:r>
              <a:r>
                <a:rPr lang="en-US" sz="1600" kern="0" baseline="-250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265" name="Group 264"/>
          <p:cNvGrpSpPr/>
          <p:nvPr/>
        </p:nvGrpSpPr>
        <p:grpSpPr>
          <a:xfrm>
            <a:off x="4419600" y="4953000"/>
            <a:ext cx="2286000" cy="381000"/>
            <a:chOff x="3124200" y="1143000"/>
            <a:chExt cx="2286000" cy="381000"/>
          </a:xfrm>
        </p:grpSpPr>
        <p:sp>
          <p:nvSpPr>
            <p:cNvPr id="266" name="Rectangle 265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5013938" y="1143000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>
                  <a:solidFill>
                    <a:srgbClr val="000000"/>
                  </a:solidFill>
                </a:rPr>
                <a:t>S</a:t>
              </a:r>
              <a:r>
                <a:rPr lang="en-US" sz="1600" kern="0" baseline="-25000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269" name="Group 268"/>
          <p:cNvGrpSpPr/>
          <p:nvPr/>
        </p:nvGrpSpPr>
        <p:grpSpPr>
          <a:xfrm>
            <a:off x="2514600" y="5486400"/>
            <a:ext cx="2286000" cy="381000"/>
            <a:chOff x="1219200" y="1143000"/>
            <a:chExt cx="2286000" cy="381000"/>
          </a:xfrm>
        </p:grpSpPr>
        <p:sp>
          <p:nvSpPr>
            <p:cNvPr id="270" name="Rectangle 269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1219200" y="1143000"/>
              <a:ext cx="407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>
                  <a:solidFill>
                    <a:srgbClr val="000000"/>
                  </a:solidFill>
                </a:rPr>
                <a:t>R</a:t>
              </a:r>
              <a:r>
                <a:rPr lang="en-US" sz="1600" kern="0" baseline="-2500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4419600" y="5486400"/>
            <a:ext cx="2286000" cy="381000"/>
            <a:chOff x="3124200" y="1143000"/>
            <a:chExt cx="2286000" cy="381000"/>
          </a:xfrm>
        </p:grpSpPr>
        <p:sp>
          <p:nvSpPr>
            <p:cNvPr id="274" name="Rectangle 273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5013938" y="1143000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>
                  <a:solidFill>
                    <a:srgbClr val="000000"/>
                  </a:solidFill>
                </a:rPr>
                <a:t>S</a:t>
              </a:r>
              <a:r>
                <a:rPr lang="en-US" sz="1600" kern="0" baseline="-250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277" name="Group 276"/>
          <p:cNvGrpSpPr/>
          <p:nvPr/>
        </p:nvGrpSpPr>
        <p:grpSpPr>
          <a:xfrm>
            <a:off x="2514600" y="6019800"/>
            <a:ext cx="2286000" cy="381000"/>
            <a:chOff x="1219200" y="1143000"/>
            <a:chExt cx="2286000" cy="381000"/>
          </a:xfrm>
        </p:grpSpPr>
        <p:sp>
          <p:nvSpPr>
            <p:cNvPr id="278" name="Rectangle 277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1219200" y="1143000"/>
              <a:ext cx="407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>
                  <a:solidFill>
                    <a:srgbClr val="000000"/>
                  </a:solidFill>
                </a:rPr>
                <a:t>R</a:t>
              </a:r>
              <a:r>
                <a:rPr lang="en-US" sz="1600" kern="0" baseline="-25000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281" name="Group 280"/>
          <p:cNvGrpSpPr/>
          <p:nvPr/>
        </p:nvGrpSpPr>
        <p:grpSpPr>
          <a:xfrm>
            <a:off x="4419600" y="6019800"/>
            <a:ext cx="2286000" cy="381000"/>
            <a:chOff x="3124200" y="1143000"/>
            <a:chExt cx="2286000" cy="381000"/>
          </a:xfrm>
        </p:grpSpPr>
        <p:sp>
          <p:nvSpPr>
            <p:cNvPr id="282" name="Rectangle 281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5013938" y="1143000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>
                  <a:solidFill>
                    <a:srgbClr val="000000"/>
                  </a:solidFill>
                </a:rPr>
                <a:t>S</a:t>
              </a:r>
              <a:r>
                <a:rPr lang="en-US" sz="1600" kern="0" baseline="-2500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9857521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z="2800"/>
              <a:t>Natural Join Operation – Example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029450" cy="409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Relations r, s: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1676400" y="16764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</a:rPr>
              <a:t>A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2133600" y="16764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</a:rPr>
              <a:t>B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1676400" y="2286000"/>
            <a:ext cx="4572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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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</a:t>
            </a: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2133600" y="2286000"/>
            <a:ext cx="4572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2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4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2</a:t>
            </a: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2590800" y="16764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</a:rPr>
              <a:t>C</a:t>
            </a: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3048000" y="16764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</a:rPr>
              <a:t>D</a:t>
            </a: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2590800" y="2286000"/>
            <a:ext cx="4572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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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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</a:t>
            </a: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3048000" y="2286000"/>
            <a:ext cx="4572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b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b</a:t>
            </a:r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5181600" y="16002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</a:rPr>
              <a:t>B</a:t>
            </a:r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5181600" y="2209800"/>
            <a:ext cx="4572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3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2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3</a:t>
            </a:r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5638800" y="16002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</a:rPr>
              <a:t>D</a:t>
            </a: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5638800" y="2209800"/>
            <a:ext cx="4572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b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b</a:t>
            </a: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6096000" y="16002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</a:rPr>
              <a:t>E</a:t>
            </a:r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6096000" y="2209800"/>
            <a:ext cx="4572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</a:t>
            </a:r>
            <a:endParaRPr lang="en-US" b="1" i="1">
              <a:solidFill>
                <a:srgbClr val="000000"/>
              </a:solidFill>
              <a:latin typeface="Helvetica" pitchFamily="34" charset="0"/>
              <a:sym typeface="Symbol" pitchFamily="18" charset="2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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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</a:t>
            </a:r>
          </a:p>
        </p:txBody>
      </p:sp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2362200" y="3657600"/>
            <a:ext cx="260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</a:rPr>
              <a:t>r</a:t>
            </a:r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3352800" y="4340225"/>
            <a:ext cx="434975" cy="496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</a:rPr>
              <a:t>A</a:t>
            </a:r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3787775" y="4340225"/>
            <a:ext cx="434975" cy="496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</a:rPr>
              <a:t>B</a:t>
            </a:r>
          </a:p>
        </p:txBody>
      </p:sp>
      <p:sp>
        <p:nvSpPr>
          <p:cNvPr id="29717" name="Rectangle 21"/>
          <p:cNvSpPr>
            <a:spLocks noChangeArrowheads="1"/>
          </p:cNvSpPr>
          <p:nvPr/>
        </p:nvSpPr>
        <p:spPr bwMode="auto">
          <a:xfrm>
            <a:off x="3352800" y="4908550"/>
            <a:ext cx="434975" cy="1350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</a:t>
            </a:r>
          </a:p>
        </p:txBody>
      </p:sp>
      <p:sp>
        <p:nvSpPr>
          <p:cNvPr id="29718" name="Rectangle 22"/>
          <p:cNvSpPr>
            <a:spLocks noChangeArrowheads="1"/>
          </p:cNvSpPr>
          <p:nvPr/>
        </p:nvSpPr>
        <p:spPr bwMode="auto">
          <a:xfrm>
            <a:off x="3787775" y="4908550"/>
            <a:ext cx="434975" cy="1350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2</a:t>
            </a:r>
          </a:p>
        </p:txBody>
      </p:sp>
      <p:sp>
        <p:nvSpPr>
          <p:cNvPr id="29719" name="Rectangle 23"/>
          <p:cNvSpPr>
            <a:spLocks noChangeArrowheads="1"/>
          </p:cNvSpPr>
          <p:nvPr/>
        </p:nvSpPr>
        <p:spPr bwMode="auto">
          <a:xfrm>
            <a:off x="4222750" y="4340225"/>
            <a:ext cx="436563" cy="496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</a:rPr>
              <a:t>C</a:t>
            </a:r>
          </a:p>
        </p:txBody>
      </p:sp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4659313" y="4340225"/>
            <a:ext cx="434975" cy="496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</a:rPr>
              <a:t>D</a:t>
            </a:r>
          </a:p>
        </p:txBody>
      </p:sp>
      <p:sp>
        <p:nvSpPr>
          <p:cNvPr id="29721" name="Rectangle 25"/>
          <p:cNvSpPr>
            <a:spLocks noChangeArrowheads="1"/>
          </p:cNvSpPr>
          <p:nvPr/>
        </p:nvSpPr>
        <p:spPr bwMode="auto">
          <a:xfrm>
            <a:off x="4222750" y="4908550"/>
            <a:ext cx="436563" cy="1350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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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</a:t>
            </a:r>
          </a:p>
        </p:txBody>
      </p:sp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4659313" y="4908550"/>
            <a:ext cx="434975" cy="1350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b</a:t>
            </a:r>
          </a:p>
        </p:txBody>
      </p:sp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5094288" y="4340225"/>
            <a:ext cx="434975" cy="496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</a:rPr>
              <a:t>E</a:t>
            </a:r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5094288" y="4908550"/>
            <a:ext cx="434975" cy="1350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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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</a:t>
            </a:r>
          </a:p>
        </p:txBody>
      </p:sp>
      <p:sp>
        <p:nvSpPr>
          <p:cNvPr id="29725" name="Text Box 29"/>
          <p:cNvSpPr txBox="1">
            <a:spLocks noChangeArrowheads="1"/>
          </p:cNvSpPr>
          <p:nvPr/>
        </p:nvSpPr>
        <p:spPr bwMode="auto">
          <a:xfrm>
            <a:off x="5715000" y="3657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</a:rPr>
              <a:t>s</a:t>
            </a:r>
          </a:p>
        </p:txBody>
      </p:sp>
      <p:grpSp>
        <p:nvGrpSpPr>
          <p:cNvPr id="29726" name="Group 30"/>
          <p:cNvGrpSpPr>
            <a:grpSpLocks/>
          </p:cNvGrpSpPr>
          <p:nvPr/>
        </p:nvGrpSpPr>
        <p:grpSpPr bwMode="auto">
          <a:xfrm>
            <a:off x="1028700" y="4241800"/>
            <a:ext cx="7029450" cy="409575"/>
            <a:chOff x="288" y="2688"/>
            <a:chExt cx="4428" cy="258"/>
          </a:xfrm>
        </p:grpSpPr>
        <p:sp>
          <p:nvSpPr>
            <p:cNvPr id="29727" name="Rectangle 31"/>
            <p:cNvSpPr>
              <a:spLocks noChangeArrowheads="1"/>
            </p:cNvSpPr>
            <p:nvPr/>
          </p:nvSpPr>
          <p:spPr bwMode="auto">
            <a:xfrm>
              <a:off x="288" y="2688"/>
              <a:ext cx="4428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000000"/>
                </a:buClr>
                <a:buFont typeface="Monotype Sorts" pitchFamily="1" charset="2"/>
                <a:buNone/>
              </a:pPr>
              <a:r>
                <a:rPr kumimoji="1" lang="en-US" sz="2000" i="1">
                  <a:solidFill>
                    <a:srgbClr val="000000"/>
                  </a:solidFill>
                  <a:latin typeface="Helvetica" pitchFamily="34" charset="0"/>
                </a:rPr>
                <a:t>r     s</a:t>
              </a:r>
            </a:p>
          </p:txBody>
        </p:sp>
        <p:sp>
          <p:nvSpPr>
            <p:cNvPr id="29728" name="AutoShape 32"/>
            <p:cNvSpPr>
              <a:spLocks noChangeArrowheads="1"/>
            </p:cNvSpPr>
            <p:nvPr/>
          </p:nvSpPr>
          <p:spPr bwMode="auto">
            <a:xfrm rot="16200000" flipV="1">
              <a:off x="470" y="2784"/>
              <a:ext cx="96" cy="96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5068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5" grpId="0" animBg="1"/>
      <p:bldP spid="29716" grpId="0" animBg="1"/>
      <p:bldP spid="29717" grpId="0" animBg="1"/>
      <p:bldP spid="29718" grpId="0" animBg="1"/>
      <p:bldP spid="29719" grpId="0" animBg="1"/>
      <p:bldP spid="29720" grpId="0" animBg="1"/>
      <p:bldP spid="29721" grpId="0" animBg="1"/>
      <p:bldP spid="29722" grpId="0" animBg="1"/>
      <p:bldP spid="29723" grpId="0" animBg="1"/>
      <p:bldP spid="297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985838" y="95250"/>
            <a:ext cx="7772400" cy="1143000"/>
          </a:xfrm>
        </p:spPr>
        <p:txBody>
          <a:bodyPr/>
          <a:lstStyle/>
          <a:p>
            <a:r>
              <a:rPr lang="en-US"/>
              <a:t>Natural Join Example</a:t>
            </a:r>
          </a:p>
        </p:txBody>
      </p:sp>
      <p:sp>
        <p:nvSpPr>
          <p:cNvPr id="238595" name="Text Box 3"/>
          <p:cNvSpPr txBox="1">
            <a:spLocks noChangeArrowheads="1"/>
          </p:cNvSpPr>
          <p:nvPr/>
        </p:nvSpPr>
        <p:spPr bwMode="auto">
          <a:xfrm>
            <a:off x="1660525" y="2887663"/>
            <a:ext cx="88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Book Antiqua" pitchFamily="18" charset="0"/>
              </a:rPr>
              <a:t>R1</a:t>
            </a:r>
            <a:endParaRPr lang="en-US" sz="2400">
              <a:solidFill>
                <a:srgbClr val="CF0E30"/>
              </a:solidFill>
              <a:latin typeface="Book Antiqua" pitchFamily="18" charset="0"/>
            </a:endParaRPr>
          </a:p>
        </p:txBody>
      </p:sp>
      <p:sp>
        <p:nvSpPr>
          <p:cNvPr id="238596" name="Text Box 4"/>
          <p:cNvSpPr txBox="1">
            <a:spLocks noChangeArrowheads="1"/>
          </p:cNvSpPr>
          <p:nvPr/>
        </p:nvSpPr>
        <p:spPr bwMode="auto">
          <a:xfrm>
            <a:off x="6461125" y="3055938"/>
            <a:ext cx="52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Book Antiqua" pitchFamily="18" charset="0"/>
              </a:rPr>
              <a:t>S1</a:t>
            </a:r>
            <a:endParaRPr lang="en-US" sz="2400">
              <a:solidFill>
                <a:srgbClr val="CF0E30"/>
              </a:solidFill>
              <a:latin typeface="Book Antiqua" pitchFamily="18" charset="0"/>
            </a:endParaRPr>
          </a:p>
        </p:txBody>
      </p:sp>
      <p:sp>
        <p:nvSpPr>
          <p:cNvPr id="238597" name="Text Box 5"/>
          <p:cNvSpPr txBox="1">
            <a:spLocks noChangeArrowheads="1"/>
          </p:cNvSpPr>
          <p:nvPr/>
        </p:nvSpPr>
        <p:spPr bwMode="auto">
          <a:xfrm>
            <a:off x="288925" y="3762375"/>
            <a:ext cx="1939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solidFill>
                  <a:srgbClr val="000000"/>
                </a:solidFill>
                <a:latin typeface="Book Antiqua" pitchFamily="18" charset="0"/>
              </a:rPr>
              <a:t>R1       S1 =</a:t>
            </a:r>
          </a:p>
        </p:txBody>
      </p:sp>
      <p:grpSp>
        <p:nvGrpSpPr>
          <p:cNvPr id="238598" name="Group 6"/>
          <p:cNvGrpSpPr>
            <a:grpSpLocks/>
          </p:cNvGrpSpPr>
          <p:nvPr/>
        </p:nvGrpSpPr>
        <p:grpSpPr bwMode="auto">
          <a:xfrm>
            <a:off x="879475" y="3938588"/>
            <a:ext cx="488950" cy="214312"/>
            <a:chOff x="2226" y="2065"/>
            <a:chExt cx="1148" cy="671"/>
          </a:xfrm>
        </p:grpSpPr>
        <p:sp>
          <p:nvSpPr>
            <p:cNvPr id="238599" name="AutoShape 7"/>
            <p:cNvSpPr>
              <a:spLocks noChangeArrowheads="1"/>
            </p:cNvSpPr>
            <p:nvPr/>
          </p:nvSpPr>
          <p:spPr bwMode="auto">
            <a:xfrm rot="-5400000">
              <a:off x="2753" y="2110"/>
              <a:ext cx="666" cy="576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8600" name="AutoShape 8"/>
            <p:cNvSpPr>
              <a:spLocks noChangeArrowheads="1"/>
            </p:cNvSpPr>
            <p:nvPr/>
          </p:nvSpPr>
          <p:spPr bwMode="auto">
            <a:xfrm rot="5400000" flipH="1">
              <a:off x="2181" y="2115"/>
              <a:ext cx="666" cy="576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238601" name="Object 9"/>
          <p:cNvGraphicFramePr>
            <a:graphicFrameLocks/>
          </p:cNvGraphicFramePr>
          <p:nvPr/>
        </p:nvGraphicFramePr>
        <p:xfrm>
          <a:off x="806450" y="4581525"/>
          <a:ext cx="7445375" cy="1531938"/>
        </p:xfrm>
        <a:graphic>
          <a:graphicData uri="http://schemas.openxmlformats.org/presentationml/2006/ole">
            <p:oleObj spid="_x0000_s3095" name="Document" r:id="rId4" imgW="7772400" imgH="1612900" progId="Word.Document.8">
              <p:embed/>
            </p:oleObj>
          </a:graphicData>
        </a:graphic>
      </p:graphicFrame>
      <p:graphicFrame>
        <p:nvGraphicFramePr>
          <p:cNvPr id="238602" name="Object 10"/>
          <p:cNvGraphicFramePr>
            <a:graphicFrameLocks noChangeAspect="1"/>
          </p:cNvGraphicFramePr>
          <p:nvPr/>
        </p:nvGraphicFramePr>
        <p:xfrm>
          <a:off x="4368800" y="1014413"/>
          <a:ext cx="4170363" cy="2124075"/>
        </p:xfrm>
        <a:graphic>
          <a:graphicData uri="http://schemas.openxmlformats.org/presentationml/2006/ole">
            <p:oleObj spid="_x0000_s3096" name="Document" r:id="rId5" imgW="4169664" imgH="2124456" progId="Word.Document.8">
              <p:embed/>
            </p:oleObj>
          </a:graphicData>
        </a:graphic>
      </p:graphicFrame>
      <p:graphicFrame>
        <p:nvGraphicFramePr>
          <p:cNvPr id="238603" name="Object 11"/>
          <p:cNvGraphicFramePr>
            <a:graphicFrameLocks noChangeAspect="1"/>
          </p:cNvGraphicFramePr>
          <p:nvPr/>
        </p:nvGraphicFramePr>
        <p:xfrm>
          <a:off x="393700" y="1384300"/>
          <a:ext cx="5643563" cy="1614488"/>
        </p:xfrm>
        <a:graphic>
          <a:graphicData uri="http://schemas.openxmlformats.org/presentationml/2006/ole">
            <p:oleObj spid="_x0000_s3097" name="Document" r:id="rId6" imgW="5641848" imgH="1615440" progId="Word.Document.8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36192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8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Relationships</a:t>
            </a:r>
            <a:endParaRPr lang="en-US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6103938" y="4419600"/>
            <a:ext cx="159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</a:rPr>
              <a:t>One-to-One</a:t>
            </a:r>
          </a:p>
        </p:txBody>
      </p:sp>
      <p:sp>
        <p:nvSpPr>
          <p:cNvPr id="5" name="Rectangle 22"/>
          <p:cNvSpPr>
            <a:spLocks noChangeArrowheads="1"/>
          </p:cNvSpPr>
          <p:nvPr/>
        </p:nvSpPr>
        <p:spPr bwMode="auto">
          <a:xfrm>
            <a:off x="3810000" y="4419600"/>
            <a:ext cx="1749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</a:rPr>
              <a:t>One-to-Many</a:t>
            </a:r>
          </a:p>
        </p:txBody>
      </p:sp>
      <p:sp>
        <p:nvSpPr>
          <p:cNvPr id="6" name="Rectangle 42"/>
          <p:cNvSpPr>
            <a:spLocks noChangeArrowheads="1"/>
          </p:cNvSpPr>
          <p:nvPr/>
        </p:nvSpPr>
        <p:spPr bwMode="auto">
          <a:xfrm>
            <a:off x="1524000" y="4432300"/>
            <a:ext cx="19050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</a:rPr>
              <a:t>Many-to-Many</a:t>
            </a: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1981200" y="2133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2743200" y="2133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1981200" y="2514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2743200" y="2514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1981200" y="2895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12" name="Oval 14"/>
          <p:cNvSpPr>
            <a:spLocks noChangeArrowheads="1"/>
          </p:cNvSpPr>
          <p:nvPr/>
        </p:nvSpPr>
        <p:spPr bwMode="auto">
          <a:xfrm>
            <a:off x="2743200" y="2895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1981200" y="3276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2743200" y="3276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1981200" y="3657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16" name="Oval 18"/>
          <p:cNvSpPr>
            <a:spLocks noChangeArrowheads="1"/>
          </p:cNvSpPr>
          <p:nvPr/>
        </p:nvSpPr>
        <p:spPr bwMode="auto">
          <a:xfrm>
            <a:off x="2743200" y="3657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auto">
          <a:xfrm>
            <a:off x="1981200" y="4038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18" name="Oval 20"/>
          <p:cNvSpPr>
            <a:spLocks noChangeArrowheads="1"/>
          </p:cNvSpPr>
          <p:nvPr/>
        </p:nvSpPr>
        <p:spPr bwMode="auto">
          <a:xfrm>
            <a:off x="2743200" y="4038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4191000" y="2133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4953000" y="2133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4953000" y="2514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4191000" y="2895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4953000" y="2895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24" name="Oval 28"/>
          <p:cNvSpPr>
            <a:spLocks noChangeArrowheads="1"/>
          </p:cNvSpPr>
          <p:nvPr/>
        </p:nvSpPr>
        <p:spPr bwMode="auto">
          <a:xfrm>
            <a:off x="4953000" y="3276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25" name="Oval 29"/>
          <p:cNvSpPr>
            <a:spLocks noChangeArrowheads="1"/>
          </p:cNvSpPr>
          <p:nvPr/>
        </p:nvSpPr>
        <p:spPr bwMode="auto">
          <a:xfrm>
            <a:off x="4191000" y="3657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4953000" y="3657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27" name="Oval 32"/>
          <p:cNvSpPr>
            <a:spLocks noChangeArrowheads="1"/>
          </p:cNvSpPr>
          <p:nvPr/>
        </p:nvSpPr>
        <p:spPr bwMode="auto">
          <a:xfrm>
            <a:off x="4953000" y="4038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28" name="Oval 33"/>
          <p:cNvSpPr>
            <a:spLocks noChangeArrowheads="1"/>
          </p:cNvSpPr>
          <p:nvPr/>
        </p:nvSpPr>
        <p:spPr bwMode="auto">
          <a:xfrm>
            <a:off x="6408738" y="2133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29" name="Oval 34"/>
          <p:cNvSpPr>
            <a:spLocks noChangeArrowheads="1"/>
          </p:cNvSpPr>
          <p:nvPr/>
        </p:nvSpPr>
        <p:spPr bwMode="auto">
          <a:xfrm>
            <a:off x="7170738" y="2133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30" name="Oval 35"/>
          <p:cNvSpPr>
            <a:spLocks noChangeArrowheads="1"/>
          </p:cNvSpPr>
          <p:nvPr/>
        </p:nvSpPr>
        <p:spPr bwMode="auto">
          <a:xfrm>
            <a:off x="6408738" y="2514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31" name="Oval 36"/>
          <p:cNvSpPr>
            <a:spLocks noChangeArrowheads="1"/>
          </p:cNvSpPr>
          <p:nvPr/>
        </p:nvSpPr>
        <p:spPr bwMode="auto">
          <a:xfrm>
            <a:off x="7170738" y="2514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32" name="Oval 37"/>
          <p:cNvSpPr>
            <a:spLocks noChangeArrowheads="1"/>
          </p:cNvSpPr>
          <p:nvPr/>
        </p:nvSpPr>
        <p:spPr bwMode="auto">
          <a:xfrm>
            <a:off x="6408738" y="2895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33" name="Oval 38"/>
          <p:cNvSpPr>
            <a:spLocks noChangeArrowheads="1"/>
          </p:cNvSpPr>
          <p:nvPr/>
        </p:nvSpPr>
        <p:spPr bwMode="auto">
          <a:xfrm>
            <a:off x="7170738" y="2895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34" name="Oval 39"/>
          <p:cNvSpPr>
            <a:spLocks noChangeArrowheads="1"/>
          </p:cNvSpPr>
          <p:nvPr/>
        </p:nvSpPr>
        <p:spPr bwMode="auto">
          <a:xfrm>
            <a:off x="6408738" y="3276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35" name="Oval 40"/>
          <p:cNvSpPr>
            <a:spLocks noChangeArrowheads="1"/>
          </p:cNvSpPr>
          <p:nvPr/>
        </p:nvSpPr>
        <p:spPr bwMode="auto">
          <a:xfrm>
            <a:off x="7170738" y="3276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36" name="Oval 41"/>
          <p:cNvSpPr>
            <a:spLocks noChangeArrowheads="1"/>
          </p:cNvSpPr>
          <p:nvPr/>
        </p:nvSpPr>
        <p:spPr bwMode="auto">
          <a:xfrm>
            <a:off x="6408738" y="3657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37" name="Oval 42"/>
          <p:cNvSpPr>
            <a:spLocks noChangeArrowheads="1"/>
          </p:cNvSpPr>
          <p:nvPr/>
        </p:nvSpPr>
        <p:spPr bwMode="auto">
          <a:xfrm>
            <a:off x="7170738" y="3657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38" name="Oval 43"/>
          <p:cNvSpPr>
            <a:spLocks noChangeArrowheads="1"/>
          </p:cNvSpPr>
          <p:nvPr/>
        </p:nvSpPr>
        <p:spPr bwMode="auto">
          <a:xfrm>
            <a:off x="6408738" y="4038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39" name="Oval 44"/>
          <p:cNvSpPr>
            <a:spLocks noChangeArrowheads="1"/>
          </p:cNvSpPr>
          <p:nvPr/>
        </p:nvSpPr>
        <p:spPr bwMode="auto">
          <a:xfrm>
            <a:off x="7170738" y="4038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cxnSp>
        <p:nvCxnSpPr>
          <p:cNvPr id="40" name="Straight Connector 49"/>
          <p:cNvCxnSpPr>
            <a:cxnSpLocks noChangeShapeType="1"/>
            <a:stCxn id="7" idx="5"/>
            <a:endCxn id="12" idx="1"/>
          </p:cNvCxnSpPr>
          <p:nvPr/>
        </p:nvCxnSpPr>
        <p:spPr bwMode="auto">
          <a:xfrm rot="16200000" flipH="1">
            <a:off x="2111375" y="2263775"/>
            <a:ext cx="654050" cy="654050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41" name="Straight Connector 51"/>
          <p:cNvCxnSpPr>
            <a:cxnSpLocks noChangeShapeType="1"/>
            <a:stCxn id="7" idx="5"/>
            <a:endCxn id="10" idx="2"/>
          </p:cNvCxnSpPr>
          <p:nvPr/>
        </p:nvCxnSpPr>
        <p:spPr bwMode="auto">
          <a:xfrm rot="16200000" flipH="1">
            <a:off x="2263775" y="2111375"/>
            <a:ext cx="327025" cy="631825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42" name="Straight Connector 54"/>
          <p:cNvCxnSpPr>
            <a:cxnSpLocks noChangeShapeType="1"/>
            <a:stCxn id="7" idx="5"/>
            <a:endCxn id="14" idx="1"/>
          </p:cNvCxnSpPr>
          <p:nvPr/>
        </p:nvCxnSpPr>
        <p:spPr bwMode="auto">
          <a:xfrm rot="16200000" flipH="1">
            <a:off x="1920875" y="2454275"/>
            <a:ext cx="1035050" cy="654050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43" name="Straight Connector 57"/>
          <p:cNvCxnSpPr>
            <a:cxnSpLocks noChangeShapeType="1"/>
            <a:stCxn id="13" idx="6"/>
            <a:endCxn id="12" idx="2"/>
          </p:cNvCxnSpPr>
          <p:nvPr/>
        </p:nvCxnSpPr>
        <p:spPr bwMode="auto">
          <a:xfrm flipV="1">
            <a:off x="2133600" y="2971800"/>
            <a:ext cx="609600" cy="381000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44" name="Straight Connector 60"/>
          <p:cNvCxnSpPr>
            <a:cxnSpLocks noChangeShapeType="1"/>
            <a:stCxn id="17" idx="7"/>
            <a:endCxn id="12" idx="3"/>
          </p:cNvCxnSpPr>
          <p:nvPr/>
        </p:nvCxnSpPr>
        <p:spPr bwMode="auto">
          <a:xfrm rot="5400000" flipH="1" flipV="1">
            <a:off x="1920875" y="3216275"/>
            <a:ext cx="1035050" cy="654050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45" name="Straight Connector 64"/>
          <p:cNvCxnSpPr>
            <a:cxnSpLocks noChangeShapeType="1"/>
            <a:stCxn id="8" idx="3"/>
            <a:endCxn id="11" idx="6"/>
          </p:cNvCxnSpPr>
          <p:nvPr/>
        </p:nvCxnSpPr>
        <p:spPr bwMode="auto">
          <a:xfrm rot="5400000">
            <a:off x="2095500" y="2301875"/>
            <a:ext cx="708025" cy="631825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46" name="Straight Connector 67"/>
          <p:cNvCxnSpPr>
            <a:cxnSpLocks noChangeShapeType="1"/>
            <a:stCxn id="16" idx="1"/>
            <a:endCxn id="11" idx="6"/>
          </p:cNvCxnSpPr>
          <p:nvPr/>
        </p:nvCxnSpPr>
        <p:spPr bwMode="auto">
          <a:xfrm rot="16200000" flipV="1">
            <a:off x="2095500" y="3009900"/>
            <a:ext cx="708025" cy="631825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47" name="Straight Connector 70"/>
          <p:cNvCxnSpPr>
            <a:cxnSpLocks noChangeShapeType="1"/>
            <a:stCxn id="18" idx="1"/>
            <a:endCxn id="15" idx="6"/>
          </p:cNvCxnSpPr>
          <p:nvPr/>
        </p:nvCxnSpPr>
        <p:spPr bwMode="auto">
          <a:xfrm rot="16200000" flipV="1">
            <a:off x="2286000" y="3581400"/>
            <a:ext cx="327025" cy="631825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48" name="Straight Connector 74"/>
          <p:cNvCxnSpPr>
            <a:cxnSpLocks noChangeShapeType="1"/>
            <a:stCxn id="18" idx="1"/>
            <a:endCxn id="13" idx="6"/>
          </p:cNvCxnSpPr>
          <p:nvPr/>
        </p:nvCxnSpPr>
        <p:spPr bwMode="auto">
          <a:xfrm rot="16200000" flipV="1">
            <a:off x="2095500" y="3390900"/>
            <a:ext cx="708025" cy="631825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49" name="Straight Connector 77"/>
          <p:cNvCxnSpPr>
            <a:cxnSpLocks noChangeShapeType="1"/>
            <a:stCxn id="20" idx="2"/>
            <a:endCxn id="19" idx="6"/>
          </p:cNvCxnSpPr>
          <p:nvPr/>
        </p:nvCxnSpPr>
        <p:spPr bwMode="auto">
          <a:xfrm rot="10800000">
            <a:off x="4343400" y="2209800"/>
            <a:ext cx="609600" cy="1588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50" name="Straight Connector 80"/>
          <p:cNvCxnSpPr>
            <a:cxnSpLocks noChangeShapeType="1"/>
            <a:stCxn id="21" idx="1"/>
            <a:endCxn id="19" idx="6"/>
          </p:cNvCxnSpPr>
          <p:nvPr/>
        </p:nvCxnSpPr>
        <p:spPr bwMode="auto">
          <a:xfrm rot="16200000" flipV="1">
            <a:off x="4495800" y="2057400"/>
            <a:ext cx="327025" cy="631825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51" name="Straight Connector 89"/>
          <p:cNvCxnSpPr>
            <a:cxnSpLocks noChangeShapeType="1"/>
            <a:stCxn id="23" idx="2"/>
            <a:endCxn id="22" idx="6"/>
          </p:cNvCxnSpPr>
          <p:nvPr/>
        </p:nvCxnSpPr>
        <p:spPr bwMode="auto">
          <a:xfrm rot="10800000">
            <a:off x="4343400" y="2971800"/>
            <a:ext cx="609600" cy="1588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52" name="Straight Connector 94"/>
          <p:cNvCxnSpPr>
            <a:cxnSpLocks noChangeShapeType="1"/>
            <a:stCxn id="24" idx="1"/>
            <a:endCxn id="22" idx="5"/>
          </p:cNvCxnSpPr>
          <p:nvPr/>
        </p:nvCxnSpPr>
        <p:spPr bwMode="auto">
          <a:xfrm rot="16200000" flipV="1">
            <a:off x="4511675" y="2835275"/>
            <a:ext cx="273050" cy="654050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53" name="Straight Connector 97"/>
          <p:cNvCxnSpPr>
            <a:cxnSpLocks noChangeShapeType="1"/>
            <a:stCxn id="26" idx="1"/>
            <a:endCxn id="22" idx="5"/>
          </p:cNvCxnSpPr>
          <p:nvPr/>
        </p:nvCxnSpPr>
        <p:spPr bwMode="auto">
          <a:xfrm rot="16200000" flipV="1">
            <a:off x="4321175" y="3025775"/>
            <a:ext cx="654050" cy="654050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54" name="Straight Connector 104"/>
          <p:cNvCxnSpPr>
            <a:cxnSpLocks noChangeShapeType="1"/>
            <a:stCxn id="27" idx="1"/>
            <a:endCxn id="25" idx="5"/>
          </p:cNvCxnSpPr>
          <p:nvPr/>
        </p:nvCxnSpPr>
        <p:spPr bwMode="auto">
          <a:xfrm rot="16200000" flipV="1">
            <a:off x="4511675" y="3597275"/>
            <a:ext cx="273050" cy="654050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55" name="Straight Connector 108"/>
          <p:cNvCxnSpPr>
            <a:cxnSpLocks noChangeShapeType="1"/>
            <a:stCxn id="8" idx="3"/>
            <a:endCxn id="9" idx="7"/>
          </p:cNvCxnSpPr>
          <p:nvPr/>
        </p:nvCxnSpPr>
        <p:spPr bwMode="auto">
          <a:xfrm rot="5400000">
            <a:off x="2301875" y="2073275"/>
            <a:ext cx="273050" cy="654050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56" name="Straight Connector 113"/>
          <p:cNvCxnSpPr>
            <a:cxnSpLocks noChangeShapeType="1"/>
            <a:stCxn id="31" idx="1"/>
            <a:endCxn id="28" idx="6"/>
          </p:cNvCxnSpPr>
          <p:nvPr/>
        </p:nvCxnSpPr>
        <p:spPr bwMode="auto">
          <a:xfrm rot="16200000" flipV="1">
            <a:off x="6713538" y="2057400"/>
            <a:ext cx="327025" cy="631825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57" name="Straight Connector 116"/>
          <p:cNvCxnSpPr>
            <a:cxnSpLocks noChangeShapeType="1"/>
            <a:stCxn id="29" idx="3"/>
            <a:endCxn id="30" idx="7"/>
          </p:cNvCxnSpPr>
          <p:nvPr/>
        </p:nvCxnSpPr>
        <p:spPr bwMode="auto">
          <a:xfrm rot="5400000">
            <a:off x="6729413" y="2073275"/>
            <a:ext cx="273050" cy="654050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58" name="Straight Connector 120"/>
          <p:cNvCxnSpPr>
            <a:cxnSpLocks noChangeShapeType="1"/>
            <a:stCxn id="39" idx="1"/>
            <a:endCxn id="36" idx="6"/>
          </p:cNvCxnSpPr>
          <p:nvPr/>
        </p:nvCxnSpPr>
        <p:spPr bwMode="auto">
          <a:xfrm rot="16200000" flipV="1">
            <a:off x="6713538" y="3581400"/>
            <a:ext cx="327025" cy="631825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59" name="Straight Connector 123"/>
          <p:cNvCxnSpPr>
            <a:cxnSpLocks noChangeShapeType="1"/>
            <a:stCxn id="35" idx="2"/>
            <a:endCxn id="34" idx="6"/>
          </p:cNvCxnSpPr>
          <p:nvPr/>
        </p:nvCxnSpPr>
        <p:spPr bwMode="auto">
          <a:xfrm rot="10800000">
            <a:off x="6561138" y="3352800"/>
            <a:ext cx="609600" cy="1588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60" name="Straight Connector 127"/>
          <p:cNvCxnSpPr>
            <a:cxnSpLocks noChangeShapeType="1"/>
            <a:stCxn id="37" idx="1"/>
            <a:endCxn id="32" idx="5"/>
          </p:cNvCxnSpPr>
          <p:nvPr/>
        </p:nvCxnSpPr>
        <p:spPr bwMode="auto">
          <a:xfrm rot="16200000" flipV="1">
            <a:off x="6538913" y="3025775"/>
            <a:ext cx="654050" cy="654050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61" name="Straight Connector 130"/>
          <p:cNvCxnSpPr>
            <a:cxnSpLocks noChangeShapeType="1"/>
            <a:stCxn id="33" idx="3"/>
            <a:endCxn id="38" idx="7"/>
          </p:cNvCxnSpPr>
          <p:nvPr/>
        </p:nvCxnSpPr>
        <p:spPr bwMode="auto">
          <a:xfrm rot="5400000">
            <a:off x="6348413" y="3216275"/>
            <a:ext cx="1035050" cy="654050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</p:spTree>
    <p:extLst>
      <p:ext uri="{BB962C8B-B14F-4D97-AF65-F5344CB8AC3E}">
        <p14:creationId xmlns="" xmlns:p14="http://schemas.microsoft.com/office/powerpoint/2010/main" val="3454352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Algorithms in 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Reduce-side join</a:t>
            </a:r>
          </a:p>
          <a:p>
            <a:r>
              <a:rPr lang="en-US" dirty="0" smtClean="0"/>
              <a:t>Map-side join</a:t>
            </a:r>
          </a:p>
          <a:p>
            <a:r>
              <a:rPr lang="en-US" dirty="0" smtClean="0"/>
              <a:t>In-memory join</a:t>
            </a:r>
          </a:p>
          <a:p>
            <a:pPr lvl="1"/>
            <a:r>
              <a:rPr lang="en-US" dirty="0" smtClean="0"/>
              <a:t>Striped variant</a:t>
            </a:r>
          </a:p>
          <a:p>
            <a:pPr lvl="1"/>
            <a:r>
              <a:rPr lang="en-US" dirty="0" err="1" smtClean="0"/>
              <a:t>Memcached</a:t>
            </a:r>
            <a:r>
              <a:rPr lang="en-US" dirty="0" smtClean="0"/>
              <a:t> variant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66865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Reduce-side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Basic idea: group by join key</a:t>
            </a:r>
          </a:p>
          <a:p>
            <a:pPr lvl="1"/>
            <a:r>
              <a:rPr lang="en-US" dirty="0" smtClean="0"/>
              <a:t>Map over both sets of </a:t>
            </a:r>
            <a:r>
              <a:rPr lang="en-US" dirty="0" err="1" smtClean="0"/>
              <a:t>tuples</a:t>
            </a:r>
            <a:endParaRPr lang="en-US" dirty="0" smtClean="0"/>
          </a:p>
          <a:p>
            <a:pPr lvl="1"/>
            <a:r>
              <a:rPr lang="en-US" dirty="0" smtClean="0"/>
              <a:t>Emit </a:t>
            </a:r>
            <a:r>
              <a:rPr lang="en-US" dirty="0" err="1" smtClean="0"/>
              <a:t>tuple</a:t>
            </a:r>
            <a:r>
              <a:rPr lang="en-US" dirty="0" smtClean="0"/>
              <a:t> as value with join key as the intermediate key</a:t>
            </a:r>
          </a:p>
          <a:p>
            <a:pPr lvl="1"/>
            <a:r>
              <a:rPr lang="en-US" dirty="0" smtClean="0"/>
              <a:t>Execution framework brings together </a:t>
            </a:r>
            <a:r>
              <a:rPr lang="en-US" dirty="0" err="1" smtClean="0"/>
              <a:t>tuples</a:t>
            </a:r>
            <a:r>
              <a:rPr lang="en-US" dirty="0" smtClean="0"/>
              <a:t> sharing the same key</a:t>
            </a:r>
          </a:p>
          <a:p>
            <a:pPr lvl="1"/>
            <a:r>
              <a:rPr lang="en-US" dirty="0" smtClean="0"/>
              <a:t>Perform actual join in reducer</a:t>
            </a:r>
          </a:p>
          <a:p>
            <a:pPr lvl="1"/>
            <a:r>
              <a:rPr lang="en-US" dirty="0" smtClean="0"/>
              <a:t>Similar to a “sort-merge join” in database terminology</a:t>
            </a:r>
          </a:p>
          <a:p>
            <a:r>
              <a:rPr lang="en-US" dirty="0" smtClean="0"/>
              <a:t>Two variants</a:t>
            </a:r>
          </a:p>
          <a:p>
            <a:pPr lvl="1"/>
            <a:r>
              <a:rPr lang="en-US" dirty="0" smtClean="0"/>
              <a:t>1-to-1 joins</a:t>
            </a:r>
          </a:p>
          <a:p>
            <a:pPr lvl="1"/>
            <a:r>
              <a:rPr lang="en-US" dirty="0" smtClean="0"/>
              <a:t>1-to-many and many-to-many joins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898052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Reduce-side Join: 1-to-1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143000" y="1828800"/>
            <a:ext cx="2286000" cy="381000"/>
            <a:chOff x="1219200" y="1143000"/>
            <a:chExt cx="2286000" cy="381000"/>
          </a:xfrm>
        </p:grpSpPr>
        <p:sp>
          <p:nvSpPr>
            <p:cNvPr id="6" name="Rectangle 5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9200" y="1143000"/>
              <a:ext cx="407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>
                  <a:solidFill>
                    <a:srgbClr val="000000"/>
                  </a:solidFill>
                </a:rPr>
                <a:t>R</a:t>
              </a:r>
              <a:r>
                <a:rPr lang="en-US" sz="1600" kern="0" baseline="-250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143000" y="2286000"/>
            <a:ext cx="2286000" cy="381000"/>
            <a:chOff x="1219200" y="1143000"/>
            <a:chExt cx="2286000" cy="381000"/>
          </a:xfrm>
        </p:grpSpPr>
        <p:sp>
          <p:nvSpPr>
            <p:cNvPr id="10" name="Rectangle 9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19200" y="1143000"/>
              <a:ext cx="407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>
                  <a:solidFill>
                    <a:srgbClr val="000000"/>
                  </a:solidFill>
                </a:rPr>
                <a:t>R</a:t>
              </a:r>
              <a:r>
                <a:rPr lang="en-US" sz="1600" kern="0" baseline="-25000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143000" y="2743200"/>
            <a:ext cx="2286000" cy="381000"/>
            <a:chOff x="2667000" y="1143000"/>
            <a:chExt cx="2286000" cy="381000"/>
          </a:xfrm>
        </p:grpSpPr>
        <p:sp>
          <p:nvSpPr>
            <p:cNvPr id="14" name="Rectangle 13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67000" y="1143000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>
                  <a:solidFill>
                    <a:srgbClr val="000000"/>
                  </a:solidFill>
                </a:rPr>
                <a:t>S</a:t>
              </a:r>
              <a:r>
                <a:rPr lang="en-US" sz="1600" kern="0" baseline="-250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43000" y="3200400"/>
            <a:ext cx="2286000" cy="381000"/>
            <a:chOff x="2667000" y="1143000"/>
            <a:chExt cx="2286000" cy="381000"/>
          </a:xfrm>
        </p:grpSpPr>
        <p:sp>
          <p:nvSpPr>
            <p:cNvPr id="18" name="Rectangle 17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667000" y="1143000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>
                  <a:solidFill>
                    <a:srgbClr val="000000"/>
                  </a:solidFill>
                </a:rPr>
                <a:t>S</a:t>
              </a:r>
              <a:r>
                <a:rPr lang="en-US" sz="1600" kern="0" baseline="-2500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21" name="Right Arrow 20"/>
          <p:cNvSpPr/>
          <p:nvPr/>
        </p:nvSpPr>
        <p:spPr bwMode="auto">
          <a:xfrm>
            <a:off x="3723736" y="2438400"/>
            <a:ext cx="1076864" cy="5334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248400" y="1828800"/>
            <a:ext cx="13716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91200" y="18288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000000"/>
                </a:solidFill>
              </a:rPr>
              <a:t>R</a:t>
            </a:r>
            <a:r>
              <a:rPr lang="en-US" sz="1600" kern="0" baseline="-250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105400" y="18288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248400" y="2286000"/>
            <a:ext cx="13716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91200" y="22860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000000"/>
                </a:solidFill>
              </a:rPr>
              <a:t>R</a:t>
            </a:r>
            <a:r>
              <a:rPr lang="en-US" sz="1600" kern="0" baseline="-25000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105400" y="22860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248400" y="27432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91200" y="2743200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000000"/>
                </a:solidFill>
              </a:rPr>
              <a:t>S</a:t>
            </a:r>
            <a:r>
              <a:rPr lang="en-US" sz="1600" kern="0" baseline="-250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105400" y="27432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248400" y="32004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91200" y="3200400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000000"/>
                </a:solidFill>
              </a:rPr>
              <a:t>S</a:t>
            </a:r>
            <a:r>
              <a:rPr lang="en-US" sz="1600" kern="0" baseline="-250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105400" y="32004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53000" y="1447800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kern="0" dirty="0">
                <a:solidFill>
                  <a:srgbClr val="000000"/>
                </a:solidFill>
              </a:rPr>
              <a:t>keys</a:t>
            </a:r>
            <a:endParaRPr lang="en-US" sz="1600" b="1" kern="0" baseline="-25000" dirty="0">
              <a:solidFill>
                <a:srgbClr val="0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87739" y="1447800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kern="0" dirty="0">
                <a:solidFill>
                  <a:srgbClr val="000000"/>
                </a:solidFill>
              </a:rPr>
              <a:t>values</a:t>
            </a:r>
            <a:endParaRPr lang="en-US" sz="1600" b="1" kern="0" baseline="-25000" dirty="0">
              <a:solidFill>
                <a:srgbClr val="0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3400" y="10668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kern="0" dirty="0">
                <a:solidFill>
                  <a:srgbClr val="000000"/>
                </a:solidFill>
              </a:rPr>
              <a:t>Map</a:t>
            </a:r>
            <a:endParaRPr lang="en-US" sz="2400" b="1" kern="0" baseline="-25000" dirty="0">
              <a:solidFill>
                <a:srgbClr val="00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438400" y="5105400"/>
            <a:ext cx="13716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981200" y="51054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000000"/>
                </a:solidFill>
              </a:rPr>
              <a:t>R</a:t>
            </a:r>
            <a:r>
              <a:rPr lang="en-US" sz="1600" kern="0" baseline="-250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295400" y="51054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419600" y="5562600"/>
            <a:ext cx="13716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962400" y="55626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000000"/>
                </a:solidFill>
              </a:rPr>
              <a:t>R</a:t>
            </a:r>
            <a:r>
              <a:rPr lang="en-US" sz="1600" kern="0" baseline="-25000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295400" y="55626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419600" y="51054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962400" y="5105400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000000"/>
                </a:solidFill>
              </a:rPr>
              <a:t>S</a:t>
            </a:r>
            <a:r>
              <a:rPr lang="en-US" sz="1600" kern="0" baseline="-250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438400" y="55626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981200" y="5562600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000000"/>
                </a:solidFill>
              </a:rPr>
              <a:t>S</a:t>
            </a:r>
            <a:r>
              <a:rPr lang="en-US" sz="1600" kern="0" baseline="-250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143000" y="4724400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kern="0" dirty="0">
                <a:solidFill>
                  <a:srgbClr val="000000"/>
                </a:solidFill>
              </a:rPr>
              <a:t>keys</a:t>
            </a:r>
            <a:endParaRPr lang="en-US" sz="1600" b="1" kern="0" baseline="-25000" dirty="0">
              <a:solidFill>
                <a:srgbClr val="0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377739" y="4724400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kern="0" dirty="0">
                <a:solidFill>
                  <a:srgbClr val="000000"/>
                </a:solidFill>
              </a:rPr>
              <a:t>values</a:t>
            </a:r>
            <a:endParaRPr lang="en-US" sz="1600" b="1" kern="0" baseline="-25000" dirty="0">
              <a:solidFill>
                <a:srgbClr val="00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33400" y="4038600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kern="0" dirty="0">
                <a:solidFill>
                  <a:srgbClr val="000000"/>
                </a:solidFill>
              </a:rPr>
              <a:t>Reduce</a:t>
            </a:r>
            <a:endParaRPr lang="en-US" sz="2400" b="1" kern="0" baseline="-25000" dirty="0">
              <a:solidFill>
                <a:srgbClr val="00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30644" y="5986046"/>
            <a:ext cx="5036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FF0000"/>
                </a:solidFill>
              </a:rPr>
              <a:t>Note: no guarantee if R is going to come first or S</a:t>
            </a:r>
          </a:p>
        </p:txBody>
      </p:sp>
    </p:spTree>
    <p:extLst>
      <p:ext uri="{BB962C8B-B14F-4D97-AF65-F5344CB8AC3E}">
        <p14:creationId xmlns="" xmlns:p14="http://schemas.microsoft.com/office/powerpoint/2010/main" val="40726636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4" grpId="0"/>
      <p:bldP spid="25" grpId="0" animBg="1"/>
      <p:bldP spid="27" grpId="0" animBg="1"/>
      <p:bldP spid="28" grpId="0"/>
      <p:bldP spid="29" grpId="0" animBg="1"/>
      <p:bldP spid="31" grpId="0" animBg="1"/>
      <p:bldP spid="32" grpId="0"/>
      <p:bldP spid="33" grpId="0" animBg="1"/>
      <p:bldP spid="35" grpId="0" animBg="1"/>
      <p:bldP spid="36" grpId="0"/>
      <p:bldP spid="37" grpId="0" animBg="1"/>
      <p:bldP spid="38" grpId="0"/>
      <p:bldP spid="39" grpId="0"/>
      <p:bldP spid="40" grpId="0"/>
      <p:bldP spid="41" grpId="0" animBg="1"/>
      <p:bldP spid="42" grpId="0"/>
      <p:bldP spid="43" grpId="0" animBg="1"/>
      <p:bldP spid="44" grpId="0" animBg="1"/>
      <p:bldP spid="45" grpId="0"/>
      <p:bldP spid="46" grpId="0" animBg="1"/>
      <p:bldP spid="47" grpId="0" animBg="1"/>
      <p:bldP spid="48" grpId="0"/>
      <p:bldP spid="50" grpId="0" animBg="1"/>
      <p:bldP spid="51" grpId="0"/>
      <p:bldP spid="53" grpId="0"/>
      <p:bldP spid="54" grpId="0"/>
      <p:bldP spid="55" grpId="0"/>
      <p:bldP spid="5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Pattern: Secondary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MapReduce sorts input to reducers by key</a:t>
            </a:r>
          </a:p>
          <a:p>
            <a:pPr lvl="1"/>
            <a:r>
              <a:rPr lang="en-US" dirty="0" smtClean="0"/>
              <a:t>Values are arbitrarily ordered</a:t>
            </a:r>
          </a:p>
          <a:p>
            <a:r>
              <a:rPr lang="en-US" dirty="0" smtClean="0"/>
              <a:t>What if want to sort value also?</a:t>
            </a:r>
          </a:p>
          <a:p>
            <a:pPr lvl="1"/>
            <a:r>
              <a:rPr lang="en-US" dirty="0" smtClean="0"/>
              <a:t>E.g., k </a:t>
            </a:r>
            <a:r>
              <a:rPr lang="en-US" dirty="0" smtClean="0">
                <a:latin typeface="Arial"/>
                <a:cs typeface="Arial"/>
              </a:rPr>
              <a:t>→ (v</a:t>
            </a:r>
            <a:r>
              <a:rPr lang="en-US" baseline="-25000" dirty="0" smtClean="0">
                <a:latin typeface="Arial"/>
                <a:cs typeface="Arial"/>
              </a:rPr>
              <a:t>1</a:t>
            </a:r>
            <a:r>
              <a:rPr lang="en-US" dirty="0" smtClean="0">
                <a:latin typeface="Arial"/>
                <a:cs typeface="Arial"/>
              </a:rPr>
              <a:t>, r), </a:t>
            </a:r>
            <a:r>
              <a:rPr lang="en-US" dirty="0" smtClean="0">
                <a:cs typeface="Arial"/>
              </a:rPr>
              <a:t>(v</a:t>
            </a:r>
            <a:r>
              <a:rPr lang="en-US" baseline="-25000" dirty="0" smtClean="0">
                <a:cs typeface="Arial"/>
              </a:rPr>
              <a:t>3</a:t>
            </a:r>
            <a:r>
              <a:rPr lang="en-US" dirty="0" smtClean="0">
                <a:cs typeface="Arial"/>
              </a:rPr>
              <a:t>, r), (v</a:t>
            </a:r>
            <a:r>
              <a:rPr lang="en-US" baseline="-25000" dirty="0" smtClean="0">
                <a:cs typeface="Arial"/>
              </a:rPr>
              <a:t>4</a:t>
            </a:r>
            <a:r>
              <a:rPr lang="en-US" dirty="0" smtClean="0">
                <a:cs typeface="Arial"/>
              </a:rPr>
              <a:t>, r), (v</a:t>
            </a:r>
            <a:r>
              <a:rPr lang="en-US" baseline="-25000" dirty="0" smtClean="0">
                <a:cs typeface="Arial"/>
              </a:rPr>
              <a:t>8</a:t>
            </a:r>
            <a:r>
              <a:rPr lang="en-US" dirty="0" smtClean="0">
                <a:cs typeface="Arial"/>
              </a:rPr>
              <a:t>, r)…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352697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Reduce-side Join: 1-to-many</a:t>
            </a:r>
            <a:endParaRPr lang="en-US" dirty="0"/>
          </a:p>
        </p:txBody>
      </p:sp>
      <p:grpSp>
        <p:nvGrpSpPr>
          <p:cNvPr id="2" name="Group 4"/>
          <p:cNvGrpSpPr/>
          <p:nvPr/>
        </p:nvGrpSpPr>
        <p:grpSpPr>
          <a:xfrm>
            <a:off x="1143000" y="1828800"/>
            <a:ext cx="2286000" cy="381000"/>
            <a:chOff x="1219200" y="1143000"/>
            <a:chExt cx="2286000" cy="381000"/>
          </a:xfrm>
        </p:grpSpPr>
        <p:sp>
          <p:nvSpPr>
            <p:cNvPr id="6" name="Rectangle 5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9200" y="1143000"/>
              <a:ext cx="407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>
                  <a:solidFill>
                    <a:srgbClr val="000000"/>
                  </a:solidFill>
                </a:rPr>
                <a:t>R</a:t>
              </a:r>
              <a:r>
                <a:rPr lang="en-US" sz="1600" kern="0" baseline="-250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5" name="Group 12"/>
          <p:cNvGrpSpPr/>
          <p:nvPr/>
        </p:nvGrpSpPr>
        <p:grpSpPr>
          <a:xfrm>
            <a:off x="1143000" y="2286000"/>
            <a:ext cx="2286000" cy="381000"/>
            <a:chOff x="2667000" y="1143000"/>
            <a:chExt cx="2286000" cy="381000"/>
          </a:xfrm>
        </p:grpSpPr>
        <p:sp>
          <p:nvSpPr>
            <p:cNvPr id="14" name="Rectangle 13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67000" y="1143000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>
                  <a:solidFill>
                    <a:srgbClr val="000000"/>
                  </a:solidFill>
                </a:rPr>
                <a:t>S</a:t>
              </a:r>
              <a:r>
                <a:rPr lang="en-US" sz="1600" kern="0" baseline="-250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9" name="Group 16"/>
          <p:cNvGrpSpPr/>
          <p:nvPr/>
        </p:nvGrpSpPr>
        <p:grpSpPr>
          <a:xfrm>
            <a:off x="1143000" y="2743200"/>
            <a:ext cx="2286000" cy="381000"/>
            <a:chOff x="2667000" y="1143000"/>
            <a:chExt cx="2286000" cy="381000"/>
          </a:xfrm>
        </p:grpSpPr>
        <p:sp>
          <p:nvSpPr>
            <p:cNvPr id="18" name="Rectangle 17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667000" y="1143000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>
                  <a:solidFill>
                    <a:srgbClr val="000000"/>
                  </a:solidFill>
                </a:rPr>
                <a:t>S</a:t>
              </a:r>
              <a:r>
                <a:rPr lang="en-US" sz="1600" kern="0" baseline="-2500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21" name="Right Arrow 20"/>
          <p:cNvSpPr/>
          <p:nvPr/>
        </p:nvSpPr>
        <p:spPr bwMode="auto">
          <a:xfrm>
            <a:off x="3723736" y="2438400"/>
            <a:ext cx="1076864" cy="5334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248400" y="1828800"/>
            <a:ext cx="13716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91200" y="18288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000000"/>
                </a:solidFill>
              </a:rPr>
              <a:t>R</a:t>
            </a:r>
            <a:r>
              <a:rPr lang="en-US" sz="1600" kern="0" baseline="-250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105400" y="18288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248400" y="22860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91200" y="2286000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000000"/>
                </a:solidFill>
              </a:rPr>
              <a:t>S</a:t>
            </a:r>
            <a:r>
              <a:rPr lang="en-US" sz="1600" kern="0" baseline="-250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105400" y="22860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248400" y="27432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91200" y="2743200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000000"/>
                </a:solidFill>
              </a:rPr>
              <a:t>S</a:t>
            </a:r>
            <a:r>
              <a:rPr lang="en-US" sz="1600" kern="0" baseline="-250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105400" y="27432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248400" y="32004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91200" y="3200400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000000"/>
                </a:solidFill>
              </a:rPr>
              <a:t>S</a:t>
            </a:r>
            <a:r>
              <a:rPr lang="en-US" sz="1600" kern="0" baseline="-25000" dirty="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105400" y="32004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53000" y="1447800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kern="0" dirty="0">
                <a:solidFill>
                  <a:srgbClr val="000000"/>
                </a:solidFill>
              </a:rPr>
              <a:t>keys</a:t>
            </a:r>
            <a:endParaRPr lang="en-US" sz="1600" b="1" kern="0" baseline="-25000" dirty="0">
              <a:solidFill>
                <a:srgbClr val="0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87739" y="1447800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kern="0" dirty="0">
                <a:solidFill>
                  <a:srgbClr val="000000"/>
                </a:solidFill>
              </a:rPr>
              <a:t>values</a:t>
            </a:r>
            <a:endParaRPr lang="en-US" sz="1600" b="1" kern="0" baseline="-25000" dirty="0">
              <a:solidFill>
                <a:srgbClr val="0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3400" y="10668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kern="0" dirty="0">
                <a:solidFill>
                  <a:srgbClr val="000000"/>
                </a:solidFill>
              </a:rPr>
              <a:t>Map</a:t>
            </a:r>
            <a:endParaRPr lang="en-US" sz="2400" b="1" kern="0" baseline="-25000" dirty="0">
              <a:solidFill>
                <a:srgbClr val="00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438400" y="5105400"/>
            <a:ext cx="13716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981200" y="51054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000000"/>
                </a:solidFill>
              </a:rPr>
              <a:t>R</a:t>
            </a:r>
            <a:r>
              <a:rPr lang="en-US" sz="1600" kern="0" baseline="-250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295400" y="51054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419600" y="51054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962400" y="5105400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000000"/>
                </a:solidFill>
              </a:rPr>
              <a:t>S</a:t>
            </a:r>
            <a:r>
              <a:rPr lang="en-US" sz="1600" kern="0" baseline="-250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143000" y="4724400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kern="0" dirty="0">
                <a:solidFill>
                  <a:srgbClr val="000000"/>
                </a:solidFill>
              </a:rPr>
              <a:t>keys</a:t>
            </a:r>
            <a:endParaRPr lang="en-US" sz="1600" b="1" kern="0" baseline="-25000" dirty="0">
              <a:solidFill>
                <a:srgbClr val="0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377739" y="4724400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kern="0" dirty="0">
                <a:solidFill>
                  <a:srgbClr val="000000"/>
                </a:solidFill>
              </a:rPr>
              <a:t>values</a:t>
            </a:r>
            <a:endParaRPr lang="en-US" sz="1600" b="1" kern="0" baseline="-25000" dirty="0">
              <a:solidFill>
                <a:srgbClr val="00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33400" y="4038600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kern="0" dirty="0">
                <a:solidFill>
                  <a:srgbClr val="000000"/>
                </a:solidFill>
              </a:rPr>
              <a:t>Reduce</a:t>
            </a:r>
            <a:endParaRPr lang="en-US" sz="2400" b="1" kern="0" baseline="-25000" dirty="0">
              <a:solidFill>
                <a:srgbClr val="000000"/>
              </a:solidFill>
            </a:endParaRPr>
          </a:p>
        </p:txBody>
      </p:sp>
      <p:grpSp>
        <p:nvGrpSpPr>
          <p:cNvPr id="49" name="Group 16"/>
          <p:cNvGrpSpPr/>
          <p:nvPr/>
        </p:nvGrpSpPr>
        <p:grpSpPr>
          <a:xfrm>
            <a:off x="1143000" y="3200400"/>
            <a:ext cx="2286000" cy="381000"/>
            <a:chOff x="2667000" y="1143000"/>
            <a:chExt cx="2286000" cy="381000"/>
          </a:xfrm>
        </p:grpSpPr>
        <p:sp>
          <p:nvSpPr>
            <p:cNvPr id="52" name="Rectangle 51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667000" y="1143000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>
                  <a:solidFill>
                    <a:srgbClr val="000000"/>
                  </a:solidFill>
                </a:rPr>
                <a:t>S</a:t>
              </a:r>
              <a:r>
                <a:rPr lang="en-US" sz="1600" kern="0" baseline="-25000" dirty="0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59" name="Rectangle 58"/>
          <p:cNvSpPr/>
          <p:nvPr/>
        </p:nvSpPr>
        <p:spPr>
          <a:xfrm>
            <a:off x="6477000" y="51054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019800" y="5105400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000000"/>
                </a:solidFill>
              </a:rPr>
              <a:t>S</a:t>
            </a:r>
            <a:r>
              <a:rPr lang="en-US" sz="1600" kern="0" baseline="-250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061938" y="510540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000000"/>
                </a:solidFill>
              </a:rPr>
              <a:t>…</a:t>
            </a:r>
            <a:endParaRPr lang="en-US" sz="1600" kern="0" baseline="-25000" dirty="0">
              <a:solidFill>
                <a:srgbClr val="00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 rot="20989502">
            <a:off x="3293522" y="5582721"/>
            <a:ext cx="3725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FF0000"/>
                </a:solidFill>
              </a:rPr>
              <a:t>What’s the problem?</a:t>
            </a:r>
          </a:p>
        </p:txBody>
      </p:sp>
    </p:spTree>
    <p:extLst>
      <p:ext uri="{BB962C8B-B14F-4D97-AF65-F5344CB8AC3E}">
        <p14:creationId xmlns="" xmlns:p14="http://schemas.microsoft.com/office/powerpoint/2010/main" val="32375729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4" grpId="0"/>
      <p:bldP spid="25" grpId="0" animBg="1"/>
      <p:bldP spid="27" grpId="0" animBg="1"/>
      <p:bldP spid="28" grpId="0"/>
      <p:bldP spid="29" grpId="0" animBg="1"/>
      <p:bldP spid="31" grpId="0" animBg="1"/>
      <p:bldP spid="32" grpId="0"/>
      <p:bldP spid="33" grpId="0" animBg="1"/>
      <p:bldP spid="35" grpId="0" animBg="1"/>
      <p:bldP spid="36" grpId="0"/>
      <p:bldP spid="37" grpId="0" animBg="1"/>
      <p:bldP spid="38" grpId="0"/>
      <p:bldP spid="39" grpId="0"/>
      <p:bldP spid="40" grpId="0"/>
      <p:bldP spid="41" grpId="0" animBg="1"/>
      <p:bldP spid="42" grpId="0"/>
      <p:bldP spid="43" grpId="0" animBg="1"/>
      <p:bldP spid="47" grpId="0" animBg="1"/>
      <p:bldP spid="48" grpId="0"/>
      <p:bldP spid="53" grpId="0"/>
      <p:bldP spid="54" grpId="0"/>
      <p:bldP spid="55" grpId="0"/>
      <p:bldP spid="59" grpId="0" animBg="1"/>
      <p:bldP spid="60" grpId="0"/>
      <p:bldP spid="61" grpId="0"/>
      <p:bldP spid="5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Reduce-side Join: V-to-K Conversion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73412" y="2286000"/>
            <a:ext cx="13716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26116" y="22860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000000"/>
                </a:solidFill>
              </a:rPr>
              <a:t>R</a:t>
            </a:r>
            <a:r>
              <a:rPr lang="en-US" sz="1600" kern="0" baseline="-250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22860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67000" y="28194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1905000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kern="0" dirty="0">
                <a:solidFill>
                  <a:srgbClr val="000000"/>
                </a:solidFill>
              </a:rPr>
              <a:t>keys</a:t>
            </a:r>
            <a:endParaRPr lang="en-US" sz="1600" b="1" kern="0" baseline="-25000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12751" y="1905000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kern="0" dirty="0">
                <a:solidFill>
                  <a:srgbClr val="000000"/>
                </a:solidFill>
              </a:rPr>
              <a:t>values</a:t>
            </a:r>
            <a:endParaRPr lang="en-US" sz="1600" b="1" kern="0" baseline="-25000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1219200"/>
            <a:ext cx="1980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kern="0" dirty="0">
                <a:solidFill>
                  <a:srgbClr val="000000"/>
                </a:solidFill>
              </a:rPr>
              <a:t>In reducer…</a:t>
            </a:r>
            <a:endParaRPr lang="en-US" sz="2400" b="1" kern="0" baseline="-25000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67000" y="33528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26116" y="28194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000000"/>
                </a:solidFill>
              </a:rPr>
              <a:t>S</a:t>
            </a:r>
            <a:r>
              <a:rPr lang="en-US" sz="1600" kern="0" baseline="-250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95400" y="28194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26116" y="3352800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000000"/>
                </a:solidFill>
              </a:rPr>
              <a:t>S</a:t>
            </a:r>
            <a:r>
              <a:rPr lang="en-US" sz="1600" kern="0" baseline="-250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295400" y="33528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26116" y="38862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000000"/>
                </a:solidFill>
              </a:rPr>
              <a:t>S</a:t>
            </a:r>
            <a:r>
              <a:rPr lang="en-US" sz="1600" kern="0" baseline="-25000" dirty="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295400" y="38862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67000" y="38862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673412" y="4419600"/>
            <a:ext cx="13716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26116" y="44196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000000"/>
                </a:solidFill>
              </a:rPr>
              <a:t>R</a:t>
            </a:r>
            <a:r>
              <a:rPr lang="en-US" sz="1600" kern="0" baseline="-25000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295400" y="44196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667000" y="49530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667000" y="54864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26116" y="49530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000000"/>
                </a:solidFill>
              </a:rPr>
              <a:t>S</a:t>
            </a:r>
            <a:r>
              <a:rPr lang="en-US" sz="1600" kern="0" baseline="-250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295400" y="49530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26116" y="5486400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000000"/>
                </a:solidFill>
              </a:rPr>
              <a:t>S</a:t>
            </a:r>
            <a:r>
              <a:rPr lang="en-US" sz="1600" kern="0" baseline="-25000" dirty="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295400" y="54864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34" name="Straight Arrow Connector 33"/>
          <p:cNvCxnSpPr/>
          <p:nvPr/>
        </p:nvCxnSpPr>
        <p:spPr bwMode="auto">
          <a:xfrm rot="10800000">
            <a:off x="4121212" y="2476500"/>
            <a:ext cx="526988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724400" y="2328446"/>
            <a:ext cx="3948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</a:rPr>
              <a:t>New key encountered: hold in memory</a:t>
            </a:r>
          </a:p>
        </p:txBody>
      </p:sp>
      <p:cxnSp>
        <p:nvCxnSpPr>
          <p:cNvPr id="42" name="Straight Arrow Connector 41"/>
          <p:cNvCxnSpPr/>
          <p:nvPr/>
        </p:nvCxnSpPr>
        <p:spPr bwMode="auto">
          <a:xfrm rot="16200000" flipH="1">
            <a:off x="3921888" y="3540888"/>
            <a:ext cx="1446212" cy="641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724400" y="2709446"/>
            <a:ext cx="34836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</a:rPr>
              <a:t>Cross with records from other set</a:t>
            </a:r>
          </a:p>
        </p:txBody>
      </p:sp>
      <p:cxnSp>
        <p:nvCxnSpPr>
          <p:cNvPr id="45" name="Straight Arrow Connector 44"/>
          <p:cNvCxnSpPr/>
          <p:nvPr/>
        </p:nvCxnSpPr>
        <p:spPr bwMode="auto">
          <a:xfrm rot="10800000">
            <a:off x="4114800" y="4610100"/>
            <a:ext cx="526988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717988" y="4462046"/>
            <a:ext cx="3948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</a:rPr>
              <a:t>New key encountered: hold in memory</a:t>
            </a:r>
          </a:p>
        </p:txBody>
      </p:sp>
      <p:cxnSp>
        <p:nvCxnSpPr>
          <p:cNvPr id="47" name="Straight Arrow Connector 46"/>
          <p:cNvCxnSpPr/>
          <p:nvPr/>
        </p:nvCxnSpPr>
        <p:spPr bwMode="auto">
          <a:xfrm rot="5400000">
            <a:off x="4178970" y="5410994"/>
            <a:ext cx="912812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717988" y="4843046"/>
            <a:ext cx="34836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</a:rPr>
              <a:t>Cross with records from other set</a:t>
            </a:r>
          </a:p>
        </p:txBody>
      </p:sp>
    </p:spTree>
    <p:extLst>
      <p:ext uri="{BB962C8B-B14F-4D97-AF65-F5344CB8AC3E}">
        <p14:creationId xmlns="" xmlns:p14="http://schemas.microsoft.com/office/powerpoint/2010/main" val="29482231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 animBg="1"/>
      <p:bldP spid="8" grpId="0"/>
      <p:bldP spid="9" grpId="0"/>
      <p:bldP spid="10" grpId="0"/>
      <p:bldP spid="11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7" grpId="0" animBg="1"/>
      <p:bldP spid="28" grpId="0"/>
      <p:bldP spid="29" grpId="0" animBg="1"/>
      <p:bldP spid="40" grpId="0"/>
      <p:bldP spid="44" grpId="0"/>
      <p:bldP spid="46" grpId="0"/>
      <p:bldP spid="4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Reduce-side Join: many-to-many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73412" y="2286000"/>
            <a:ext cx="13716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26116" y="22860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000000"/>
                </a:solidFill>
              </a:rPr>
              <a:t>R</a:t>
            </a:r>
            <a:r>
              <a:rPr lang="en-US" sz="1600" kern="0" baseline="-250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22860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67000" y="38862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1905000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kern="0" dirty="0">
                <a:solidFill>
                  <a:srgbClr val="000000"/>
                </a:solidFill>
              </a:rPr>
              <a:t>keys</a:t>
            </a:r>
            <a:endParaRPr lang="en-US" sz="1600" b="1" kern="0" baseline="-25000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12751" y="1905000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kern="0" dirty="0">
                <a:solidFill>
                  <a:srgbClr val="000000"/>
                </a:solidFill>
              </a:rPr>
              <a:t>values</a:t>
            </a:r>
            <a:endParaRPr lang="en-US" sz="1600" b="1" kern="0" baseline="-25000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1219200"/>
            <a:ext cx="1980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kern="0" dirty="0">
                <a:solidFill>
                  <a:srgbClr val="000000"/>
                </a:solidFill>
              </a:rPr>
              <a:t>In reducer…</a:t>
            </a:r>
            <a:endParaRPr lang="en-US" sz="2400" b="1" kern="0" baseline="-25000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67000" y="44196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26116" y="38862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000000"/>
                </a:solidFill>
              </a:rPr>
              <a:t>S</a:t>
            </a:r>
            <a:r>
              <a:rPr lang="en-US" sz="1600" kern="0" baseline="-250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95400" y="38862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26116" y="4419600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000000"/>
                </a:solidFill>
              </a:rPr>
              <a:t>S</a:t>
            </a:r>
            <a:r>
              <a:rPr lang="en-US" sz="1600" kern="0" baseline="-250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295400" y="44196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26116" y="49530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000000"/>
                </a:solidFill>
              </a:rPr>
              <a:t>S</a:t>
            </a:r>
            <a:r>
              <a:rPr lang="en-US" sz="1600" kern="0" baseline="-25000" dirty="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295400" y="49530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67000" y="49530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24400" y="2861846"/>
            <a:ext cx="1736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</a:rPr>
              <a:t>Hold in memory</a:t>
            </a:r>
          </a:p>
        </p:txBody>
      </p:sp>
      <p:cxnSp>
        <p:nvCxnSpPr>
          <p:cNvPr id="42" name="Straight Arrow Connector 41"/>
          <p:cNvCxnSpPr/>
          <p:nvPr/>
        </p:nvCxnSpPr>
        <p:spPr bwMode="auto">
          <a:xfrm rot="16200000" flipH="1">
            <a:off x="3775900" y="4683888"/>
            <a:ext cx="1446212" cy="641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724400" y="3852446"/>
            <a:ext cx="34836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</a:rPr>
              <a:t>Cross with records from other set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673412" y="2819400"/>
            <a:ext cx="13716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26116" y="28194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000000"/>
                </a:solidFill>
              </a:rPr>
              <a:t>R</a:t>
            </a:r>
            <a:r>
              <a:rPr lang="en-US" sz="1600" kern="0" baseline="-25000" dirty="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295400" y="28194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673412" y="3352800"/>
            <a:ext cx="13716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726116" y="33528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000000"/>
                </a:solidFill>
              </a:rPr>
              <a:t>R</a:t>
            </a:r>
            <a:r>
              <a:rPr lang="en-US" sz="1600" kern="0" baseline="-25000" dirty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295400" y="33528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Right Brace 50"/>
          <p:cNvSpPr/>
          <p:nvPr/>
        </p:nvSpPr>
        <p:spPr bwMode="auto">
          <a:xfrm>
            <a:off x="4267200" y="2286000"/>
            <a:ext cx="381000" cy="1447800"/>
          </a:xfrm>
          <a:prstGeom prst="rightBrace">
            <a:avLst>
              <a:gd name="adj1" fmla="val 67715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 rot="20989502">
            <a:off x="3293522" y="5582721"/>
            <a:ext cx="3725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FF0000"/>
                </a:solidFill>
              </a:rPr>
              <a:t>What’s the problem?</a:t>
            </a:r>
          </a:p>
        </p:txBody>
      </p:sp>
    </p:spTree>
    <p:extLst>
      <p:ext uri="{BB962C8B-B14F-4D97-AF65-F5344CB8AC3E}">
        <p14:creationId xmlns="" xmlns:p14="http://schemas.microsoft.com/office/powerpoint/2010/main" val="6146933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 animBg="1"/>
      <p:bldP spid="8" grpId="0"/>
      <p:bldP spid="9" grpId="0"/>
      <p:bldP spid="10" grpId="0"/>
      <p:bldP spid="11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 animBg="1"/>
      <p:bldP spid="40" grpId="0"/>
      <p:bldP spid="44" grpId="0"/>
      <p:bldP spid="35" grpId="0" animBg="1"/>
      <p:bldP spid="36" grpId="0"/>
      <p:bldP spid="37" grpId="0" animBg="1"/>
      <p:bldP spid="43" grpId="0" animBg="1"/>
      <p:bldP spid="49" grpId="0"/>
      <p:bldP spid="50" grpId="0" animBg="1"/>
      <p:bldP spid="51" grpId="0" animBg="1"/>
      <p:bldP spid="5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Reduce-side Join: many-to-many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56" y="1133856"/>
            <a:ext cx="8478144" cy="4038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4006" y="5486400"/>
            <a:ext cx="881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Produce mapper output with composite key that includes foreign key and table name</a:t>
            </a:r>
          </a:p>
        </p:txBody>
      </p:sp>
    </p:spTree>
    <p:extLst>
      <p:ext uri="{BB962C8B-B14F-4D97-AF65-F5344CB8AC3E}">
        <p14:creationId xmlns="" xmlns:p14="http://schemas.microsoft.com/office/powerpoint/2010/main" val="33778793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Reduce-side Join: many-to-many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6271506"/>
            <a:ext cx="875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Use custom partitioning and grouping to send data with same key to a single reducer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130808"/>
            <a:ext cx="7521208" cy="511936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773738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Map-side Join: Basic Idea</a:t>
            </a:r>
            <a:endParaRPr lang="en-US" dirty="0"/>
          </a:p>
        </p:txBody>
      </p:sp>
      <p:sp>
        <p:nvSpPr>
          <p:cNvPr id="35" name="Content Placeholder 3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Assume two datasets are sorted by the join key: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43000" y="2038290"/>
            <a:ext cx="2286000" cy="381000"/>
            <a:chOff x="1219200" y="1143000"/>
            <a:chExt cx="2286000" cy="381000"/>
          </a:xfrm>
        </p:grpSpPr>
        <p:sp>
          <p:nvSpPr>
            <p:cNvPr id="4" name="Rectangle 3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219200" y="1143000"/>
              <a:ext cx="407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>
                  <a:solidFill>
                    <a:srgbClr val="000000"/>
                  </a:solidFill>
                </a:rPr>
                <a:t>R</a:t>
              </a:r>
              <a:r>
                <a:rPr lang="en-US" sz="1600" kern="0" baseline="-250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143000" y="2571690"/>
            <a:ext cx="2286000" cy="381000"/>
            <a:chOff x="1219200" y="1143000"/>
            <a:chExt cx="2286000" cy="381000"/>
          </a:xfrm>
        </p:grpSpPr>
        <p:sp>
          <p:nvSpPr>
            <p:cNvPr id="8" name="Rectangle 7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19200" y="1143000"/>
              <a:ext cx="407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>
                  <a:solidFill>
                    <a:srgbClr val="000000"/>
                  </a:solidFill>
                </a:rPr>
                <a:t>R</a:t>
              </a:r>
              <a:r>
                <a:rPr lang="en-US" sz="1600" kern="0" baseline="-250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43000" y="3638490"/>
            <a:ext cx="2286000" cy="381000"/>
            <a:chOff x="1219200" y="1143000"/>
            <a:chExt cx="2286000" cy="381000"/>
          </a:xfrm>
        </p:grpSpPr>
        <p:sp>
          <p:nvSpPr>
            <p:cNvPr id="12" name="Rectangle 11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19200" y="1143000"/>
              <a:ext cx="407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>
                  <a:solidFill>
                    <a:srgbClr val="000000"/>
                  </a:solidFill>
                </a:rPr>
                <a:t>R</a:t>
              </a:r>
              <a:r>
                <a:rPr lang="en-US" sz="1600" kern="0" baseline="-2500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43000" y="3105090"/>
            <a:ext cx="2286000" cy="381000"/>
            <a:chOff x="1219200" y="1143000"/>
            <a:chExt cx="2286000" cy="381000"/>
          </a:xfrm>
        </p:grpSpPr>
        <p:sp>
          <p:nvSpPr>
            <p:cNvPr id="16" name="Rectangle 15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19200" y="1143000"/>
              <a:ext cx="407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>
                  <a:solidFill>
                    <a:srgbClr val="000000"/>
                  </a:solidFill>
                </a:rPr>
                <a:t>R</a:t>
              </a:r>
              <a:r>
                <a:rPr lang="en-US" sz="1600" kern="0" baseline="-25000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038600" y="3638490"/>
            <a:ext cx="2286000" cy="381000"/>
            <a:chOff x="3124200" y="1143000"/>
            <a:chExt cx="2286000" cy="381000"/>
          </a:xfrm>
        </p:grpSpPr>
        <p:sp>
          <p:nvSpPr>
            <p:cNvPr id="20" name="Rectangle 19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3938" y="1143000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>
                  <a:solidFill>
                    <a:srgbClr val="000000"/>
                  </a:solidFill>
                </a:rPr>
                <a:t>S</a:t>
              </a:r>
              <a:r>
                <a:rPr lang="en-US" sz="1600" kern="0" baseline="-250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038600" y="2038290"/>
            <a:ext cx="2286000" cy="381000"/>
            <a:chOff x="3124200" y="1143000"/>
            <a:chExt cx="2286000" cy="381000"/>
          </a:xfrm>
        </p:grpSpPr>
        <p:sp>
          <p:nvSpPr>
            <p:cNvPr id="24" name="Rectangle 23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13938" y="1143000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>
                  <a:solidFill>
                    <a:srgbClr val="000000"/>
                  </a:solidFill>
                </a:rPr>
                <a:t>S</a:t>
              </a:r>
              <a:r>
                <a:rPr lang="en-US" sz="1600" kern="0" baseline="-250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038600" y="3105090"/>
            <a:ext cx="2286000" cy="381000"/>
            <a:chOff x="3124200" y="1143000"/>
            <a:chExt cx="2286000" cy="381000"/>
          </a:xfrm>
        </p:grpSpPr>
        <p:sp>
          <p:nvSpPr>
            <p:cNvPr id="28" name="Rectangle 27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13938" y="1143000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>
                  <a:solidFill>
                    <a:srgbClr val="000000"/>
                  </a:solidFill>
                </a:rPr>
                <a:t>S</a:t>
              </a:r>
              <a:r>
                <a:rPr lang="en-US" sz="1600" kern="0" baseline="-2500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038600" y="2571690"/>
            <a:ext cx="2286000" cy="381000"/>
            <a:chOff x="3124200" y="1143000"/>
            <a:chExt cx="2286000" cy="381000"/>
          </a:xfrm>
        </p:grpSpPr>
        <p:sp>
          <p:nvSpPr>
            <p:cNvPr id="32" name="Rectangle 31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13938" y="1143000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>
                  <a:solidFill>
                    <a:srgbClr val="000000"/>
                  </a:solidFill>
                </a:rPr>
                <a:t>S</a:t>
              </a:r>
              <a:r>
                <a:rPr lang="en-US" sz="1600" kern="0" baseline="-25000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</p:grpSp>
      <p:cxnSp>
        <p:nvCxnSpPr>
          <p:cNvPr id="37" name="Straight Arrow Connector 36"/>
          <p:cNvCxnSpPr/>
          <p:nvPr/>
        </p:nvCxnSpPr>
        <p:spPr bwMode="auto">
          <a:xfrm rot="5400000">
            <a:off x="2323305" y="3447196"/>
            <a:ext cx="28194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66800" y="4933890"/>
            <a:ext cx="571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A sequential scan through both datasets to join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(called a “merge join” in database terminology)</a:t>
            </a:r>
          </a:p>
        </p:txBody>
      </p:sp>
    </p:spTree>
    <p:extLst>
      <p:ext uri="{BB962C8B-B14F-4D97-AF65-F5344CB8AC3E}">
        <p14:creationId xmlns="" xmlns:p14="http://schemas.microsoft.com/office/powerpoint/2010/main" val="31941094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Map-side Join: Parallel Scans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datasets are sorted by join key, join can be accomplished by a scan over both datasets</a:t>
            </a:r>
          </a:p>
          <a:p>
            <a:r>
              <a:rPr lang="en-US" dirty="0" smtClean="0"/>
              <a:t>How can we accomplish this in parallel?</a:t>
            </a:r>
          </a:p>
          <a:p>
            <a:pPr lvl="1"/>
            <a:r>
              <a:rPr lang="en-US" dirty="0" smtClean="0"/>
              <a:t>Partition and sort both datasets in the same manner</a:t>
            </a:r>
          </a:p>
          <a:p>
            <a:r>
              <a:rPr lang="en-US" dirty="0" smtClean="0"/>
              <a:t>In MapReduce:</a:t>
            </a:r>
          </a:p>
          <a:p>
            <a:pPr lvl="1"/>
            <a:r>
              <a:rPr lang="en-US" dirty="0" smtClean="0"/>
              <a:t>Map over one dataset, read from other corresponding partition</a:t>
            </a:r>
          </a:p>
          <a:p>
            <a:pPr lvl="1"/>
            <a:r>
              <a:rPr lang="en-US" dirty="0" smtClean="0"/>
              <a:t>No reducers necessary (unless to repartition or resort)</a:t>
            </a:r>
          </a:p>
          <a:p>
            <a:r>
              <a:rPr lang="en-US" dirty="0" smtClean="0"/>
              <a:t>Consistently partitioned datasets: realistic to expect?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218600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Map-side Join: Parallel Scans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663" y="1295400"/>
            <a:ext cx="2324673" cy="4525963"/>
          </a:xfrm>
        </p:spPr>
      </p:pic>
      <p:sp>
        <p:nvSpPr>
          <p:cNvPr id="5" name="TextBox 4"/>
          <p:cNvSpPr txBox="1"/>
          <p:nvPr/>
        </p:nvSpPr>
        <p:spPr>
          <a:xfrm>
            <a:off x="228600" y="6019800"/>
            <a:ext cx="8025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 and split both A and B before sending to mapper. Mapper will produce output, </a:t>
            </a:r>
          </a:p>
          <a:p>
            <a:r>
              <a:rPr lang="en-US" dirty="0" smtClean="0"/>
              <a:t>no reducer needed.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498290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Map-side Join: Parallel Scans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444" y="1600200"/>
            <a:ext cx="3625111" cy="4525963"/>
          </a:xfrm>
        </p:spPr>
      </p:pic>
    </p:spTree>
    <p:extLst>
      <p:ext uri="{BB962C8B-B14F-4D97-AF65-F5344CB8AC3E}">
        <p14:creationId xmlns="" xmlns:p14="http://schemas.microsoft.com/office/powerpoint/2010/main" val="13579144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33400" y="0"/>
            <a:ext cx="8229600" cy="762000"/>
          </a:xfrm>
        </p:spPr>
        <p:txBody>
          <a:bodyPr/>
          <a:lstStyle/>
          <a:p>
            <a:r>
              <a:rPr lang="en-US" dirty="0" smtClean="0"/>
              <a:t>Parallel Scan &amp;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766763"/>
            <a:ext cx="5960477" cy="609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Secondary Sorting: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Solution 1:</a:t>
            </a:r>
          </a:p>
          <a:p>
            <a:pPr lvl="1"/>
            <a:r>
              <a:rPr lang="en-US" dirty="0" smtClean="0"/>
              <a:t>Buffer values in memory, then sort</a:t>
            </a:r>
          </a:p>
          <a:p>
            <a:pPr lvl="1"/>
            <a:r>
              <a:rPr lang="en-US" dirty="0" smtClean="0"/>
              <a:t>Why is this a bad idea?</a:t>
            </a:r>
          </a:p>
          <a:p>
            <a:r>
              <a:rPr lang="en-US" dirty="0" smtClean="0"/>
              <a:t>Solution 2:</a:t>
            </a:r>
          </a:p>
          <a:p>
            <a:pPr lvl="1"/>
            <a:r>
              <a:rPr lang="en-US" dirty="0" smtClean="0"/>
              <a:t>“Value-to-key conversion” design pattern: form composite intermediate key, </a:t>
            </a:r>
            <a:r>
              <a:rPr lang="en-US" dirty="0" smtClean="0">
                <a:cs typeface="Arial"/>
              </a:rPr>
              <a:t>(k, v</a:t>
            </a:r>
            <a:r>
              <a:rPr lang="en-US" baseline="-25000" dirty="0" smtClean="0">
                <a:cs typeface="Arial"/>
              </a:rPr>
              <a:t>1</a:t>
            </a:r>
            <a:r>
              <a:rPr lang="en-US" dirty="0" smtClean="0">
                <a:cs typeface="Arial"/>
              </a:rPr>
              <a:t>)</a:t>
            </a:r>
          </a:p>
          <a:p>
            <a:pPr lvl="1"/>
            <a:r>
              <a:rPr lang="en-US" dirty="0" smtClean="0">
                <a:cs typeface="Arial"/>
              </a:rPr>
              <a:t>Let execution framework do the sorting</a:t>
            </a:r>
          </a:p>
          <a:p>
            <a:pPr lvl="1"/>
            <a:r>
              <a:rPr lang="en-US" dirty="0" smtClean="0">
                <a:cs typeface="Arial"/>
              </a:rPr>
              <a:t>Preserve state across multiple key-value pairs to handle processing</a:t>
            </a:r>
            <a:endParaRPr lang="en-US" dirty="0" smtClean="0"/>
          </a:p>
          <a:p>
            <a:pPr lvl="1"/>
            <a:r>
              <a:rPr lang="en-US" dirty="0" smtClean="0"/>
              <a:t>Anything else we need to do?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265178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In-Memory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Basic idea: load one dataset into memory, stream over other dataset</a:t>
            </a:r>
          </a:p>
          <a:p>
            <a:pPr lvl="1"/>
            <a:r>
              <a:rPr lang="en-US" dirty="0" smtClean="0"/>
              <a:t>Works if R &lt;&lt; S and R fits into memory</a:t>
            </a:r>
          </a:p>
          <a:p>
            <a:pPr lvl="1"/>
            <a:r>
              <a:rPr lang="en-US" dirty="0" smtClean="0"/>
              <a:t>Called a “hash join” in database terminology</a:t>
            </a:r>
          </a:p>
          <a:p>
            <a:r>
              <a:rPr lang="en-US" dirty="0" smtClean="0"/>
              <a:t>MapReduce implementation</a:t>
            </a:r>
          </a:p>
          <a:p>
            <a:pPr lvl="1"/>
            <a:r>
              <a:rPr lang="en-US" dirty="0" smtClean="0"/>
              <a:t>Distribute R to all nodes</a:t>
            </a:r>
          </a:p>
          <a:p>
            <a:pPr lvl="1"/>
            <a:r>
              <a:rPr lang="en-US" dirty="0" smtClean="0"/>
              <a:t>Map over S, each mapper loads R in memory, hashed by join key</a:t>
            </a:r>
          </a:p>
          <a:p>
            <a:pPr lvl="1"/>
            <a:r>
              <a:rPr lang="en-US" dirty="0" smtClean="0"/>
              <a:t>For every </a:t>
            </a:r>
            <a:r>
              <a:rPr lang="en-US" dirty="0" err="1" smtClean="0"/>
              <a:t>tuple</a:t>
            </a:r>
            <a:r>
              <a:rPr lang="en-US" dirty="0" smtClean="0"/>
              <a:t> in S, look up join key in R</a:t>
            </a:r>
          </a:p>
          <a:p>
            <a:pPr lvl="1"/>
            <a:r>
              <a:rPr lang="en-US" dirty="0" smtClean="0"/>
              <a:t>No reducers, unless for regrouping or resorting </a:t>
            </a:r>
            <a:r>
              <a:rPr lang="en-US" dirty="0" err="1" smtClean="0"/>
              <a:t>tuples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552635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In-Memory Join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571" y="1371600"/>
            <a:ext cx="2852858" cy="4525963"/>
          </a:xfrm>
        </p:spPr>
      </p:pic>
      <p:sp>
        <p:nvSpPr>
          <p:cNvPr id="6" name="TextBox 5"/>
          <p:cNvSpPr txBox="1"/>
          <p:nvPr/>
        </p:nvSpPr>
        <p:spPr>
          <a:xfrm>
            <a:off x="152400" y="6126163"/>
            <a:ext cx="8818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Split A and distribute dataset B to all the mappers. For each key in B, iterate over all the data</a:t>
            </a:r>
          </a:p>
          <a:p>
            <a:r>
              <a:rPr lang="en-US" dirty="0" smtClean="0"/>
              <a:t> in A for joining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259993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In-Memory Join: 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Striped variant:</a:t>
            </a:r>
          </a:p>
          <a:p>
            <a:pPr lvl="1"/>
            <a:r>
              <a:rPr lang="en-US" dirty="0" smtClean="0"/>
              <a:t>R too big to fit into memory? </a:t>
            </a:r>
          </a:p>
          <a:p>
            <a:pPr lvl="1"/>
            <a:r>
              <a:rPr lang="en-US" dirty="0" smtClean="0"/>
              <a:t>Divide R into R</a:t>
            </a:r>
            <a:r>
              <a:rPr lang="en-US" baseline="-25000" dirty="0" smtClean="0"/>
              <a:t>1</a:t>
            </a:r>
            <a:r>
              <a:rPr lang="en-US" dirty="0" smtClean="0"/>
              <a:t>, R</a:t>
            </a:r>
            <a:r>
              <a:rPr lang="en-US" baseline="-25000" dirty="0" smtClean="0"/>
              <a:t>2</a:t>
            </a:r>
            <a:r>
              <a:rPr lang="en-US" dirty="0" smtClean="0"/>
              <a:t>, R</a:t>
            </a:r>
            <a:r>
              <a:rPr lang="en-US" baseline="-25000" dirty="0" smtClean="0"/>
              <a:t>3</a:t>
            </a:r>
            <a:r>
              <a:rPr lang="en-US" dirty="0" smtClean="0"/>
              <a:t>, … </a:t>
            </a:r>
            <a:r>
              <a:rPr lang="en-US" dirty="0" err="1" smtClean="0"/>
              <a:t>s.t</a:t>
            </a:r>
            <a:r>
              <a:rPr lang="en-US" dirty="0" smtClean="0"/>
              <a:t>. each </a:t>
            </a:r>
            <a:r>
              <a:rPr lang="en-US" dirty="0" err="1" smtClean="0"/>
              <a:t>R</a:t>
            </a:r>
            <a:r>
              <a:rPr lang="en-US" i="1" baseline="-25000" dirty="0" err="1" smtClean="0"/>
              <a:t>n</a:t>
            </a:r>
            <a:r>
              <a:rPr lang="en-US" dirty="0" smtClean="0"/>
              <a:t> fits into memory</a:t>
            </a:r>
          </a:p>
          <a:p>
            <a:pPr lvl="1"/>
            <a:r>
              <a:rPr lang="en-US" dirty="0" smtClean="0"/>
              <a:t>Perform in-memory join: </a:t>
            </a:r>
            <a:r>
              <a:rPr lang="en-US" dirty="0" smtClean="0">
                <a:sym typeface="Symbol"/>
              </a:rPr>
              <a:t></a:t>
            </a:r>
            <a:r>
              <a:rPr lang="en-US" i="1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, </a:t>
            </a:r>
            <a:r>
              <a:rPr lang="en-US" dirty="0" err="1" smtClean="0"/>
              <a:t>R</a:t>
            </a:r>
            <a:r>
              <a:rPr lang="en-US" i="1" baseline="-25000" dirty="0" err="1" smtClean="0"/>
              <a:t>n</a:t>
            </a:r>
            <a:r>
              <a:rPr lang="en-US" dirty="0" smtClean="0"/>
              <a:t> ⋈ S</a:t>
            </a:r>
          </a:p>
          <a:p>
            <a:pPr lvl="1"/>
            <a:r>
              <a:rPr lang="en-US" dirty="0" smtClean="0"/>
              <a:t>Take the union of all join results</a:t>
            </a:r>
          </a:p>
          <a:p>
            <a:r>
              <a:rPr lang="en-US" dirty="0" err="1" smtClean="0"/>
              <a:t>Memcached</a:t>
            </a:r>
            <a:r>
              <a:rPr lang="en-US" dirty="0" smtClean="0"/>
              <a:t> join:</a:t>
            </a:r>
          </a:p>
          <a:p>
            <a:pPr lvl="1"/>
            <a:r>
              <a:rPr lang="en-US" dirty="0" smtClean="0"/>
              <a:t>Load R into </a:t>
            </a:r>
            <a:r>
              <a:rPr lang="en-US" dirty="0" err="1" smtClean="0"/>
              <a:t>memcached</a:t>
            </a:r>
            <a:endParaRPr lang="en-US" dirty="0" smtClean="0"/>
          </a:p>
          <a:p>
            <a:pPr lvl="1"/>
            <a:r>
              <a:rPr lang="en-US" dirty="0" smtClean="0"/>
              <a:t>Replace in-memory hash lookup with </a:t>
            </a:r>
            <a:r>
              <a:rPr lang="en-US" dirty="0" err="1" smtClean="0"/>
              <a:t>memcached</a:t>
            </a:r>
            <a:r>
              <a:rPr lang="en-US" dirty="0" smtClean="0"/>
              <a:t> lookup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35687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Memcached</a:t>
            </a:r>
            <a:endParaRPr lang="en-US" dirty="0"/>
          </a:p>
        </p:txBody>
      </p:sp>
      <p:pic>
        <p:nvPicPr>
          <p:cNvPr id="4" name="Picture 3" descr="facebook_arch_x600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066800"/>
            <a:ext cx="5684837" cy="321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828800" y="5221069"/>
            <a:ext cx="5257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+mn-lt"/>
              </a:rPr>
              <a:t>Database layer:</a:t>
            </a:r>
            <a:r>
              <a:rPr lang="en-US" sz="18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800" b="0" dirty="0">
                <a:solidFill>
                  <a:schemeClr val="bg1"/>
                </a:solidFill>
                <a:latin typeface="+mn-lt"/>
              </a:rPr>
              <a:t>800 eight-core Linux servers running </a:t>
            </a:r>
            <a:r>
              <a:rPr lang="en-US" sz="1800" b="0" dirty="0" err="1">
                <a:solidFill>
                  <a:schemeClr val="bg1"/>
                </a:solidFill>
                <a:latin typeface="+mn-lt"/>
              </a:rPr>
              <a:t>MySQL</a:t>
            </a:r>
            <a:r>
              <a:rPr lang="en-US" sz="1800" b="0" dirty="0">
                <a:solidFill>
                  <a:schemeClr val="bg1"/>
                </a:solidFill>
                <a:latin typeface="+mn-lt"/>
              </a:rPr>
              <a:t> (40 TB user data)</a:t>
            </a: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1828800" y="4574957"/>
            <a:ext cx="52879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+mn-lt"/>
              </a:rPr>
              <a:t>Caching servers:</a:t>
            </a:r>
            <a:r>
              <a:rPr lang="en-US" sz="18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800" b="0" dirty="0">
                <a:solidFill>
                  <a:schemeClr val="bg1"/>
                </a:solidFill>
                <a:latin typeface="+mn-lt"/>
              </a:rPr>
              <a:t>15 million requests per second, 95% handled by </a:t>
            </a:r>
            <a:r>
              <a:rPr lang="en-US" sz="1800" b="0" dirty="0" err="1">
                <a:solidFill>
                  <a:schemeClr val="bg1"/>
                </a:solidFill>
                <a:latin typeface="+mn-lt"/>
              </a:rPr>
              <a:t>memcache</a:t>
            </a:r>
            <a:r>
              <a:rPr lang="en-US" sz="1800" b="0" dirty="0">
                <a:solidFill>
                  <a:schemeClr val="bg1"/>
                </a:solidFill>
                <a:latin typeface="+mn-lt"/>
              </a:rPr>
              <a:t> (15 TB of RAM)</a:t>
            </a: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0" y="6611938"/>
            <a:ext cx="3276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 smtClean="0">
                <a:solidFill>
                  <a:schemeClr val="bg2"/>
                </a:solidFill>
              </a:rPr>
              <a:t>Source: Technology Review (July/August, 2008)</a:t>
            </a:r>
          </a:p>
        </p:txBody>
      </p:sp>
    </p:spTree>
    <p:extLst>
      <p:ext uri="{BB962C8B-B14F-4D97-AF65-F5344CB8AC3E}">
        <p14:creationId xmlns="" xmlns:p14="http://schemas.microsoft.com/office/powerpoint/2010/main" val="39948692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Memcached</a:t>
            </a:r>
            <a:r>
              <a:rPr lang="en-US" dirty="0" smtClean="0"/>
              <a:t>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Memcached</a:t>
            </a:r>
            <a:r>
              <a:rPr lang="en-US" dirty="0" smtClean="0"/>
              <a:t> join:</a:t>
            </a:r>
          </a:p>
          <a:p>
            <a:pPr lvl="1"/>
            <a:r>
              <a:rPr lang="en-US" dirty="0" smtClean="0"/>
              <a:t>Load R into </a:t>
            </a:r>
            <a:r>
              <a:rPr lang="en-US" dirty="0" err="1" smtClean="0"/>
              <a:t>memcached</a:t>
            </a:r>
            <a:endParaRPr lang="en-US" dirty="0" smtClean="0"/>
          </a:p>
          <a:p>
            <a:pPr lvl="1"/>
            <a:r>
              <a:rPr lang="en-US" dirty="0" smtClean="0"/>
              <a:t>Replace in-memory hash lookup with </a:t>
            </a:r>
            <a:r>
              <a:rPr lang="en-US" dirty="0" err="1" smtClean="0"/>
              <a:t>memcached</a:t>
            </a:r>
            <a:r>
              <a:rPr lang="en-US" dirty="0" smtClean="0"/>
              <a:t> lookup</a:t>
            </a:r>
          </a:p>
          <a:p>
            <a:r>
              <a:rPr lang="en-US" dirty="0" smtClean="0"/>
              <a:t>Capacity and scalability?</a:t>
            </a:r>
          </a:p>
          <a:p>
            <a:pPr lvl="1"/>
            <a:r>
              <a:rPr lang="en-US" dirty="0" err="1" smtClean="0"/>
              <a:t>Memcached</a:t>
            </a:r>
            <a:r>
              <a:rPr lang="en-US" dirty="0" smtClean="0"/>
              <a:t> capacity &gt;&gt; RAM of individual node</a:t>
            </a:r>
          </a:p>
          <a:p>
            <a:pPr lvl="1"/>
            <a:r>
              <a:rPr lang="en-US" dirty="0" err="1" smtClean="0"/>
              <a:t>Memcached</a:t>
            </a:r>
            <a:r>
              <a:rPr lang="en-US" dirty="0" smtClean="0"/>
              <a:t> scales out with cluster</a:t>
            </a:r>
          </a:p>
          <a:p>
            <a:r>
              <a:rPr lang="en-US" dirty="0" smtClean="0"/>
              <a:t>Latency?</a:t>
            </a:r>
          </a:p>
          <a:p>
            <a:pPr lvl="1"/>
            <a:r>
              <a:rPr lang="en-US" dirty="0" err="1" smtClean="0"/>
              <a:t>Memcached</a:t>
            </a:r>
            <a:r>
              <a:rPr lang="en-US" dirty="0" smtClean="0"/>
              <a:t> is fast (basically, speed of network)</a:t>
            </a:r>
          </a:p>
          <a:p>
            <a:pPr lvl="1"/>
            <a:r>
              <a:rPr lang="en-US" dirty="0" smtClean="0"/>
              <a:t>Batch requests to amortize latency costs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6611938"/>
            <a:ext cx="3276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 smtClean="0">
                <a:solidFill>
                  <a:schemeClr val="bg2"/>
                </a:solidFill>
              </a:rPr>
              <a:t>Source: See tech report by Lin et al. (2009)</a:t>
            </a:r>
          </a:p>
        </p:txBody>
      </p:sp>
    </p:spTree>
    <p:extLst>
      <p:ext uri="{BB962C8B-B14F-4D97-AF65-F5344CB8AC3E}">
        <p14:creationId xmlns="" xmlns:p14="http://schemas.microsoft.com/office/powerpoint/2010/main" val="15682135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join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In-memory join &gt; map-side join &gt; reduce-side join</a:t>
            </a:r>
          </a:p>
          <a:p>
            <a:pPr lvl="1"/>
            <a:r>
              <a:rPr lang="en-US" dirty="0" smtClean="0"/>
              <a:t>Why?</a:t>
            </a:r>
          </a:p>
          <a:p>
            <a:r>
              <a:rPr lang="en-US" dirty="0" smtClean="0"/>
              <a:t>Limitations of each?</a:t>
            </a:r>
          </a:p>
          <a:p>
            <a:pPr lvl="1"/>
            <a:r>
              <a:rPr lang="en-US" dirty="0" smtClean="0"/>
              <a:t>In-memory join: memory</a:t>
            </a:r>
          </a:p>
          <a:p>
            <a:pPr lvl="1"/>
            <a:r>
              <a:rPr lang="en-US" dirty="0" smtClean="0"/>
              <a:t>Map-side join: sort order and partitioning</a:t>
            </a:r>
          </a:p>
          <a:p>
            <a:pPr lvl="1"/>
            <a:r>
              <a:rPr lang="en-US" dirty="0" smtClean="0"/>
              <a:t>Reduce-side join: general purpose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693975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Processing Relational Data: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MapReduce algorithms for processing relational data:</a:t>
            </a:r>
          </a:p>
          <a:p>
            <a:pPr lvl="1"/>
            <a:r>
              <a:rPr lang="en-US" dirty="0" smtClean="0"/>
              <a:t>Group by, sorting, partitioning are handled automatically by shuffle/sort in MapReduce</a:t>
            </a:r>
          </a:p>
          <a:p>
            <a:pPr lvl="1"/>
            <a:r>
              <a:rPr lang="en-US" dirty="0" smtClean="0"/>
              <a:t>Selection, projection, and other computations (e.g., aggregation), are performed either in mapper or reducer</a:t>
            </a:r>
          </a:p>
          <a:p>
            <a:pPr lvl="1"/>
            <a:r>
              <a:rPr lang="en-US" dirty="0" smtClean="0"/>
              <a:t>Multiple strategies for relational joins</a:t>
            </a:r>
          </a:p>
          <a:p>
            <a:r>
              <a:rPr lang="en-US" dirty="0" smtClean="0"/>
              <a:t>Complex operations require multiple MapReduce jobs</a:t>
            </a:r>
          </a:p>
          <a:p>
            <a:pPr lvl="1"/>
            <a:r>
              <a:rPr lang="en-US" dirty="0" smtClean="0"/>
              <a:t>Example: top ten URLs in terms of average time spent</a:t>
            </a:r>
          </a:p>
          <a:p>
            <a:pPr lvl="1"/>
            <a:r>
              <a:rPr lang="en-US" dirty="0" smtClean="0"/>
              <a:t>Opportunities for automatic optimization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42466762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Value-to-Key Conversion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2133600"/>
            <a:ext cx="3865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k </a:t>
            </a:r>
            <a:r>
              <a:rPr lang="en-US" sz="2000" dirty="0">
                <a:solidFill>
                  <a:srgbClr val="000000"/>
                </a:solidFill>
                <a:cs typeface="Arial"/>
              </a:rPr>
              <a:t>→ (v</a:t>
            </a:r>
            <a:r>
              <a:rPr lang="en-US" sz="2000" baseline="-25000" dirty="0">
                <a:solidFill>
                  <a:srgbClr val="000000"/>
                </a:solidFill>
                <a:cs typeface="Arial"/>
              </a:rPr>
              <a:t>1</a:t>
            </a:r>
            <a:r>
              <a:rPr lang="en-US" sz="2000" dirty="0">
                <a:solidFill>
                  <a:srgbClr val="000000"/>
                </a:solidFill>
                <a:cs typeface="Arial"/>
              </a:rPr>
              <a:t>, r), (v</a:t>
            </a:r>
            <a:r>
              <a:rPr lang="en-US" sz="2000" baseline="-25000" dirty="0">
                <a:solidFill>
                  <a:srgbClr val="000000"/>
                </a:solidFill>
                <a:cs typeface="Arial"/>
              </a:rPr>
              <a:t>4</a:t>
            </a:r>
            <a:r>
              <a:rPr lang="en-US" sz="2000" dirty="0">
                <a:solidFill>
                  <a:srgbClr val="000000"/>
                </a:solidFill>
                <a:cs typeface="Arial"/>
              </a:rPr>
              <a:t>, r), (v</a:t>
            </a:r>
            <a:r>
              <a:rPr lang="en-US" sz="2000" baseline="-25000" dirty="0">
                <a:solidFill>
                  <a:srgbClr val="000000"/>
                </a:solidFill>
                <a:cs typeface="Arial"/>
              </a:rPr>
              <a:t>8</a:t>
            </a:r>
            <a:r>
              <a:rPr lang="en-US" sz="2000" dirty="0">
                <a:solidFill>
                  <a:srgbClr val="000000"/>
                </a:solidFill>
                <a:cs typeface="Arial"/>
              </a:rPr>
              <a:t>, r), (v</a:t>
            </a:r>
            <a:r>
              <a:rPr lang="en-US" sz="2000" baseline="-25000" dirty="0">
                <a:solidFill>
                  <a:srgbClr val="000000"/>
                </a:solidFill>
                <a:cs typeface="Arial"/>
              </a:rPr>
              <a:t>3</a:t>
            </a:r>
            <a:r>
              <a:rPr lang="en-US" sz="2000" dirty="0">
                <a:solidFill>
                  <a:srgbClr val="000000"/>
                </a:solidFill>
                <a:cs typeface="Arial"/>
              </a:rPr>
              <a:t>, r)…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8234" y="3596045"/>
            <a:ext cx="1863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(k, </a:t>
            </a:r>
            <a:r>
              <a:rPr lang="en-US" sz="2000" dirty="0">
                <a:solidFill>
                  <a:srgbClr val="000000"/>
                </a:solidFill>
                <a:cs typeface="Arial"/>
              </a:rPr>
              <a:t>v</a:t>
            </a:r>
            <a:r>
              <a:rPr lang="en-US" sz="2000" baseline="-25000" dirty="0">
                <a:solidFill>
                  <a:srgbClr val="000000"/>
                </a:solidFill>
                <a:cs typeface="Arial"/>
              </a:rPr>
              <a:t>1</a:t>
            </a:r>
            <a:r>
              <a:rPr lang="en-US" sz="2000" dirty="0">
                <a:solidFill>
                  <a:srgbClr val="000000"/>
                </a:solidFill>
              </a:rPr>
              <a:t>) </a:t>
            </a:r>
            <a:r>
              <a:rPr lang="en-US" sz="2000" dirty="0">
                <a:solidFill>
                  <a:srgbClr val="000000"/>
                </a:solidFill>
                <a:cs typeface="Arial"/>
              </a:rPr>
              <a:t>→ (v</a:t>
            </a:r>
            <a:r>
              <a:rPr lang="en-US" sz="2000" baseline="-25000" dirty="0">
                <a:solidFill>
                  <a:srgbClr val="000000"/>
                </a:solidFill>
                <a:cs typeface="Arial"/>
              </a:rPr>
              <a:t>1</a:t>
            </a:r>
            <a:r>
              <a:rPr lang="en-US" sz="2000" dirty="0">
                <a:solidFill>
                  <a:srgbClr val="000000"/>
                </a:solidFill>
                <a:cs typeface="Arial"/>
              </a:rPr>
              <a:t>, r)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1764268"/>
            <a:ext cx="997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</a:rPr>
              <a:t>Before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3200400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</a:rPr>
              <a:t>After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28234" y="3946763"/>
            <a:ext cx="1863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(k, </a:t>
            </a:r>
            <a:r>
              <a:rPr lang="en-US" sz="2000" dirty="0">
                <a:solidFill>
                  <a:srgbClr val="000000"/>
                </a:solidFill>
                <a:cs typeface="Arial"/>
              </a:rPr>
              <a:t>v</a:t>
            </a:r>
            <a:r>
              <a:rPr lang="en-US" sz="2000" baseline="-25000" dirty="0">
                <a:solidFill>
                  <a:srgbClr val="000000"/>
                </a:solidFill>
                <a:cs typeface="Arial"/>
              </a:rPr>
              <a:t>3</a:t>
            </a:r>
            <a:r>
              <a:rPr lang="en-US" sz="2000" dirty="0">
                <a:solidFill>
                  <a:srgbClr val="000000"/>
                </a:solidFill>
              </a:rPr>
              <a:t>) </a:t>
            </a:r>
            <a:r>
              <a:rPr lang="en-US" sz="2000" dirty="0">
                <a:solidFill>
                  <a:srgbClr val="000000"/>
                </a:solidFill>
                <a:cs typeface="Arial"/>
              </a:rPr>
              <a:t>→ (v</a:t>
            </a:r>
            <a:r>
              <a:rPr lang="en-US" sz="2000" baseline="-25000" dirty="0">
                <a:solidFill>
                  <a:srgbClr val="000000"/>
                </a:solidFill>
                <a:cs typeface="Arial"/>
              </a:rPr>
              <a:t>3</a:t>
            </a:r>
            <a:r>
              <a:rPr lang="en-US" sz="2000" dirty="0">
                <a:solidFill>
                  <a:srgbClr val="000000"/>
                </a:solidFill>
                <a:cs typeface="Arial"/>
              </a:rPr>
              <a:t>, r)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28234" y="4297481"/>
            <a:ext cx="1863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(k, </a:t>
            </a:r>
            <a:r>
              <a:rPr lang="en-US" sz="2000" dirty="0">
                <a:solidFill>
                  <a:srgbClr val="000000"/>
                </a:solidFill>
                <a:cs typeface="Arial"/>
              </a:rPr>
              <a:t>v</a:t>
            </a:r>
            <a:r>
              <a:rPr lang="en-US" sz="2000" baseline="-25000" dirty="0">
                <a:solidFill>
                  <a:srgbClr val="000000"/>
                </a:solidFill>
                <a:cs typeface="Arial"/>
              </a:rPr>
              <a:t>4</a:t>
            </a:r>
            <a:r>
              <a:rPr lang="en-US" sz="2000" dirty="0">
                <a:solidFill>
                  <a:srgbClr val="000000"/>
                </a:solidFill>
              </a:rPr>
              <a:t>) </a:t>
            </a:r>
            <a:r>
              <a:rPr lang="en-US" sz="2000" dirty="0">
                <a:solidFill>
                  <a:srgbClr val="000000"/>
                </a:solidFill>
                <a:cs typeface="Arial"/>
              </a:rPr>
              <a:t>→ (v</a:t>
            </a:r>
            <a:r>
              <a:rPr lang="en-US" sz="2000" baseline="-25000" dirty="0">
                <a:solidFill>
                  <a:srgbClr val="000000"/>
                </a:solidFill>
                <a:cs typeface="Arial"/>
              </a:rPr>
              <a:t>4</a:t>
            </a:r>
            <a:r>
              <a:rPr lang="en-US" sz="2000" dirty="0">
                <a:solidFill>
                  <a:srgbClr val="000000"/>
                </a:solidFill>
                <a:cs typeface="Arial"/>
              </a:rPr>
              <a:t>, r)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28234" y="4648200"/>
            <a:ext cx="1863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(k, </a:t>
            </a:r>
            <a:r>
              <a:rPr lang="en-US" sz="2000" dirty="0">
                <a:solidFill>
                  <a:srgbClr val="000000"/>
                </a:solidFill>
                <a:cs typeface="Arial"/>
              </a:rPr>
              <a:t>v</a:t>
            </a:r>
            <a:r>
              <a:rPr lang="en-US" sz="2000" baseline="-25000" dirty="0">
                <a:solidFill>
                  <a:srgbClr val="000000"/>
                </a:solidFill>
                <a:cs typeface="Arial"/>
              </a:rPr>
              <a:t>8</a:t>
            </a:r>
            <a:r>
              <a:rPr lang="en-US" sz="2000" dirty="0">
                <a:solidFill>
                  <a:srgbClr val="000000"/>
                </a:solidFill>
              </a:rPr>
              <a:t>) </a:t>
            </a:r>
            <a:r>
              <a:rPr lang="en-US" sz="2000" dirty="0">
                <a:solidFill>
                  <a:srgbClr val="000000"/>
                </a:solidFill>
                <a:cs typeface="Arial"/>
              </a:rPr>
              <a:t>→ (v</a:t>
            </a:r>
            <a:r>
              <a:rPr lang="en-US" sz="2000" baseline="-25000" dirty="0">
                <a:solidFill>
                  <a:srgbClr val="000000"/>
                </a:solidFill>
                <a:cs typeface="Arial"/>
              </a:rPr>
              <a:t>8</a:t>
            </a:r>
            <a:r>
              <a:rPr lang="en-US" sz="2000" dirty="0">
                <a:solidFill>
                  <a:srgbClr val="000000"/>
                </a:solidFill>
                <a:cs typeface="Arial"/>
              </a:rPr>
              <a:t>, r)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09800" y="2480846"/>
            <a:ext cx="3369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FF0000"/>
                </a:solidFill>
              </a:rPr>
              <a:t>Values arrive in arbitrary order…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7400" y="493389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…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29000" y="3657600"/>
            <a:ext cx="3162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FF0000"/>
                </a:solidFill>
              </a:rPr>
              <a:t>Values arrive in sorted order…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429000" y="3928646"/>
            <a:ext cx="4998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FF0000"/>
                </a:solidFill>
              </a:rPr>
              <a:t>Process by preserving state across multiple keys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29000" y="4233446"/>
            <a:ext cx="33698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FF0000"/>
                </a:solidFill>
              </a:rPr>
              <a:t>Remember to partition correctly!</a:t>
            </a:r>
          </a:p>
        </p:txBody>
      </p:sp>
    </p:spTree>
    <p:extLst>
      <p:ext uri="{BB962C8B-B14F-4D97-AF65-F5344CB8AC3E}">
        <p14:creationId xmlns="" xmlns:p14="http://schemas.microsoft.com/office/powerpoint/2010/main" val="20383872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2" grpId="0"/>
      <p:bldP spid="13" grpId="0"/>
      <p:bldP spid="14" grpId="0"/>
      <p:bldP spid="16" grpId="0"/>
      <p:bldP spid="17" grpId="0"/>
      <p:bldP spid="19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Two tables:</a:t>
            </a:r>
          </a:p>
          <a:p>
            <a:pPr lvl="1"/>
            <a:r>
              <a:rPr lang="en-US" dirty="0" smtClean="0"/>
              <a:t>User demographics (gender, age, income, etc.)</a:t>
            </a:r>
          </a:p>
          <a:p>
            <a:pPr lvl="1"/>
            <a:r>
              <a:rPr lang="en-US" dirty="0" smtClean="0"/>
              <a:t>User page visits (URL, time spent, etc.)</a:t>
            </a:r>
          </a:p>
          <a:p>
            <a:r>
              <a:rPr lang="en-US" dirty="0" smtClean="0"/>
              <a:t>Analyses we might want to perform:</a:t>
            </a:r>
          </a:p>
          <a:p>
            <a:pPr lvl="1"/>
            <a:r>
              <a:rPr lang="en-US" dirty="0" smtClean="0"/>
              <a:t>Statistics on demographic characteristics</a:t>
            </a:r>
          </a:p>
          <a:p>
            <a:pPr lvl="1"/>
            <a:r>
              <a:rPr lang="en-US" dirty="0" smtClean="0"/>
              <a:t>Statistics on page visits</a:t>
            </a:r>
          </a:p>
          <a:p>
            <a:pPr lvl="1"/>
            <a:r>
              <a:rPr lang="en-US" dirty="0" smtClean="0"/>
              <a:t>Statistics on page visits by URL</a:t>
            </a:r>
          </a:p>
          <a:p>
            <a:pPr lvl="1"/>
            <a:r>
              <a:rPr lang="en-US" dirty="0" smtClean="0"/>
              <a:t>Statistics on page visits by demographic characteristic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6607136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Primitives</a:t>
            </a:r>
          </a:p>
          <a:p>
            <a:pPr lvl="1"/>
            <a:r>
              <a:rPr lang="en-US" dirty="0" smtClean="0"/>
              <a:t>Projection (</a:t>
            </a:r>
            <a:r>
              <a:rPr lang="en-US" dirty="0" smtClean="0">
                <a:sym typeface="Symbol"/>
              </a:rPr>
              <a:t>)</a:t>
            </a:r>
            <a:endParaRPr lang="en-US" dirty="0" smtClean="0"/>
          </a:p>
          <a:p>
            <a:pPr lvl="1"/>
            <a:r>
              <a:rPr lang="en-US" dirty="0" smtClean="0"/>
              <a:t>Selection (</a:t>
            </a:r>
            <a:r>
              <a:rPr lang="en-US" dirty="0" smtClean="0">
                <a:sym typeface="Symbol"/>
              </a:rPr>
              <a:t>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Cartesian product (</a:t>
            </a:r>
            <a:r>
              <a:rPr lang="en-US" dirty="0" smtClean="0">
                <a:sym typeface="Symbol"/>
              </a:rPr>
              <a:t>)</a:t>
            </a:r>
          </a:p>
          <a:p>
            <a:pPr lvl="1"/>
            <a:r>
              <a:rPr lang="en-US" dirty="0" smtClean="0"/>
              <a:t>Set union (</a:t>
            </a:r>
            <a:r>
              <a:rPr lang="en-US" dirty="0" smtClean="0">
                <a:sym typeface="Symbol"/>
              </a:rPr>
              <a:t>)</a:t>
            </a:r>
          </a:p>
          <a:p>
            <a:pPr lvl="1"/>
            <a:r>
              <a:rPr lang="en-US" dirty="0" smtClean="0"/>
              <a:t>Set difference (</a:t>
            </a:r>
            <a:r>
              <a:rPr lang="en-US" dirty="0" smtClean="0">
                <a:sym typeface="Symbol"/>
              </a:rPr>
              <a:t>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Rename (</a:t>
            </a:r>
            <a:r>
              <a:rPr lang="en-US" dirty="0" smtClean="0">
                <a:sym typeface="Symbol"/>
              </a:rPr>
              <a:t>)</a:t>
            </a:r>
            <a:endParaRPr lang="en-US" dirty="0" smtClean="0"/>
          </a:p>
          <a:p>
            <a:r>
              <a:rPr lang="en-US" dirty="0" smtClean="0"/>
              <a:t>Other operations</a:t>
            </a:r>
          </a:p>
          <a:p>
            <a:pPr lvl="1"/>
            <a:r>
              <a:rPr lang="en-US" dirty="0" smtClean="0"/>
              <a:t>Join (⋈)</a:t>
            </a:r>
          </a:p>
          <a:p>
            <a:pPr lvl="1"/>
            <a:r>
              <a:rPr lang="en-US" dirty="0" smtClean="0"/>
              <a:t>Group by… aggregation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461002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00200" y="2057400"/>
            <a:ext cx="6858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20574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 smtClean="0">
                <a:solidFill>
                  <a:schemeClr val="bg1"/>
                </a:solidFill>
                <a:latin typeface="+mn-lt"/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2362200" y="20574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2819400" y="20574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3352800" y="20574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343400" y="3352800"/>
            <a:ext cx="984250" cy="533400"/>
            <a:chOff x="3886200" y="1524000"/>
            <a:chExt cx="984250" cy="533400"/>
          </a:xfrm>
        </p:grpSpPr>
        <p:sp>
          <p:nvSpPr>
            <p:cNvPr id="24" name="Rectangle 23"/>
            <p:cNvSpPr/>
            <p:nvPr/>
          </p:nvSpPr>
          <p:spPr>
            <a:xfrm>
              <a:off x="4337050" y="1828800"/>
              <a:ext cx="228600" cy="2286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4641850" y="1828800"/>
              <a:ext cx="228600" cy="228600"/>
            </a:xfrm>
            <a:prstGeom prst="ellipse">
              <a:avLst/>
            </a:prstGeom>
            <a:noFill/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aphicFrame>
          <p:nvGraphicFramePr>
            <p:cNvPr id="26" name="Object 25"/>
            <p:cNvGraphicFramePr>
              <a:graphicFrameLocks noChangeAspect="1"/>
            </p:cNvGraphicFramePr>
            <p:nvPr/>
          </p:nvGraphicFramePr>
          <p:xfrm>
            <a:off x="3886200" y="1524000"/>
            <a:ext cx="527050" cy="527050"/>
          </p:xfrm>
          <a:graphic>
            <a:graphicData uri="http://schemas.openxmlformats.org/presentationml/2006/ole">
              <p:oleObj spid="_x0000_s1037" name="Equation" r:id="rId3" imgW="139700" imgH="139700" progId="Equation.3">
                <p:embed/>
              </p:oleObj>
            </a:graphicData>
          </a:graphic>
        </p:graphicFrame>
      </p:grpSp>
      <p:sp>
        <p:nvSpPr>
          <p:cNvPr id="28" name="Rectangle 27"/>
          <p:cNvSpPr/>
          <p:nvPr/>
        </p:nvSpPr>
        <p:spPr>
          <a:xfrm>
            <a:off x="1600200" y="2590800"/>
            <a:ext cx="6858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43000" y="25908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 smtClean="0">
                <a:solidFill>
                  <a:schemeClr val="bg1"/>
                </a:solidFill>
                <a:latin typeface="+mn-lt"/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362200" y="25908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2819400" y="25908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3352800" y="25908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600200" y="3124200"/>
            <a:ext cx="6858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43000" y="31242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 smtClean="0">
                <a:solidFill>
                  <a:schemeClr val="bg1"/>
                </a:solidFill>
                <a:latin typeface="+mn-lt"/>
              </a:rPr>
              <a:t>3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362200" y="31242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2819400" y="31242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3352800" y="31242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267200" y="3276600"/>
            <a:ext cx="14478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42" name="Rectangle 41"/>
          <p:cNvSpPr/>
          <p:nvPr/>
        </p:nvSpPr>
        <p:spPr>
          <a:xfrm>
            <a:off x="1600200" y="3657600"/>
            <a:ext cx="685800" cy="3810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43000" y="36576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 smtClean="0">
                <a:solidFill>
                  <a:schemeClr val="bg1"/>
                </a:solidFill>
                <a:latin typeface="+mn-lt"/>
              </a:rPr>
              <a:t>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362200" y="3657600"/>
            <a:ext cx="3810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>
            <a:off x="2819400" y="36576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3352800" y="36576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600200" y="4191000"/>
            <a:ext cx="6858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43000" y="41910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 smtClean="0">
                <a:solidFill>
                  <a:schemeClr val="bg1"/>
                </a:solidFill>
                <a:latin typeface="+mn-lt"/>
              </a:rPr>
              <a:t>5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362200" y="4191000"/>
            <a:ext cx="3810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Rounded Rectangle 50"/>
          <p:cNvSpPr/>
          <p:nvPr/>
        </p:nvSpPr>
        <p:spPr bwMode="auto">
          <a:xfrm>
            <a:off x="2819400" y="41910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3352800" y="41910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096000" y="20574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 smtClean="0">
                <a:solidFill>
                  <a:schemeClr val="bg1"/>
                </a:solidFill>
                <a:latin typeface="+mn-lt"/>
              </a:rPr>
              <a:t>1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553200" y="20574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7010400" y="20574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96000" y="25908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 smtClean="0">
                <a:solidFill>
                  <a:schemeClr val="bg1"/>
                </a:solidFill>
                <a:latin typeface="+mn-lt"/>
              </a:rPr>
              <a:t>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553200" y="25908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7010400" y="25908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096000" y="31242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 smtClean="0">
                <a:solidFill>
                  <a:schemeClr val="bg1"/>
                </a:solidFill>
                <a:latin typeface="+mn-lt"/>
              </a:rPr>
              <a:t>3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553200" y="31242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7010400" y="31242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096000" y="36576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 smtClean="0">
                <a:solidFill>
                  <a:schemeClr val="bg1"/>
                </a:solidFill>
                <a:latin typeface="+mn-lt"/>
              </a:rPr>
              <a:t>4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553200" y="3657600"/>
            <a:ext cx="3810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7010400" y="36576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096000" y="41910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 smtClean="0">
                <a:solidFill>
                  <a:schemeClr val="bg1"/>
                </a:solidFill>
                <a:latin typeface="+mn-lt"/>
              </a:rPr>
              <a:t>5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553200" y="4191000"/>
            <a:ext cx="3810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Oval 76"/>
          <p:cNvSpPr/>
          <p:nvPr/>
        </p:nvSpPr>
        <p:spPr bwMode="auto">
          <a:xfrm>
            <a:off x="7010400" y="41910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372355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 in 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Easy!</a:t>
            </a:r>
          </a:p>
          <a:p>
            <a:pPr lvl="1"/>
            <a:r>
              <a:rPr lang="en-US" dirty="0" smtClean="0"/>
              <a:t>Map over </a:t>
            </a:r>
            <a:r>
              <a:rPr lang="en-US" dirty="0" err="1" smtClean="0"/>
              <a:t>tuples</a:t>
            </a:r>
            <a:r>
              <a:rPr lang="en-US" dirty="0" smtClean="0"/>
              <a:t>, emit new </a:t>
            </a:r>
            <a:r>
              <a:rPr lang="en-US" dirty="0" err="1" smtClean="0"/>
              <a:t>tuples</a:t>
            </a:r>
            <a:r>
              <a:rPr lang="en-US" dirty="0" smtClean="0"/>
              <a:t> with appropriate attributes</a:t>
            </a:r>
          </a:p>
          <a:p>
            <a:pPr lvl="1"/>
            <a:r>
              <a:rPr lang="en-US" dirty="0" smtClean="0"/>
              <a:t>No reducers, unless for regrouping or resorting </a:t>
            </a:r>
            <a:r>
              <a:rPr lang="en-US" dirty="0" err="1" smtClean="0"/>
              <a:t>tuples</a:t>
            </a:r>
            <a:endParaRPr lang="en-US" dirty="0" smtClean="0"/>
          </a:p>
          <a:p>
            <a:pPr lvl="1"/>
            <a:r>
              <a:rPr lang="en-US" dirty="0" smtClean="0"/>
              <a:t>Alternatively: perform in reducer, after some other processing</a:t>
            </a:r>
          </a:p>
          <a:p>
            <a:r>
              <a:rPr lang="en-US" dirty="0" smtClean="0"/>
              <a:t>Basically limited by HDFS streaming speeds</a:t>
            </a:r>
          </a:p>
          <a:p>
            <a:pPr lvl="1"/>
            <a:r>
              <a:rPr lang="en-US" dirty="0" smtClean="0"/>
              <a:t>Speed of encoding/decoding </a:t>
            </a:r>
            <a:r>
              <a:rPr lang="en-US" dirty="0" err="1" smtClean="0"/>
              <a:t>tuples</a:t>
            </a:r>
            <a:r>
              <a:rPr lang="en-US" dirty="0" smtClean="0"/>
              <a:t> becomes important</a:t>
            </a:r>
          </a:p>
          <a:p>
            <a:pPr lvl="1"/>
            <a:r>
              <a:rPr lang="en-US" dirty="0" smtClean="0"/>
              <a:t>Relational databases take advantage of compression</a:t>
            </a:r>
          </a:p>
          <a:p>
            <a:pPr lvl="1"/>
            <a:r>
              <a:rPr lang="en-US" dirty="0" err="1" smtClean="0"/>
              <a:t>Semistructured</a:t>
            </a:r>
            <a:r>
              <a:rPr lang="en-US" dirty="0" smtClean="0"/>
              <a:t> data? No problem!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209577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5400" y="2057400"/>
            <a:ext cx="6858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20574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 smtClean="0">
                <a:solidFill>
                  <a:schemeClr val="bg1"/>
                </a:solidFill>
                <a:latin typeface="+mn-lt"/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2057400" y="20574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2514600" y="20574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3048000" y="20574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oup 39"/>
          <p:cNvGrpSpPr/>
          <p:nvPr/>
        </p:nvGrpSpPr>
        <p:grpSpPr>
          <a:xfrm>
            <a:off x="4097338" y="3352800"/>
            <a:ext cx="703262" cy="533400"/>
            <a:chOff x="3862388" y="1524000"/>
            <a:chExt cx="703262" cy="533400"/>
          </a:xfrm>
        </p:grpSpPr>
        <p:sp>
          <p:nvSpPr>
            <p:cNvPr id="24" name="Rectangle 23"/>
            <p:cNvSpPr/>
            <p:nvPr/>
          </p:nvSpPr>
          <p:spPr>
            <a:xfrm>
              <a:off x="4337050" y="1828800"/>
              <a:ext cx="228600" cy="2286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26" name="Object 25"/>
            <p:cNvGraphicFramePr>
              <a:graphicFrameLocks noChangeAspect="1"/>
            </p:cNvGraphicFramePr>
            <p:nvPr/>
          </p:nvGraphicFramePr>
          <p:xfrm>
            <a:off x="3862388" y="1524000"/>
            <a:ext cx="574675" cy="527050"/>
          </p:xfrm>
          <a:graphic>
            <a:graphicData uri="http://schemas.openxmlformats.org/presentationml/2006/ole">
              <p:oleObj spid="_x0000_s2061" name="Equation" r:id="rId3" imgW="152334" imgH="139639" progId="Equation.3">
                <p:embed/>
              </p:oleObj>
            </a:graphicData>
          </a:graphic>
        </p:graphicFrame>
      </p:grpSp>
      <p:sp>
        <p:nvSpPr>
          <p:cNvPr id="28" name="Rectangle 27"/>
          <p:cNvSpPr/>
          <p:nvPr/>
        </p:nvSpPr>
        <p:spPr>
          <a:xfrm>
            <a:off x="1295400" y="2590800"/>
            <a:ext cx="6858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38200" y="25908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 smtClean="0">
                <a:solidFill>
                  <a:schemeClr val="bg1"/>
                </a:solidFill>
                <a:latin typeface="+mn-lt"/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057400" y="25908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2514600" y="25908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3048000" y="25908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295400" y="3124200"/>
            <a:ext cx="6858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38200" y="31242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 smtClean="0">
                <a:solidFill>
                  <a:schemeClr val="bg1"/>
                </a:solidFill>
                <a:latin typeface="+mn-lt"/>
              </a:rPr>
              <a:t>3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057400" y="31242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2514600" y="31242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3048000" y="31242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733800" y="3276600"/>
            <a:ext cx="14478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42" name="Rectangle 41"/>
          <p:cNvSpPr/>
          <p:nvPr/>
        </p:nvSpPr>
        <p:spPr>
          <a:xfrm>
            <a:off x="1295400" y="3657600"/>
            <a:ext cx="685800" cy="3810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38200" y="36576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 smtClean="0">
                <a:solidFill>
                  <a:schemeClr val="bg1"/>
                </a:solidFill>
                <a:latin typeface="+mn-lt"/>
              </a:rPr>
              <a:t>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057400" y="3657600"/>
            <a:ext cx="3810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>
            <a:off x="2514600" y="36576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3048000" y="36576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295400" y="4191000"/>
            <a:ext cx="6858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38200" y="41910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 smtClean="0">
                <a:solidFill>
                  <a:schemeClr val="bg1"/>
                </a:solidFill>
                <a:latin typeface="+mn-lt"/>
              </a:rPr>
              <a:t>5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057400" y="4191000"/>
            <a:ext cx="3810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Rounded Rectangle 50"/>
          <p:cNvSpPr/>
          <p:nvPr/>
        </p:nvSpPr>
        <p:spPr bwMode="auto">
          <a:xfrm>
            <a:off x="2514600" y="41910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3048000" y="41910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867400" y="2819400"/>
            <a:ext cx="6858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10200" y="28194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 smtClean="0">
                <a:solidFill>
                  <a:schemeClr val="bg1"/>
                </a:solidFill>
                <a:latin typeface="+mn-lt"/>
              </a:rPr>
              <a:t>1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629400" y="28194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7086600" y="28194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7620000" y="28194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867400" y="3352800"/>
            <a:ext cx="6858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410200" y="33528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 smtClean="0">
                <a:solidFill>
                  <a:schemeClr val="bg1"/>
                </a:solidFill>
                <a:latin typeface="+mn-lt"/>
              </a:rPr>
              <a:t>3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629400" y="33528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2" name="Rounded Rectangle 81"/>
          <p:cNvSpPr/>
          <p:nvPr/>
        </p:nvSpPr>
        <p:spPr bwMode="auto">
          <a:xfrm>
            <a:off x="7086600" y="33528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3" name="Oval 82"/>
          <p:cNvSpPr/>
          <p:nvPr/>
        </p:nvSpPr>
        <p:spPr bwMode="auto">
          <a:xfrm>
            <a:off x="7620000" y="33528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409061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1380</Words>
  <Application>Microsoft Office PowerPoint</Application>
  <PresentationFormat>On-screen Show (4:3)</PresentationFormat>
  <Paragraphs>364</Paragraphs>
  <Slides>36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Office Theme</vt:lpstr>
      <vt:lpstr>Default Design</vt:lpstr>
      <vt:lpstr>1_Default Design</vt:lpstr>
      <vt:lpstr>Equation</vt:lpstr>
      <vt:lpstr>Document</vt:lpstr>
      <vt:lpstr>MapReduce algorithms  for processing relational data</vt:lpstr>
      <vt:lpstr>Design Pattern: Secondary Sorting</vt:lpstr>
      <vt:lpstr>Secondary Sorting: Solutions</vt:lpstr>
      <vt:lpstr>Value-to-Key Conversion</vt:lpstr>
      <vt:lpstr>Working Scenario</vt:lpstr>
      <vt:lpstr>Relational Algebra</vt:lpstr>
      <vt:lpstr>Projection </vt:lpstr>
      <vt:lpstr>Projection in MapReduce</vt:lpstr>
      <vt:lpstr>Selection</vt:lpstr>
      <vt:lpstr>Selection in MapReduce</vt:lpstr>
      <vt:lpstr>Group by… Aggregation</vt:lpstr>
      <vt:lpstr>Slide 12</vt:lpstr>
      <vt:lpstr>Relational Joins</vt:lpstr>
      <vt:lpstr>Natural Join Operation – Example</vt:lpstr>
      <vt:lpstr>Natural Join Example</vt:lpstr>
      <vt:lpstr>Types of Relationships</vt:lpstr>
      <vt:lpstr>Join Algorithms in MapReduce</vt:lpstr>
      <vt:lpstr>Reduce-side Join</vt:lpstr>
      <vt:lpstr>Reduce-side Join: 1-to-1</vt:lpstr>
      <vt:lpstr>Reduce-side Join: 1-to-many</vt:lpstr>
      <vt:lpstr>Reduce-side Join: V-to-K Conversion</vt:lpstr>
      <vt:lpstr>Reduce-side Join: many-to-many</vt:lpstr>
      <vt:lpstr>Reduce-side Join: many-to-many</vt:lpstr>
      <vt:lpstr>Reduce-side Join: many-to-many</vt:lpstr>
      <vt:lpstr>Map-side Join: Basic Idea</vt:lpstr>
      <vt:lpstr>Map-side Join: Parallel Scans</vt:lpstr>
      <vt:lpstr>Map-side Join: Parallel Scans</vt:lpstr>
      <vt:lpstr>Map-side Join: Parallel Scans</vt:lpstr>
      <vt:lpstr>Parallel Scan &amp; Join</vt:lpstr>
      <vt:lpstr>In-Memory Join</vt:lpstr>
      <vt:lpstr>In-Memory Join</vt:lpstr>
      <vt:lpstr>In-Memory Join: Variants</vt:lpstr>
      <vt:lpstr>Memcached</vt:lpstr>
      <vt:lpstr>Memcached Join</vt:lpstr>
      <vt:lpstr>Which join to use?</vt:lpstr>
      <vt:lpstr>Processing Relational Data: 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and MapReduce</dc:title>
  <dc:creator>Jin</dc:creator>
  <cp:lastModifiedBy>lkhan</cp:lastModifiedBy>
  <cp:revision>17</cp:revision>
  <dcterms:created xsi:type="dcterms:W3CDTF">2012-02-23T00:31:11Z</dcterms:created>
  <dcterms:modified xsi:type="dcterms:W3CDTF">2015-01-31T00:34:47Z</dcterms:modified>
</cp:coreProperties>
</file>