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kafka.apache.org/download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ps.twitter.com/" TargetMode="Externa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downloads/kibana" TargetMode="External"/><Relationship Id="rId2" Type="http://schemas.openxmlformats.org/officeDocument/2006/relationships/hyperlink" Target="https://www.elastic.co/downloads/elasticsearch" TargetMode="Externa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Kafka Installation &amp; Visualization Tutorial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523880" y="3602160"/>
            <a:ext cx="9141840" cy="165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Hemeng Tao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451520" y="804600"/>
            <a:ext cx="9600480" cy="104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Kibana 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451520" y="1371600"/>
            <a:ext cx="9977040" cy="40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572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Open another terminal window</a:t>
            </a:r>
            <a:endParaRPr lang="en-US" sz="2000" b="0" strike="noStrike" spc="-1">
              <a:latin typeface="Arial"/>
            </a:endParaRPr>
          </a:p>
          <a:p>
            <a:pPr marL="228600" indent="-22572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Go to bin folder</a:t>
            </a:r>
            <a:endParaRPr lang="en-US" sz="2000" b="0" strike="noStrike" spc="-1">
              <a:latin typeface="Arial"/>
            </a:endParaRPr>
          </a:p>
          <a:p>
            <a:pPr marL="228600" indent="-22572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Run: chmod 755 kibana</a:t>
            </a:r>
            <a:endParaRPr lang="en-US" sz="2000" b="0" strike="noStrike" spc="-1">
              <a:latin typeface="Arial"/>
            </a:endParaRPr>
          </a:p>
          <a:p>
            <a:pPr marL="228600" indent="-22572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./kibana</a:t>
            </a:r>
            <a:endParaRPr lang="en-US" sz="2000" b="0" strike="noStrike" spc="-1">
              <a:latin typeface="Arial"/>
            </a:endParaRPr>
          </a:p>
          <a:p>
            <a:pPr marL="228600" indent="-22572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Point your browser at http://localhost:5601 to open the Kibana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144" name="Picture 143"/>
          <p:cNvPicPr/>
          <p:nvPr/>
        </p:nvPicPr>
        <p:blipFill>
          <a:blip r:embed="rId2"/>
          <a:stretch/>
        </p:blipFill>
        <p:spPr>
          <a:xfrm>
            <a:off x="2560320" y="3465720"/>
            <a:ext cx="6903720" cy="921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451520" y="804600"/>
            <a:ext cx="9600480" cy="104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Kibana 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451520" y="1371600"/>
            <a:ext cx="10159920" cy="40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572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In order to use the visualization tool, you need to create index pattern to retrieve data from elasticsearch, in our case, the index is tweet* (defined in the StreamConsumer.py)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147" name="Picture 146"/>
          <p:cNvPicPr/>
          <p:nvPr/>
        </p:nvPicPr>
        <p:blipFill>
          <a:blip r:embed="rId2"/>
          <a:stretch/>
        </p:blipFill>
        <p:spPr>
          <a:xfrm>
            <a:off x="1188720" y="2895840"/>
            <a:ext cx="9636840" cy="341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147"/>
          <p:cNvPicPr/>
          <p:nvPr/>
        </p:nvPicPr>
        <p:blipFill>
          <a:blip r:embed="rId2"/>
          <a:stretch/>
        </p:blipFill>
        <p:spPr>
          <a:xfrm>
            <a:off x="912240" y="149040"/>
            <a:ext cx="10607760" cy="6616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451520" y="804600"/>
            <a:ext cx="9600480" cy="104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Kibana 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451520" y="1371600"/>
            <a:ext cx="10159920" cy="40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572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Then we can use the visualization tooI. I will create a pie chart to give you an insight.</a:t>
            </a:r>
            <a:endParaRPr lang="en-US" sz="2000" b="0" strike="noStrike" spc="-1">
              <a:latin typeface="Arial"/>
            </a:endParaRPr>
          </a:p>
          <a:p>
            <a:pPr marL="228600" indent="-22572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The pie chart in next page shows the top 10 users who post the most number of tweets regarding #trump.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51" name="Picture 150"/>
          <p:cNvPicPr/>
          <p:nvPr/>
        </p:nvPicPr>
        <p:blipFill>
          <a:blip r:embed="rId2"/>
          <a:stretch/>
        </p:blipFill>
        <p:spPr>
          <a:xfrm>
            <a:off x="4480560" y="3931920"/>
            <a:ext cx="2627280" cy="1607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451520" y="804600"/>
            <a:ext cx="9600480" cy="104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Kibana 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451520" y="1371600"/>
            <a:ext cx="4159800" cy="40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54" name="Picture 153"/>
          <p:cNvPicPr/>
          <p:nvPr/>
        </p:nvPicPr>
        <p:blipFill>
          <a:blip r:embed="rId2"/>
          <a:stretch/>
        </p:blipFill>
        <p:spPr>
          <a:xfrm>
            <a:off x="648720" y="26280"/>
            <a:ext cx="10971000" cy="685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Kafka Installation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8080" y="1843920"/>
            <a:ext cx="5635440" cy="433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You need to have Spark and Python installed on your machine, if you don’t have them, please refer the spark installation instructions first.</a:t>
            </a:r>
            <a:endParaRPr lang="en-US" sz="2400" b="0" strike="noStrike" spc="-1" dirty="0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Kafka can build real-time streaming applications that transform or react to the streams of data.</a:t>
            </a:r>
            <a:endParaRPr lang="en-US" sz="2400" b="0" strike="noStrike" spc="-1" dirty="0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Go to </a:t>
            </a:r>
            <a:r>
              <a:rPr lang="en-US" sz="24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  <a:hlinkClick r:id="rId2"/>
              </a:rPr>
              <a:t>https://</a:t>
            </a:r>
            <a:r>
              <a:rPr lang="en-US" sz="24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  <a:hlinkClick r:id="rId2"/>
              </a:rPr>
              <a:t>kafka.apache.org/download</a:t>
            </a:r>
            <a:r>
              <a:rPr lang="en-US" sz="2400" b="0" u="sng" strike="noStrike" spc="-1" dirty="0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</a:t>
            </a:r>
            <a:endParaRPr lang="en-US" sz="2400" b="0" strike="noStrike" spc="-1" dirty="0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Download the binary source and unzip it.</a:t>
            </a:r>
            <a:endParaRPr lang="en-US" sz="2400" b="0" strike="noStrike" spc="-1" dirty="0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FF"/>
              </a:buClr>
              <a:buFont typeface="Arial"/>
              <a:buChar char="•"/>
            </a:pPr>
            <a:r>
              <a:rPr lang="en-US" sz="24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Run: pip install </a:t>
            </a:r>
            <a:r>
              <a:rPr lang="en-US" sz="2400" b="0" u="sng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kafka</a:t>
            </a:r>
            <a:r>
              <a:rPr lang="en-US" sz="24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-python</a:t>
            </a:r>
            <a:endParaRPr lang="en-US" sz="2400" b="0" strike="noStrike" spc="-1" dirty="0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FF"/>
              </a:buClr>
              <a:buFont typeface="Arial"/>
              <a:buChar char="•"/>
            </a:pPr>
            <a:r>
              <a:rPr lang="en-US" sz="24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pip install </a:t>
            </a:r>
            <a:r>
              <a:rPr lang="en-US" sz="2400" b="0" u="sng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tweepy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</p:txBody>
      </p:sp>
      <p:pic>
        <p:nvPicPr>
          <p:cNvPr id="118" name="Picture 3"/>
          <p:cNvPicPr/>
          <p:nvPr/>
        </p:nvPicPr>
        <p:blipFill>
          <a:blip r:embed="rId3"/>
          <a:stretch/>
        </p:blipFill>
        <p:spPr>
          <a:xfrm>
            <a:off x="6475680" y="1843920"/>
            <a:ext cx="4519080" cy="266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Run Kafka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38080" y="1690560"/>
            <a:ext cx="8738280" cy="448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57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Go to your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kafka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folder and run the command:</a:t>
            </a:r>
            <a:endParaRPr lang="en-US" sz="2400" b="0" strike="noStrike" spc="-1" dirty="0">
              <a:latin typeface="Arial"/>
            </a:endParaRPr>
          </a:p>
          <a:p>
            <a:pPr marL="228600" indent="-2257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bin/zookeeper-server-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start.sh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config/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zookeeper.properties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Then open another terminal and run the command:</a:t>
            </a:r>
            <a:endParaRPr lang="en-US" sz="2400" b="0" strike="noStrike" spc="-1" dirty="0">
              <a:latin typeface="Arial"/>
            </a:endParaRPr>
          </a:p>
          <a:p>
            <a:pPr marL="228600" indent="-2257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bin/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kafka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-server-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start.sh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config/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server.properties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121" name="Picture 3"/>
          <p:cNvPicPr/>
          <p:nvPr/>
        </p:nvPicPr>
        <p:blipFill>
          <a:blip r:embed="rId2"/>
          <a:stretch/>
        </p:blipFill>
        <p:spPr>
          <a:xfrm>
            <a:off x="1550880" y="2947455"/>
            <a:ext cx="5740200" cy="640440"/>
          </a:xfrm>
          <a:prstGeom prst="rect">
            <a:avLst/>
          </a:prstGeom>
          <a:ln>
            <a:noFill/>
          </a:ln>
        </p:spPr>
      </p:pic>
      <p:pic>
        <p:nvPicPr>
          <p:cNvPr id="122" name="Picture 4"/>
          <p:cNvPicPr/>
          <p:nvPr/>
        </p:nvPicPr>
        <p:blipFill>
          <a:blip r:embed="rId3"/>
          <a:stretch/>
        </p:blipFill>
        <p:spPr>
          <a:xfrm>
            <a:off x="1550700" y="4844790"/>
            <a:ext cx="7313040" cy="632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451520" y="804600"/>
            <a:ext cx="9600480" cy="104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Twitter API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451520" y="2015639"/>
            <a:ext cx="3073320" cy="4444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572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Go to </a:t>
            </a:r>
            <a:r>
              <a:rPr lang="en-US" sz="20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  <a:hlinkClick r:id="rId2"/>
              </a:rPr>
              <a:t>https://</a:t>
            </a:r>
            <a:r>
              <a:rPr lang="en-US" sz="20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  <a:hlinkClick r:id="rId2"/>
              </a:rPr>
              <a:t>apps.twitter.com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. Apply a developer account and create app.</a:t>
            </a:r>
            <a:endParaRPr lang="en-US" sz="2000" b="0" strike="noStrike" spc="-1" dirty="0">
              <a:latin typeface="Arial"/>
            </a:endParaRPr>
          </a:p>
          <a:p>
            <a:pPr marL="228600" indent="-22572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Then generate consumer key, secret, access token , and access token secret. </a:t>
            </a:r>
          </a:p>
          <a:p>
            <a:pPr marL="228600" indent="-22572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spc="-1" dirty="0">
                <a:solidFill>
                  <a:srgbClr val="FF0000"/>
                </a:solidFill>
                <a:latin typeface="Gill Sans MT"/>
              </a:rPr>
              <a:t>Note: the developer account can take up to one week to be approved by Twitter, so please create is ASAP!</a:t>
            </a:r>
            <a:endParaRPr lang="en-US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125" name="Picture 1"/>
          <p:cNvPicPr/>
          <p:nvPr/>
        </p:nvPicPr>
        <p:blipFill>
          <a:blip r:embed="rId3"/>
          <a:stretch/>
        </p:blipFill>
        <p:spPr>
          <a:xfrm>
            <a:off x="5741280" y="45000"/>
            <a:ext cx="5041080" cy="2768760"/>
          </a:xfrm>
          <a:prstGeom prst="rect">
            <a:avLst/>
          </a:prstGeom>
          <a:ln>
            <a:noFill/>
          </a:ln>
        </p:spPr>
      </p:pic>
      <p:pic>
        <p:nvPicPr>
          <p:cNvPr id="126" name="Picture 2"/>
          <p:cNvPicPr/>
          <p:nvPr/>
        </p:nvPicPr>
        <p:blipFill>
          <a:blip r:embed="rId4"/>
          <a:stretch/>
        </p:blipFill>
        <p:spPr>
          <a:xfrm>
            <a:off x="5741280" y="2816280"/>
            <a:ext cx="4689720" cy="384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451520" y="804600"/>
            <a:ext cx="9600480" cy="104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Twitter api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451520" y="1371600"/>
            <a:ext cx="4159800" cy="40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572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Paste those keys and tokens into your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  <a:ea typeface="DejaVu Sans"/>
              </a:rPr>
              <a:t>StreamProducer.py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and run it.</a:t>
            </a:r>
            <a:endParaRPr lang="en-US" sz="2000" b="0" strike="noStrike" spc="-1" dirty="0">
              <a:latin typeface="Arial"/>
            </a:endParaRPr>
          </a:p>
          <a:p>
            <a:pPr marL="228600" indent="-22572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Then check if the topic “twitter ” is created:</a:t>
            </a:r>
            <a:endParaRPr lang="en-US" sz="2000" b="0" strike="noStrike" spc="-1" dirty="0">
              <a:latin typeface="Arial"/>
            </a:endParaRPr>
          </a:p>
          <a:p>
            <a:pPr marL="228600" indent="-22572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bin/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kafka-topics.sh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--list --zookeeper localhost:2181</a:t>
            </a:r>
            <a:endParaRPr lang="en-US" sz="1800" b="0" strike="noStrike" spc="-1" dirty="0">
              <a:latin typeface="Arial"/>
            </a:endParaRPr>
          </a:p>
          <a:p>
            <a:pPr marL="228600" indent="-22572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And run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StreamConsumer.py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it will output the real time tweets containing #trump (you can run the python code in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pycharm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Note: please create your own keys. If you are getting 401 error, try to reset your system's clock according to world clock or let it govern by internet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129" name="Picture 1"/>
          <p:cNvPicPr/>
          <p:nvPr/>
        </p:nvPicPr>
        <p:blipFill>
          <a:blip r:embed="rId2"/>
          <a:stretch/>
        </p:blipFill>
        <p:spPr>
          <a:xfrm>
            <a:off x="5613480" y="2015640"/>
            <a:ext cx="5980680" cy="2445120"/>
          </a:xfrm>
          <a:prstGeom prst="rect">
            <a:avLst/>
          </a:prstGeom>
          <a:ln>
            <a:noFill/>
          </a:ln>
        </p:spPr>
      </p:pic>
      <p:pic>
        <p:nvPicPr>
          <p:cNvPr id="130" name="Picture 2"/>
          <p:cNvPicPr/>
          <p:nvPr/>
        </p:nvPicPr>
        <p:blipFill>
          <a:blip r:embed="rId3"/>
          <a:stretch/>
        </p:blipFill>
        <p:spPr>
          <a:xfrm>
            <a:off x="5542920" y="5027760"/>
            <a:ext cx="6646680" cy="597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130"/>
          <p:cNvPicPr/>
          <p:nvPr/>
        </p:nvPicPr>
        <p:blipFill>
          <a:blip r:embed="rId2"/>
          <a:stretch/>
        </p:blipFill>
        <p:spPr>
          <a:xfrm>
            <a:off x="243720" y="362520"/>
            <a:ext cx="11734200" cy="2928600"/>
          </a:xfrm>
          <a:prstGeom prst="rect">
            <a:avLst/>
          </a:prstGeom>
          <a:ln>
            <a:noFill/>
          </a:ln>
        </p:spPr>
      </p:pic>
      <p:pic>
        <p:nvPicPr>
          <p:cNvPr id="132" name="Picture 131"/>
          <p:cNvPicPr/>
          <p:nvPr/>
        </p:nvPicPr>
        <p:blipFill>
          <a:blip r:embed="rId3"/>
          <a:stretch/>
        </p:blipFill>
        <p:spPr>
          <a:xfrm>
            <a:off x="274320" y="3474720"/>
            <a:ext cx="11782440" cy="2637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451520" y="804600"/>
            <a:ext cx="9600480" cy="104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Visualization 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451520" y="1389412"/>
            <a:ext cx="3702371" cy="40739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572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Download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  <a:ea typeface="DejaVu Sans"/>
              </a:rPr>
              <a:t>elasticsearch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 marL="228600" indent="-22572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Gill Sans MT"/>
                <a:ea typeface="DejaVu Sans"/>
                <a:hlinkClick r:id="rId2"/>
              </a:rPr>
              <a:t>https://www.elastic.co/downloads/elasticsearch</a:t>
            </a:r>
            <a:endParaRPr lang="en-US" sz="2000" b="0" strike="noStrike" spc="-1" dirty="0">
              <a:latin typeface="Arial"/>
            </a:endParaRPr>
          </a:p>
          <a:p>
            <a:pPr marL="228600" indent="-22572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Download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  <a:ea typeface="DejaVu Sans"/>
              </a:rPr>
              <a:t>kibana</a:t>
            </a:r>
            <a:endParaRPr lang="en-US" sz="2000" b="0" strike="noStrike" spc="-1" dirty="0">
              <a:latin typeface="Arial"/>
            </a:endParaRPr>
          </a:p>
          <a:p>
            <a:pPr marL="228600" indent="-22572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Gill Sans MT"/>
                <a:ea typeface="DejaVu Sans"/>
                <a:hlinkClick r:id="rId3"/>
              </a:rPr>
              <a:t>https://www.elastic.co/downloads/kibana</a:t>
            </a:r>
            <a:endParaRPr lang="en-US" sz="2000" b="0" strike="noStrike" spc="-1" dirty="0">
              <a:latin typeface="Arial"/>
            </a:endParaRPr>
          </a:p>
          <a:p>
            <a:pPr marL="228600" indent="-22572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Unzip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  <a:ea typeface="DejaVu Sans"/>
              </a:rPr>
              <a:t>elasticsearch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and go to the bin folder run:</a:t>
            </a:r>
            <a:endParaRPr lang="en-US" sz="2000" b="0" strike="noStrike" spc="-1" dirty="0">
              <a:latin typeface="Arial"/>
            </a:endParaRPr>
          </a:p>
          <a:p>
            <a:pPr marL="228600" indent="-22572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  <a:ea typeface="DejaVu Sans"/>
              </a:rPr>
              <a:t>Chmod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755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  <a:ea typeface="DejaVu Sans"/>
              </a:rPr>
              <a:t>elasticsearch</a:t>
            </a:r>
            <a:endParaRPr lang="en-US" sz="2000" b="0" strike="noStrike" spc="-1" dirty="0">
              <a:latin typeface="Arial"/>
            </a:endParaRPr>
          </a:p>
          <a:p>
            <a:pPr marL="228600" indent="-22572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./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  <a:ea typeface="DejaVu Sans"/>
              </a:rPr>
              <a:t>elasticsearch</a:t>
            </a:r>
            <a:endParaRPr lang="en-US" sz="2000" b="0" strike="noStrike" spc="-1" dirty="0">
              <a:latin typeface="Arial"/>
            </a:endParaRPr>
          </a:p>
          <a:p>
            <a:pPr marL="228600" indent="-22572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Install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  <a:ea typeface="DejaVu Sans"/>
              </a:rPr>
              <a:t>elasticsearch-py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package by running: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pip install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  <a:ea typeface="DejaVu Sans"/>
              </a:rPr>
              <a:t>elasticsearch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135" name="Picture 134"/>
          <p:cNvPicPr/>
          <p:nvPr/>
        </p:nvPicPr>
        <p:blipFill>
          <a:blip r:embed="rId4"/>
          <a:stretch/>
        </p:blipFill>
        <p:spPr>
          <a:xfrm>
            <a:off x="5029200" y="4646520"/>
            <a:ext cx="6913440" cy="1569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451520" y="804600"/>
            <a:ext cx="9600480" cy="104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Twitter and elasticsearch 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451520" y="1371600"/>
            <a:ext cx="4159800" cy="40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572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Now, we edit the Stream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  <a:ea typeface="DejaVu Sans"/>
              </a:rPr>
              <a:t>Consumer.py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a little bit to store the tweets into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  <a:ea typeface="DejaVu Sans"/>
              </a:rPr>
              <a:t>elasticsearch</a:t>
            </a:r>
            <a:endParaRPr lang="en-US" sz="2000" b="0" strike="noStrike" spc="-1" dirty="0">
              <a:latin typeface="Arial"/>
            </a:endParaRPr>
          </a:p>
          <a:p>
            <a:pPr marL="228600" indent="-22572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Rerun the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  <a:ea typeface="DejaVu Sans"/>
              </a:rPr>
              <a:t>StreamProducer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and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  <a:ea typeface="DejaVu Sans"/>
              </a:rPr>
              <a:t>StreamConsumer</a:t>
            </a:r>
            <a:endParaRPr lang="en-US" sz="2000" b="0" strike="noStrike" spc="-1" dirty="0">
              <a:latin typeface="Arial"/>
            </a:endParaRPr>
          </a:p>
          <a:p>
            <a:pPr marL="228600" indent="-22572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0000"/>
                </a:solidFill>
                <a:latin typeface="Gill Sans MT"/>
                <a:ea typeface="DejaVu Sans"/>
              </a:rPr>
              <a:t>Note: do not close the </a:t>
            </a:r>
            <a:r>
              <a:rPr lang="en-US" sz="2000" b="0" strike="noStrike" spc="-1" dirty="0" err="1">
                <a:solidFill>
                  <a:srgbClr val="FF0000"/>
                </a:solidFill>
                <a:latin typeface="Gill Sans MT"/>
                <a:ea typeface="DejaVu Sans"/>
              </a:rPr>
              <a:t>kafka</a:t>
            </a:r>
            <a:r>
              <a:rPr lang="en-US" sz="2000" b="0" strike="noStrike" spc="-1" dirty="0">
                <a:solidFill>
                  <a:srgbClr val="FF0000"/>
                </a:solidFill>
                <a:latin typeface="Gill Sans MT"/>
                <a:ea typeface="DejaVu Sans"/>
              </a:rPr>
              <a:t> terminal windows, keep it running</a:t>
            </a:r>
            <a:endParaRPr lang="en-US" sz="2000" b="0" strike="noStrike" spc="-1" dirty="0">
              <a:solidFill>
                <a:srgbClr val="FF0000"/>
              </a:solidFill>
              <a:latin typeface="Arial"/>
            </a:endParaRPr>
          </a:p>
          <a:p>
            <a:pPr marL="228600" indent="-22572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Now the tweets are stored in the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  <a:ea typeface="DejaVu Sans"/>
              </a:rPr>
              <a:t>elasticsearch</a:t>
            </a:r>
            <a:endParaRPr lang="en-US" sz="2000" b="0" strike="noStrike" spc="-1" dirty="0">
              <a:latin typeface="Arial"/>
            </a:endParaRPr>
          </a:p>
          <a:p>
            <a:pPr marL="228600" indent="-22572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Next, we want to visualize our data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138" name="Picture 137"/>
          <p:cNvPicPr/>
          <p:nvPr/>
        </p:nvPicPr>
        <p:blipFill>
          <a:blip r:embed="rId2"/>
          <a:stretch/>
        </p:blipFill>
        <p:spPr>
          <a:xfrm>
            <a:off x="6492240" y="2075040"/>
            <a:ext cx="4741560" cy="3684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451520" y="804600"/>
            <a:ext cx="9600480" cy="104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Kibana 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451520" y="1371600"/>
            <a:ext cx="4159800" cy="40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572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Unzip kibana</a:t>
            </a:r>
            <a:endParaRPr lang="en-US" sz="2000" b="0" strike="noStrike" spc="-1">
              <a:latin typeface="Arial"/>
            </a:endParaRPr>
          </a:p>
          <a:p>
            <a:pPr marL="228600" indent="-22572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Go to kibana folder </a:t>
            </a:r>
            <a:endParaRPr lang="en-US" sz="2000" b="0" strike="noStrike" spc="-1">
              <a:latin typeface="Arial"/>
            </a:endParaRPr>
          </a:p>
          <a:p>
            <a:pPr marL="228600" indent="-22572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Edit config/kibana.yml</a:t>
            </a:r>
            <a:endParaRPr lang="en-US" sz="2000" b="0" strike="noStrike" spc="-1">
              <a:latin typeface="Arial"/>
            </a:endParaRPr>
          </a:p>
          <a:p>
            <a:pPr marL="228600" indent="-22572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 Set elasticsearch.hosts to point at your Elasticsearch instance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141" name="Picture 140"/>
          <p:cNvPicPr/>
          <p:nvPr/>
        </p:nvPicPr>
        <p:blipFill>
          <a:blip r:embed="rId2"/>
          <a:stretch/>
        </p:blipFill>
        <p:spPr>
          <a:xfrm>
            <a:off x="5366520" y="1654560"/>
            <a:ext cx="6244560" cy="3647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</TotalTime>
  <Words>516</Words>
  <Application>Microsoft Macintosh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Gill Sans MT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Installation Tutorial</dc:title>
  <dc:subject/>
  <dc:creator>Gao, Yang</dc:creator>
  <dc:description/>
  <cp:lastModifiedBy>Tao, Hemeng</cp:lastModifiedBy>
  <cp:revision>32</cp:revision>
  <dcterms:created xsi:type="dcterms:W3CDTF">2017-10-09T17:37:39Z</dcterms:created>
  <dcterms:modified xsi:type="dcterms:W3CDTF">2021-04-03T19:53:05Z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15.0025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