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y="6858000" cx="9144000"/>
  <p:notesSz cx="7315200" cy="96012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1" name="Google Shape;61;p1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:notes"/>
          <p:cNvSpPr txBox="1"/>
          <p:nvPr>
            <p:ph idx="12" type="sldNum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6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48475eeeef_0_51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25" name="Google Shape;125;g48475eeeef_0_51:notes"/>
          <p:cNvSpPr txBox="1"/>
          <p:nvPr>
            <p:ph idx="1" type="body"/>
          </p:nvPr>
        </p:nvSpPr>
        <p:spPr>
          <a:xfrm>
            <a:off x="731838" y="4560888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g48475eeeef_0_51:notes"/>
          <p:cNvSpPr txBox="1"/>
          <p:nvPr>
            <p:ph idx="12" type="sldNum"/>
          </p:nvPr>
        </p:nvSpPr>
        <p:spPr>
          <a:xfrm>
            <a:off x="4143375" y="9120188"/>
            <a:ext cx="31701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7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8475eeeef_0_23:notes"/>
          <p:cNvSpPr txBox="1"/>
          <p:nvPr>
            <p:ph idx="1" type="body"/>
          </p:nvPr>
        </p:nvSpPr>
        <p:spPr>
          <a:xfrm>
            <a:off x="731838" y="4560888"/>
            <a:ext cx="5851500" cy="431970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g48475eeeef_0_23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48475eeeef_0_32:notes"/>
          <p:cNvSpPr txBox="1"/>
          <p:nvPr>
            <p:ph idx="1" type="body"/>
          </p:nvPr>
        </p:nvSpPr>
        <p:spPr>
          <a:xfrm>
            <a:off x="731838" y="4560888"/>
            <a:ext cx="5851500" cy="431970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g48475eeeef_0_32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48475eeeef_0_57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50" name="Google Shape;150;g48475eeeef_0_57:notes"/>
          <p:cNvSpPr txBox="1"/>
          <p:nvPr>
            <p:ph idx="1" type="body"/>
          </p:nvPr>
        </p:nvSpPr>
        <p:spPr>
          <a:xfrm>
            <a:off x="731838" y="4560888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g48475eeeef_0_57:notes"/>
          <p:cNvSpPr txBox="1"/>
          <p:nvPr>
            <p:ph idx="12" type="sldNum"/>
          </p:nvPr>
        </p:nvSpPr>
        <p:spPr>
          <a:xfrm>
            <a:off x="4143375" y="9120188"/>
            <a:ext cx="31701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8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8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52437319f5_0_0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52437319f5_0_0:notes"/>
          <p:cNvSpPr txBox="1"/>
          <p:nvPr>
            <p:ph idx="1" type="body"/>
          </p:nvPr>
        </p:nvSpPr>
        <p:spPr>
          <a:xfrm>
            <a:off x="731838" y="4560888"/>
            <a:ext cx="5851500" cy="431970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g52437319f5_0_0:notes"/>
          <p:cNvSpPr txBox="1"/>
          <p:nvPr>
            <p:ph idx="12" type="sldNum"/>
          </p:nvPr>
        </p:nvSpPr>
        <p:spPr>
          <a:xfrm>
            <a:off x="4143375" y="9120188"/>
            <a:ext cx="3170100" cy="479400"/>
          </a:xfrm>
          <a:prstGeom prst="rect">
            <a:avLst/>
          </a:prstGeom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52437319f5_0_9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52437319f5_0_9:notes"/>
          <p:cNvSpPr txBox="1"/>
          <p:nvPr>
            <p:ph idx="1" type="body"/>
          </p:nvPr>
        </p:nvSpPr>
        <p:spPr>
          <a:xfrm>
            <a:off x="731838" y="4560888"/>
            <a:ext cx="5851500" cy="431970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g52437319f5_0_9:notes"/>
          <p:cNvSpPr txBox="1"/>
          <p:nvPr>
            <p:ph idx="12" type="sldNum"/>
          </p:nvPr>
        </p:nvSpPr>
        <p:spPr>
          <a:xfrm>
            <a:off x="4143375" y="9120188"/>
            <a:ext cx="3170100" cy="479400"/>
          </a:xfrm>
          <a:prstGeom prst="rect">
            <a:avLst/>
          </a:prstGeom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52437319f5_0_16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52437319f5_0_16:notes"/>
          <p:cNvSpPr txBox="1"/>
          <p:nvPr>
            <p:ph idx="1" type="body"/>
          </p:nvPr>
        </p:nvSpPr>
        <p:spPr>
          <a:xfrm>
            <a:off x="731838" y="4560888"/>
            <a:ext cx="5851500" cy="431970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g52437319f5_0_16:notes"/>
          <p:cNvSpPr txBox="1"/>
          <p:nvPr>
            <p:ph idx="12" type="sldNum"/>
          </p:nvPr>
        </p:nvSpPr>
        <p:spPr>
          <a:xfrm>
            <a:off x="4143375" y="9120188"/>
            <a:ext cx="3170100" cy="479400"/>
          </a:xfrm>
          <a:prstGeom prst="rect">
            <a:avLst/>
          </a:prstGeom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8" name="Google Shape;68;p2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2:notes"/>
          <p:cNvSpPr txBox="1"/>
          <p:nvPr>
            <p:ph idx="12" type="sldNum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52437319f5_0_23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52437319f5_0_23:notes"/>
          <p:cNvSpPr txBox="1"/>
          <p:nvPr>
            <p:ph idx="1" type="body"/>
          </p:nvPr>
        </p:nvSpPr>
        <p:spPr>
          <a:xfrm>
            <a:off x="731838" y="4560888"/>
            <a:ext cx="5851500" cy="431970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g52437319f5_0_23:notes"/>
          <p:cNvSpPr txBox="1"/>
          <p:nvPr>
            <p:ph idx="12" type="sldNum"/>
          </p:nvPr>
        </p:nvSpPr>
        <p:spPr>
          <a:xfrm>
            <a:off x="4143375" y="9120188"/>
            <a:ext cx="3170100" cy="479400"/>
          </a:xfrm>
          <a:prstGeom prst="rect">
            <a:avLst/>
          </a:prstGeom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52437319f5_0_30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52437319f5_0_30:notes"/>
          <p:cNvSpPr txBox="1"/>
          <p:nvPr>
            <p:ph idx="1" type="body"/>
          </p:nvPr>
        </p:nvSpPr>
        <p:spPr>
          <a:xfrm>
            <a:off x="731838" y="4560888"/>
            <a:ext cx="5851500" cy="431970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g52437319f5_0_30:notes"/>
          <p:cNvSpPr txBox="1"/>
          <p:nvPr>
            <p:ph idx="12" type="sldNum"/>
          </p:nvPr>
        </p:nvSpPr>
        <p:spPr>
          <a:xfrm>
            <a:off x="4143375" y="9120188"/>
            <a:ext cx="3170100" cy="479400"/>
          </a:xfrm>
          <a:prstGeom prst="rect">
            <a:avLst/>
          </a:prstGeom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52437319f5_0_37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52437319f5_0_37:notes"/>
          <p:cNvSpPr txBox="1"/>
          <p:nvPr>
            <p:ph idx="1" type="body"/>
          </p:nvPr>
        </p:nvSpPr>
        <p:spPr>
          <a:xfrm>
            <a:off x="731838" y="4560888"/>
            <a:ext cx="5851500" cy="431970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g52437319f5_0_37:notes"/>
          <p:cNvSpPr txBox="1"/>
          <p:nvPr>
            <p:ph idx="12" type="sldNum"/>
          </p:nvPr>
        </p:nvSpPr>
        <p:spPr>
          <a:xfrm>
            <a:off x="4143375" y="9120188"/>
            <a:ext cx="3170100" cy="479400"/>
          </a:xfrm>
          <a:prstGeom prst="rect">
            <a:avLst/>
          </a:prstGeom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52437319f5_0_44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52437319f5_0_44:notes"/>
          <p:cNvSpPr txBox="1"/>
          <p:nvPr>
            <p:ph idx="1" type="body"/>
          </p:nvPr>
        </p:nvSpPr>
        <p:spPr>
          <a:xfrm>
            <a:off x="731838" y="4560888"/>
            <a:ext cx="5851500" cy="431970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g52437319f5_0_44:notes"/>
          <p:cNvSpPr txBox="1"/>
          <p:nvPr>
            <p:ph idx="12" type="sldNum"/>
          </p:nvPr>
        </p:nvSpPr>
        <p:spPr>
          <a:xfrm>
            <a:off x="4143375" y="9120188"/>
            <a:ext cx="3170100" cy="479400"/>
          </a:xfrm>
          <a:prstGeom prst="rect">
            <a:avLst/>
          </a:prstGeom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52437319f5_0_51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52437319f5_0_51:notes"/>
          <p:cNvSpPr txBox="1"/>
          <p:nvPr>
            <p:ph idx="1" type="body"/>
          </p:nvPr>
        </p:nvSpPr>
        <p:spPr>
          <a:xfrm>
            <a:off x="731838" y="4560888"/>
            <a:ext cx="5851500" cy="431970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g52437319f5_0_51:notes"/>
          <p:cNvSpPr txBox="1"/>
          <p:nvPr>
            <p:ph idx="12" type="sldNum"/>
          </p:nvPr>
        </p:nvSpPr>
        <p:spPr>
          <a:xfrm>
            <a:off x="4143375" y="9120188"/>
            <a:ext cx="3170100" cy="479400"/>
          </a:xfrm>
          <a:prstGeom prst="rect">
            <a:avLst/>
          </a:prstGeom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52437319f5_0_58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52437319f5_0_58:notes"/>
          <p:cNvSpPr txBox="1"/>
          <p:nvPr>
            <p:ph idx="1" type="body"/>
          </p:nvPr>
        </p:nvSpPr>
        <p:spPr>
          <a:xfrm>
            <a:off x="731838" y="4560888"/>
            <a:ext cx="5851500" cy="431970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g52437319f5_0_58:notes"/>
          <p:cNvSpPr txBox="1"/>
          <p:nvPr>
            <p:ph idx="12" type="sldNum"/>
          </p:nvPr>
        </p:nvSpPr>
        <p:spPr>
          <a:xfrm>
            <a:off x="4143375" y="9120188"/>
            <a:ext cx="3170100" cy="479400"/>
          </a:xfrm>
          <a:prstGeom prst="rect">
            <a:avLst/>
          </a:prstGeom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52437319f5_0_65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52437319f5_0_65:notes"/>
          <p:cNvSpPr txBox="1"/>
          <p:nvPr>
            <p:ph idx="1" type="body"/>
          </p:nvPr>
        </p:nvSpPr>
        <p:spPr>
          <a:xfrm>
            <a:off x="731838" y="4560888"/>
            <a:ext cx="5851500" cy="431970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g52437319f5_0_65:notes"/>
          <p:cNvSpPr txBox="1"/>
          <p:nvPr>
            <p:ph idx="12" type="sldNum"/>
          </p:nvPr>
        </p:nvSpPr>
        <p:spPr>
          <a:xfrm>
            <a:off x="4143375" y="9120188"/>
            <a:ext cx="3170100" cy="479400"/>
          </a:xfrm>
          <a:prstGeom prst="rect">
            <a:avLst/>
          </a:prstGeom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52437319f5_0_72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52437319f5_0_72:notes"/>
          <p:cNvSpPr txBox="1"/>
          <p:nvPr>
            <p:ph idx="1" type="body"/>
          </p:nvPr>
        </p:nvSpPr>
        <p:spPr>
          <a:xfrm>
            <a:off x="731838" y="4560888"/>
            <a:ext cx="5851500" cy="431970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g52437319f5_0_72:notes"/>
          <p:cNvSpPr txBox="1"/>
          <p:nvPr>
            <p:ph idx="12" type="sldNum"/>
          </p:nvPr>
        </p:nvSpPr>
        <p:spPr>
          <a:xfrm>
            <a:off x="4143375" y="9120188"/>
            <a:ext cx="3170100" cy="479400"/>
          </a:xfrm>
          <a:prstGeom prst="rect">
            <a:avLst/>
          </a:prstGeom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52437319f5_0_81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52437319f5_0_81:notes"/>
          <p:cNvSpPr txBox="1"/>
          <p:nvPr>
            <p:ph idx="1" type="body"/>
          </p:nvPr>
        </p:nvSpPr>
        <p:spPr>
          <a:xfrm>
            <a:off x="731838" y="4560888"/>
            <a:ext cx="5851500" cy="431970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g52437319f5_0_81:notes"/>
          <p:cNvSpPr txBox="1"/>
          <p:nvPr>
            <p:ph idx="12" type="sldNum"/>
          </p:nvPr>
        </p:nvSpPr>
        <p:spPr>
          <a:xfrm>
            <a:off x="4143375" y="9120188"/>
            <a:ext cx="3170100" cy="479400"/>
          </a:xfrm>
          <a:prstGeom prst="rect">
            <a:avLst/>
          </a:prstGeom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52437319f5_0_89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52437319f5_0_89:notes"/>
          <p:cNvSpPr txBox="1"/>
          <p:nvPr>
            <p:ph idx="1" type="body"/>
          </p:nvPr>
        </p:nvSpPr>
        <p:spPr>
          <a:xfrm>
            <a:off x="731838" y="4560888"/>
            <a:ext cx="5851500" cy="431970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g52437319f5_0_89:notes"/>
          <p:cNvSpPr txBox="1"/>
          <p:nvPr>
            <p:ph idx="12" type="sldNum"/>
          </p:nvPr>
        </p:nvSpPr>
        <p:spPr>
          <a:xfrm>
            <a:off x="4143375" y="9120188"/>
            <a:ext cx="3170100" cy="479400"/>
          </a:xfrm>
          <a:prstGeom prst="rect">
            <a:avLst/>
          </a:prstGeom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48475eeeef_0_39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5" name="Google Shape;75;g48475eeeef_0_39:notes"/>
          <p:cNvSpPr txBox="1"/>
          <p:nvPr>
            <p:ph idx="1" type="body"/>
          </p:nvPr>
        </p:nvSpPr>
        <p:spPr>
          <a:xfrm>
            <a:off x="731838" y="4560888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g48475eeeef_0_39:notes"/>
          <p:cNvSpPr txBox="1"/>
          <p:nvPr>
            <p:ph idx="12" type="sldNum"/>
          </p:nvPr>
        </p:nvSpPr>
        <p:spPr>
          <a:xfrm>
            <a:off x="4143375" y="9120188"/>
            <a:ext cx="31701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485130bf9a_0_0:notes"/>
          <p:cNvSpPr txBox="1"/>
          <p:nvPr>
            <p:ph idx="1" type="body"/>
          </p:nvPr>
        </p:nvSpPr>
        <p:spPr>
          <a:xfrm>
            <a:off x="731838" y="4560888"/>
            <a:ext cx="5851500" cy="431970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g485130bf9a_0_0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3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48475eeeef_0_0:notes"/>
          <p:cNvSpPr txBox="1"/>
          <p:nvPr>
            <p:ph idx="1" type="body"/>
          </p:nvPr>
        </p:nvSpPr>
        <p:spPr>
          <a:xfrm>
            <a:off x="731838" y="4560888"/>
            <a:ext cx="5851500" cy="431970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g48475eeeef_0_0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48475eeeef_0_11:notes"/>
          <p:cNvSpPr txBox="1"/>
          <p:nvPr>
            <p:ph idx="1" type="body"/>
          </p:nvPr>
        </p:nvSpPr>
        <p:spPr>
          <a:xfrm>
            <a:off x="731838" y="4560888"/>
            <a:ext cx="5851500" cy="431970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g48475eeeef_0_11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48475eeeef_0_45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00" name="Google Shape;100;g48475eeeef_0_45:notes"/>
          <p:cNvSpPr txBox="1"/>
          <p:nvPr>
            <p:ph idx="1" type="body"/>
          </p:nvPr>
        </p:nvSpPr>
        <p:spPr>
          <a:xfrm>
            <a:off x="731838" y="4560888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g48475eeeef_0_45:notes"/>
          <p:cNvSpPr txBox="1"/>
          <p:nvPr>
            <p:ph idx="12" type="sldNum"/>
          </p:nvPr>
        </p:nvSpPr>
        <p:spPr>
          <a:xfrm>
            <a:off x="4143375" y="9120188"/>
            <a:ext cx="31701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4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5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oogle Shape;17;p2"/>
          <p:cNvGrpSpPr/>
          <p:nvPr/>
        </p:nvGrpSpPr>
        <p:grpSpPr>
          <a:xfrm>
            <a:off x="2249488" y="3402013"/>
            <a:ext cx="5372100" cy="2058987"/>
            <a:chOff x="914400" y="3657600"/>
            <a:chExt cx="7162800" cy="2059641"/>
          </a:xfrm>
        </p:grpSpPr>
        <p:sp>
          <p:nvSpPr>
            <p:cNvPr id="18" name="Google Shape;18;p2"/>
            <p:cNvSpPr/>
            <p:nvPr/>
          </p:nvSpPr>
          <p:spPr>
            <a:xfrm>
              <a:off x="914400" y="3657600"/>
              <a:ext cx="7162800" cy="1295811"/>
            </a:xfrm>
            <a:prstGeom prst="rect">
              <a:avLst/>
            </a:prstGeom>
            <a:noFill/>
            <a:ln cap="flat" cmpd="sng" w="12700">
              <a:solidFill>
                <a:srgbClr val="2955A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914400" y="5069335"/>
              <a:ext cx="7162800" cy="647906"/>
            </a:xfrm>
            <a:prstGeom prst="rect">
              <a:avLst/>
            </a:prstGeom>
            <a:noFill/>
            <a:ln cap="flat" cmpd="sng" w="12700">
              <a:solidFill>
                <a:srgbClr val="2955A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914400" y="3657600"/>
              <a:ext cx="228600" cy="1295811"/>
            </a:xfrm>
            <a:prstGeom prst="rect">
              <a:avLst/>
            </a:prstGeom>
            <a:solidFill>
              <a:srgbClr val="2955A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14400" y="5069335"/>
              <a:ext cx="228600" cy="647906"/>
            </a:xfrm>
            <a:prstGeom prst="rect">
              <a:avLst/>
            </a:prstGeom>
            <a:solidFill>
              <a:srgbClr val="2955A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" name="Google Shape;22;p2"/>
          <p:cNvSpPr txBox="1"/>
          <p:nvPr>
            <p:ph type="ctrTitle"/>
          </p:nvPr>
        </p:nvSpPr>
        <p:spPr>
          <a:xfrm>
            <a:off x="2629775" y="3616586"/>
            <a:ext cx="4611655" cy="8035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3000">
                <a:solidFill>
                  <a:srgbClr val="2955A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"/>
          <p:cNvSpPr txBox="1"/>
          <p:nvPr>
            <p:ph idx="1" type="body"/>
          </p:nvPr>
        </p:nvSpPr>
        <p:spPr>
          <a:xfrm>
            <a:off x="2629775" y="4998325"/>
            <a:ext cx="4220429" cy="27889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020050" y="6329363"/>
            <a:ext cx="4953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/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5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" type="body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12" type="sldNum"/>
          </p:nvPr>
        </p:nvSpPr>
        <p:spPr>
          <a:xfrm>
            <a:off x="8020050" y="6329363"/>
            <a:ext cx="4953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" type="body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2" type="body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8020050" y="6329363"/>
            <a:ext cx="4953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3" type="body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2" name="Google Shape;42;p6"/>
          <p:cNvSpPr txBox="1"/>
          <p:nvPr>
            <p:ph idx="4" type="body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8020050" y="6329363"/>
            <a:ext cx="4953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2" type="sldNum"/>
          </p:nvPr>
        </p:nvSpPr>
        <p:spPr>
          <a:xfrm>
            <a:off x="8020050" y="6329363"/>
            <a:ext cx="4953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8"/>
          <p:cNvSpPr txBox="1"/>
          <p:nvPr>
            <p:ph idx="1" type="body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50" name="Google Shape;50;p8"/>
          <p:cNvSpPr txBox="1"/>
          <p:nvPr>
            <p:ph idx="2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51" name="Google Shape;51;p8"/>
          <p:cNvSpPr txBox="1"/>
          <p:nvPr>
            <p:ph idx="12" type="sldNum"/>
          </p:nvPr>
        </p:nvSpPr>
        <p:spPr>
          <a:xfrm>
            <a:off x="8020050" y="6329363"/>
            <a:ext cx="4953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9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9"/>
          <p:cNvSpPr/>
          <p:nvPr>
            <p:ph idx="2" type="pic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9"/>
          <p:cNvSpPr txBox="1"/>
          <p:nvPr>
            <p:ph idx="1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56" name="Google Shape;56;p9"/>
          <p:cNvSpPr txBox="1"/>
          <p:nvPr>
            <p:ph idx="12" type="sldNum"/>
          </p:nvPr>
        </p:nvSpPr>
        <p:spPr>
          <a:xfrm>
            <a:off x="8020050" y="6329363"/>
            <a:ext cx="4953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st Slide" showMasterSp="0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92288" y="187325"/>
            <a:ext cx="5551487" cy="667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7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020050" y="6329363"/>
            <a:ext cx="4953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" name="Google Shape;11;p1"/>
          <p:cNvSpPr txBox="1"/>
          <p:nvPr>
            <p:ph type="title"/>
          </p:nvPr>
        </p:nvSpPr>
        <p:spPr>
          <a:xfrm>
            <a:off x="628650" y="457200"/>
            <a:ext cx="5686425" cy="1101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" type="body"/>
          </p:nvPr>
        </p:nvSpPr>
        <p:spPr>
          <a:xfrm>
            <a:off x="628650" y="1825625"/>
            <a:ext cx="7886700" cy="44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115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115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/>
          <p:nvPr/>
        </p:nvSpPr>
        <p:spPr>
          <a:xfrm>
            <a:off x="0" y="90488"/>
            <a:ext cx="138113" cy="276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reative Commons License" id="14" name="Google Shape;14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38113" y="6402388"/>
            <a:ext cx="838200" cy="2921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1"/>
          <p:cNvSpPr/>
          <p:nvPr/>
        </p:nvSpPr>
        <p:spPr>
          <a:xfrm>
            <a:off x="976313" y="6415088"/>
            <a:ext cx="5700712" cy="2460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This document is licensed with a </a:t>
            </a:r>
            <a:r>
              <a:rPr b="0" i="0" lang="en-US" sz="10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2"/>
              </a:rPr>
              <a:t>Creative Commons Attribution 4.0 International License</a:t>
            </a: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©2017 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databricks.com/try-databricks" TargetMode="External"/><Relationship Id="rId4" Type="http://schemas.openxmlformats.org/officeDocument/2006/relationships/hyperlink" Target="https://databricks.com/spark/getting-started-with-apache-spark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spark.apache.org/downloads.html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 txBox="1"/>
          <p:nvPr>
            <p:ph type="ctrTitle"/>
          </p:nvPr>
        </p:nvSpPr>
        <p:spPr>
          <a:xfrm>
            <a:off x="2630488" y="3616325"/>
            <a:ext cx="4611687" cy="8032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200"/>
              <a:t>Window-based Stream Data Analytics with SPARK and Kafka</a:t>
            </a:r>
            <a:endParaRPr sz="2970"/>
          </a:p>
        </p:txBody>
      </p:sp>
      <p:sp>
        <p:nvSpPr>
          <p:cNvPr id="65" name="Google Shape;65;p11"/>
          <p:cNvSpPr txBox="1"/>
          <p:nvPr>
            <p:ph idx="1" type="body"/>
          </p:nvPr>
        </p:nvSpPr>
        <p:spPr>
          <a:xfrm>
            <a:off x="2630488" y="4999038"/>
            <a:ext cx="4219575" cy="277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597"/>
              </a:buClr>
              <a:buSzPts val="2000"/>
              <a:buNone/>
            </a:pPr>
            <a:r>
              <a:rPr b="1" lang="en-US" sz="2000">
                <a:solidFill>
                  <a:srgbClr val="2F5597"/>
                </a:solidFill>
              </a:rPr>
              <a:t>2</a:t>
            </a:r>
            <a:r>
              <a:rPr b="1" lang="en-US" sz="2000">
                <a:solidFill>
                  <a:srgbClr val="2F5597"/>
                </a:solidFill>
              </a:rPr>
              <a:t>. Spark Setup</a:t>
            </a:r>
            <a:endParaRPr b="1" sz="2000">
              <a:solidFill>
                <a:srgbClr val="2F5597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 txBox="1"/>
          <p:nvPr>
            <p:ph type="title"/>
          </p:nvPr>
        </p:nvSpPr>
        <p:spPr>
          <a:xfrm>
            <a:off x="628650" y="365126"/>
            <a:ext cx="7886700" cy="11531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Verifying the Spark Installation</a:t>
            </a:r>
            <a:endParaRPr/>
          </a:p>
        </p:txBody>
      </p:sp>
      <p:sp>
        <p:nvSpPr>
          <p:cNvPr id="122" name="Google Shape;122;p20"/>
          <p:cNvSpPr txBox="1"/>
          <p:nvPr>
            <p:ph idx="1" type="body"/>
          </p:nvPr>
        </p:nvSpPr>
        <p:spPr>
          <a:xfrm>
            <a:off x="628650" y="1518249"/>
            <a:ext cx="7886700" cy="46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rtl="0" algn="l">
              <a:spcBef>
                <a:spcPts val="75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In a Terminal, write the following commands: </a:t>
            </a:r>
            <a:endParaRPr sz="1800"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 sz="1800"/>
          </a:p>
          <a:p>
            <a:pPr indent="-171450" lvl="0" marL="171450" rtl="0" algn="l">
              <a:spcBef>
                <a:spcPts val="75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To start spark session for </a:t>
            </a:r>
            <a:r>
              <a:rPr lang="en-US" sz="1800">
                <a:solidFill>
                  <a:srgbClr val="980000"/>
                </a:solidFill>
              </a:rPr>
              <a:t>python</a:t>
            </a:r>
            <a:r>
              <a:rPr lang="en-US" sz="1800"/>
              <a:t> language:</a:t>
            </a:r>
            <a:endParaRPr sz="1800"/>
          </a:p>
          <a:p>
            <a:pPr indent="0" lvl="1" marL="457200" rtl="0" algn="l"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>
                <a:solidFill>
                  <a:srgbClr val="666666"/>
                </a:solidFill>
              </a:rPr>
              <a:t>./bin/pyspark </a:t>
            </a:r>
            <a:endParaRPr>
              <a:solidFill>
                <a:srgbClr val="666666"/>
              </a:solidFill>
            </a:endParaRPr>
          </a:p>
          <a:p>
            <a:pPr indent="0" lvl="1" marL="457200" rtl="0" algn="l"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>
                <a:solidFill>
                  <a:srgbClr val="666666"/>
                </a:solidFill>
              </a:rPr>
              <a:t>./bin/</a:t>
            </a:r>
            <a:r>
              <a:rPr lang="en-US">
                <a:solidFill>
                  <a:srgbClr val="666666"/>
                </a:solidFill>
              </a:rPr>
              <a:t>pyspark  --master local[2]  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 sz="1800"/>
          </a:p>
          <a:p>
            <a:pPr indent="-171450" lvl="0" marL="171450" rtl="0" algn="l">
              <a:spcBef>
                <a:spcPts val="75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To start spark session for </a:t>
            </a:r>
            <a:r>
              <a:rPr lang="en-US" sz="1800">
                <a:solidFill>
                  <a:srgbClr val="980000"/>
                </a:solidFill>
              </a:rPr>
              <a:t>scala</a:t>
            </a:r>
            <a:r>
              <a:rPr lang="en-US" sz="1800"/>
              <a:t> language:</a:t>
            </a:r>
            <a:endParaRPr sz="1800"/>
          </a:p>
          <a:p>
            <a:pPr indent="0" lvl="1" marL="457200" rtl="0" algn="l"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>
                <a:solidFill>
                  <a:srgbClr val="666666"/>
                </a:solidFill>
              </a:rPr>
              <a:t>./bin/</a:t>
            </a:r>
            <a:r>
              <a:rPr lang="en-US">
                <a:solidFill>
                  <a:srgbClr val="666666"/>
                </a:solidFill>
              </a:rPr>
              <a:t>spark-shell </a:t>
            </a:r>
            <a:endParaRPr>
              <a:solidFill>
                <a:srgbClr val="666666"/>
              </a:solidFill>
            </a:endParaRPr>
          </a:p>
          <a:p>
            <a:pPr indent="0" lvl="1" marL="457200" rtl="0" algn="l"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>
                <a:solidFill>
                  <a:srgbClr val="666666"/>
                </a:solidFill>
              </a:rPr>
              <a:t>./bin/</a:t>
            </a:r>
            <a:r>
              <a:rPr lang="en-US">
                <a:solidFill>
                  <a:srgbClr val="666666"/>
                </a:solidFill>
              </a:rPr>
              <a:t>spark-shell --master local[2]</a:t>
            </a:r>
            <a:endParaRPr>
              <a:solidFill>
                <a:srgbClr val="666666"/>
              </a:solidFill>
            </a:endParaRPr>
          </a:p>
          <a:p>
            <a:pPr indent="0" lvl="1" marL="0" rtl="0" algn="l"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  <a:p>
            <a:pPr indent="-171450" lvl="0" marL="171450" rtl="0" algn="l">
              <a:spcBef>
                <a:spcPts val="75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‘—master’ option specifies the master URL for a distributed cluster, or local to run locally with one thread, or local[N] to run locally with N threads</a:t>
            </a:r>
            <a:endParaRPr sz="1800"/>
          </a:p>
          <a:p>
            <a:pPr indent="0" lvl="1" marL="0" rtl="0" algn="l"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 txBox="1"/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Learning Outlines</a:t>
            </a:r>
            <a:endParaRPr/>
          </a:p>
        </p:txBody>
      </p:sp>
      <p:sp>
        <p:nvSpPr>
          <p:cNvPr id="129" name="Google Shape;129;p21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Apache Spark Installation Requirements 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Apache Spark</a:t>
            </a:r>
            <a:endParaRPr/>
          </a:p>
          <a:p>
            <a:pPr indent="-171450" lvl="1" marL="514350" rtl="0" algn="l">
              <a:spcBef>
                <a:spcPts val="375"/>
              </a:spcBef>
              <a:spcAft>
                <a:spcPts val="0"/>
              </a:spcAft>
              <a:buSzPts val="1800"/>
              <a:buChar char="•"/>
            </a:pPr>
            <a:r>
              <a:rPr lang="en-US" sz="2100"/>
              <a:t>Installing Apache Spark</a:t>
            </a:r>
            <a:endParaRPr sz="2100"/>
          </a:p>
          <a:p>
            <a:pPr indent="-190500" lvl="1" marL="514350" rtl="0" algn="l">
              <a:spcBef>
                <a:spcPts val="375"/>
              </a:spcBef>
              <a:spcAft>
                <a:spcPts val="0"/>
              </a:spcAft>
              <a:buClr>
                <a:srgbClr val="FF0000"/>
              </a:buClr>
              <a:buSzPts val="2100"/>
              <a:buChar char="•"/>
            </a:pPr>
            <a:r>
              <a:rPr lang="en-US" sz="2100">
                <a:solidFill>
                  <a:srgbClr val="FF0000"/>
                </a:solidFill>
              </a:rPr>
              <a:t>Initializing Apache Spark</a:t>
            </a:r>
            <a:endParaRPr sz="2100">
              <a:solidFill>
                <a:srgbClr val="FF0000"/>
              </a:solidFill>
            </a:endParaRPr>
          </a:p>
          <a:p>
            <a:pPr indent="-171450" lvl="0" marL="1714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Databricks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2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Run Example</a:t>
            </a:r>
            <a:endParaRPr/>
          </a:p>
        </p:txBody>
      </p:sp>
      <p:sp>
        <p:nvSpPr>
          <p:cNvPr id="135" name="Google Shape;135;p22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rtl="0" algn="l">
              <a:spcBef>
                <a:spcPts val="75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Spark comes with several sample programs. </a:t>
            </a:r>
            <a:endParaRPr/>
          </a:p>
          <a:p>
            <a:pPr indent="-171450" lvl="1" marL="514350" rtl="0" algn="l">
              <a:spcBef>
                <a:spcPts val="375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Scala, Java, Python and R examples are in the </a:t>
            </a:r>
            <a:r>
              <a:rPr lang="en-US">
                <a:solidFill>
                  <a:srgbClr val="666666"/>
                </a:solidFill>
              </a:rPr>
              <a:t>examples/src/main</a:t>
            </a:r>
            <a:r>
              <a:rPr lang="en-US"/>
              <a:t> directory. </a:t>
            </a:r>
            <a:endParaRPr/>
          </a:p>
          <a:p>
            <a:pPr indent="0" lvl="0" marL="17145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Open a terminal, use the following command for Java or Scala: </a:t>
            </a:r>
            <a:endParaRPr/>
          </a:p>
          <a:p>
            <a:pPr indent="0" lvl="0" marL="17145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666666"/>
                </a:solidFill>
              </a:rPr>
              <a:t>./bin/run-example &lt;class&gt; [params]</a:t>
            </a:r>
            <a:endParaRPr>
              <a:solidFill>
                <a:srgbClr val="666666"/>
              </a:solidFill>
            </a:endParaRPr>
          </a:p>
          <a:p>
            <a:pPr indent="0" lvl="0" marL="17145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For example</a:t>
            </a:r>
            <a:r>
              <a:rPr lang="en-US"/>
              <a:t>:</a:t>
            </a:r>
            <a:endParaRPr/>
          </a:p>
          <a:p>
            <a:pPr indent="0" lvl="1" marL="3429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>
                <a:solidFill>
                  <a:srgbClr val="666666"/>
                </a:solidFill>
              </a:rPr>
              <a:t>./bin/</a:t>
            </a:r>
            <a:r>
              <a:rPr lang="en-US">
                <a:solidFill>
                  <a:srgbClr val="666666"/>
                </a:solidFill>
              </a:rPr>
              <a:t>spark-sub</a:t>
            </a:r>
            <a:r>
              <a:rPr lang="en-US">
                <a:solidFill>
                  <a:srgbClr val="666666"/>
                </a:solidFill>
              </a:rPr>
              <a:t>mit examples/src/main/python/pi.py 10</a:t>
            </a:r>
            <a:endParaRPr sz="900">
              <a:solidFill>
                <a:srgbClr val="333333"/>
              </a:solidFill>
              <a:highlight>
                <a:srgbClr val="F5F5F5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1" marL="3429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>
                <a:solidFill>
                  <a:srgbClr val="666666"/>
                </a:solidFill>
              </a:rPr>
              <a:t> </a:t>
            </a:r>
            <a:endParaRPr/>
          </a:p>
          <a:p>
            <a:pPr indent="-571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3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/>
              <a:t>Initializing Spark</a:t>
            </a:r>
            <a:endParaRPr/>
          </a:p>
        </p:txBody>
      </p:sp>
      <p:sp>
        <p:nvSpPr>
          <p:cNvPr id="141" name="Google Shape;141;p23"/>
          <p:cNvSpPr txBox="1"/>
          <p:nvPr>
            <p:ph idx="1" type="body"/>
          </p:nvPr>
        </p:nvSpPr>
        <p:spPr>
          <a:xfrm>
            <a:off x="628650" y="1825625"/>
            <a:ext cx="7886700" cy="45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1700">
                <a:solidFill>
                  <a:srgbClr val="98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Python:</a:t>
            </a:r>
            <a:endParaRPr b="1" sz="1700">
              <a:solidFill>
                <a:srgbClr val="98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42857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from pyspark import SparkConf, SparkContext</a:t>
            </a:r>
            <a:br>
              <a:rPr lang="en-US" sz="11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1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conf = SparkConf().setMaster("local").setAppName("My App")</a:t>
            </a:r>
            <a:br>
              <a:rPr lang="en-US" sz="11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1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sc = SparkContext(conf = conf)</a:t>
            </a:r>
            <a:endParaRPr sz="11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b="1" sz="1700">
              <a:solidFill>
                <a:srgbClr val="98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1700">
                <a:solidFill>
                  <a:srgbClr val="98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Scala:</a:t>
            </a:r>
            <a:endParaRPr sz="11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42857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import org.apache.spark.SparkConf</a:t>
            </a:r>
            <a:endParaRPr sz="11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import org.apache.spark.SparkContext</a:t>
            </a:r>
            <a:endParaRPr sz="11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import org.apache.spark.SparkContext._</a:t>
            </a:r>
            <a:endParaRPr sz="11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val conf = new SparkConf().setMaster("local").setAppName("My App").set("spark.driver.allowMultipleContexts", "true")</a:t>
            </a:r>
            <a:endParaRPr sz="11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val sc = new SparkContext(conf)</a:t>
            </a:r>
            <a:endParaRPr sz="11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val input = sc.textFile("/input/text.txt")  </a:t>
            </a:r>
            <a:endParaRPr sz="11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val count = input.flatMap (line ⇒ line.split (" ")).map (word ⇒ (word, 1)).reduceByKey (_ + _)</a:t>
            </a:r>
            <a:endParaRPr sz="11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count.collect()</a:t>
            </a:r>
            <a:endParaRPr sz="11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1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4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Initializing Spark (Cont’d)</a:t>
            </a:r>
            <a:endParaRPr/>
          </a:p>
        </p:txBody>
      </p:sp>
      <p:sp>
        <p:nvSpPr>
          <p:cNvPr id="147" name="Google Shape;147;p24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1700">
                <a:solidFill>
                  <a:srgbClr val="98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Java</a:t>
            </a:r>
            <a:r>
              <a:rPr b="1" lang="en-US" sz="1700">
                <a:solidFill>
                  <a:srgbClr val="98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</a:t>
            </a:r>
            <a:endParaRPr b="1" sz="1700">
              <a:solidFill>
                <a:srgbClr val="98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42857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1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import org.apache.spark.SparkConf;</a:t>
            </a:r>
            <a:br>
              <a:rPr lang="en-US" sz="11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1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import org.apache.spark.api.java.JavaSparkContext;</a:t>
            </a:r>
            <a:br>
              <a:rPr lang="en-US" sz="11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1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SparkConf conf = new SparkConf().setMaster("local").setAppName("My App");</a:t>
            </a:r>
            <a:br>
              <a:rPr lang="en-US" sz="11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1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JavaSparkContext sc = new JavaSparkContext(conf);</a:t>
            </a:r>
            <a:endParaRPr sz="11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750"/>
              </a:spcBef>
              <a:spcAft>
                <a:spcPts val="0"/>
              </a:spcAft>
              <a:buSzPts val="1800"/>
              <a:buChar char="●"/>
            </a:pPr>
            <a:r>
              <a:rPr lang="en-US" sz="1800">
                <a:solidFill>
                  <a:srgbClr val="980000"/>
                </a:solidFill>
              </a:rPr>
              <a:t>A cluster URL</a:t>
            </a:r>
            <a:r>
              <a:rPr lang="en-US" sz="1800"/>
              <a:t>, namely ‘local’ in these examples, which tells Spark how to connect to a cluster. 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i="1" lang="en-US" sz="1800"/>
              <a:t>local</a:t>
            </a:r>
            <a:r>
              <a:rPr lang="en-US" sz="1800"/>
              <a:t> is a special value that runs Spark on one thread on the local machine, without connecting to a cluster.</a:t>
            </a:r>
            <a:endParaRPr sz="1800"/>
          </a:p>
          <a:p>
            <a:pPr indent="-342900" lvl="0" marL="457200" rtl="0" algn="l">
              <a:spcBef>
                <a:spcPts val="750"/>
              </a:spcBef>
              <a:spcAft>
                <a:spcPts val="0"/>
              </a:spcAft>
              <a:buSzPts val="1800"/>
              <a:buChar char="●"/>
            </a:pPr>
            <a:r>
              <a:rPr lang="en-US" sz="1800">
                <a:solidFill>
                  <a:srgbClr val="980000"/>
                </a:solidFill>
              </a:rPr>
              <a:t>An application name</a:t>
            </a:r>
            <a:r>
              <a:rPr lang="en-US" sz="1800"/>
              <a:t>, namely ‘My App’ in these examples. This will identify your application on the cluster manager’s UI if you connect to a cluster.</a:t>
            </a:r>
            <a:endParaRPr sz="1800"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5"/>
          <p:cNvSpPr txBox="1"/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Learning Outlines</a:t>
            </a:r>
            <a:endParaRPr/>
          </a:p>
        </p:txBody>
      </p:sp>
      <p:sp>
        <p:nvSpPr>
          <p:cNvPr id="154" name="Google Shape;154;p25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Apache Spark Installation Requirements 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Apache Spark</a:t>
            </a:r>
            <a:endParaRPr/>
          </a:p>
          <a:p>
            <a:pPr indent="-171450" lvl="1" marL="514350" rtl="0" algn="l">
              <a:spcBef>
                <a:spcPts val="375"/>
              </a:spcBef>
              <a:spcAft>
                <a:spcPts val="0"/>
              </a:spcAft>
              <a:buSzPts val="1800"/>
              <a:buChar char="•"/>
            </a:pPr>
            <a:r>
              <a:rPr lang="en-US" sz="2100"/>
              <a:t>Installing Apache Spark</a:t>
            </a:r>
            <a:endParaRPr sz="2100"/>
          </a:p>
          <a:p>
            <a:pPr indent="-190500" lvl="1" marL="514350" rtl="0" algn="l">
              <a:spcBef>
                <a:spcPts val="375"/>
              </a:spcBef>
              <a:spcAft>
                <a:spcPts val="0"/>
              </a:spcAft>
              <a:buSzPts val="2100"/>
              <a:buChar char="•"/>
            </a:pPr>
            <a:r>
              <a:rPr lang="en-US" sz="2100"/>
              <a:t>Initializing Apache Spark</a:t>
            </a:r>
            <a:endParaRPr sz="2100"/>
          </a:p>
          <a:p>
            <a:pPr indent="-171450" lvl="0" marL="1714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0000"/>
              </a:buClr>
              <a:buSzPts val="1800"/>
              <a:buChar char="•"/>
            </a:pPr>
            <a:r>
              <a:rPr lang="en-US">
                <a:solidFill>
                  <a:srgbClr val="FF0000"/>
                </a:solidFill>
              </a:rPr>
              <a:t>Databricks 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6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Alternative: Databricks</a:t>
            </a:r>
            <a:endParaRPr/>
          </a:p>
        </p:txBody>
      </p:sp>
      <p:sp>
        <p:nvSpPr>
          <p:cNvPr id="160" name="Google Shape;160;p26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You can use Apache Spark on Databricks cloud instead of standalone version on your machine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>
                <a:solidFill>
                  <a:srgbClr val="4A86E8"/>
                </a:solidFill>
              </a:rPr>
              <a:t>Databricks</a:t>
            </a:r>
            <a:r>
              <a:rPr lang="en-US"/>
              <a:t> is 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a managed platform for running Apache Spark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a point and click platform for those that prefer a user interface like data scientists or data analysts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Databricks provides ‘Community Edition’ platform for students and educational institutions for free of cost: </a:t>
            </a:r>
            <a:endParaRPr/>
          </a:p>
          <a:p>
            <a:pPr indent="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https://databricks.com/try-databricks</a:t>
            </a:r>
            <a:r>
              <a:rPr lang="en-US"/>
              <a:t> </a:t>
            </a:r>
            <a:endParaRPr/>
          </a:p>
          <a:p>
            <a:pPr indent="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4"/>
              </a:rPr>
              <a:t>https://databricks.com/spark/getting-started-with-apache-spark</a:t>
            </a:r>
            <a:r>
              <a:rPr lang="en-US"/>
              <a:t> 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7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Databricks</a:t>
            </a:r>
            <a:endParaRPr/>
          </a:p>
        </p:txBody>
      </p:sp>
      <p:sp>
        <p:nvSpPr>
          <p:cNvPr id="167" name="Google Shape;167;p27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8" name="Google Shape;16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000" y="92200"/>
            <a:ext cx="8690624" cy="628170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7"/>
          <p:cNvSpPr/>
          <p:nvPr/>
        </p:nvSpPr>
        <p:spPr>
          <a:xfrm>
            <a:off x="5744075" y="5220675"/>
            <a:ext cx="1852200" cy="738000"/>
          </a:xfrm>
          <a:prstGeom prst="ellipse">
            <a:avLst/>
          </a:prstGeom>
          <a:noFill/>
          <a:ln cap="flat" cmpd="sng" w="952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8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8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7" name="Google Shape;17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375" y="126775"/>
            <a:ext cx="8794374" cy="627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9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Creating a cluster</a:t>
            </a:r>
            <a:endParaRPr/>
          </a:p>
        </p:txBody>
      </p:sp>
      <p:sp>
        <p:nvSpPr>
          <p:cNvPr id="184" name="Google Shape;184;p29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5" name="Google Shape;18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950" y="1394650"/>
            <a:ext cx="8344851" cy="4940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Learning Outlines</a:t>
            </a:r>
            <a:endParaRPr/>
          </a:p>
        </p:txBody>
      </p:sp>
      <p:sp>
        <p:nvSpPr>
          <p:cNvPr id="72" name="Google Shape;72;p12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Apache Spark </a:t>
            </a:r>
            <a:r>
              <a:rPr lang="en-US"/>
              <a:t>Installation</a:t>
            </a:r>
            <a:r>
              <a:rPr lang="en-US"/>
              <a:t> </a:t>
            </a:r>
            <a:r>
              <a:rPr lang="en-US"/>
              <a:t>Requirements</a:t>
            </a:r>
            <a:r>
              <a:rPr lang="en-US"/>
              <a:t> 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Apache Spark</a:t>
            </a:r>
            <a:endParaRPr/>
          </a:p>
          <a:p>
            <a:pPr indent="-171450" lvl="1" marL="514350" rtl="0" algn="l">
              <a:spcBef>
                <a:spcPts val="375"/>
              </a:spcBef>
              <a:spcAft>
                <a:spcPts val="0"/>
              </a:spcAft>
              <a:buSzPts val="1800"/>
              <a:buChar char="•"/>
            </a:pPr>
            <a:r>
              <a:rPr lang="en-US" sz="2100"/>
              <a:t>Installing Apache Spark</a:t>
            </a:r>
            <a:endParaRPr sz="2100"/>
          </a:p>
          <a:p>
            <a:pPr indent="-190500" lvl="1" marL="514350" rtl="0" algn="l">
              <a:spcBef>
                <a:spcPts val="375"/>
              </a:spcBef>
              <a:spcAft>
                <a:spcPts val="0"/>
              </a:spcAft>
              <a:buSzPts val="2100"/>
              <a:buChar char="•"/>
            </a:pPr>
            <a:r>
              <a:rPr lang="en-US" sz="2100"/>
              <a:t>Initializing Apache Spark</a:t>
            </a:r>
            <a:endParaRPr sz="2100"/>
          </a:p>
          <a:p>
            <a:pPr indent="-171450" lvl="0" marL="1714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Databricks 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oogle Shape;19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425" y="322725"/>
            <a:ext cx="8748275" cy="593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1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Adding a Notebook to the Cluster</a:t>
            </a:r>
            <a:endParaRPr/>
          </a:p>
        </p:txBody>
      </p:sp>
      <p:pic>
        <p:nvPicPr>
          <p:cNvPr id="198" name="Google Shape;19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075" y="1463800"/>
            <a:ext cx="8667500" cy="486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Google Shape;20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625" y="357300"/>
            <a:ext cx="8540800" cy="564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Google Shape;21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9125" y="783775"/>
            <a:ext cx="7905750" cy="5097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4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Adding libraries</a:t>
            </a:r>
            <a:endParaRPr/>
          </a:p>
        </p:txBody>
      </p:sp>
      <p:pic>
        <p:nvPicPr>
          <p:cNvPr id="217" name="Google Shape;21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050" y="1475325"/>
            <a:ext cx="8656049" cy="479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5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Adding libraries</a:t>
            </a:r>
            <a:endParaRPr/>
          </a:p>
        </p:txBody>
      </p:sp>
      <p:pic>
        <p:nvPicPr>
          <p:cNvPr id="224" name="Google Shape;22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250" y="1486850"/>
            <a:ext cx="8448601" cy="481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6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Installed libraries on the cluster</a:t>
            </a:r>
            <a:endParaRPr/>
          </a:p>
        </p:txBody>
      </p:sp>
      <p:pic>
        <p:nvPicPr>
          <p:cNvPr id="231" name="Google Shape;23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400" y="1463800"/>
            <a:ext cx="8402500" cy="482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7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Adding Data</a:t>
            </a:r>
            <a:endParaRPr/>
          </a:p>
        </p:txBody>
      </p:sp>
      <p:pic>
        <p:nvPicPr>
          <p:cNvPr id="238" name="Google Shape;23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250" y="1290925"/>
            <a:ext cx="8448600" cy="5013825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37"/>
          <p:cNvSpPr/>
          <p:nvPr/>
        </p:nvSpPr>
        <p:spPr>
          <a:xfrm>
            <a:off x="5099875" y="2147325"/>
            <a:ext cx="1181100" cy="697800"/>
          </a:xfrm>
          <a:prstGeom prst="ellipse">
            <a:avLst/>
          </a:prstGeom>
          <a:noFill/>
          <a:ln cap="flat" cmpd="sng" w="952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37"/>
          <p:cNvSpPr/>
          <p:nvPr/>
        </p:nvSpPr>
        <p:spPr>
          <a:xfrm>
            <a:off x="1816125" y="4898575"/>
            <a:ext cx="993000" cy="684300"/>
          </a:xfrm>
          <a:prstGeom prst="ellipse">
            <a:avLst/>
          </a:prstGeom>
          <a:noFill/>
          <a:ln cap="flat" cmpd="sng" w="952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Google Shape;24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100" y="334250"/>
            <a:ext cx="8586899" cy="5905350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38"/>
          <p:cNvSpPr/>
          <p:nvPr/>
        </p:nvSpPr>
        <p:spPr>
          <a:xfrm>
            <a:off x="2335200" y="4759600"/>
            <a:ext cx="3690600" cy="496500"/>
          </a:xfrm>
          <a:prstGeom prst="ellipse">
            <a:avLst/>
          </a:prstGeom>
          <a:noFill/>
          <a:ln cap="flat" cmpd="sng" w="2857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" name="Google Shape;253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825" y="195950"/>
            <a:ext cx="8658750" cy="5955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39"/>
          <p:cNvSpPr/>
          <p:nvPr/>
        </p:nvSpPr>
        <p:spPr>
          <a:xfrm>
            <a:off x="3144775" y="1547700"/>
            <a:ext cx="2576700" cy="456300"/>
          </a:xfrm>
          <a:prstGeom prst="ellipse">
            <a:avLst/>
          </a:prstGeom>
          <a:noFill/>
          <a:ln cap="flat" cmpd="sng" w="952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3"/>
          <p:cNvSpPr txBox="1"/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Learning Outlines</a:t>
            </a:r>
            <a:endParaRPr/>
          </a:p>
        </p:txBody>
      </p:sp>
      <p:sp>
        <p:nvSpPr>
          <p:cNvPr id="79" name="Google Shape;79;p13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0000"/>
              </a:buClr>
              <a:buSzPts val="1800"/>
              <a:buChar char="•"/>
            </a:pPr>
            <a:r>
              <a:rPr lang="en-US">
                <a:solidFill>
                  <a:srgbClr val="FF0000"/>
                </a:solidFill>
              </a:rPr>
              <a:t>Apache Spark Installation Requirements </a:t>
            </a:r>
            <a:endParaRPr>
              <a:solidFill>
                <a:srgbClr val="FF0000"/>
              </a:solidFill>
            </a:endParaRPr>
          </a:p>
          <a:p>
            <a:pPr indent="-171450" lvl="0" marL="1714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Apache Spark</a:t>
            </a:r>
            <a:endParaRPr/>
          </a:p>
          <a:p>
            <a:pPr indent="-171450" lvl="1" marL="514350" rtl="0" algn="l">
              <a:spcBef>
                <a:spcPts val="375"/>
              </a:spcBef>
              <a:spcAft>
                <a:spcPts val="0"/>
              </a:spcAft>
              <a:buSzPts val="1800"/>
              <a:buChar char="•"/>
            </a:pPr>
            <a:r>
              <a:rPr lang="en-US" sz="2100"/>
              <a:t>Installing Apache Spark</a:t>
            </a:r>
            <a:endParaRPr sz="2100"/>
          </a:p>
          <a:p>
            <a:pPr indent="-190500" lvl="1" marL="514350" rtl="0" algn="l">
              <a:spcBef>
                <a:spcPts val="375"/>
              </a:spcBef>
              <a:spcAft>
                <a:spcPts val="0"/>
              </a:spcAft>
              <a:buSzPts val="2100"/>
              <a:buChar char="•"/>
            </a:pPr>
            <a:r>
              <a:rPr lang="en-US" sz="2100"/>
              <a:t>Initializing Apache Spark</a:t>
            </a:r>
            <a:endParaRPr sz="2100"/>
          </a:p>
          <a:p>
            <a:pPr indent="-171450" lvl="0" marL="1714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Databricks 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0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Next Lesson </a:t>
            </a:r>
            <a:endParaRPr/>
          </a:p>
        </p:txBody>
      </p:sp>
      <p:sp>
        <p:nvSpPr>
          <p:cNvPr id="260" name="Google Shape;260;p40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000" lvl="0" marL="171359" rtl="0" algn="l"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-US"/>
              <a:t>We will also give some example in pyspark about how to extract features from documents: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Tokenizer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Stop word removal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n-gram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TF-IDF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word2vec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171000" lvl="0" marL="171359" rtl="0" algn="l"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-US"/>
              <a:t>We will also give some example in pyspark about how to classify documents with extracted features: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Decision Tree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Naive Bayes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SVM</a:t>
            </a:r>
            <a:endParaRPr/>
          </a:p>
          <a:p>
            <a:pPr indent="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4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OS INFO</a:t>
            </a:r>
            <a:endParaRPr/>
          </a:p>
        </p:txBody>
      </p:sp>
      <p:sp>
        <p:nvSpPr>
          <p:cNvPr id="85" name="Google Shape;85;p14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>
                <a:solidFill>
                  <a:srgbClr val="4A86E8"/>
                </a:solidFill>
              </a:rPr>
              <a:t>Linux </a:t>
            </a:r>
            <a:r>
              <a:rPr lang="en-US"/>
              <a:t>is well supported by almost all big data frameworks.</a:t>
            </a:r>
            <a:endParaRPr/>
          </a:p>
          <a:p>
            <a:pPr indent="0" lvl="0" marL="17145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171450" lvl="0" marL="171450" rtl="0" algn="just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>
                <a:solidFill>
                  <a:srgbClr val="4A86E8"/>
                </a:solidFill>
              </a:rPr>
              <a:t>Mac</a:t>
            </a:r>
            <a:r>
              <a:rPr lang="en-US"/>
              <a:t> (Unix-like) should work for most frameworks.</a:t>
            </a:r>
            <a:endParaRPr/>
          </a:p>
          <a:p>
            <a:pPr indent="0" lvl="0" marL="171450" rtl="0" algn="just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171450" lvl="0" marL="171450" rtl="0" algn="just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>
                <a:solidFill>
                  <a:srgbClr val="4A86E8"/>
                </a:solidFill>
              </a:rPr>
              <a:t>Windows</a:t>
            </a:r>
            <a:r>
              <a:rPr lang="en-US"/>
              <a:t> is</a:t>
            </a:r>
            <a:r>
              <a:rPr lang="en-US">
                <a:highlight>
                  <a:srgbClr val="FFFF00"/>
                </a:highlight>
              </a:rPr>
              <a:t> not</a:t>
            </a:r>
            <a:r>
              <a:rPr lang="en-US"/>
              <a:t> well supported and may need more effort to make it work.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We do </a:t>
            </a:r>
            <a:r>
              <a:rPr lang="en-US">
                <a:solidFill>
                  <a:srgbClr val="980000"/>
                </a:solidFill>
              </a:rPr>
              <a:t>not</a:t>
            </a:r>
            <a:r>
              <a:rPr lang="en-US"/>
              <a:t> recommend you to use </a:t>
            </a:r>
            <a:r>
              <a:rPr lang="en-US">
                <a:solidFill>
                  <a:srgbClr val="980000"/>
                </a:solidFill>
              </a:rPr>
              <a:t>Windows</a:t>
            </a:r>
            <a:r>
              <a:rPr lang="en-US"/>
              <a:t> in this course.	 It is not fully compatible and hard to debug!</a:t>
            </a:r>
            <a:endParaRPr/>
          </a:p>
          <a:p>
            <a:pPr indent="-3810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Verifying Java Installation</a:t>
            </a:r>
            <a:endParaRPr/>
          </a:p>
        </p:txBody>
      </p:sp>
      <p:sp>
        <p:nvSpPr>
          <p:cNvPr id="91" name="Google Shape;91;p15"/>
          <p:cNvSpPr txBox="1"/>
          <p:nvPr>
            <p:ph idx="1" type="body"/>
          </p:nvPr>
        </p:nvSpPr>
        <p:spPr>
          <a:xfrm>
            <a:off x="628650" y="1795850"/>
            <a:ext cx="81018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/>
              <a:t>Before installing Spark, the system must have installed Java.  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/>
              <a:t>Following command will verify the Java version: </a:t>
            </a:r>
            <a:endParaRPr/>
          </a:p>
          <a:p>
            <a:pPr indent="45720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666666"/>
                </a:solidFill>
              </a:rPr>
              <a:t>$java -version </a:t>
            </a:r>
            <a:br>
              <a:rPr lang="en-US">
                <a:solidFill>
                  <a:srgbClr val="666666"/>
                </a:solidFill>
              </a:rPr>
            </a:br>
            <a:endParaRPr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/>
              <a:t>If it is already installed on the system, the output should be as follows: 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/>
              <a:t>	</a:t>
            </a:r>
            <a:r>
              <a:rPr lang="en-US">
                <a:solidFill>
                  <a:srgbClr val="666666"/>
                </a:solidFill>
              </a:rPr>
              <a:t>java version "1.8.0_144"</a:t>
            </a:r>
            <a:endParaRPr>
              <a:solidFill>
                <a:srgbClr val="666666"/>
              </a:solidFill>
            </a:endParaRPr>
          </a:p>
          <a:p>
            <a:pPr indent="457200" lvl="0" marL="0" rtl="0" algn="l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>
                <a:solidFill>
                  <a:srgbClr val="666666"/>
                </a:solidFill>
              </a:rPr>
              <a:t>Java(TM) SE Runtime Environment (build 1.8.0_144-b01)</a:t>
            </a:r>
            <a:endParaRPr>
              <a:solidFill>
                <a:srgbClr val="666666"/>
              </a:solidFill>
            </a:endParaRPr>
          </a:p>
          <a:p>
            <a:pPr indent="457200" lvl="0" marL="0" rtl="0" algn="l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>
                <a:solidFill>
                  <a:srgbClr val="666666"/>
                </a:solidFill>
              </a:rPr>
              <a:t>Java HotSpot(TM) 64-Bit Server VM (build 25.144-b01, mixed mode)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-US"/>
              <a:t>If Java is not installed on system, install it before </a:t>
            </a:r>
            <a:r>
              <a:rPr lang="en-US"/>
              <a:t>proceeding to</a:t>
            </a:r>
            <a:r>
              <a:rPr lang="en-US"/>
              <a:t> the next steps.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6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Verifying Scala Installation</a:t>
            </a:r>
            <a:endParaRPr/>
          </a:p>
        </p:txBody>
      </p:sp>
      <p:sp>
        <p:nvSpPr>
          <p:cNvPr id="97" name="Google Shape;97;p16"/>
          <p:cNvSpPr txBox="1"/>
          <p:nvPr>
            <p:ph idx="1" type="body"/>
          </p:nvPr>
        </p:nvSpPr>
        <p:spPr>
          <a:xfrm>
            <a:off x="628650" y="1825625"/>
            <a:ext cx="81018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/>
              <a:t>Before installing Spark, the system must have installed Scala to start Spark.  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/>
              <a:t>Following command will verify the Scala version: </a:t>
            </a:r>
            <a:endParaRPr/>
          </a:p>
          <a:p>
            <a:pPr indent="45720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666666"/>
                </a:solidFill>
              </a:rPr>
              <a:t>$scala -version </a:t>
            </a:r>
            <a:br>
              <a:rPr lang="en-US">
                <a:solidFill>
                  <a:srgbClr val="666666"/>
                </a:solidFill>
              </a:rPr>
            </a:b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/>
              <a:t>If it is already installed on the system, the output should be as follows: </a:t>
            </a:r>
            <a:endParaRPr/>
          </a:p>
          <a:p>
            <a:pPr indent="0" lvl="0" marL="457200" rtl="0" algn="l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>
                <a:solidFill>
                  <a:srgbClr val="666666"/>
                </a:solidFill>
              </a:rPr>
              <a:t>Scala code runner version 2.11.6 — Copyright 2002-2013, LAMP/EPFL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-US"/>
              <a:t>If Scala is not on the system, then download it and set its path before proceeding to the next steps.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7"/>
          <p:cNvSpPr txBox="1"/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Learning Outlines</a:t>
            </a:r>
            <a:endParaRPr/>
          </a:p>
        </p:txBody>
      </p:sp>
      <p:sp>
        <p:nvSpPr>
          <p:cNvPr id="104" name="Google Shape;104;p17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Apache Spark Installation Requirements 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Apache Spark</a:t>
            </a:r>
            <a:endParaRPr/>
          </a:p>
          <a:p>
            <a:pPr indent="-171450" lvl="1" marL="514350" rtl="0" algn="l">
              <a:spcBef>
                <a:spcPts val="375"/>
              </a:spcBef>
              <a:spcAft>
                <a:spcPts val="0"/>
              </a:spcAft>
              <a:buClr>
                <a:srgbClr val="FF0000"/>
              </a:buClr>
              <a:buSzPts val="1800"/>
              <a:buChar char="•"/>
            </a:pPr>
            <a:r>
              <a:rPr lang="en-US" sz="2100">
                <a:solidFill>
                  <a:srgbClr val="FF0000"/>
                </a:solidFill>
              </a:rPr>
              <a:t>Installing Apache Spark</a:t>
            </a:r>
            <a:endParaRPr sz="2100">
              <a:solidFill>
                <a:srgbClr val="FF0000"/>
              </a:solidFill>
            </a:endParaRPr>
          </a:p>
          <a:p>
            <a:pPr indent="-190500" lvl="1" marL="514350" rtl="0" algn="l">
              <a:spcBef>
                <a:spcPts val="375"/>
              </a:spcBef>
              <a:spcAft>
                <a:spcPts val="0"/>
              </a:spcAft>
              <a:buSzPts val="2100"/>
              <a:buChar char="•"/>
            </a:pPr>
            <a:r>
              <a:rPr lang="en-US" sz="2100"/>
              <a:t>Initializing Apache Spark</a:t>
            </a:r>
            <a:endParaRPr sz="2100"/>
          </a:p>
          <a:p>
            <a:pPr indent="-171450" lvl="0" marL="1714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Databricks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Download and Install Apache Spark</a:t>
            </a:r>
            <a:endParaRPr/>
          </a:p>
        </p:txBody>
      </p:sp>
      <p:sp>
        <p:nvSpPr>
          <p:cNvPr id="110" name="Google Shape;110;p18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http://spark.apache.org/downloads.html</a:t>
            </a:r>
            <a:endParaRPr/>
          </a:p>
          <a:p>
            <a:pPr indent="-3810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Unzip it and extract it to a directory by following command: </a:t>
            </a:r>
            <a:endParaRPr/>
          </a:p>
          <a:p>
            <a:pPr indent="0" lvl="0" marL="51435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666666"/>
                </a:solidFill>
              </a:rPr>
              <a:t>$ tar xvf spark-</a:t>
            </a:r>
            <a:r>
              <a:rPr lang="en-US">
                <a:solidFill>
                  <a:srgbClr val="666666"/>
                </a:solidFill>
              </a:rPr>
              <a:t>2.2.0</a:t>
            </a:r>
            <a:r>
              <a:rPr lang="en-US">
                <a:solidFill>
                  <a:srgbClr val="666666"/>
                </a:solidFill>
              </a:rPr>
              <a:t>-bin-hadoop2.7.tgz </a:t>
            </a:r>
            <a:endParaRPr>
              <a:solidFill>
                <a:srgbClr val="666666"/>
              </a:solidFill>
            </a:endParaRPr>
          </a:p>
          <a:p>
            <a:pPr indent="-3810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Rename the spark directory: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-US">
                <a:solidFill>
                  <a:srgbClr val="666666"/>
                </a:solidFill>
              </a:rPr>
              <a:t>	﻿$ mv spark-2.2.0-bin-hadoop2.7/ spark/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  <a:p>
            <a:pPr indent="-3810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Setup Spark</a:t>
            </a:r>
            <a:endParaRPr/>
          </a:p>
        </p:txBody>
      </p:sp>
      <p:sp>
        <p:nvSpPr>
          <p:cNvPr id="116" name="Google Shape;116;p19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Enter following command in terminal: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-US">
                <a:solidFill>
                  <a:srgbClr val="666666"/>
                </a:solidFill>
              </a:rPr>
              <a:t>	vim ~/.profile</a:t>
            </a:r>
            <a:endParaRPr>
              <a:solidFill>
                <a:srgbClr val="666666"/>
              </a:solidFill>
            </a:endParaRPr>
          </a:p>
          <a:p>
            <a:pPr indent="-3810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Add path to environment variables by adding the following command in your ~/.profile </a:t>
            </a:r>
            <a:endParaRPr/>
          </a:p>
          <a:p>
            <a:pPr indent="45720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888888"/>
                </a:solidFill>
              </a:rPr>
              <a:t>export SPARK_HOME=</a:t>
            </a:r>
            <a:r>
              <a:rPr lang="en-US" sz="1400">
                <a:solidFill>
                  <a:srgbClr val="888888"/>
                </a:solidFill>
              </a:rPr>
              <a:t>/home/usr/Documents</a:t>
            </a:r>
            <a:r>
              <a:rPr lang="en-US" sz="1400">
                <a:solidFill>
                  <a:srgbClr val="888888"/>
                </a:solidFill>
              </a:rPr>
              <a:t>/apps/spark</a:t>
            </a:r>
            <a:endParaRPr sz="1400">
              <a:solidFill>
                <a:srgbClr val="888888"/>
              </a:solidFill>
            </a:endParaRPr>
          </a:p>
          <a:p>
            <a:pPr indent="45720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888888"/>
                </a:solidFill>
              </a:rPr>
              <a:t>export PYTHONPATH=$SPARK_HOME/python/:$PYTHONPATH</a:t>
            </a:r>
            <a:endParaRPr sz="1400">
              <a:solidFill>
                <a:srgbClr val="888888"/>
              </a:solidFill>
            </a:endParaRPr>
          </a:p>
          <a:p>
            <a:pPr indent="45720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888888"/>
                </a:solidFill>
              </a:rPr>
              <a:t>export PYTHONPATH=$SPARK_HOME/python/lib/py4j-0.8.2.1-src.zip:$PYTHONPATH</a:t>
            </a:r>
            <a:endParaRPr>
              <a:solidFill>
                <a:srgbClr val="888888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-US" sz="1400">
                <a:solidFill>
                  <a:srgbClr val="666666"/>
                </a:solidFill>
              </a:rPr>
              <a:t>	﻿export PATH=$PATH:/home/usr/Documents/spark/bin</a:t>
            </a:r>
            <a:endParaRPr sz="1400">
              <a:solidFill>
                <a:srgbClr val="666666"/>
              </a:solidFill>
            </a:endParaRPr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Save it by press &lt;ESC&gt; and enter </a:t>
            </a:r>
            <a:r>
              <a:rPr lang="en-US">
                <a:solidFill>
                  <a:srgbClr val="666666"/>
                </a:solidFill>
              </a:rPr>
              <a:t>:wq</a:t>
            </a:r>
            <a:r>
              <a:rPr lang="en-US"/>
              <a:t>, then press &lt;Enter&gt;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Run following command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-US">
                <a:solidFill>
                  <a:srgbClr val="666666"/>
                </a:solidFill>
              </a:rPr>
              <a:t>    	source ~/.profile</a:t>
            </a:r>
            <a:endParaRPr>
              <a:solidFill>
                <a:srgbClr val="666666"/>
              </a:solidFill>
            </a:endParaRPr>
          </a:p>
          <a:p>
            <a:pPr indent="-3810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P_C5Modules_CC_License_standard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